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65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353" r:id="rId21"/>
    <p:sldId id="522" r:id="rId22"/>
    <p:sldId id="521" r:id="rId23"/>
    <p:sldId id="523" r:id="rId24"/>
    <p:sldId id="485" r:id="rId25"/>
    <p:sldId id="446" r:id="rId26"/>
    <p:sldId id="432" r:id="rId27"/>
    <p:sldId id="445" r:id="rId28"/>
    <p:sldId id="450" r:id="rId29"/>
    <p:sldId id="498" r:id="rId30"/>
    <p:sldId id="499" r:id="rId31"/>
    <p:sldId id="500" r:id="rId32"/>
    <p:sldId id="443" r:id="rId33"/>
    <p:sldId id="441" r:id="rId34"/>
    <p:sldId id="442" r:id="rId35"/>
    <p:sldId id="491" r:id="rId36"/>
    <p:sldId id="486" r:id="rId37"/>
    <p:sldId id="487" r:id="rId38"/>
    <p:sldId id="489" r:id="rId39"/>
    <p:sldId id="449" r:id="rId40"/>
    <p:sldId id="448" r:id="rId41"/>
    <p:sldId id="447" r:id="rId42"/>
    <p:sldId id="492" r:id="rId43"/>
    <p:sldId id="502" r:id="rId44"/>
    <p:sldId id="451" r:id="rId45"/>
    <p:sldId id="452" r:id="rId46"/>
    <p:sldId id="496" r:id="rId47"/>
    <p:sldId id="497" r:id="rId48"/>
    <p:sldId id="453" r:id="rId49"/>
    <p:sldId id="501" r:id="rId50"/>
    <p:sldId id="478" r:id="rId51"/>
    <p:sldId id="479" r:id="rId52"/>
    <p:sldId id="482" r:id="rId53"/>
    <p:sldId id="480" r:id="rId54"/>
    <p:sldId id="481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58" userDrawn="1">
          <p15:clr>
            <a:srgbClr val="A4A3A4"/>
          </p15:clr>
        </p15:guide>
        <p15:guide id="2" pos="3795" userDrawn="1">
          <p15:clr>
            <a:srgbClr val="A4A3A4"/>
          </p15:clr>
        </p15:guide>
        <p15:guide id="3" pos="7061" userDrawn="1">
          <p15:clr>
            <a:srgbClr val="A4A3A4"/>
          </p15:clr>
        </p15:guide>
        <p15:guide id="4" pos="2661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orient="horz" pos="1457" userDrawn="1">
          <p15:clr>
            <a:srgbClr val="A4A3A4"/>
          </p15:clr>
        </p15:guide>
        <p15:guide id="7" orient="horz" pos="2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DBBEF"/>
    <a:srgbClr val="0B338B"/>
    <a:srgbClr val="256090"/>
    <a:srgbClr val="082667"/>
    <a:srgbClr val="CBE0F2"/>
    <a:srgbClr val="96C1E4"/>
    <a:srgbClr val="62A2D7"/>
    <a:srgbClr val="FFFFFF"/>
    <a:srgbClr val="2F7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1" autoAdjust="0"/>
    <p:restoredTop sz="86347" autoAdjust="0"/>
  </p:normalViewPr>
  <p:slideViewPr>
    <p:cSldViewPr snapToGrid="0">
      <p:cViewPr>
        <p:scale>
          <a:sx n="70" d="100"/>
          <a:sy n="70" d="100"/>
        </p:scale>
        <p:origin x="-2394" y="-1056"/>
      </p:cViewPr>
      <p:guideLst>
        <p:guide orient="horz" pos="3158"/>
        <p:guide orient="horz" pos="595"/>
        <p:guide orient="horz" pos="1457"/>
        <p:guide orient="horz" pos="2069"/>
        <p:guide pos="3795"/>
        <p:guide pos="7061"/>
        <p:guide pos="26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wmf"/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3.wmf"/><Relationship Id="rId4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e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e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4" Type="http://schemas.openxmlformats.org/officeDocument/2006/relationships/image" Target="../media/image12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31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3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5" Type="http://schemas.openxmlformats.org/officeDocument/2006/relationships/image" Target="../media/image155.wmf"/><Relationship Id="rId4" Type="http://schemas.openxmlformats.org/officeDocument/2006/relationships/image" Target="../media/image16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5.wmf"/><Relationship Id="rId4" Type="http://schemas.openxmlformats.org/officeDocument/2006/relationships/image" Target="../media/image16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image" Target="../media/image186.wmf"/><Relationship Id="rId18" Type="http://schemas.openxmlformats.org/officeDocument/2006/relationships/image" Target="../media/image191.wmf"/><Relationship Id="rId26" Type="http://schemas.openxmlformats.org/officeDocument/2006/relationships/image" Target="../media/image199.wmf"/><Relationship Id="rId3" Type="http://schemas.openxmlformats.org/officeDocument/2006/relationships/image" Target="../media/image176.wmf"/><Relationship Id="rId21" Type="http://schemas.openxmlformats.org/officeDocument/2006/relationships/image" Target="../media/image194.wmf"/><Relationship Id="rId7" Type="http://schemas.openxmlformats.org/officeDocument/2006/relationships/image" Target="../media/image180.wmf"/><Relationship Id="rId12" Type="http://schemas.openxmlformats.org/officeDocument/2006/relationships/image" Target="../media/image185.wmf"/><Relationship Id="rId17" Type="http://schemas.openxmlformats.org/officeDocument/2006/relationships/image" Target="../media/image190.wmf"/><Relationship Id="rId25" Type="http://schemas.openxmlformats.org/officeDocument/2006/relationships/image" Target="../media/image198.wmf"/><Relationship Id="rId2" Type="http://schemas.openxmlformats.org/officeDocument/2006/relationships/image" Target="../media/image175.wmf"/><Relationship Id="rId16" Type="http://schemas.openxmlformats.org/officeDocument/2006/relationships/image" Target="../media/image189.wmf"/><Relationship Id="rId20" Type="http://schemas.openxmlformats.org/officeDocument/2006/relationships/image" Target="../media/image193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11" Type="http://schemas.openxmlformats.org/officeDocument/2006/relationships/image" Target="../media/image184.wmf"/><Relationship Id="rId24" Type="http://schemas.openxmlformats.org/officeDocument/2006/relationships/image" Target="../media/image197.wmf"/><Relationship Id="rId5" Type="http://schemas.openxmlformats.org/officeDocument/2006/relationships/image" Target="../media/image178.wmf"/><Relationship Id="rId15" Type="http://schemas.openxmlformats.org/officeDocument/2006/relationships/image" Target="../media/image188.wmf"/><Relationship Id="rId23" Type="http://schemas.openxmlformats.org/officeDocument/2006/relationships/image" Target="../media/image196.wmf"/><Relationship Id="rId10" Type="http://schemas.openxmlformats.org/officeDocument/2006/relationships/image" Target="../media/image183.wmf"/><Relationship Id="rId19" Type="http://schemas.openxmlformats.org/officeDocument/2006/relationships/image" Target="../media/image192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Relationship Id="rId14" Type="http://schemas.openxmlformats.org/officeDocument/2006/relationships/image" Target="../media/image187.wmf"/><Relationship Id="rId22" Type="http://schemas.openxmlformats.org/officeDocument/2006/relationships/image" Target="../media/image19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4" Type="http://schemas.openxmlformats.org/officeDocument/2006/relationships/image" Target="../media/image203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4" Type="http://schemas.openxmlformats.org/officeDocument/2006/relationships/image" Target="../media/image22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C2037-7BE2-4B55-B730-C4A1A0C58E17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05F3E-6C76-4A64-BA24-39CAB9C784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66BA-04CD-4820-9D96-7A7469191E3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4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0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9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2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1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4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4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2974-5696-4564-A7F5-B41BAFD10BF7}" type="datetimeFigureOut">
              <a:rPr lang="zh-CN" altLang="en-US" smtClean="0"/>
              <a:pPr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FAC-C919-42A5-9A3C-2B7F11369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PowerPoint_97-2003_____1.ppt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4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2.wmf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____2.ppt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15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oleObject" Target="../embeddings/Microsoft_PowerPoint_97-2003_____3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4.w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1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6.emf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57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6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Microsoft_PowerPoint_97-2003_____4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6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6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69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9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81.wmf"/><Relationship Id="rId26" Type="http://schemas.openxmlformats.org/officeDocument/2006/relationships/image" Target="../media/image185.wmf"/><Relationship Id="rId39" Type="http://schemas.openxmlformats.org/officeDocument/2006/relationships/oleObject" Target="../embeddings/oleObject199.bin"/><Relationship Id="rId21" Type="http://schemas.openxmlformats.org/officeDocument/2006/relationships/oleObject" Target="../embeddings/oleObject189.bin"/><Relationship Id="rId34" Type="http://schemas.openxmlformats.org/officeDocument/2006/relationships/image" Target="../media/image189.wmf"/><Relationship Id="rId42" Type="http://schemas.openxmlformats.org/officeDocument/2006/relationships/image" Target="../media/image192.wmf"/><Relationship Id="rId47" Type="http://schemas.openxmlformats.org/officeDocument/2006/relationships/oleObject" Target="../embeddings/oleObject203.bin"/><Relationship Id="rId50" Type="http://schemas.openxmlformats.org/officeDocument/2006/relationships/image" Target="../media/image196.wmf"/><Relationship Id="rId55" Type="http://schemas.openxmlformats.org/officeDocument/2006/relationships/image" Target="../media/image198.wmf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wmf"/><Relationship Id="rId29" Type="http://schemas.openxmlformats.org/officeDocument/2006/relationships/oleObject" Target="../embeddings/oleObject193.bin"/><Relationship Id="rId11" Type="http://schemas.openxmlformats.org/officeDocument/2006/relationships/oleObject" Target="../embeddings/oleObject184.bin"/><Relationship Id="rId24" Type="http://schemas.openxmlformats.org/officeDocument/2006/relationships/image" Target="../media/image184.wmf"/><Relationship Id="rId32" Type="http://schemas.openxmlformats.org/officeDocument/2006/relationships/image" Target="../media/image188.wmf"/><Relationship Id="rId37" Type="http://schemas.openxmlformats.org/officeDocument/2006/relationships/oleObject" Target="../embeddings/oleObject197.bin"/><Relationship Id="rId40" Type="http://schemas.openxmlformats.org/officeDocument/2006/relationships/image" Target="../media/image191.wmf"/><Relationship Id="rId45" Type="http://schemas.openxmlformats.org/officeDocument/2006/relationships/oleObject" Target="../embeddings/oleObject202.bin"/><Relationship Id="rId53" Type="http://schemas.openxmlformats.org/officeDocument/2006/relationships/oleObject" Target="../embeddings/oleObject206.bin"/><Relationship Id="rId5" Type="http://schemas.openxmlformats.org/officeDocument/2006/relationships/oleObject" Target="../embeddings/oleObject181.bin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79.wmf"/><Relationship Id="rId22" Type="http://schemas.openxmlformats.org/officeDocument/2006/relationships/image" Target="../media/image183.wmf"/><Relationship Id="rId27" Type="http://schemas.openxmlformats.org/officeDocument/2006/relationships/oleObject" Target="../embeddings/oleObject192.bin"/><Relationship Id="rId30" Type="http://schemas.openxmlformats.org/officeDocument/2006/relationships/image" Target="../media/image187.wmf"/><Relationship Id="rId35" Type="http://schemas.openxmlformats.org/officeDocument/2006/relationships/oleObject" Target="../embeddings/oleObject196.bin"/><Relationship Id="rId43" Type="http://schemas.openxmlformats.org/officeDocument/2006/relationships/oleObject" Target="../embeddings/oleObject201.bin"/><Relationship Id="rId48" Type="http://schemas.openxmlformats.org/officeDocument/2006/relationships/image" Target="../media/image195.wmf"/><Relationship Id="rId56" Type="http://schemas.openxmlformats.org/officeDocument/2006/relationships/oleObject" Target="../embeddings/Microsoft_PowerPoint_97-2003_____6.ppt"/><Relationship Id="rId8" Type="http://schemas.openxmlformats.org/officeDocument/2006/relationships/image" Target="../media/image176.wmf"/><Relationship Id="rId51" Type="http://schemas.openxmlformats.org/officeDocument/2006/relationships/oleObject" Target="../embeddings/oleObject205.bin"/><Relationship Id="rId3" Type="http://schemas.openxmlformats.org/officeDocument/2006/relationships/oleObject" Target="../embeddings/oleObject180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87.bin"/><Relationship Id="rId25" Type="http://schemas.openxmlformats.org/officeDocument/2006/relationships/oleObject" Target="../embeddings/oleObject191.bin"/><Relationship Id="rId33" Type="http://schemas.openxmlformats.org/officeDocument/2006/relationships/oleObject" Target="../embeddings/oleObject195.bin"/><Relationship Id="rId38" Type="http://schemas.openxmlformats.org/officeDocument/2006/relationships/oleObject" Target="../embeddings/oleObject198.bin"/><Relationship Id="rId46" Type="http://schemas.openxmlformats.org/officeDocument/2006/relationships/image" Target="../media/image194.wmf"/><Relationship Id="rId20" Type="http://schemas.openxmlformats.org/officeDocument/2006/relationships/image" Target="../media/image182.wmf"/><Relationship Id="rId41" Type="http://schemas.openxmlformats.org/officeDocument/2006/relationships/oleObject" Target="../embeddings/oleObject200.bin"/><Relationship Id="rId54" Type="http://schemas.openxmlformats.org/officeDocument/2006/relationships/oleObject" Target="../embeddings/Microsoft_PowerPoint_97-2003_____5.ppt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5.wmf"/><Relationship Id="rId15" Type="http://schemas.openxmlformats.org/officeDocument/2006/relationships/oleObject" Target="../embeddings/oleObject186.bin"/><Relationship Id="rId23" Type="http://schemas.openxmlformats.org/officeDocument/2006/relationships/oleObject" Target="../embeddings/oleObject190.bin"/><Relationship Id="rId28" Type="http://schemas.openxmlformats.org/officeDocument/2006/relationships/image" Target="../media/image186.wmf"/><Relationship Id="rId36" Type="http://schemas.openxmlformats.org/officeDocument/2006/relationships/image" Target="../media/image190.wmf"/><Relationship Id="rId49" Type="http://schemas.openxmlformats.org/officeDocument/2006/relationships/oleObject" Target="../embeddings/oleObject204.bin"/><Relationship Id="rId57" Type="http://schemas.openxmlformats.org/officeDocument/2006/relationships/image" Target="../media/image199.wmf"/><Relationship Id="rId10" Type="http://schemas.openxmlformats.org/officeDocument/2006/relationships/image" Target="../media/image177.wmf"/><Relationship Id="rId31" Type="http://schemas.openxmlformats.org/officeDocument/2006/relationships/oleObject" Target="../embeddings/oleObject194.bin"/><Relationship Id="rId44" Type="http://schemas.openxmlformats.org/officeDocument/2006/relationships/image" Target="../media/image193.wmf"/><Relationship Id="rId52" Type="http://schemas.openxmlformats.org/officeDocument/2006/relationships/image" Target="../media/image19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1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211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08.w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0.wmf"/><Relationship Id="rId20" Type="http://schemas.openxmlformats.org/officeDocument/2006/relationships/image" Target="../media/image212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207.w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0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14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219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2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3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3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3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715499"/>
            <a:ext cx="12203408" cy="7573499"/>
            <a:chOff x="-184709" y="-715499"/>
            <a:chExt cx="12201819" cy="7573499"/>
          </a:xfrm>
        </p:grpSpPr>
        <p:pic>
          <p:nvPicPr>
            <p:cNvPr id="5" name="Picture 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3" y="5395581"/>
              <a:ext cx="11924177" cy="143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4" name="Rectangle 56"/>
            <p:cNvSpPr>
              <a:spLocks noChangeArrowheads="1"/>
            </p:cNvSpPr>
            <p:nvPr/>
          </p:nvSpPr>
          <p:spPr bwMode="auto">
            <a:xfrm>
              <a:off x="247133" y="455475"/>
              <a:ext cx="11615778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latinLnBrk="1"/>
              <a:r>
                <a:rPr lang="zh-CN" altLang="en-US" sz="4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行列式的性质</a:t>
              </a:r>
              <a:endParaRPr lang="en-US" altLang="zh-CN" sz="4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962668" y="4596323"/>
              <a:ext cx="184707" cy="799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lnSpc>
                  <a:spcPct val="200000"/>
                </a:lnSpc>
              </a:pPr>
              <a:endPara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Rectangle 56"/>
            <p:cNvSpPr>
              <a:spLocks noChangeArrowheads="1"/>
            </p:cNvSpPr>
            <p:nvPr/>
          </p:nvSpPr>
          <p:spPr bwMode="auto">
            <a:xfrm>
              <a:off x="287318" y="-715499"/>
              <a:ext cx="11615778" cy="1512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latinLnBrk="1" hangingPunct="1"/>
              <a:endParaRPr lang="en-US" altLang="zh-CN" sz="3200" dirty="0" smtClean="0">
                <a:solidFill>
                  <a:srgbClr val="002060"/>
                </a:solidFill>
                <a:effectLst>
                  <a:innerShdw blurRad="114300">
                    <a:srgbClr val="FFFF00"/>
                  </a:inn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" name="Picture 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4709" y="5426762"/>
              <a:ext cx="12190412" cy="143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797105" y="3595087"/>
            <a:ext cx="4517409" cy="100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20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上海大学数学系</a:t>
            </a:r>
            <a:endParaRPr lang="en-US" altLang="zh-CN" sz="3600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24512"/>
              </p:ext>
            </p:extLst>
          </p:nvPr>
        </p:nvGraphicFramePr>
        <p:xfrm>
          <a:off x="9096375" y="1071563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7" name="演示文稿" showAsIcon="1" r:id="rId6" imgW="914400" imgH="792480" progId="PowerPoint.Show.8">
                  <p:embed/>
                </p:oleObj>
              </mc:Choice>
              <mc:Fallback>
                <p:oleObj name="演示文稿" showAsIcon="1" r:id="rId6" imgW="914400" imgH="792480" progId="PowerPoint.Show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75" y="1071563"/>
                        <a:ext cx="914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90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634581"/>
              </p:ext>
            </p:extLst>
          </p:nvPr>
        </p:nvGraphicFramePr>
        <p:xfrm>
          <a:off x="1596788" y="1256885"/>
          <a:ext cx="5563737" cy="234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0" name="Equation" r:id="rId3" imgW="6108700" imgH="2578100" progId="Equation.DSMT4">
                  <p:embed/>
                </p:oleObj>
              </mc:Choice>
              <mc:Fallback>
                <p:oleObj name="Equation" r:id="rId3" imgW="6108700" imgH="2578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788" y="1256885"/>
                        <a:ext cx="5563737" cy="2348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4270"/>
              </p:ext>
            </p:extLst>
          </p:nvPr>
        </p:nvGraphicFramePr>
        <p:xfrm>
          <a:off x="1705970" y="4513387"/>
          <a:ext cx="4325654" cy="480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1" name="Equation" r:id="rId5" imgW="4229100" imgH="469900" progId="Equation.DSMT4">
                  <p:embed/>
                </p:oleObj>
              </mc:Choice>
              <mc:Fallback>
                <p:oleObj name="Equation" r:id="rId5" imgW="4229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970" y="4513387"/>
                        <a:ext cx="4325654" cy="480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92244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701006" y="4035554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 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用数学归纳法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031981"/>
              </p:ext>
            </p:extLst>
          </p:nvPr>
        </p:nvGraphicFramePr>
        <p:xfrm>
          <a:off x="2844006" y="4589591"/>
          <a:ext cx="21336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6" name="Equation" r:id="rId3" imgW="863280" imgH="482400" progId="Equation.DSMT4">
                  <p:embed/>
                </p:oleObj>
              </mc:Choice>
              <mc:Fallback>
                <p:oleObj name="Equation" r:id="rId3" imgW="863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006" y="4589591"/>
                        <a:ext cx="21336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42524"/>
              </p:ext>
            </p:extLst>
          </p:nvPr>
        </p:nvGraphicFramePr>
        <p:xfrm>
          <a:off x="6349206" y="4894391"/>
          <a:ext cx="24892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7" name="Equation" r:id="rId5" imgW="1054080" imgH="355320" progId="Equation.DSMT4">
                  <p:embed/>
                </p:oleObj>
              </mc:Choice>
              <mc:Fallback>
                <p:oleObj name="Equation" r:id="rId5" imgW="1054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9206" y="4894391"/>
                        <a:ext cx="24892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01006" y="855791"/>
            <a:ext cx="572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证明范德蒙德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Vandermonde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行列式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05152"/>
              </p:ext>
            </p:extLst>
          </p:nvPr>
        </p:nvGraphicFramePr>
        <p:xfrm>
          <a:off x="2234406" y="1468566"/>
          <a:ext cx="63246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8" name="Equation" r:id="rId7" imgW="2857320" imgH="1168200" progId="Equation.DSMT4">
                  <p:embed/>
                </p:oleObj>
              </mc:Choice>
              <mc:Fallback>
                <p:oleObj name="Equation" r:id="rId7" imgW="285732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406" y="1468566"/>
                        <a:ext cx="6324600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741966"/>
              </p:ext>
            </p:extLst>
          </p:nvPr>
        </p:nvGraphicFramePr>
        <p:xfrm>
          <a:off x="8755856" y="2514729"/>
          <a:ext cx="4635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9" name="Equation" r:id="rId9" imgW="215640" imgH="203040" progId="Equation.DSMT4">
                  <p:embed/>
                </p:oleObj>
              </mc:Choice>
              <mc:Fallback>
                <p:oleObj name="Equation" r:id="rId9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856" y="2514729"/>
                        <a:ext cx="4635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2828131" y="5950079"/>
            <a:ext cx="294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所以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=2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式成立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668041"/>
              </p:ext>
            </p:extLst>
          </p:nvPr>
        </p:nvGraphicFramePr>
        <p:xfrm>
          <a:off x="5012531" y="4962654"/>
          <a:ext cx="14128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0" name="Equation" r:id="rId11" imgW="596880" imgH="228600" progId="Equation.DSMT4">
                  <p:embed/>
                </p:oleObj>
              </mc:Choice>
              <mc:Fallback>
                <p:oleObj name="Equation" r:id="rId11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531" y="4962654"/>
                        <a:ext cx="14128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126070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681165"/>
              </p:ext>
            </p:extLst>
          </p:nvPr>
        </p:nvGraphicFramePr>
        <p:xfrm>
          <a:off x="1301703" y="1957516"/>
          <a:ext cx="8605838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2" name="Equation" r:id="rId3" imgW="3644640" imgH="1168200" progId="Equation.DSMT4">
                  <p:embed/>
                </p:oleObj>
              </mc:Choice>
              <mc:Fallback>
                <p:oleObj name="Equation" r:id="rId3" imgW="364464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03" y="1957516"/>
                        <a:ext cx="8605838" cy="257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301703" y="855791"/>
            <a:ext cx="804227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假设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阶范德蒙行列式成立，从第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行开始，后行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减去前行的    倍：</a:t>
            </a: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615387"/>
              </p:ext>
            </p:extLst>
          </p:nvPr>
        </p:nvGraphicFramePr>
        <p:xfrm>
          <a:off x="2886028" y="1281241"/>
          <a:ext cx="3921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3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28" y="1281241"/>
                        <a:ext cx="3921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301703" y="4945191"/>
            <a:ext cx="734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按第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列展开，并提出每列的公因子                 ，就有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063910"/>
              </p:ext>
            </p:extLst>
          </p:nvPr>
        </p:nvGraphicFramePr>
        <p:xfrm>
          <a:off x="6196677" y="4945191"/>
          <a:ext cx="12588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4" name="Equation" r:id="rId7" imgW="571320" imgH="228600" progId="Equation.DSMT4">
                  <p:embed/>
                </p:oleObj>
              </mc:Choice>
              <mc:Fallback>
                <p:oleObj name="Equation" r:id="rId7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677" y="4945191"/>
                        <a:ext cx="12588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59988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700199"/>
              </p:ext>
            </p:extLst>
          </p:nvPr>
        </p:nvGraphicFramePr>
        <p:xfrm>
          <a:off x="1678674" y="3482975"/>
          <a:ext cx="7289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6" name="Equation" r:id="rId3" imgW="3314520" imgH="355320" progId="Equation.DSMT4">
                  <p:embed/>
                </p:oleObj>
              </mc:Choice>
              <mc:Fallback>
                <p:oleObj name="Equation" r:id="rId3" imgW="3314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674" y="3482975"/>
                        <a:ext cx="72898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108268"/>
              </p:ext>
            </p:extLst>
          </p:nvPr>
        </p:nvGraphicFramePr>
        <p:xfrm>
          <a:off x="2672449" y="4346575"/>
          <a:ext cx="24304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7" name="Equation" r:id="rId5" imgW="1104840" imgH="355320" progId="Equation.DSMT4">
                  <p:embed/>
                </p:oleObj>
              </mc:Choice>
              <mc:Fallback>
                <p:oleObj name="Equation" r:id="rId5" imgW="11048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449" y="4346575"/>
                        <a:ext cx="24304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846391"/>
              </p:ext>
            </p:extLst>
          </p:nvPr>
        </p:nvGraphicFramePr>
        <p:xfrm>
          <a:off x="1664387" y="817562"/>
          <a:ext cx="749617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8" name="Equation" r:id="rId7" imgW="3403440" imgH="939600" progId="Equation.DSMT4">
                  <p:embed/>
                </p:oleObj>
              </mc:Choice>
              <mc:Fallback>
                <p:oleObj name="Equation" r:id="rId7" imgW="34034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387" y="817562"/>
                        <a:ext cx="7496175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375462" y="2617787"/>
            <a:ext cx="4114800" cy="609600"/>
          </a:xfrm>
          <a:prstGeom prst="wedgeRoundRectCallout">
            <a:avLst>
              <a:gd name="adj1" fmla="val 54361"/>
              <a:gd name="adj2" fmla="val -103907"/>
              <a:gd name="adj3" fmla="val 16667"/>
            </a:avLst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 smtClean="0">
                <a:solidFill>
                  <a:srgbClr val="666699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smtClean="0">
                <a:solidFill>
                  <a:srgbClr val="666699"/>
                </a:solidFill>
                <a:latin typeface="Times New Roman" pitchFamily="18" charset="0"/>
              </a:rPr>
              <a:t>−1</a:t>
            </a:r>
            <a:r>
              <a:rPr kumimoji="1" lang="zh-CN" altLang="en-US" sz="2800" b="1" smtClean="0">
                <a:solidFill>
                  <a:srgbClr val="666699"/>
                </a:solidFill>
                <a:latin typeface="Times New Roman" pitchFamily="18" charset="0"/>
                <a:ea typeface="楷体_GB2312" pitchFamily="49" charset="-122"/>
              </a:rPr>
              <a:t>阶范德蒙德行列式</a:t>
            </a:r>
          </a:p>
        </p:txBody>
      </p:sp>
    </p:spTree>
    <p:extLst>
      <p:ext uri="{BB962C8B-B14F-4D97-AF65-F5344CB8AC3E}">
        <p14:creationId xmlns:p14="http://schemas.microsoft.com/office/powerpoint/2010/main" val="4078054735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83" y="1102757"/>
            <a:ext cx="1828800" cy="457200"/>
          </a:xfrm>
        </p:spPr>
        <p:txBody>
          <a:bodyPr>
            <a:normAutofit fontScale="90000"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华文仿宋" pitchFamily="2" charset="-122"/>
                <a:ea typeface="华文仿宋" pitchFamily="2" charset="-122"/>
              </a:rPr>
              <a:t>例</a:t>
            </a:r>
            <a:r>
              <a:rPr lang="zh-CN" altLang="en-US" sz="2800">
                <a:latin typeface="华文仿宋" pitchFamily="2" charset="-122"/>
                <a:ea typeface="华文仿宋" pitchFamily="2" charset="-122"/>
              </a:rPr>
              <a:t>  </a:t>
            </a: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计算</a:t>
            </a: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544340"/>
              </p:ext>
            </p:extLst>
          </p:nvPr>
        </p:nvGraphicFramePr>
        <p:xfrm>
          <a:off x="2905196" y="369332"/>
          <a:ext cx="4546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0" name="Equation" r:id="rId3" imgW="4546440" imgH="2057400" progId="Equation.DSMT4">
                  <p:embed/>
                </p:oleObj>
              </mc:Choice>
              <mc:Fallback>
                <p:oleObj name="Equation" r:id="rId3" imgW="454644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96" y="369332"/>
                        <a:ext cx="4546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410197"/>
              </p:ext>
            </p:extLst>
          </p:nvPr>
        </p:nvGraphicFramePr>
        <p:xfrm>
          <a:off x="2292350" y="2911475"/>
          <a:ext cx="54483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1" name="Equation" r:id="rId5" imgW="5448240" imgH="2628720" progId="Equation.DSMT4">
                  <p:embed/>
                </p:oleObj>
              </mc:Choice>
              <mc:Fallback>
                <p:oleObj name="Equation" r:id="rId5" imgW="5448240" imgH="262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2911475"/>
                        <a:ext cx="54483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787178"/>
              </p:ext>
            </p:extLst>
          </p:nvPr>
        </p:nvGraphicFramePr>
        <p:xfrm>
          <a:off x="7814859" y="3010244"/>
          <a:ext cx="30988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2" name="Equation" r:id="rId7" imgW="3098520" imgH="2565360" progId="Equation.DSMT4">
                  <p:embed/>
                </p:oleObj>
              </mc:Choice>
              <mc:Fallback>
                <p:oleObj name="Equation" r:id="rId7" imgW="309852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4859" y="3010244"/>
                        <a:ext cx="3098800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云形标注 30"/>
          <p:cNvSpPr/>
          <p:nvPr/>
        </p:nvSpPr>
        <p:spPr>
          <a:xfrm>
            <a:off x="565062" y="4977897"/>
            <a:ext cx="2456597" cy="682388"/>
          </a:xfrm>
          <a:prstGeom prst="cloudCallout">
            <a:avLst>
              <a:gd name="adj1" fmla="val 45582"/>
              <a:gd name="adj2" fmla="val -1315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113949" y="508825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加边法</a:t>
            </a:r>
            <a:endParaRPr lang="zh-CN" altLang="en-US" sz="2400" b="1" dirty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113949" y="2903733"/>
            <a:ext cx="10711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3431615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451464"/>
              </p:ext>
            </p:extLst>
          </p:nvPr>
        </p:nvGraphicFramePr>
        <p:xfrm>
          <a:off x="2077019" y="1815366"/>
          <a:ext cx="414020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0" name="公式" r:id="rId3" imgW="4133672" imgH="2990775" progId="Equation.3">
                  <p:embed/>
                </p:oleObj>
              </mc:Choice>
              <mc:Fallback>
                <p:oleObj name="公式" r:id="rId3" imgW="4133672" imgH="29907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019" y="1815366"/>
                        <a:ext cx="4140200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915526"/>
              </p:ext>
            </p:extLst>
          </p:nvPr>
        </p:nvGraphicFramePr>
        <p:xfrm>
          <a:off x="6280719" y="2805966"/>
          <a:ext cx="1485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1" name="Equation" r:id="rId5" imgW="1476281" imgH="952667" progId="Equation.DSMT4">
                  <p:embed/>
                </p:oleObj>
              </mc:Choice>
              <mc:Fallback>
                <p:oleObj name="Equation" r:id="rId5" imgW="1476281" imgH="952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719" y="2805966"/>
                        <a:ext cx="1485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564392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83" y="1102757"/>
            <a:ext cx="1828800" cy="457200"/>
          </a:xfrm>
        </p:spPr>
        <p:txBody>
          <a:bodyPr>
            <a:normAutofit fontScale="90000"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华文仿宋" pitchFamily="2" charset="-122"/>
                <a:ea typeface="华文仿宋" pitchFamily="2" charset="-122"/>
              </a:rPr>
              <a:t>例</a:t>
            </a:r>
            <a:r>
              <a:rPr lang="zh-CN" altLang="en-US" sz="2800">
                <a:latin typeface="华文仿宋" pitchFamily="2" charset="-122"/>
                <a:ea typeface="华文仿宋" pitchFamily="2" charset="-122"/>
              </a:rPr>
              <a:t>  </a:t>
            </a: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计算</a:t>
            </a: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480327"/>
              </p:ext>
            </p:extLst>
          </p:nvPr>
        </p:nvGraphicFramePr>
        <p:xfrm>
          <a:off x="2905196" y="369332"/>
          <a:ext cx="4546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4" name="Equation" r:id="rId3" imgW="4546440" imgH="2057400" progId="Equation.DSMT4">
                  <p:embed/>
                </p:oleObj>
              </mc:Choice>
              <mc:Fallback>
                <p:oleObj name="Equation" r:id="rId3" imgW="454644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96" y="369332"/>
                        <a:ext cx="4546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云形标注 30"/>
          <p:cNvSpPr/>
          <p:nvPr/>
        </p:nvSpPr>
        <p:spPr>
          <a:xfrm>
            <a:off x="565062" y="4977897"/>
            <a:ext cx="2456597" cy="682388"/>
          </a:xfrm>
          <a:prstGeom prst="cloudCallout">
            <a:avLst>
              <a:gd name="adj1" fmla="val 45582"/>
              <a:gd name="adj2" fmla="val -1315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113949" y="508825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拆项</a:t>
            </a:r>
            <a:endParaRPr lang="zh-CN" altLang="en-US" sz="2400" b="1" dirty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30161"/>
              </p:ext>
            </p:extLst>
          </p:nvPr>
        </p:nvGraphicFramePr>
        <p:xfrm>
          <a:off x="2297113" y="2897188"/>
          <a:ext cx="7883525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5" name="Equation" r:id="rId5" imgW="7886520" imgH="2095200" progId="Equation.DSMT4">
                  <p:embed/>
                </p:oleObj>
              </mc:Choice>
              <mc:Fallback>
                <p:oleObj name="Equation" r:id="rId5" imgW="788652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2897188"/>
                        <a:ext cx="7883525" cy="210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1113949" y="2651718"/>
            <a:ext cx="10711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解法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endParaRPr lang="en-US" altLang="zh-CN" sz="2800" b="1" dirty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289852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978827"/>
              </p:ext>
            </p:extLst>
          </p:nvPr>
        </p:nvGraphicFramePr>
        <p:xfrm>
          <a:off x="1538288" y="466725"/>
          <a:ext cx="4124325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2" name="Equation" r:id="rId3" imgW="4127400" imgH="2095200" progId="Equation.DSMT4">
                  <p:embed/>
                </p:oleObj>
              </mc:Choice>
              <mc:Fallback>
                <p:oleObj name="Equation" r:id="rId3" imgW="412740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466725"/>
                        <a:ext cx="4124325" cy="210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47528"/>
              </p:ext>
            </p:extLst>
          </p:nvPr>
        </p:nvGraphicFramePr>
        <p:xfrm>
          <a:off x="5967553" y="1276991"/>
          <a:ext cx="15875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3"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553" y="1276991"/>
                        <a:ext cx="15875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963560"/>
              </p:ext>
            </p:extLst>
          </p:nvPr>
        </p:nvGraphicFramePr>
        <p:xfrm>
          <a:off x="2222642" y="3431251"/>
          <a:ext cx="2768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4" name="Equation" r:id="rId7" imgW="2768400" imgH="431640" progId="Equation.DSMT4">
                  <p:embed/>
                </p:oleObj>
              </mc:Choice>
              <mc:Fallback>
                <p:oleObj name="Equation" r:id="rId7" imgW="276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642" y="3431251"/>
                        <a:ext cx="27686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878812"/>
              </p:ext>
            </p:extLst>
          </p:nvPr>
        </p:nvGraphicFramePr>
        <p:xfrm>
          <a:off x="5273634" y="3549369"/>
          <a:ext cx="622300" cy="15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5" name="Equation" r:id="rId9" imgW="622030" imgH="152334" progId="Equation.3">
                  <p:embed/>
                </p:oleObj>
              </mc:Choice>
              <mc:Fallback>
                <p:oleObj name="Equation" r:id="rId9" imgW="62203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34" y="3549369"/>
                        <a:ext cx="622300" cy="15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181765"/>
              </p:ext>
            </p:extLst>
          </p:nvPr>
        </p:nvGraphicFramePr>
        <p:xfrm>
          <a:off x="2234276" y="4190715"/>
          <a:ext cx="44180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6" name="Equation" r:id="rId11" imgW="4419360" imgH="431640" progId="Equation.DSMT4">
                  <p:embed/>
                </p:oleObj>
              </mc:Choice>
              <mc:Fallback>
                <p:oleObj name="Equation" r:id="rId11" imgW="4419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276" y="4190715"/>
                        <a:ext cx="44180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61203"/>
              </p:ext>
            </p:extLst>
          </p:nvPr>
        </p:nvGraphicFramePr>
        <p:xfrm>
          <a:off x="1734356" y="2724839"/>
          <a:ext cx="2082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7" name="Equation" r:id="rId13" imgW="2082600" imgH="431640" progId="Equation.DSMT4">
                  <p:embed/>
                </p:oleObj>
              </mc:Choice>
              <mc:Fallback>
                <p:oleObj name="Equation" r:id="rId13" imgW="2082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356" y="2724839"/>
                        <a:ext cx="2082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云形标注 30"/>
          <p:cNvSpPr/>
          <p:nvPr/>
        </p:nvSpPr>
        <p:spPr>
          <a:xfrm>
            <a:off x="5121946" y="2563422"/>
            <a:ext cx="2616889" cy="682388"/>
          </a:xfrm>
          <a:prstGeom prst="cloudCallout">
            <a:avLst>
              <a:gd name="adj1" fmla="val -78863"/>
              <a:gd name="adj2" fmla="val 145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584784" y="2673783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递推关系式</a:t>
            </a:r>
            <a:endParaRPr lang="zh-CN" altLang="en-US" sz="2400" b="1" dirty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186084"/>
              </p:ext>
            </p:extLst>
          </p:nvPr>
        </p:nvGraphicFramePr>
        <p:xfrm>
          <a:off x="2229921" y="4971411"/>
          <a:ext cx="50784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8" name="Equation" r:id="rId15" imgW="5079960" imgH="431640" progId="Equation.DSMT4">
                  <p:embed/>
                </p:oleObj>
              </mc:Choice>
              <mc:Fallback>
                <p:oleObj name="Equation" r:id="rId15" imgW="5079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921" y="4971411"/>
                        <a:ext cx="507841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045780"/>
              </p:ext>
            </p:extLst>
          </p:nvPr>
        </p:nvGraphicFramePr>
        <p:xfrm>
          <a:off x="2240412" y="5522604"/>
          <a:ext cx="1485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9" name="Equation" r:id="rId17" imgW="1467018" imgH="942942" progId="Equation.DSMT4">
                  <p:embed/>
                </p:oleObj>
              </mc:Choice>
              <mc:Fallback>
                <p:oleObj name="Equation" r:id="rId17" imgW="1467018" imgH="9429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412" y="5522604"/>
                        <a:ext cx="1485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8896124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83" y="1102757"/>
            <a:ext cx="1828800" cy="457200"/>
          </a:xfrm>
        </p:spPr>
        <p:txBody>
          <a:bodyPr>
            <a:normAutofit fontScale="90000"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华文仿宋" pitchFamily="2" charset="-122"/>
                <a:ea typeface="华文仿宋" pitchFamily="2" charset="-122"/>
              </a:rPr>
              <a:t>例</a:t>
            </a:r>
            <a:r>
              <a:rPr lang="zh-CN" altLang="en-US" sz="2800">
                <a:latin typeface="华文仿宋" pitchFamily="2" charset="-122"/>
                <a:ea typeface="华文仿宋" pitchFamily="2" charset="-122"/>
              </a:rPr>
              <a:t>  </a:t>
            </a: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计算</a:t>
            </a: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214997"/>
              </p:ext>
            </p:extLst>
          </p:nvPr>
        </p:nvGraphicFramePr>
        <p:xfrm>
          <a:off x="2905196" y="369332"/>
          <a:ext cx="4546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6" name="Equation" r:id="rId3" imgW="4546440" imgH="2057400" progId="Equation.DSMT4">
                  <p:embed/>
                </p:oleObj>
              </mc:Choice>
              <mc:Fallback>
                <p:oleObj name="Equation" r:id="rId3" imgW="454644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96" y="369332"/>
                        <a:ext cx="4546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1113949" y="2651718"/>
            <a:ext cx="10711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解法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endParaRPr lang="en-US" altLang="zh-CN" sz="2800" b="1" dirty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72657"/>
              </p:ext>
            </p:extLst>
          </p:nvPr>
        </p:nvGraphicFramePr>
        <p:xfrm>
          <a:off x="2368337" y="2743743"/>
          <a:ext cx="2572152" cy="3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7" name="Equation" r:id="rId5" imgW="2869920" imgH="393480" progId="Equation.DSMT4">
                  <p:embed/>
                </p:oleObj>
              </mc:Choice>
              <mc:Fallback>
                <p:oleObj name="Equation" r:id="rId5" imgW="2869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337" y="2743743"/>
                        <a:ext cx="2572152" cy="3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601885"/>
              </p:ext>
            </p:extLst>
          </p:nvPr>
        </p:nvGraphicFramePr>
        <p:xfrm>
          <a:off x="1919288" y="3411538"/>
          <a:ext cx="4443412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Equation" r:id="rId7" imgW="5194080" imgH="2628720" progId="Equation.DSMT4">
                  <p:embed/>
                </p:oleObj>
              </mc:Choice>
              <mc:Fallback>
                <p:oleObj name="Equation" r:id="rId7" imgW="5194080" imgH="262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411538"/>
                        <a:ext cx="4443412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158801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384113"/>
              </p:ext>
            </p:extLst>
          </p:nvPr>
        </p:nvGraphicFramePr>
        <p:xfrm>
          <a:off x="1079500" y="1477963"/>
          <a:ext cx="49863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0" name="Equation" r:id="rId3" imgW="6045120" imgH="431640" progId="Equation.DSMT4">
                  <p:embed/>
                </p:oleObj>
              </mc:Choice>
              <mc:Fallback>
                <p:oleObj name="Equation" r:id="rId3" imgW="6045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477963"/>
                        <a:ext cx="498633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618628"/>
              </p:ext>
            </p:extLst>
          </p:nvPr>
        </p:nvGraphicFramePr>
        <p:xfrm>
          <a:off x="1462088" y="2001838"/>
          <a:ext cx="4954587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1" name="Equation" r:id="rId5" imgW="5473440" imgH="3124080" progId="Equation.DSMT4">
                  <p:embed/>
                </p:oleObj>
              </mc:Choice>
              <mc:Fallback>
                <p:oleObj name="Equation" r:id="rId5" imgW="5473440" imgH="3124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001838"/>
                        <a:ext cx="4954587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818426"/>
              </p:ext>
            </p:extLst>
          </p:nvPr>
        </p:nvGraphicFramePr>
        <p:xfrm>
          <a:off x="6550097" y="2808478"/>
          <a:ext cx="15113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2" name="Equation" r:id="rId7" imgW="1511280" imgH="927000" progId="Equation.DSMT4">
                  <p:embed/>
                </p:oleObj>
              </mc:Choice>
              <mc:Fallback>
                <p:oleObj name="Equation" r:id="rId7" imgW="15112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97" y="2808478"/>
                        <a:ext cx="15113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4545935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686050"/>
            <a:ext cx="12192000" cy="2705100"/>
          </a:xfrm>
          <a:custGeom>
            <a:avLst/>
            <a:gdLst>
              <a:gd name="connsiteX0" fmla="*/ 0 w 12192000"/>
              <a:gd name="connsiteY0" fmla="*/ 0 h 2705100"/>
              <a:gd name="connsiteX1" fmla="*/ 12192000 w 12192000"/>
              <a:gd name="connsiteY1" fmla="*/ 0 h 2705100"/>
              <a:gd name="connsiteX2" fmla="*/ 12192000 w 12192000"/>
              <a:gd name="connsiteY2" fmla="*/ 2705100 h 2705100"/>
              <a:gd name="connsiteX3" fmla="*/ 0 w 12192000"/>
              <a:gd name="connsiteY3" fmla="*/ 27051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05100">
                <a:moveTo>
                  <a:pt x="0" y="0"/>
                </a:moveTo>
                <a:lnTo>
                  <a:pt x="12192000" y="0"/>
                </a:lnTo>
                <a:lnTo>
                  <a:pt x="12192000" y="2705100"/>
                </a:lnTo>
                <a:lnTo>
                  <a:pt x="0" y="27051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1619250" y="-1146629"/>
            <a:ext cx="2609850" cy="6537779"/>
          </a:xfrm>
          <a:prstGeom prst="rect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57375" y="3376881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造字工房尚黑 G0v1 常规体" pitchFamily="50" charset="-122"/>
                <a:ea typeface="造字工房尚黑 G0v1 常规体" pitchFamily="50" charset="-122"/>
              </a:defRPr>
            </a:lvl1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280543" y="4589101"/>
            <a:ext cx="128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alpha val="56000"/>
                  </a:schemeClr>
                </a:solidFill>
              </a:rPr>
              <a:t>PART ONE</a:t>
            </a:r>
            <a:endParaRPr lang="zh-CN" altLang="en-US" sz="1400" dirty="0">
              <a:solidFill>
                <a:schemeClr val="bg1">
                  <a:alpha val="56000"/>
                </a:schemeClr>
              </a:solidFill>
            </a:endParaRPr>
          </a:p>
        </p:txBody>
      </p:sp>
      <p:sp>
        <p:nvSpPr>
          <p:cNvPr id="22" name="文本框 41"/>
          <p:cNvSpPr txBox="1"/>
          <p:nvPr/>
        </p:nvSpPr>
        <p:spPr>
          <a:xfrm>
            <a:off x="4601082" y="1462851"/>
            <a:ext cx="6535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行列式的计算举例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3000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5" grpId="0"/>
      <p:bldP spid="15" grpId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686050"/>
            <a:ext cx="12192000" cy="2705100"/>
          </a:xfrm>
          <a:custGeom>
            <a:avLst/>
            <a:gdLst>
              <a:gd name="connsiteX0" fmla="*/ 0 w 12192000"/>
              <a:gd name="connsiteY0" fmla="*/ 0 h 2705100"/>
              <a:gd name="connsiteX1" fmla="*/ 12192000 w 12192000"/>
              <a:gd name="connsiteY1" fmla="*/ 0 h 2705100"/>
              <a:gd name="connsiteX2" fmla="*/ 12192000 w 12192000"/>
              <a:gd name="connsiteY2" fmla="*/ 2705100 h 2705100"/>
              <a:gd name="connsiteX3" fmla="*/ 0 w 12192000"/>
              <a:gd name="connsiteY3" fmla="*/ 27051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05100">
                <a:moveTo>
                  <a:pt x="0" y="0"/>
                </a:moveTo>
                <a:lnTo>
                  <a:pt x="12192000" y="0"/>
                </a:lnTo>
                <a:lnTo>
                  <a:pt x="12192000" y="2705100"/>
                </a:lnTo>
                <a:lnTo>
                  <a:pt x="0" y="27051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1619250" y="-1146629"/>
            <a:ext cx="2609850" cy="6537779"/>
          </a:xfrm>
          <a:prstGeom prst="rect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57375" y="3376881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造字工房尚黑 G0v1 常规体" pitchFamily="50" charset="-122"/>
                <a:ea typeface="造字工房尚黑 G0v1 常规体" pitchFamily="50" charset="-122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280543" y="4589101"/>
            <a:ext cx="128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alpha val="56000"/>
                  </a:schemeClr>
                </a:solidFill>
              </a:rPr>
              <a:t>PART ONE</a:t>
            </a:r>
            <a:endParaRPr lang="zh-CN" altLang="en-US" sz="1400" dirty="0">
              <a:solidFill>
                <a:schemeClr val="bg1">
                  <a:alpha val="56000"/>
                </a:schemeClr>
              </a:solidFill>
            </a:endParaRPr>
          </a:p>
        </p:txBody>
      </p:sp>
      <p:sp>
        <p:nvSpPr>
          <p:cNvPr id="22" name="文本框 41"/>
          <p:cNvSpPr txBox="1"/>
          <p:nvPr/>
        </p:nvSpPr>
        <p:spPr>
          <a:xfrm>
            <a:off x="4601082" y="1462851"/>
            <a:ext cx="6535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行列式的性质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3000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5" grpId="0"/>
      <p:bldP spid="15" grpId="1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08063" y="827088"/>
          <a:ext cx="2843212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9" name="Equation" r:id="rId3" imgW="3949700" imgH="2108200" progId="Equation.DSMT4">
                  <p:embed/>
                </p:oleObj>
              </mc:Choice>
              <mc:Fallback>
                <p:oleObj name="Equation" r:id="rId3" imgW="3949700" imgH="2108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827088"/>
                        <a:ext cx="2843212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03350" y="2924175"/>
          <a:ext cx="245745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0" name="Equation" r:id="rId5" imgW="3454400" imgH="2108200" progId="Equation.DSMT4">
                  <p:embed/>
                </p:oleObj>
              </mc:Choice>
              <mc:Fallback>
                <p:oleObj name="Equation" r:id="rId5" imgW="3454400" imgH="210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245745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92275" y="4941888"/>
          <a:ext cx="556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1" name="Equation" r:id="rId7" imgW="5562600" imgH="393700" progId="Equation.DSMT4">
                  <p:embed/>
                </p:oleObj>
              </mc:Choice>
              <mc:Fallback>
                <p:oleObj name="Equation" r:id="rId7" imgW="5562600" imgH="3937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941888"/>
                        <a:ext cx="556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24300" y="1557338"/>
          <a:ext cx="392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2" name="Equation" r:id="rId9" imgW="3924300" imgH="381000" progId="Equation.DSMT4">
                  <p:embed/>
                </p:oleObj>
              </mc:Choice>
              <mc:Fallback>
                <p:oleObj name="Equation" r:id="rId9" imgW="3924300" imgH="3810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557338"/>
                        <a:ext cx="3924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995738" y="3573463"/>
          <a:ext cx="323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3" name="Equation" r:id="rId11" imgW="3238500" imgH="381000" progId="Equation.DSMT4">
                  <p:embed/>
                </p:oleObj>
              </mc:Choice>
              <mc:Fallback>
                <p:oleObj name="Equation" r:id="rId11" imgW="32385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73463"/>
                        <a:ext cx="3238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63713" y="5445125"/>
          <a:ext cx="483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4" name="Equation" r:id="rId13" imgW="4838700" imgH="431800" progId="Equation.DSMT4">
                  <p:embed/>
                </p:oleObj>
              </mc:Choice>
              <mc:Fallback>
                <p:oleObj name="Equation" r:id="rId13" imgW="4838700" imgH="431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45125"/>
                        <a:ext cx="483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572281"/>
              </p:ext>
            </p:extLst>
          </p:nvPr>
        </p:nvGraphicFramePr>
        <p:xfrm>
          <a:off x="9096375" y="1071563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5" name="演示文稿" showAsIcon="1" r:id="rId16" imgW="914400" imgH="792360" progId="PowerPoint.Show.8">
                  <p:embed/>
                </p:oleObj>
              </mc:Choice>
              <mc:Fallback>
                <p:oleObj name="演示文稿" showAsIcon="1" r:id="rId16" imgW="914400" imgH="792360" progId="PowerPoint.Show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75" y="1071563"/>
                        <a:ext cx="914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72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42988" y="476250"/>
          <a:ext cx="28448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6" name="Equation" r:id="rId3" imgW="3949700" imgH="2108200" progId="Equation.DSMT4">
                  <p:embed/>
                </p:oleObj>
              </mc:Choice>
              <mc:Fallback>
                <p:oleObj name="Equation" r:id="rId3" imgW="3949700" imgH="2108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2844800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59225" y="1206500"/>
          <a:ext cx="392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7" name="Equation" r:id="rId5" imgW="3924300" imgH="381000" progId="Equation.DSMT4">
                  <p:embed/>
                </p:oleObj>
              </mc:Choice>
              <mc:Fallback>
                <p:oleObj name="Equation" r:id="rId5" imgW="3924300" imgH="3810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1206500"/>
                        <a:ext cx="3924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14475" y="4733925"/>
          <a:ext cx="307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8" name="Equation" r:id="rId7" imgW="3073400" imgH="381000" progId="Equation.DSMT4">
                  <p:embed/>
                </p:oleObj>
              </mc:Choice>
              <mc:Fallback>
                <p:oleObj name="Equation" r:id="rId7" imgW="30734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4733925"/>
                        <a:ext cx="3073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79950" y="4086225"/>
          <a:ext cx="216852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9" name="Equation" r:id="rId9" imgW="3048000" imgH="2108200" progId="Equation.DSMT4">
                  <p:embed/>
                </p:oleObj>
              </mc:Choice>
              <mc:Fallback>
                <p:oleObj name="Equation" r:id="rId9" imgW="3048000" imgH="2108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086225"/>
                        <a:ext cx="2168525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85875" y="2786063"/>
          <a:ext cx="483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0" name="Equation" r:id="rId11" imgW="4838700" imgH="431800" progId="Equation.DSMT4">
                  <p:embed/>
                </p:oleObj>
              </mc:Choice>
              <mc:Fallback>
                <p:oleObj name="Equation" r:id="rId11" imgW="48387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786063"/>
                        <a:ext cx="483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26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83568" y="620688"/>
          <a:ext cx="8035926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2" name="Equation" r:id="rId3" imgW="10985500" imgH="2082800" progId="Equation.DSMT4">
                  <p:embed/>
                </p:oleObj>
              </mc:Choice>
              <mc:Fallback>
                <p:oleObj name="Equation" r:id="rId3" imgW="10985500" imgH="208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620688"/>
                        <a:ext cx="8035926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81063" y="2565400"/>
          <a:ext cx="326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3" name="Equation" r:id="rId5" imgW="3263900" imgH="393700" progId="Equation.DSMT4">
                  <p:embed/>
                </p:oleObj>
              </mc:Choice>
              <mc:Fallback>
                <p:oleObj name="Equation" r:id="rId5" imgW="3263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565400"/>
                        <a:ext cx="326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25650" y="3284538"/>
          <a:ext cx="297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4" name="Equation" r:id="rId7" imgW="2971800" imgH="381000" progId="Equation.DSMT4">
                  <p:embed/>
                </p:oleObj>
              </mc:Choice>
              <mc:Fallback>
                <p:oleObj name="Equation" r:id="rId7" imgW="29718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284538"/>
                        <a:ext cx="2971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314096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</a:rPr>
              <a:t>解：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04048" y="2636912"/>
          <a:ext cx="224887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5" name="Equation" r:id="rId9" imgW="2311400" imgH="1778000" progId="Equation.DSMT4">
                  <p:embed/>
                </p:oleObj>
              </mc:Choice>
              <mc:Fallback>
                <p:oleObj name="Equation" r:id="rId9" imgW="23114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636912"/>
                        <a:ext cx="2248875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31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807049" y="1095659"/>
            <a:ext cx="9001978" cy="27120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1" lang="zh-CN" altLang="en-US" sz="3000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kumimoji="1" lang="en-US" altLang="zh-CN" sz="3000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zh-CN" altLang="en-US" sz="3000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3000" b="1" dirty="0" smtClean="0">
                <a:latin typeface="华文仿宋" pitchFamily="2" charset="-122"/>
                <a:ea typeface="华文仿宋" pitchFamily="2" charset="-122"/>
              </a:rPr>
              <a:t>设</a:t>
            </a:r>
            <a:r>
              <a:rPr kumimoji="1" lang="en-US" altLang="zh-CN" sz="3000" b="1" i="1" dirty="0" smtClean="0"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zh-CN" altLang="en-US" sz="3000" b="1" dirty="0" smtClean="0">
                <a:latin typeface="华文仿宋" pitchFamily="2" charset="-122"/>
                <a:ea typeface="华文仿宋" pitchFamily="2" charset="-122"/>
              </a:rPr>
              <a:t>为方阵，则</a:t>
            </a:r>
            <a:r>
              <a:rPr kumimoji="1" lang="zh-CN" altLang="en-US" sz="3000" b="1" dirty="0" smtClean="0">
                <a:latin typeface="华文仿宋" pitchFamily="2" charset="-122"/>
                <a:ea typeface="华文仿宋" pitchFamily="2" charset="-122"/>
                <a:sym typeface="Symbol"/>
              </a:rPr>
              <a:t></a:t>
            </a:r>
            <a:r>
              <a:rPr kumimoji="1" lang="en-US" altLang="zh-CN" sz="3000" b="1" i="1" dirty="0" smtClean="0"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en-US" altLang="zh-CN" sz="3000" b="1" baseline="30000" dirty="0" smtClean="0">
                <a:latin typeface="华文仿宋" pitchFamily="2" charset="-122"/>
                <a:ea typeface="华文仿宋" pitchFamily="2" charset="-122"/>
                <a:sym typeface="Symbol"/>
              </a:rPr>
              <a:t>T</a:t>
            </a:r>
            <a:r>
              <a:rPr kumimoji="1" lang="zh-CN" altLang="en-US" sz="3000" b="1" dirty="0" smtClean="0">
                <a:latin typeface="华文仿宋" pitchFamily="2" charset="-122"/>
                <a:ea typeface="华文仿宋" pitchFamily="2" charset="-122"/>
                <a:sym typeface="Symbol"/>
              </a:rPr>
              <a:t></a:t>
            </a:r>
            <a:r>
              <a:rPr kumimoji="1" lang="en-US" altLang="zh-CN" sz="3000" b="1" dirty="0" smtClean="0">
                <a:latin typeface="华文仿宋" pitchFamily="2" charset="-122"/>
                <a:ea typeface="华文仿宋" pitchFamily="2" charset="-122"/>
                <a:sym typeface="Symbol"/>
              </a:rPr>
              <a:t>=</a:t>
            </a:r>
            <a:r>
              <a:rPr kumimoji="1" lang="zh-CN" altLang="en-US" sz="3000" b="1" dirty="0" smtClean="0">
                <a:latin typeface="华文仿宋" pitchFamily="2" charset="-122"/>
                <a:ea typeface="华文仿宋" pitchFamily="2" charset="-122"/>
                <a:sym typeface="Symbol"/>
              </a:rPr>
              <a:t></a:t>
            </a:r>
            <a:r>
              <a:rPr kumimoji="1" lang="en-US" altLang="zh-CN" sz="3000" b="1" i="1" dirty="0" smtClean="0"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zh-CN" altLang="en-US" sz="3000" b="1" dirty="0" smtClean="0">
                <a:latin typeface="华文仿宋" pitchFamily="2" charset="-122"/>
                <a:ea typeface="华文仿宋" pitchFamily="2" charset="-122"/>
                <a:sym typeface="Symbol"/>
              </a:rPr>
              <a:t></a:t>
            </a:r>
            <a:r>
              <a:rPr kumimoji="1" lang="en-US" altLang="zh-CN" sz="3000" b="1" dirty="0" smtClean="0">
                <a:latin typeface="华文仿宋" pitchFamily="2" charset="-122"/>
                <a:ea typeface="华文仿宋" pitchFamily="2" charset="-122"/>
                <a:sym typeface="Symbol"/>
              </a:rPr>
              <a:t>.</a:t>
            </a:r>
          </a:p>
          <a:p>
            <a:pPr>
              <a:spcAft>
                <a:spcPts val="1800"/>
              </a:spcAft>
              <a:buFont typeface="Wingdings" pitchFamily="2" charset="2"/>
              <a:buNone/>
              <a:defRPr/>
            </a:pPr>
            <a:r>
              <a:rPr kumimoji="1" lang="zh-CN" altLang="en-US" b="1" dirty="0" smtClean="0">
                <a:latin typeface="华文仿宋" pitchFamily="2" charset="-122"/>
                <a:ea typeface="华文仿宋" pitchFamily="2" charset="-122"/>
              </a:rPr>
              <a:t> </a:t>
            </a:r>
            <a:endParaRPr kumimoji="1" lang="en-US" altLang="zh-CN" b="1" dirty="0" smtClean="0">
              <a:latin typeface="华文仿宋" pitchFamily="2" charset="-122"/>
              <a:ea typeface="华文仿宋" pitchFamily="2" charset="-122"/>
            </a:endParaRPr>
          </a:p>
          <a:p>
            <a:pPr marL="0" indent="0">
              <a:buNone/>
              <a:defRPr/>
            </a:pPr>
            <a:r>
              <a:rPr kumimoji="1" lang="zh-CN" altLang="en-US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注</a:t>
            </a:r>
            <a:r>
              <a:rPr kumimoji="1" lang="en-US" altLang="zh-CN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:</a:t>
            </a:r>
            <a:r>
              <a:rPr kumimoji="1" lang="en-US" altLang="zh-CN" b="1" dirty="0" smtClean="0">
                <a:solidFill>
                  <a:srgbClr val="3333FF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b="1" dirty="0" smtClean="0">
                <a:latin typeface="华文仿宋" pitchFamily="2" charset="-122"/>
                <a:ea typeface="华文仿宋" pitchFamily="2" charset="-122"/>
              </a:rPr>
              <a:t>.</a:t>
            </a:r>
            <a:r>
              <a:rPr kumimoji="1" lang="en-US" altLang="zh-CN" b="1" i="1" dirty="0" smtClean="0"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en-US" altLang="zh-CN" b="1" dirty="0" smtClean="0">
                <a:latin typeface="华文仿宋" pitchFamily="2" charset="-122"/>
                <a:ea typeface="华文仿宋" pitchFamily="2" charset="-122"/>
                <a:sym typeface="Symbol"/>
              </a:rPr>
              <a:t></a:t>
            </a:r>
            <a:r>
              <a:rPr kumimoji="1" lang="en-US" altLang="zh-CN" b="1" i="1" dirty="0" smtClean="0"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en-US" altLang="zh-CN" b="1" baseline="30000" dirty="0" smtClean="0">
                <a:latin typeface="华文仿宋" pitchFamily="2" charset="-122"/>
                <a:ea typeface="华文仿宋" pitchFamily="2" charset="-122"/>
                <a:sym typeface="Symbol"/>
              </a:rPr>
              <a:t>T</a:t>
            </a:r>
            <a:r>
              <a:rPr kumimoji="1" lang="zh-CN" altLang="en-US" b="1" dirty="0" smtClean="0">
                <a:latin typeface="华文仿宋" pitchFamily="2" charset="-122"/>
                <a:ea typeface="华文仿宋" pitchFamily="2" charset="-122"/>
                <a:sym typeface="Symbol"/>
              </a:rPr>
              <a:t>称为</a:t>
            </a:r>
            <a:r>
              <a:rPr kumimoji="1" lang="zh-CN" altLang="en-US" b="1" dirty="0">
                <a:latin typeface="华文仿宋" pitchFamily="2" charset="-122"/>
                <a:ea typeface="华文仿宋" pitchFamily="2" charset="-122"/>
                <a:sym typeface="Symbol"/>
              </a:rPr>
              <a:t></a:t>
            </a:r>
            <a:r>
              <a:rPr kumimoji="1" lang="en-US" altLang="zh-CN" b="1" i="1" dirty="0"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zh-CN" altLang="en-US" b="1" dirty="0">
                <a:latin typeface="华文仿宋" pitchFamily="2" charset="-122"/>
                <a:ea typeface="华文仿宋" pitchFamily="2" charset="-122"/>
                <a:sym typeface="Symbol"/>
              </a:rPr>
              <a:t></a:t>
            </a:r>
            <a:r>
              <a:rPr kumimoji="1" lang="zh-CN" altLang="en-US" b="1" dirty="0" smtClean="0">
                <a:latin typeface="华文仿宋" pitchFamily="2" charset="-122"/>
                <a:ea typeface="华文仿宋" pitchFamily="2" charset="-122"/>
                <a:sym typeface="Symbol"/>
              </a:rPr>
              <a:t>的</a:t>
            </a:r>
            <a:r>
              <a:rPr kumimoji="1" lang="zh-CN" altLang="en-US" b="1" dirty="0" smtClean="0">
                <a:solidFill>
                  <a:srgbClr val="CC00CC"/>
                </a:solidFill>
                <a:latin typeface="华文仿宋" pitchFamily="2" charset="-122"/>
                <a:ea typeface="华文仿宋" pitchFamily="2" charset="-122"/>
              </a:rPr>
              <a:t>转置行列式</a:t>
            </a:r>
            <a:endParaRPr kumimoji="1" lang="en-US" altLang="zh-CN" b="1" dirty="0" smtClean="0">
              <a:solidFill>
                <a:srgbClr val="CC00CC"/>
              </a:solidFill>
              <a:latin typeface="华文仿宋" pitchFamily="2" charset="-122"/>
              <a:ea typeface="华文仿宋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kumimoji="1" lang="en-US" altLang="zh-CN" b="1" dirty="0" smtClean="0">
                <a:solidFill>
                  <a:srgbClr val="3333FF"/>
                </a:solidFill>
                <a:latin typeface="华文仿宋" pitchFamily="2" charset="-122"/>
                <a:ea typeface="华文仿宋" pitchFamily="2" charset="-122"/>
              </a:rPr>
              <a:t>     2</a:t>
            </a:r>
            <a:r>
              <a:rPr kumimoji="1" lang="en-US" altLang="zh-CN" b="1" dirty="0" smtClean="0">
                <a:latin typeface="华文仿宋" pitchFamily="2" charset="-122"/>
                <a:ea typeface="华文仿宋" pitchFamily="2" charset="-122"/>
              </a:rPr>
              <a:t>.</a:t>
            </a:r>
            <a:r>
              <a:rPr kumimoji="1" lang="en-US" altLang="zh-CN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b="1" dirty="0" smtClean="0">
                <a:latin typeface="华文仿宋" pitchFamily="2" charset="-122"/>
                <a:ea typeface="华文仿宋" pitchFamily="2" charset="-122"/>
              </a:rPr>
              <a:t>性质</a:t>
            </a:r>
            <a:r>
              <a:rPr kumimoji="1" lang="en-US" altLang="zh-CN" b="1" dirty="0" smtClean="0"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zh-CN" altLang="en-US" b="1" dirty="0" smtClean="0">
                <a:latin typeface="华文仿宋" pitchFamily="2" charset="-122"/>
                <a:ea typeface="华文仿宋" pitchFamily="2" charset="-122"/>
              </a:rPr>
              <a:t>表明，行列式中行列地位相等对行成立的性质，对列也成立</a:t>
            </a:r>
            <a:r>
              <a:rPr kumimoji="1" lang="en-US" altLang="zh-CN" b="1" dirty="0" smtClean="0">
                <a:latin typeface="华文仿宋" pitchFamily="2" charset="-122"/>
                <a:ea typeface="华文仿宋" pitchFamily="2" charset="-122"/>
              </a:rPr>
              <a:t>.</a:t>
            </a:r>
          </a:p>
          <a:p>
            <a:pPr>
              <a:buFont typeface="Wingdings" pitchFamily="2" charset="2"/>
              <a:buNone/>
              <a:defRPr/>
            </a:pPr>
            <a:endParaRPr kumimoji="1" lang="en-US" altLang="zh-CN" sz="2400" b="1" dirty="0" smtClean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26783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云形标注 12"/>
          <p:cNvSpPr/>
          <p:nvPr/>
        </p:nvSpPr>
        <p:spPr>
          <a:xfrm>
            <a:off x="185526" y="2430113"/>
            <a:ext cx="2189184" cy="682388"/>
          </a:xfrm>
          <a:prstGeom prst="cloudCallout">
            <a:avLst>
              <a:gd name="adj1" fmla="val 79336"/>
              <a:gd name="adj2" fmla="val 1005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807049" y="1095659"/>
            <a:ext cx="9001978" cy="13609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1" lang="zh-CN" altLang="en-US" sz="3000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kumimoji="1" lang="en-US" altLang="zh-CN" sz="3000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zh-CN" altLang="en-US" sz="3000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3000" b="1" dirty="0" smtClean="0">
                <a:latin typeface="华文仿宋" pitchFamily="2" charset="-122"/>
                <a:ea typeface="华文仿宋" pitchFamily="2" charset="-122"/>
              </a:rPr>
              <a:t>设</a:t>
            </a:r>
            <a:r>
              <a:rPr kumimoji="1" lang="en-US" altLang="zh-CN" sz="3000" b="1" i="1" dirty="0" smtClean="0"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zh-CN" altLang="en-US" sz="3000" b="1" dirty="0" smtClean="0">
                <a:latin typeface="华文仿宋" pitchFamily="2" charset="-122"/>
                <a:ea typeface="华文仿宋" pitchFamily="2" charset="-122"/>
              </a:rPr>
              <a:t>为方阵，则</a:t>
            </a:r>
            <a:r>
              <a:rPr kumimoji="1" lang="zh-CN" altLang="en-US" sz="3000" b="1" dirty="0" smtClean="0">
                <a:latin typeface="华文仿宋" pitchFamily="2" charset="-122"/>
                <a:ea typeface="华文仿宋" pitchFamily="2" charset="-122"/>
                <a:sym typeface="Symbol"/>
              </a:rPr>
              <a:t></a:t>
            </a:r>
            <a:r>
              <a:rPr kumimoji="1" lang="en-US" altLang="zh-CN" sz="3000" b="1" i="1" dirty="0" smtClean="0"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en-US" altLang="zh-CN" sz="3000" b="1" baseline="30000" dirty="0" smtClean="0">
                <a:latin typeface="华文仿宋" pitchFamily="2" charset="-122"/>
                <a:ea typeface="华文仿宋" pitchFamily="2" charset="-122"/>
                <a:sym typeface="Symbol"/>
              </a:rPr>
              <a:t>T</a:t>
            </a:r>
            <a:r>
              <a:rPr kumimoji="1" lang="zh-CN" altLang="en-US" sz="3000" b="1" dirty="0" smtClean="0">
                <a:latin typeface="华文仿宋" pitchFamily="2" charset="-122"/>
                <a:ea typeface="华文仿宋" pitchFamily="2" charset="-122"/>
                <a:sym typeface="Symbol"/>
              </a:rPr>
              <a:t></a:t>
            </a:r>
            <a:r>
              <a:rPr kumimoji="1" lang="en-US" altLang="zh-CN" sz="3000" b="1" dirty="0" smtClean="0">
                <a:latin typeface="华文仿宋" pitchFamily="2" charset="-122"/>
                <a:ea typeface="华文仿宋" pitchFamily="2" charset="-122"/>
                <a:sym typeface="Symbol"/>
              </a:rPr>
              <a:t>=</a:t>
            </a:r>
            <a:r>
              <a:rPr kumimoji="1" lang="zh-CN" altLang="en-US" sz="3000" b="1" dirty="0" smtClean="0">
                <a:latin typeface="华文仿宋" pitchFamily="2" charset="-122"/>
                <a:ea typeface="华文仿宋" pitchFamily="2" charset="-122"/>
                <a:sym typeface="Symbol"/>
              </a:rPr>
              <a:t></a:t>
            </a:r>
            <a:r>
              <a:rPr kumimoji="1" lang="en-US" altLang="zh-CN" sz="3000" b="1" i="1" dirty="0" smtClean="0"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zh-CN" altLang="en-US" sz="3000" b="1" dirty="0" smtClean="0">
                <a:latin typeface="华文仿宋" pitchFamily="2" charset="-122"/>
                <a:ea typeface="华文仿宋" pitchFamily="2" charset="-122"/>
                <a:sym typeface="Symbol"/>
              </a:rPr>
              <a:t></a:t>
            </a:r>
            <a:r>
              <a:rPr kumimoji="1" lang="en-US" altLang="zh-CN" sz="3000" b="1" dirty="0" smtClean="0">
                <a:latin typeface="华文仿宋" pitchFamily="2" charset="-122"/>
                <a:ea typeface="华文仿宋" pitchFamily="2" charset="-122"/>
                <a:sym typeface="Symbol"/>
              </a:rPr>
              <a:t>.</a:t>
            </a:r>
          </a:p>
          <a:p>
            <a:pPr marL="0" indent="0">
              <a:buNone/>
              <a:defRPr/>
            </a:pPr>
            <a:r>
              <a:rPr kumimoji="1" lang="zh-CN" altLang="en-US" b="1" dirty="0" smtClean="0">
                <a:solidFill>
                  <a:srgbClr val="3333FF"/>
                </a:solidFill>
                <a:latin typeface="华文仿宋" pitchFamily="2" charset="-122"/>
                <a:ea typeface="华文仿宋" pitchFamily="2" charset="-122"/>
              </a:rPr>
              <a:t>证</a:t>
            </a:r>
            <a:endParaRPr kumimoji="1" lang="en-US" altLang="zh-CN" b="1" dirty="0" smtClean="0">
              <a:solidFill>
                <a:srgbClr val="3333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106719"/>
              </p:ext>
            </p:extLst>
          </p:nvPr>
        </p:nvGraphicFramePr>
        <p:xfrm>
          <a:off x="2426294" y="1686755"/>
          <a:ext cx="3102318" cy="36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34" name="Equation" r:id="rId3" imgW="3479760" imgH="393480" progId="Equation.DSMT4">
                  <p:embed/>
                </p:oleObj>
              </mc:Choice>
              <mc:Fallback>
                <p:oleObj name="Equation" r:id="rId3" imgW="347976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294" y="1686755"/>
                        <a:ext cx="3102318" cy="361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291926"/>
              </p:ext>
            </p:extLst>
          </p:nvPr>
        </p:nvGraphicFramePr>
        <p:xfrm>
          <a:off x="2129333" y="2180444"/>
          <a:ext cx="4301058" cy="53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35" name="Equation" r:id="rId5" imgW="5016240" imgH="571320" progId="Equation.DSMT4">
                  <p:embed/>
                </p:oleObj>
              </mc:Choice>
              <mc:Fallback>
                <p:oleObj name="Equation" r:id="rId5" imgW="5016240" imgH="571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333" y="2180444"/>
                        <a:ext cx="4301058" cy="533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23123"/>
              </p:ext>
            </p:extLst>
          </p:nvPr>
        </p:nvGraphicFramePr>
        <p:xfrm>
          <a:off x="2096401" y="2780661"/>
          <a:ext cx="6365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36" name="Equation" r:id="rId7" imgW="6946560" imgH="419040" progId="Equation.DSMT4">
                  <p:embed/>
                </p:oleObj>
              </mc:Choice>
              <mc:Fallback>
                <p:oleObj name="Equation" r:id="rId7" imgW="694656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401" y="2780661"/>
                        <a:ext cx="6365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777718"/>
              </p:ext>
            </p:extLst>
          </p:nvPr>
        </p:nvGraphicFramePr>
        <p:xfrm>
          <a:off x="2346373" y="3272336"/>
          <a:ext cx="6920456" cy="51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37" name="Equation" r:id="rId9" imgW="6895800" imgH="533160" progId="Equation.DSMT4">
                  <p:embed/>
                </p:oleObj>
              </mc:Choice>
              <mc:Fallback>
                <p:oleObj name="Equation" r:id="rId9" imgW="6895800" imgH="533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73" y="3272336"/>
                        <a:ext cx="6920456" cy="511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493853"/>
              </p:ext>
            </p:extLst>
          </p:nvPr>
        </p:nvGraphicFramePr>
        <p:xfrm>
          <a:off x="2282849" y="3953682"/>
          <a:ext cx="6779263" cy="45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38" name="Equation" r:id="rId11" imgW="7340400" imgH="482400" progId="Equation.DSMT4">
                  <p:embed/>
                </p:oleObj>
              </mc:Choice>
              <mc:Fallback>
                <p:oleObj name="Equation" r:id="rId11" imgW="734040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49" y="3953682"/>
                        <a:ext cx="6779263" cy="451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80022"/>
              </p:ext>
            </p:extLst>
          </p:nvPr>
        </p:nvGraphicFramePr>
        <p:xfrm>
          <a:off x="2274650" y="4541364"/>
          <a:ext cx="5900359" cy="488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39" name="Equation" r:id="rId13" imgW="6298920" imgH="533160" progId="Equation.DSMT4">
                  <p:embed/>
                </p:oleObj>
              </mc:Choice>
              <mc:Fallback>
                <p:oleObj name="Equation" r:id="rId13" imgW="6298920" imgH="533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650" y="4541364"/>
                        <a:ext cx="5900359" cy="488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761455"/>
              </p:ext>
            </p:extLst>
          </p:nvPr>
        </p:nvGraphicFramePr>
        <p:xfrm>
          <a:off x="2352675" y="5245100"/>
          <a:ext cx="632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40" name="Equation" r:id="rId15" imgW="6794280" imgH="533160" progId="Equation.DSMT4">
                  <p:embed/>
                </p:oleObj>
              </mc:Choice>
              <mc:Fallback>
                <p:oleObj name="Equation" r:id="rId15" imgW="679428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5245100"/>
                        <a:ext cx="632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58806"/>
              </p:ext>
            </p:extLst>
          </p:nvPr>
        </p:nvGraphicFramePr>
        <p:xfrm>
          <a:off x="8839508" y="5244815"/>
          <a:ext cx="891345" cy="514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41" name="Equation" r:id="rId17" imgW="990360" imgH="571320" progId="Equation.DSMT4">
                  <p:embed/>
                </p:oleObj>
              </mc:Choice>
              <mc:Fallback>
                <p:oleObj name="Equation" r:id="rId17" imgW="990360" imgH="571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508" y="5244815"/>
                        <a:ext cx="891345" cy="514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35185" y="2571252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按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第一行展开</a:t>
            </a:r>
            <a:endParaRPr lang="zh-CN" altLang="en-US" sz="2000" b="1" dirty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6" name="云形标注 35"/>
          <p:cNvSpPr/>
          <p:nvPr/>
        </p:nvSpPr>
        <p:spPr>
          <a:xfrm>
            <a:off x="9324817" y="4454815"/>
            <a:ext cx="2031325" cy="682388"/>
          </a:xfrm>
          <a:prstGeom prst="cloudCallout">
            <a:avLst>
              <a:gd name="adj1" fmla="val -71452"/>
              <a:gd name="adj2" fmla="val 945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9478704" y="4572002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按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第一列展开</a:t>
            </a:r>
            <a:endParaRPr lang="zh-CN" altLang="en-US" sz="2000" b="1" dirty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751216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1247491" y="1095659"/>
            <a:ext cx="8229600" cy="910562"/>
          </a:xfrm>
        </p:spPr>
        <p:txBody>
          <a:bodyPr/>
          <a:lstStyle/>
          <a:p>
            <a:pPr>
              <a:defRPr/>
            </a:pPr>
            <a:r>
              <a:rPr kumimoji="1"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kumimoji="1" lang="en-US" altLang="zh-CN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b="1" dirty="0" smtClean="0">
                <a:latin typeface="华文仿宋" pitchFamily="2" charset="-122"/>
                <a:ea typeface="华文仿宋" pitchFamily="2" charset="-122"/>
              </a:rPr>
              <a:t>行列式具有分行可加性，即</a:t>
            </a:r>
            <a:endParaRPr kumimoji="1" lang="en-US" altLang="zh-CN" b="1" dirty="0" smtClean="0"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450262"/>
              </p:ext>
            </p:extLst>
          </p:nvPr>
        </p:nvGraphicFramePr>
        <p:xfrm>
          <a:off x="1371080" y="1814087"/>
          <a:ext cx="4060730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6" name="公式" r:id="rId3" imgW="2070100" imgH="1168400" progId="Equation.3">
                  <p:embed/>
                </p:oleObj>
              </mc:Choice>
              <mc:Fallback>
                <p:oleObj name="公式" r:id="rId3" imgW="20701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080" y="1814087"/>
                        <a:ext cx="4060730" cy="233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077158"/>
              </p:ext>
            </p:extLst>
          </p:nvPr>
        </p:nvGraphicFramePr>
        <p:xfrm>
          <a:off x="5528611" y="1837757"/>
          <a:ext cx="2700989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7" name="公式" r:id="rId5" imgW="1346200" imgH="1168400" progId="Equation.3">
                  <p:embed/>
                </p:oleObj>
              </mc:Choice>
              <mc:Fallback>
                <p:oleObj name="公式" r:id="rId5" imgW="13462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611" y="1837757"/>
                        <a:ext cx="2700989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5074"/>
              </p:ext>
            </p:extLst>
          </p:nvPr>
        </p:nvGraphicFramePr>
        <p:xfrm>
          <a:off x="8302815" y="1810462"/>
          <a:ext cx="2806463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8" name="公式" r:id="rId7" imgW="1333500" imgH="1168400" progId="Equation.3">
                  <p:embed/>
                </p:oleObj>
              </mc:Choice>
              <mc:Fallback>
                <p:oleObj name="公式" r:id="rId7" imgW="13335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815" y="1810462"/>
                        <a:ext cx="2806463" cy="233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71461"/>
              </p:ext>
            </p:extLst>
          </p:nvPr>
        </p:nvGraphicFramePr>
        <p:xfrm>
          <a:off x="2759074" y="5880100"/>
          <a:ext cx="1031443" cy="411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9" name="Equation" r:id="rId9" imgW="507960" imgH="203040" progId="Equation.DSMT4">
                  <p:embed/>
                </p:oleObj>
              </mc:Choice>
              <mc:Fallback>
                <p:oleObj name="Equation" r:id="rId9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4" y="5880100"/>
                        <a:ext cx="1031443" cy="411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62606" y="4585646"/>
            <a:ext cx="1119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256090"/>
                </a:solidFill>
                <a:latin typeface="华文仿宋" pitchFamily="2" charset="-122"/>
                <a:ea typeface="华文仿宋" pitchFamily="2" charset="-122"/>
              </a:rPr>
              <a:t>证</a:t>
            </a:r>
            <a:endParaRPr lang="zh-CN" altLang="en-US" sz="2800" b="1" dirty="0">
              <a:solidFill>
                <a:srgbClr val="25609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93541"/>
              </p:ext>
            </p:extLst>
          </p:nvPr>
        </p:nvGraphicFramePr>
        <p:xfrm>
          <a:off x="1644995" y="4459619"/>
          <a:ext cx="5929621" cy="64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0" name="Equation" r:id="rId11" imgW="4114800" imgH="444240" progId="Equation.DSMT4">
                  <p:embed/>
                </p:oleObj>
              </mc:Choice>
              <mc:Fallback>
                <p:oleObj name="Equation" r:id="rId11" imgW="411480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995" y="4459619"/>
                        <a:ext cx="5929621" cy="649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017670"/>
              </p:ext>
            </p:extLst>
          </p:nvPr>
        </p:nvGraphicFramePr>
        <p:xfrm>
          <a:off x="2796760" y="5303744"/>
          <a:ext cx="5654770" cy="3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1" name="Equation" r:id="rId13" imgW="6286617" imgH="438066" progId="Equation.3">
                  <p:embed/>
                </p:oleObj>
              </mc:Choice>
              <mc:Fallback>
                <p:oleObj name="Equation" r:id="rId13" imgW="6286617" imgH="43806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760" y="5303744"/>
                        <a:ext cx="5654770" cy="3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853753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315729" y="855791"/>
            <a:ext cx="9711661" cy="521493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kumimoji="1" lang="en-US" altLang="zh-CN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3  </a:t>
            </a:r>
            <a:r>
              <a:rPr kumimoji="1" lang="zh-CN" altLang="en-US" b="1" dirty="0" smtClean="0">
                <a:latin typeface="华文仿宋" pitchFamily="2" charset="-122"/>
                <a:ea typeface="华文仿宋" pitchFamily="2" charset="-122"/>
                <a:cs typeface="Times New Roman" charset="0"/>
              </a:rPr>
              <a:t>行列式</a:t>
            </a:r>
            <a:r>
              <a:rPr kumimoji="1" lang="zh-CN" altLang="en-US" b="1" dirty="0">
                <a:latin typeface="华文仿宋" pitchFamily="2" charset="-122"/>
                <a:ea typeface="华文仿宋" pitchFamily="2" charset="-122"/>
                <a:cs typeface="Times New Roman" charset="0"/>
              </a:rPr>
              <a:t>的某一行</a:t>
            </a:r>
            <a:r>
              <a:rPr kumimoji="1" lang="en-US" altLang="zh-CN" b="1" dirty="0">
                <a:latin typeface="华文仿宋" pitchFamily="2" charset="-122"/>
                <a:ea typeface="华文仿宋" pitchFamily="2" charset="-122"/>
                <a:cs typeface="Times New Roman" charset="0"/>
              </a:rPr>
              <a:t>(</a:t>
            </a:r>
            <a:r>
              <a:rPr kumimoji="1" lang="zh-CN" altLang="en-US" b="1" dirty="0">
                <a:latin typeface="华文仿宋" pitchFamily="2" charset="-122"/>
                <a:ea typeface="华文仿宋" pitchFamily="2" charset="-122"/>
                <a:cs typeface="Times New Roman" charset="0"/>
              </a:rPr>
              <a:t>列</a:t>
            </a:r>
            <a:r>
              <a:rPr kumimoji="1" lang="en-US" altLang="zh-CN" b="1" dirty="0">
                <a:latin typeface="华文仿宋" pitchFamily="2" charset="-122"/>
                <a:ea typeface="华文仿宋" pitchFamily="2" charset="-122"/>
                <a:cs typeface="Times New Roman" charset="0"/>
              </a:rPr>
              <a:t>)</a:t>
            </a:r>
            <a:r>
              <a:rPr kumimoji="1" lang="zh-CN" altLang="en-US" b="1" dirty="0">
                <a:latin typeface="华文仿宋" pitchFamily="2" charset="-122"/>
                <a:ea typeface="华文仿宋" pitchFamily="2" charset="-122"/>
                <a:cs typeface="Times New Roman" charset="0"/>
              </a:rPr>
              <a:t>的公因子可提到</a:t>
            </a:r>
            <a:r>
              <a:rPr kumimoji="1" lang="zh-CN" altLang="en-US" b="1" dirty="0" smtClean="0">
                <a:latin typeface="华文仿宋" pitchFamily="2" charset="-122"/>
                <a:ea typeface="华文仿宋" pitchFamily="2" charset="-122"/>
                <a:cs typeface="Times New Roman" charset="0"/>
              </a:rPr>
              <a:t>行列式</a:t>
            </a:r>
            <a:r>
              <a:rPr kumimoji="1" lang="zh-CN" altLang="en-US" b="1" dirty="0">
                <a:latin typeface="华文仿宋" pitchFamily="2" charset="-122"/>
                <a:ea typeface="华文仿宋" pitchFamily="2" charset="-122"/>
                <a:cs typeface="Times New Roman" charset="0"/>
              </a:rPr>
              <a:t>的外面</a:t>
            </a:r>
            <a:r>
              <a:rPr kumimoji="1" lang="en-US" altLang="zh-CN" b="1" dirty="0">
                <a:latin typeface="华文仿宋" pitchFamily="2" charset="-122"/>
                <a:ea typeface="华文仿宋" pitchFamily="2" charset="-122"/>
                <a:cs typeface="Times New Roman" charset="0"/>
              </a:rPr>
              <a:t>.</a:t>
            </a:r>
          </a:p>
          <a:p>
            <a:pPr>
              <a:buFont typeface="Wingdings" pitchFamily="2" charset="2"/>
              <a:buNone/>
              <a:defRPr/>
            </a:pPr>
            <a:r>
              <a:rPr kumimoji="1" lang="zh-CN" altLang="en-US" b="1" dirty="0" smtClean="0">
                <a:latin typeface="华文仿宋" pitchFamily="2" charset="-122"/>
                <a:ea typeface="华文仿宋" pitchFamily="2" charset="-122"/>
              </a:rPr>
              <a:t>即</a:t>
            </a:r>
            <a:endParaRPr kumimoji="1" lang="en-US" altLang="zh-CN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defRPr/>
            </a:pPr>
            <a:endParaRPr kumimoji="1" lang="en-US" altLang="zh-CN" dirty="0" smtClean="0">
              <a:solidFill>
                <a:srgbClr val="0000FF"/>
              </a:solidFill>
              <a:latin typeface="+mj-ea"/>
            </a:endParaRPr>
          </a:p>
          <a:p>
            <a:pPr>
              <a:defRPr/>
            </a:pPr>
            <a:endParaRPr kumimoji="1" lang="en-US" altLang="zh-CN" dirty="0" smtClean="0">
              <a:solidFill>
                <a:srgbClr val="0000FF"/>
              </a:solidFill>
              <a:latin typeface="+mj-ea"/>
            </a:endParaRPr>
          </a:p>
          <a:p>
            <a:pPr marL="0" indent="0">
              <a:buNone/>
              <a:defRPr/>
            </a:pPr>
            <a:endParaRPr kumimoji="1" lang="en-US" altLang="zh-CN" dirty="0" smtClean="0">
              <a:solidFill>
                <a:srgbClr val="0000FF"/>
              </a:solidFill>
              <a:latin typeface="+mj-ea"/>
            </a:endParaRPr>
          </a:p>
          <a:p>
            <a:pPr marL="0" indent="0">
              <a:buNone/>
              <a:defRPr/>
            </a:pPr>
            <a:endParaRPr kumimoji="1" lang="en-US" altLang="zh-CN" dirty="0">
              <a:solidFill>
                <a:srgbClr val="0000FF"/>
              </a:solidFill>
              <a:latin typeface="+mj-ea"/>
            </a:endParaRPr>
          </a:p>
          <a:p>
            <a:pPr marL="0" indent="0">
              <a:buNone/>
              <a:defRPr/>
            </a:pPr>
            <a:endParaRPr kumimoji="1" lang="en-US" altLang="zh-CN" dirty="0" smtClean="0">
              <a:solidFill>
                <a:srgbClr val="0000FF"/>
              </a:solidFill>
              <a:latin typeface="+mj-ea"/>
            </a:endParaRPr>
          </a:p>
          <a:p>
            <a:pPr marL="0" indent="0">
              <a:buNone/>
              <a:defRPr/>
            </a:pPr>
            <a:endParaRPr kumimoji="1" lang="en-US" altLang="zh-CN" dirty="0">
              <a:solidFill>
                <a:srgbClr val="0000FF"/>
              </a:solidFill>
              <a:latin typeface="+mj-ea"/>
            </a:endParaRPr>
          </a:p>
          <a:p>
            <a:pPr marL="0" indent="0">
              <a:buNone/>
              <a:defRPr/>
            </a:pPr>
            <a:endParaRPr kumimoji="1" lang="en-US" altLang="zh-CN" dirty="0" smtClean="0">
              <a:solidFill>
                <a:srgbClr val="0000FF"/>
              </a:solidFill>
              <a:latin typeface="+mj-ea"/>
            </a:endParaRPr>
          </a:p>
          <a:p>
            <a:pPr marL="0" indent="0">
              <a:buNone/>
              <a:defRPr/>
            </a:pPr>
            <a:endParaRPr kumimoji="1" lang="en-US" altLang="zh-CN" dirty="0" smtClean="0">
              <a:solidFill>
                <a:srgbClr val="0000FF"/>
              </a:solidFill>
              <a:latin typeface="+mj-ea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推论</a:t>
            </a:r>
            <a:r>
              <a:rPr lang="en-US" altLang="zh-CN" b="1" dirty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1</a:t>
            </a:r>
            <a:r>
              <a:rPr kumimoji="1" lang="en-US" altLang="zh-CN" b="1" dirty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b="1" dirty="0">
                <a:latin typeface="华文仿宋" pitchFamily="2" charset="-122"/>
                <a:ea typeface="华文仿宋" pitchFamily="2" charset="-122"/>
              </a:rPr>
              <a:t>行列式的某一行</a:t>
            </a:r>
            <a:r>
              <a:rPr kumimoji="1" lang="en-US" altLang="zh-CN" b="1" dirty="0"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zh-CN" altLang="en-US" b="1" dirty="0">
                <a:latin typeface="华文仿宋" pitchFamily="2" charset="-122"/>
                <a:ea typeface="华文仿宋" pitchFamily="2" charset="-122"/>
              </a:rPr>
              <a:t>列</a:t>
            </a:r>
            <a:r>
              <a:rPr kumimoji="1" lang="en-US" altLang="zh-CN" b="1" dirty="0"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b="1" dirty="0">
                <a:latin typeface="华文仿宋" pitchFamily="2" charset="-122"/>
                <a:ea typeface="华文仿宋" pitchFamily="2" charset="-122"/>
              </a:rPr>
              <a:t>的元素全为零，则行列式的值为零</a:t>
            </a:r>
            <a:r>
              <a:rPr kumimoji="1" lang="en-US" altLang="zh-CN" b="1" dirty="0">
                <a:latin typeface="华文仿宋" pitchFamily="2" charset="-122"/>
                <a:ea typeface="华文仿宋" pitchFamily="2" charset="-122"/>
              </a:rPr>
              <a:t>.</a:t>
            </a:r>
          </a:p>
          <a:p>
            <a:pPr marL="0" indent="0">
              <a:buNone/>
              <a:defRPr/>
            </a:pPr>
            <a:endParaRPr kumimoji="1" lang="en-US" altLang="zh-CN" dirty="0" smtClean="0">
              <a:solidFill>
                <a:srgbClr val="0000FF"/>
              </a:solidFill>
              <a:latin typeface="+mj-ea"/>
            </a:endParaRPr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750508"/>
              </p:ext>
            </p:extLst>
          </p:nvPr>
        </p:nvGraphicFramePr>
        <p:xfrm>
          <a:off x="2261266" y="1469562"/>
          <a:ext cx="2624634" cy="219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2" name="Equation" r:id="rId3" imgW="1396800" imgH="1168200" progId="Equation.DSMT4">
                  <p:embed/>
                </p:oleObj>
              </mc:Choice>
              <mc:Fallback>
                <p:oleObj name="Equation" r:id="rId3" imgW="139680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266" y="1469562"/>
                        <a:ext cx="2624634" cy="2194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410424"/>
              </p:ext>
            </p:extLst>
          </p:nvPr>
        </p:nvGraphicFramePr>
        <p:xfrm>
          <a:off x="5146060" y="1455912"/>
          <a:ext cx="2701404" cy="219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3" name="公式" r:id="rId5" imgW="1434960" imgH="1168200" progId="Equation.3">
                  <p:embed/>
                </p:oleObj>
              </mc:Choice>
              <mc:Fallback>
                <p:oleObj name="公式" r:id="rId5" imgW="14349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060" y="1455912"/>
                        <a:ext cx="2701404" cy="2199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094203"/>
              </p:ext>
            </p:extLst>
          </p:nvPr>
        </p:nvGraphicFramePr>
        <p:xfrm>
          <a:off x="7655730" y="4614009"/>
          <a:ext cx="1039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4" name="公式" r:id="rId7" imgW="520474" imgH="215806" progId="Equation.3">
                  <p:embed/>
                </p:oleObj>
              </mc:Choice>
              <mc:Fallback>
                <p:oleObj name="公式" r:id="rId7" imgW="520474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5730" y="4614009"/>
                        <a:ext cx="1039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6537" y="3879142"/>
            <a:ext cx="5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56090"/>
                </a:solidFill>
                <a:latin typeface="华文仿宋" pitchFamily="2" charset="-122"/>
                <a:ea typeface="华文仿宋" pitchFamily="2" charset="-122"/>
              </a:rPr>
              <a:t>证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936292"/>
              </p:ext>
            </p:extLst>
          </p:nvPr>
        </p:nvGraphicFramePr>
        <p:xfrm>
          <a:off x="2235793" y="3815832"/>
          <a:ext cx="57832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5" name="Equation" r:id="rId9" imgW="4012920" imgH="444240" progId="Equation.DSMT4">
                  <p:embed/>
                </p:oleObj>
              </mc:Choice>
              <mc:Fallback>
                <p:oleObj name="Equation" r:id="rId9" imgW="4012920" imgH="4442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793" y="3815832"/>
                        <a:ext cx="57832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67232"/>
              </p:ext>
            </p:extLst>
          </p:nvPr>
        </p:nvGraphicFramePr>
        <p:xfrm>
          <a:off x="3296834" y="4609224"/>
          <a:ext cx="42640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6" name="Equation" r:id="rId11" imgW="2958840" imgH="304560" progId="Equation.DSMT4">
                  <p:embed/>
                </p:oleObj>
              </mc:Choice>
              <mc:Fallback>
                <p:oleObj name="Equation" r:id="rId11" imgW="2958840" imgH="3045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834" y="4609224"/>
                        <a:ext cx="42640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751216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520446" y="970282"/>
            <a:ext cx="9001978" cy="52149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4    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行列式</a:t>
            </a:r>
            <a:r>
              <a:rPr lang="zh-CN" altLang="en-US" b="1" dirty="0">
                <a:latin typeface="华文仿宋" pitchFamily="2" charset="-122"/>
                <a:ea typeface="华文仿宋" pitchFamily="2" charset="-122"/>
              </a:rPr>
              <a:t>有两行</a:t>
            </a:r>
            <a:r>
              <a:rPr lang="en-US" altLang="zh-CN" b="1" dirty="0">
                <a:latin typeface="华文仿宋" pitchFamily="2" charset="-122"/>
                <a:ea typeface="华文仿宋" pitchFamily="2" charset="-122"/>
              </a:rPr>
              <a:t>(</a:t>
            </a:r>
            <a:r>
              <a:rPr lang="zh-CN" altLang="en-US" b="1" dirty="0">
                <a:latin typeface="华文仿宋" pitchFamily="2" charset="-122"/>
                <a:ea typeface="华文仿宋" pitchFamily="2" charset="-122"/>
              </a:rPr>
              <a:t>列</a:t>
            </a:r>
            <a:r>
              <a:rPr lang="en-US" altLang="zh-CN" b="1" dirty="0">
                <a:latin typeface="华文仿宋" pitchFamily="2" charset="-122"/>
                <a:ea typeface="华文仿宋" pitchFamily="2" charset="-122"/>
              </a:rPr>
              <a:t>)</a:t>
            </a:r>
            <a:r>
              <a:rPr lang="zh-CN" altLang="en-US" b="1" dirty="0">
                <a:latin typeface="华文仿宋" pitchFamily="2" charset="-122"/>
                <a:ea typeface="华文仿宋" pitchFamily="2" charset="-122"/>
              </a:rPr>
              <a:t>对应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元素相等，</a:t>
            </a:r>
            <a:r>
              <a:rPr lang="zh-CN" altLang="en-US" b="1" dirty="0">
                <a:latin typeface="华文仿宋" pitchFamily="2" charset="-122"/>
                <a:ea typeface="华文仿宋" pitchFamily="2" charset="-122"/>
              </a:rPr>
              <a:t>则行列式的值为零。</a:t>
            </a:r>
            <a:endParaRPr lang="en-US" altLang="zh-CN" b="1" dirty="0">
              <a:solidFill>
                <a:srgbClr val="CC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971174"/>
              </p:ext>
            </p:extLst>
          </p:nvPr>
        </p:nvGraphicFramePr>
        <p:xfrm>
          <a:off x="1541273" y="2058514"/>
          <a:ext cx="3618848" cy="370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66" name="Equation" r:id="rId3" imgW="3886200" imgH="393480" progId="Equation.DSMT4">
                  <p:embed/>
                </p:oleObj>
              </mc:Choice>
              <mc:Fallback>
                <p:oleObj name="Equation" r:id="rId3" imgW="3886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273" y="2058514"/>
                        <a:ext cx="3618848" cy="370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8694"/>
              </p:ext>
            </p:extLst>
          </p:nvPr>
        </p:nvGraphicFramePr>
        <p:xfrm>
          <a:off x="1883818" y="2556374"/>
          <a:ext cx="6796158" cy="422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67" name="Equation" r:id="rId5" imgW="8165880" imgH="495000" progId="Equation.DSMT4">
                  <p:embed/>
                </p:oleObj>
              </mc:Choice>
              <mc:Fallback>
                <p:oleObj name="Equation" r:id="rId5" imgW="816588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818" y="2556374"/>
                        <a:ext cx="6796158" cy="422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740811"/>
              </p:ext>
            </p:extLst>
          </p:nvPr>
        </p:nvGraphicFramePr>
        <p:xfrm>
          <a:off x="1840341" y="3052360"/>
          <a:ext cx="6648568" cy="377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68" name="Equation" r:id="rId7" imgW="7518240" imgH="419040" progId="Equation.DSMT4">
                  <p:embed/>
                </p:oleObj>
              </mc:Choice>
              <mc:Fallback>
                <p:oleObj name="Equation" r:id="rId7" imgW="751824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341" y="3052360"/>
                        <a:ext cx="6648568" cy="377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330270"/>
              </p:ext>
            </p:extLst>
          </p:nvPr>
        </p:nvGraphicFramePr>
        <p:xfrm>
          <a:off x="1811410" y="3588297"/>
          <a:ext cx="7196114" cy="35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69" name="Equation" r:id="rId9" imgW="8724600" imgH="419040" progId="Equation.DSMT4">
                  <p:embed/>
                </p:oleObj>
              </mc:Choice>
              <mc:Fallback>
                <p:oleObj name="Equation" r:id="rId9" imgW="872460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410" y="3588297"/>
                        <a:ext cx="7196114" cy="354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80338"/>
              </p:ext>
            </p:extLst>
          </p:nvPr>
        </p:nvGraphicFramePr>
        <p:xfrm>
          <a:off x="1929381" y="4577096"/>
          <a:ext cx="6354809" cy="470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70" name="Equation" r:id="rId11" imgW="7327800" imgH="533160" progId="Equation.DSMT4">
                  <p:embed/>
                </p:oleObj>
              </mc:Choice>
              <mc:Fallback>
                <p:oleObj name="Equation" r:id="rId11" imgW="7327800" imgH="533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381" y="4577096"/>
                        <a:ext cx="6354809" cy="470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252210"/>
              </p:ext>
            </p:extLst>
          </p:nvPr>
        </p:nvGraphicFramePr>
        <p:xfrm>
          <a:off x="1833207" y="4050352"/>
          <a:ext cx="3822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71" name="Equation" r:id="rId13" imgW="4317840" imgH="495000" progId="Equation.DSMT4">
                  <p:embed/>
                </p:oleObj>
              </mc:Choice>
              <mc:Fallback>
                <p:oleObj name="Equation" r:id="rId13" imgW="431784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207" y="4050352"/>
                        <a:ext cx="38227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832735"/>
              </p:ext>
            </p:extLst>
          </p:nvPr>
        </p:nvGraphicFramePr>
        <p:xfrm>
          <a:off x="1753548" y="5128360"/>
          <a:ext cx="6721712" cy="45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72" name="Equation" r:id="rId15" imgW="7315200" imgH="482400" progId="Equation.DSMT4">
                  <p:embed/>
                </p:oleObj>
              </mc:Choice>
              <mc:Fallback>
                <p:oleObj name="Equation" r:id="rId15" imgW="73152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548" y="5128360"/>
                        <a:ext cx="6721712" cy="45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396518"/>
              </p:ext>
            </p:extLst>
          </p:nvPr>
        </p:nvGraphicFramePr>
        <p:xfrm>
          <a:off x="1772006" y="5598923"/>
          <a:ext cx="2722921" cy="52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73" name="Equation" r:id="rId17" imgW="3136680" imgH="596880" progId="Equation.DSMT4">
                  <p:embed/>
                </p:oleObj>
              </mc:Choice>
              <mc:Fallback>
                <p:oleObj name="Equation" r:id="rId17" imgW="3136680" imgH="596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006" y="5598923"/>
                        <a:ext cx="2722921" cy="528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414449"/>
              </p:ext>
            </p:extLst>
          </p:nvPr>
        </p:nvGraphicFramePr>
        <p:xfrm>
          <a:off x="4667226" y="5655931"/>
          <a:ext cx="1201311" cy="42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74" name="Equation" r:id="rId19" imgW="1422360" imgH="495000" progId="Equation.DSMT4">
                  <p:embed/>
                </p:oleObj>
              </mc:Choice>
              <mc:Fallback>
                <p:oleObj name="Equation" r:id="rId19" imgW="14223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26" y="5655931"/>
                        <a:ext cx="1201311" cy="427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2031890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351129" y="855791"/>
            <a:ext cx="9471546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推论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  行列式任一行（列）的元素与另一行（列）的对应元素的代数余子式乘积之和等于零，即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83115"/>
              </p:ext>
            </p:extLst>
          </p:nvPr>
        </p:nvGraphicFramePr>
        <p:xfrm>
          <a:off x="2290575" y="1736593"/>
          <a:ext cx="54197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55" name="Equation" r:id="rId3" imgW="2438280" imgH="241200" progId="Equation.DSMT4">
                  <p:embed/>
                </p:oleObj>
              </mc:Choice>
              <mc:Fallback>
                <p:oleObj name="Equation" r:id="rId3" imgW="243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575" y="1736593"/>
                        <a:ext cx="54197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591591"/>
              </p:ext>
            </p:extLst>
          </p:nvPr>
        </p:nvGraphicFramePr>
        <p:xfrm>
          <a:off x="2866029" y="3743884"/>
          <a:ext cx="4619555" cy="277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56" name="Equation" r:id="rId5" imgW="5410080" imgH="3657600" progId="Equation.3">
                  <p:embed/>
                </p:oleObj>
              </mc:Choice>
              <mc:Fallback>
                <p:oleObj name="Equation" r:id="rId5" imgW="5410080" imgH="365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029" y="3743884"/>
                        <a:ext cx="4619555" cy="2775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497629" y="2992626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证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343248"/>
              </p:ext>
            </p:extLst>
          </p:nvPr>
        </p:nvGraphicFramePr>
        <p:xfrm>
          <a:off x="2398263" y="3054539"/>
          <a:ext cx="601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57" name="Equation" r:id="rId7" imgW="6832440" imgH="520560" progId="Equation.DSMT4">
                  <p:embed/>
                </p:oleObj>
              </mc:Choice>
              <mc:Fallback>
                <p:oleObj name="Equation" r:id="rId7" imgW="68324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263" y="3054539"/>
                        <a:ext cx="601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182143"/>
              </p:ext>
            </p:extLst>
          </p:nvPr>
        </p:nvGraphicFramePr>
        <p:xfrm>
          <a:off x="2312006" y="2430461"/>
          <a:ext cx="5454069" cy="56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58" name="Equation" r:id="rId9" imgW="2438280" imgH="241200" progId="Equation.DSMT4">
                  <p:embed/>
                </p:oleObj>
              </mc:Choice>
              <mc:Fallback>
                <p:oleObj name="Equation" r:id="rId9" imgW="24382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006" y="2430461"/>
                        <a:ext cx="5454069" cy="562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152915"/>
              </p:ext>
            </p:extLst>
          </p:nvPr>
        </p:nvGraphicFramePr>
        <p:xfrm>
          <a:off x="9651242" y="2163951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59" name="演示文稿" showAsIcon="1" r:id="rId12" imgW="914400" imgH="828720" progId="PowerPoint.Show.8">
                  <p:embed/>
                </p:oleObj>
              </mc:Choice>
              <mc:Fallback>
                <p:oleObj name="演示文稿" showAsIcon="1" r:id="rId12" imgW="914400" imgH="828720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651242" y="2163951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762845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620233" y="946067"/>
            <a:ext cx="4379863" cy="169277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计算行列式基本</a:t>
            </a:r>
            <a:r>
              <a:rPr kumimoji="1" lang="zh-CN" altLang="en-US" sz="2600" b="1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方法</a:t>
            </a:r>
            <a:r>
              <a:rPr kumimoji="1" lang="zh-CN" altLang="en-US" sz="26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一</a:t>
            </a:r>
            <a:r>
              <a:rPr kumimoji="1" lang="en-US" altLang="zh-CN" sz="2600" b="1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:  </a:t>
            </a:r>
            <a:r>
              <a:rPr kumimoji="1" lang="zh-CN" altLang="en-US" sz="2600" b="1" dirty="0">
                <a:latin typeface="华文仿宋" pitchFamily="2" charset="-122"/>
                <a:ea typeface="华文仿宋" pitchFamily="2" charset="-122"/>
              </a:rPr>
              <a:t>利用性质把行列式</a:t>
            </a:r>
            <a:r>
              <a:rPr kumimoji="1" lang="zh-CN" altLang="en-US" sz="2600" b="1" dirty="0" smtClean="0">
                <a:latin typeface="华文仿宋" pitchFamily="2" charset="-122"/>
                <a:ea typeface="华文仿宋" pitchFamily="2" charset="-122"/>
              </a:rPr>
              <a:t>化为上</a:t>
            </a:r>
            <a:r>
              <a:rPr kumimoji="1" lang="en-US" altLang="zh-CN" sz="2600" b="1" dirty="0"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zh-CN" altLang="en-US" sz="2600" b="1" dirty="0">
                <a:latin typeface="华文仿宋" pitchFamily="2" charset="-122"/>
                <a:ea typeface="华文仿宋" pitchFamily="2" charset="-122"/>
              </a:rPr>
              <a:t>或下</a:t>
            </a:r>
            <a:r>
              <a:rPr kumimoji="1" lang="en-US" altLang="zh-CN" sz="2600" b="1" dirty="0"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sz="2600" b="1" dirty="0">
                <a:latin typeface="华文仿宋" pitchFamily="2" charset="-122"/>
                <a:ea typeface="华文仿宋" pitchFamily="2" charset="-122"/>
              </a:rPr>
              <a:t>三角形行列式</a:t>
            </a:r>
            <a:r>
              <a:rPr kumimoji="1" lang="en-US" altLang="zh-CN" sz="2600" b="1" dirty="0">
                <a:latin typeface="华文仿宋" pitchFamily="2" charset="-122"/>
                <a:ea typeface="华文仿宋" pitchFamily="2" charset="-122"/>
              </a:rPr>
              <a:t>,   </a:t>
            </a:r>
            <a:r>
              <a:rPr kumimoji="1" lang="zh-CN" altLang="en-US" sz="2600" b="1" dirty="0">
                <a:latin typeface="华文仿宋" pitchFamily="2" charset="-122"/>
                <a:ea typeface="华文仿宋" pitchFamily="2" charset="-122"/>
              </a:rPr>
              <a:t>从而算得行列式的值．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810519"/>
              </p:ext>
            </p:extLst>
          </p:nvPr>
        </p:nvGraphicFramePr>
        <p:xfrm>
          <a:off x="1382714" y="716177"/>
          <a:ext cx="44323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6" name="Equation" r:id="rId3" imgW="4431960" imgH="2070000" progId="Equation.DSMT4">
                  <p:embed/>
                </p:oleObj>
              </mc:Choice>
              <mc:Fallback>
                <p:oleObj name="Equation" r:id="rId3" imgW="443196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4" y="716177"/>
                        <a:ext cx="44323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34141"/>
              </p:ext>
            </p:extLst>
          </p:nvPr>
        </p:nvGraphicFramePr>
        <p:xfrm>
          <a:off x="2081305" y="3847835"/>
          <a:ext cx="1117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7" name="Equation" r:id="rId5" imgW="1117115" imgH="622030" progId="Equation.3">
                  <p:embed/>
                </p:oleObj>
              </mc:Choice>
              <mc:Fallback>
                <p:oleObj name="Equation" r:id="rId5" imgW="1117115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305" y="3847835"/>
                        <a:ext cx="1117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019528"/>
              </p:ext>
            </p:extLst>
          </p:nvPr>
        </p:nvGraphicFramePr>
        <p:xfrm>
          <a:off x="3318891" y="3336176"/>
          <a:ext cx="31115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8" name="Equation" r:id="rId7" imgW="3111500" imgH="2032000" progId="Equation.3">
                  <p:embed/>
                </p:oleObj>
              </mc:Choice>
              <mc:Fallback>
                <p:oleObj name="Equation" r:id="rId7" imgW="3111500" imgH="203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891" y="3336176"/>
                        <a:ext cx="31115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0108" y="3946915"/>
            <a:ext cx="75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华文仿宋" pitchFamily="2" charset="-122"/>
                <a:ea typeface="华文仿宋" pitchFamily="2" charset="-122"/>
              </a:rPr>
              <a:t>解</a:t>
            </a:r>
            <a:endParaRPr lang="zh-CN" altLang="en-US" sz="2800" b="1" dirty="0">
              <a:solidFill>
                <a:srgbClr val="0070C0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359820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1268413" y="1524000"/>
          <a:ext cx="4732337" cy="288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6" name="Equation" r:id="rId3" imgW="5333760" imgH="3657600" progId="Equation.3">
                  <p:embed/>
                </p:oleObj>
              </mc:Choice>
              <mc:Fallback>
                <p:oleObj name="Equation" r:id="rId3" imgW="5333760" imgH="365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1524000"/>
                        <a:ext cx="4732337" cy="288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1219200" y="920750"/>
          <a:ext cx="494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7" name="Equation" r:id="rId5" imgW="4940280" imgH="482400" progId="Equation.3">
                  <p:embed/>
                </p:oleObj>
              </mc:Choice>
              <mc:Fallback>
                <p:oleObj name="Equation" r:id="rId5" imgW="4940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20750"/>
                        <a:ext cx="4940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6400800" y="3124200"/>
            <a:ext cx="1143000" cy="457200"/>
            <a:chOff x="3888" y="1968"/>
            <a:chExt cx="720" cy="288"/>
          </a:xfrm>
        </p:grpSpPr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968" y="2023"/>
            <a:ext cx="55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38" name="Equation" r:id="rId7" imgW="1091880" imgH="444240" progId="Equation.3">
                    <p:embed/>
                  </p:oleObj>
                </mc:Choice>
                <mc:Fallback>
                  <p:oleObj name="Equation" r:id="rId7" imgW="10918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2023"/>
                          <a:ext cx="55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3888" y="1968"/>
              <a:ext cx="720" cy="288"/>
            </a:xfrm>
            <a:prstGeom prst="wedgeRoundRectCallout">
              <a:avLst>
                <a:gd name="adj1" fmla="val -101944"/>
                <a:gd name="adj2" fmla="val 15625"/>
                <a:gd name="adj3" fmla="val 16667"/>
              </a:avLst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6400800" y="2286000"/>
            <a:ext cx="1143000" cy="457200"/>
            <a:chOff x="3888" y="1440"/>
            <a:chExt cx="720" cy="288"/>
          </a:xfrm>
        </p:grpSpPr>
        <p:graphicFrame>
          <p:nvGraphicFramePr>
            <p:cNvPr id="32" name="Object 8"/>
            <p:cNvGraphicFramePr>
              <a:graphicFrameLocks noChangeAspect="1"/>
            </p:cNvGraphicFramePr>
            <p:nvPr/>
          </p:nvGraphicFramePr>
          <p:xfrm>
            <a:off x="4032" y="1495"/>
            <a:ext cx="52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39" name="Equation" r:id="rId9" imgW="1041120" imgH="444240" progId="Equation.3">
                    <p:embed/>
                  </p:oleObj>
                </mc:Choice>
                <mc:Fallback>
                  <p:oleObj name="Equation" r:id="rId9" imgW="10411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495"/>
                          <a:ext cx="52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AutoShape 9"/>
            <p:cNvSpPr>
              <a:spLocks noChangeArrowheads="1"/>
            </p:cNvSpPr>
            <p:nvPr/>
          </p:nvSpPr>
          <p:spPr bwMode="auto">
            <a:xfrm>
              <a:off x="3888" y="1440"/>
              <a:ext cx="720" cy="288"/>
            </a:xfrm>
            <a:prstGeom prst="wedgeRoundRectCallout">
              <a:avLst>
                <a:gd name="adj1" fmla="val -101944"/>
                <a:gd name="adj2" fmla="val 15625"/>
                <a:gd name="adj3" fmla="val 16667"/>
              </a:avLst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36" name="Object 10"/>
          <p:cNvGraphicFramePr>
            <a:graphicFrameLocks noChangeAspect="1"/>
          </p:cNvGraphicFramePr>
          <p:nvPr/>
        </p:nvGraphicFramePr>
        <p:xfrm>
          <a:off x="990600" y="4391025"/>
          <a:ext cx="163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0" name="Equation" r:id="rId11" imgW="1638000" imgH="431640" progId="Equation.3">
                  <p:embed/>
                </p:oleObj>
              </mc:Choice>
              <mc:Fallback>
                <p:oleObj name="Equation" r:id="rId11" imgW="1638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91025"/>
                        <a:ext cx="163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1"/>
          <p:cNvGraphicFramePr>
            <a:graphicFrameLocks noChangeAspect="1"/>
          </p:cNvGraphicFramePr>
          <p:nvPr/>
        </p:nvGraphicFramePr>
        <p:xfrm>
          <a:off x="1600200" y="4953000"/>
          <a:ext cx="6400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1" name="Equation" r:id="rId13" imgW="6172200" imgH="469800" progId="Equation.3">
                  <p:embed/>
                </p:oleObj>
              </mc:Choice>
              <mc:Fallback>
                <p:oleObj name="Equation" r:id="rId13" imgW="6172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53000"/>
                        <a:ext cx="6400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914400" y="5576888"/>
            <a:ext cx="893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</a:rPr>
              <a:t>同理</a:t>
            </a:r>
          </a:p>
        </p:txBody>
      </p:sp>
      <p:graphicFrame>
        <p:nvGraphicFramePr>
          <p:cNvPr id="39" name="Object 13"/>
          <p:cNvGraphicFramePr>
            <a:graphicFrameLocks noChangeAspect="1"/>
          </p:cNvGraphicFramePr>
          <p:nvPr/>
        </p:nvGraphicFramePr>
        <p:xfrm>
          <a:off x="2000250" y="5657850"/>
          <a:ext cx="58277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2" name="Equation" r:id="rId15" imgW="6159240" imgH="469800" progId="Equation.3">
                  <p:embed/>
                </p:oleObj>
              </mc:Choice>
              <mc:Fallback>
                <p:oleObj name="Equation" r:id="rId15" imgW="6159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657850"/>
                        <a:ext cx="58277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19"/>
          <p:cNvGrpSpPr>
            <a:grpSpLocks/>
          </p:cNvGrpSpPr>
          <p:nvPr/>
        </p:nvGrpSpPr>
        <p:grpSpPr bwMode="auto">
          <a:xfrm>
            <a:off x="7543800" y="2514600"/>
            <a:ext cx="1046163" cy="762000"/>
            <a:chOff x="4752" y="1584"/>
            <a:chExt cx="659" cy="480"/>
          </a:xfrm>
        </p:grpSpPr>
        <p:grpSp>
          <p:nvGrpSpPr>
            <p:cNvPr id="41" name="Group 20"/>
            <p:cNvGrpSpPr>
              <a:grpSpLocks/>
            </p:cNvGrpSpPr>
            <p:nvPr/>
          </p:nvGrpSpPr>
          <p:grpSpPr bwMode="auto">
            <a:xfrm>
              <a:off x="4752" y="1584"/>
              <a:ext cx="144" cy="480"/>
              <a:chOff x="4752" y="1584"/>
              <a:chExt cx="144" cy="480"/>
            </a:xfrm>
          </p:grpSpPr>
          <p:sp>
            <p:nvSpPr>
              <p:cNvPr id="43" name="Line 21"/>
              <p:cNvSpPr>
                <a:spLocks noChangeShapeType="1"/>
              </p:cNvSpPr>
              <p:nvPr/>
            </p:nvSpPr>
            <p:spPr bwMode="auto">
              <a:xfrm>
                <a:off x="4752" y="1584"/>
                <a:ext cx="144" cy="24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Line 22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4848" y="1632"/>
              <a:ext cx="5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</a:rPr>
                <a:t>相同</a:t>
              </a:r>
            </a:p>
          </p:txBody>
        </p:sp>
      </p:grp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4191000" y="3581400"/>
            <a:ext cx="1600200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55615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1718611" y="822128"/>
            <a:ext cx="7848600" cy="3311525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948798" y="825303"/>
            <a:ext cx="7620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行列式等于它的任一行（列）的各元素与其对应的代数余子式乘积之和，即</a:t>
            </a: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74345"/>
              </p:ext>
            </p:extLst>
          </p:nvPr>
        </p:nvGraphicFramePr>
        <p:xfrm>
          <a:off x="2653648" y="1849241"/>
          <a:ext cx="62563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4" name="Equation" r:id="rId3" imgW="2844720" imgH="253800" progId="Equation.DSMT4">
                  <p:embed/>
                </p:oleObj>
              </mc:Choice>
              <mc:Fallback>
                <p:oleObj name="Equation" r:id="rId3" imgW="2844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648" y="1849241"/>
                        <a:ext cx="62563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934511" y="2519166"/>
            <a:ext cx="7772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行列式任一行（列）的元素与另一行（列）的对应元素的代数余子式乘积之和等于零，即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71177"/>
              </p:ext>
            </p:extLst>
          </p:nvPr>
        </p:nvGraphicFramePr>
        <p:xfrm>
          <a:off x="2653648" y="3530403"/>
          <a:ext cx="5362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5" name="Equation" r:id="rId5" imgW="2438280" imgH="241200" progId="Equation.DSMT4">
                  <p:embed/>
                </p:oleObj>
              </mc:Choice>
              <mc:Fallback>
                <p:oleObj name="Equation" r:id="rId5" imgW="243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648" y="3530403"/>
                        <a:ext cx="53625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365677"/>
              </p:ext>
            </p:extLst>
          </p:nvPr>
        </p:nvGraphicFramePr>
        <p:xfrm>
          <a:off x="3983973" y="4133653"/>
          <a:ext cx="55848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6" name="Equation" r:id="rId7" imgW="2539800" imgH="469800" progId="Equation.DSMT4">
                  <p:embed/>
                </p:oleObj>
              </mc:Choice>
              <mc:Fallback>
                <p:oleObj name="Equation" r:id="rId7" imgW="2539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973" y="4133653"/>
                        <a:ext cx="55848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286548"/>
              </p:ext>
            </p:extLst>
          </p:nvPr>
        </p:nvGraphicFramePr>
        <p:xfrm>
          <a:off x="3956985" y="5322690"/>
          <a:ext cx="55848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7" name="Equation" r:id="rId9" imgW="2539800" imgH="469800" progId="Equation.DSMT4">
                  <p:embed/>
                </p:oleObj>
              </mc:Choice>
              <mc:Fallback>
                <p:oleObj name="Equation" r:id="rId9" imgW="2539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985" y="5322690"/>
                        <a:ext cx="55848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1934510" y="4447662"/>
            <a:ext cx="20224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综上所述，有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1934511" y="5573516"/>
            <a:ext cx="20224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同理可得</a:t>
            </a:r>
          </a:p>
        </p:txBody>
      </p:sp>
    </p:spTree>
    <p:extLst>
      <p:ext uri="{BB962C8B-B14F-4D97-AF65-F5344CB8AC3E}">
        <p14:creationId xmlns:p14="http://schemas.microsoft.com/office/powerpoint/2010/main" val="3373544368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1495697" y="970282"/>
            <a:ext cx="9381568" cy="10905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推论</a:t>
            </a:r>
            <a:r>
              <a:rPr lang="en-US" altLang="zh-CN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   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行列式有两行</a:t>
            </a:r>
            <a:r>
              <a:rPr lang="en-US" altLang="zh-CN" b="1" dirty="0" smtClean="0">
                <a:latin typeface="华文仿宋" pitchFamily="2" charset="-122"/>
                <a:ea typeface="华文仿宋" pitchFamily="2" charset="-122"/>
              </a:rPr>
              <a:t>(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列</a:t>
            </a:r>
            <a:r>
              <a:rPr lang="en-US" altLang="zh-CN" b="1" dirty="0" smtClean="0">
                <a:latin typeface="华文仿宋" pitchFamily="2" charset="-122"/>
                <a:ea typeface="华文仿宋" pitchFamily="2" charset="-122"/>
              </a:rPr>
              <a:t>)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对应元素成比例，则行列式的值为零。</a:t>
            </a:r>
            <a:endParaRPr lang="en-US" altLang="zh-CN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spcAft>
                <a:spcPts val="600"/>
              </a:spcAft>
              <a:buFont typeface="Wingdings" pitchFamily="2" charset="2"/>
              <a:buNone/>
              <a:defRPr/>
            </a:pPr>
            <a:endParaRPr lang="en-US" altLang="zh-CN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b="1" dirty="0" smtClean="0"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424711"/>
              </p:ext>
            </p:extLst>
          </p:nvPr>
        </p:nvGraphicFramePr>
        <p:xfrm>
          <a:off x="3135313" y="2444058"/>
          <a:ext cx="1814512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6" name="公式" r:id="rId3" imgW="825480" imgH="914400" progId="Equation.3">
                  <p:embed/>
                </p:oleObj>
              </mc:Choice>
              <mc:Fallback>
                <p:oleObj name="公式" r:id="rId3" imgW="825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2444058"/>
                        <a:ext cx="1814512" cy="201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551707"/>
              </p:ext>
            </p:extLst>
          </p:nvPr>
        </p:nvGraphicFramePr>
        <p:xfrm>
          <a:off x="6950075" y="5372995"/>
          <a:ext cx="5302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7" name="公式" r:id="rId5" imgW="241200" imgH="164880" progId="Equation.3">
                  <p:embed/>
                </p:oleObj>
              </mc:Choice>
              <mc:Fallback>
                <p:oleObj name="公式" r:id="rId5" imgW="2412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5372995"/>
                        <a:ext cx="5302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31407"/>
              </p:ext>
            </p:extLst>
          </p:nvPr>
        </p:nvGraphicFramePr>
        <p:xfrm>
          <a:off x="4918075" y="2444058"/>
          <a:ext cx="4103688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8" name="公式" r:id="rId7" imgW="1866600" imgH="914400" progId="Equation.3">
                  <p:embed/>
                </p:oleObj>
              </mc:Choice>
              <mc:Fallback>
                <p:oleObj name="公式" r:id="rId7" imgW="1866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2444058"/>
                        <a:ext cx="4103688" cy="201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693723"/>
              </p:ext>
            </p:extLst>
          </p:nvPr>
        </p:nvGraphicFramePr>
        <p:xfrm>
          <a:off x="4900613" y="4587183"/>
          <a:ext cx="2065337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9" name="公式" r:id="rId9" imgW="939600" imgH="914400" progId="Equation.3">
                  <p:embed/>
                </p:oleObj>
              </mc:Choice>
              <mc:Fallback>
                <p:oleObj name="公式" r:id="rId9" imgW="939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4587183"/>
                        <a:ext cx="2065337" cy="201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下箭头 31"/>
          <p:cNvSpPr>
            <a:spLocks noChangeArrowheads="1"/>
          </p:cNvSpPr>
          <p:nvPr/>
        </p:nvSpPr>
        <p:spPr bwMode="auto">
          <a:xfrm>
            <a:off x="5664200" y="1943995"/>
            <a:ext cx="928688" cy="428625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altLang="zh-CN" sz="2200" b="1">
                <a:solidFill>
                  <a:srgbClr val="CC00CC"/>
                </a:solidFill>
              </a:rPr>
              <a:t>=0</a:t>
            </a:r>
            <a:endParaRPr lang="zh-CN" altLang="en-US" sz="2200" b="1">
              <a:solidFill>
                <a:srgbClr val="CC00CC"/>
              </a:solidFill>
            </a:endParaRPr>
          </a:p>
        </p:txBody>
      </p:sp>
      <p:cxnSp>
        <p:nvCxnSpPr>
          <p:cNvPr id="33" name="肘形连接符 32"/>
          <p:cNvCxnSpPr>
            <a:cxnSpLocks noChangeShapeType="1"/>
          </p:cNvCxnSpPr>
          <p:nvPr/>
        </p:nvCxnSpPr>
        <p:spPr bwMode="auto">
          <a:xfrm>
            <a:off x="3163888" y="4587183"/>
            <a:ext cx="1643062" cy="10001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4021138" y="5087245"/>
            <a:ext cx="1071562" cy="428625"/>
          </a:xfrm>
          <a:prstGeom prst="rect">
            <a:avLst/>
          </a:prstGeom>
          <a:noFill/>
          <a:ln w="9525" algn="ctr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-2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1</a:t>
            </a:r>
            <a:endParaRPr lang="zh-CN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235325" y="2944120"/>
            <a:ext cx="1643063" cy="428625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5235575" y="2944120"/>
            <a:ext cx="1714500" cy="428625"/>
          </a:xfrm>
          <a:prstGeom prst="rect">
            <a:avLst/>
          </a:prstGeom>
          <a:noFill/>
          <a:ln w="952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235825" y="2944120"/>
            <a:ext cx="1714500" cy="428625"/>
          </a:xfrm>
          <a:prstGeom prst="rect">
            <a:avLst/>
          </a:prstGeom>
          <a:noFill/>
          <a:ln w="952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028778" y="194399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B338B"/>
                </a:solidFill>
                <a:latin typeface="华文仿宋" pitchFamily="2" charset="-122"/>
                <a:ea typeface="华文仿宋" pitchFamily="2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3578751216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824410" y="970282"/>
            <a:ext cx="10516880" cy="52149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kumimoji="1" lang="en-US" altLang="zh-CN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5   </a:t>
            </a:r>
            <a:r>
              <a:rPr kumimoji="1" lang="zh-CN" altLang="en-US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把</a:t>
            </a:r>
            <a:r>
              <a:rPr kumimoji="1" lang="zh-CN" altLang="en-US" b="1" dirty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行列式的某一列（行）的各元素乘以同一个倍数然后加到另一列</a:t>
            </a:r>
            <a:r>
              <a:rPr kumimoji="1" lang="en-US" altLang="zh-CN" b="1" dirty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zh-CN" altLang="en-US" b="1" dirty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行</a:t>
            </a:r>
            <a:r>
              <a:rPr kumimoji="1" lang="en-US" altLang="zh-CN" b="1" dirty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对应的元素上去，行列式不变．</a:t>
            </a:r>
            <a:endParaRPr kumimoji="1" lang="zh-CN" altLang="zh-CN" b="1" dirty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kumimoji="1" lang="en-US" altLang="zh-CN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kumimoji="1" lang="zh-CN" altLang="en-US" b="1" dirty="0" smtClean="0">
                <a:latin typeface="华文仿宋" pitchFamily="2" charset="-122"/>
                <a:ea typeface="华文仿宋" pitchFamily="2" charset="-122"/>
              </a:rPr>
              <a:t>即</a:t>
            </a:r>
            <a:endParaRPr kumimoji="1" lang="en-US" altLang="zh-CN" b="1" dirty="0" smtClean="0"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469229"/>
              </p:ext>
            </p:extLst>
          </p:nvPr>
        </p:nvGraphicFramePr>
        <p:xfrm>
          <a:off x="2197929" y="2630807"/>
          <a:ext cx="2439987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8" name="Equation" r:id="rId3" imgW="1218960" imgH="1625400" progId="Equation.DSMT4">
                  <p:embed/>
                </p:oleObj>
              </mc:Choice>
              <mc:Fallback>
                <p:oleObj name="Equation" r:id="rId3" imgW="121896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929" y="2630807"/>
                        <a:ext cx="2439987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03165"/>
              </p:ext>
            </p:extLst>
          </p:nvPr>
        </p:nvGraphicFramePr>
        <p:xfrm>
          <a:off x="4597400" y="2605088"/>
          <a:ext cx="5257800" cy="330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9" name="Equation" r:id="rId5" imgW="2628720" imgH="1650960" progId="Equation.DSMT4">
                  <p:embed/>
                </p:oleObj>
              </mc:Choice>
              <mc:Fallback>
                <p:oleObj name="Equation" r:id="rId5" imgW="262872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2605088"/>
                        <a:ext cx="5257800" cy="330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198304" y="4559619"/>
            <a:ext cx="4572000" cy="428625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2269366" y="4559619"/>
            <a:ext cx="2286000" cy="428625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32" name="直接箭头连接符 31"/>
          <p:cNvCxnSpPr>
            <a:cxnSpLocks noChangeShapeType="1"/>
            <a:endCxn id="22" idx="1"/>
          </p:cNvCxnSpPr>
          <p:nvPr/>
        </p:nvCxnSpPr>
        <p:spPr bwMode="auto">
          <a:xfrm>
            <a:off x="4555366" y="4773932"/>
            <a:ext cx="642938" cy="0"/>
          </a:xfrm>
          <a:prstGeom prst="straightConnector1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269366" y="3630932"/>
            <a:ext cx="2286000" cy="500062"/>
          </a:xfrm>
          <a:prstGeom prst="rect">
            <a:avLst/>
          </a:prstGeom>
          <a:noFill/>
          <a:ln w="9525" algn="ctr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51216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04501"/>
              </p:ext>
            </p:extLst>
          </p:nvPr>
        </p:nvGraphicFramePr>
        <p:xfrm>
          <a:off x="1247695" y="1869873"/>
          <a:ext cx="4280916" cy="3058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51" name="Equation" r:id="rId3" imgW="2374560" imgH="1650960" progId="Equation.DSMT4">
                  <p:embed/>
                </p:oleObj>
              </mc:Choice>
              <mc:Fallback>
                <p:oleObj name="Equation" r:id="rId3" imgW="2374560" imgH="1650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695" y="1869873"/>
                        <a:ext cx="4280916" cy="3058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155012"/>
              </p:ext>
            </p:extLst>
          </p:nvPr>
        </p:nvGraphicFramePr>
        <p:xfrm>
          <a:off x="5528611" y="1705721"/>
          <a:ext cx="2693988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52" name="Equation" r:id="rId5" imgW="1346040" imgH="1650960" progId="Equation.DSMT4">
                  <p:embed/>
                </p:oleObj>
              </mc:Choice>
              <mc:Fallback>
                <p:oleObj name="Equation" r:id="rId5" imgW="1346040" imgH="1650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611" y="1705721"/>
                        <a:ext cx="2693988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360490"/>
              </p:ext>
            </p:extLst>
          </p:nvPr>
        </p:nvGraphicFramePr>
        <p:xfrm>
          <a:off x="8247063" y="1760951"/>
          <a:ext cx="3049587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53" name="Equation" r:id="rId7" imgW="1523880" imgH="1625400" progId="Equation.DSMT4">
                  <p:embed/>
                </p:oleObj>
              </mc:Choice>
              <mc:Fallback>
                <p:oleObj name="Equation" r:id="rId7" imgW="1523880" imgH="1625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063" y="1760951"/>
                        <a:ext cx="3049587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下箭头 39"/>
          <p:cNvSpPr>
            <a:spLocks noChangeArrowheads="1"/>
          </p:cNvSpPr>
          <p:nvPr/>
        </p:nvSpPr>
        <p:spPr bwMode="auto">
          <a:xfrm>
            <a:off x="9449441" y="1304068"/>
            <a:ext cx="928688" cy="428625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altLang="zh-CN" sz="2200" b="1">
                <a:solidFill>
                  <a:srgbClr val="CC00CC"/>
                </a:solidFill>
              </a:rPr>
              <a:t>=0</a:t>
            </a:r>
            <a:endParaRPr lang="zh-CN" altLang="en-US" sz="2200" b="1">
              <a:solidFill>
                <a:srgbClr val="CC00CC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9116" y="1256770"/>
            <a:ext cx="5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56090"/>
                </a:solidFill>
                <a:latin typeface="华文仿宋" pitchFamily="2" charset="-122"/>
                <a:ea typeface="华文仿宋" pitchFamily="2" charset="-122"/>
              </a:rPr>
              <a:t>证</a:t>
            </a:r>
          </a:p>
        </p:txBody>
      </p:sp>
    </p:spTree>
    <p:extLst>
      <p:ext uri="{BB962C8B-B14F-4D97-AF65-F5344CB8AC3E}">
        <p14:creationId xmlns:p14="http://schemas.microsoft.com/office/powerpoint/2010/main" val="3578751216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081755"/>
              </p:ext>
            </p:extLst>
          </p:nvPr>
        </p:nvGraphicFramePr>
        <p:xfrm>
          <a:off x="3033165" y="1200150"/>
          <a:ext cx="2401887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0" name="公式" r:id="rId3" imgW="1091880" imgH="914400" progId="Equation.3">
                  <p:embed/>
                </p:oleObj>
              </mc:Choice>
              <mc:Fallback>
                <p:oleObj name="公式" r:id="rId3" imgW="1091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165" y="1200150"/>
                        <a:ext cx="2401887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746017"/>
              </p:ext>
            </p:extLst>
          </p:nvPr>
        </p:nvGraphicFramePr>
        <p:xfrm>
          <a:off x="5603875" y="1187450"/>
          <a:ext cx="2484438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1" name="Equation" r:id="rId5" imgW="1130040" imgH="927000" progId="Equation.DSMT4">
                  <p:embed/>
                </p:oleObj>
              </mc:Choice>
              <mc:Fallback>
                <p:oleObj name="Equation" r:id="rId5" imgW="11300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1187450"/>
                        <a:ext cx="2484438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304234"/>
              </p:ext>
            </p:extLst>
          </p:nvPr>
        </p:nvGraphicFramePr>
        <p:xfrm>
          <a:off x="3103563" y="3328988"/>
          <a:ext cx="2486025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2" name="Equation" r:id="rId7" imgW="1130040" imgH="927000" progId="Equation.DSMT4">
                  <p:embed/>
                </p:oleObj>
              </mc:Choice>
              <mc:Fallback>
                <p:oleObj name="Equation" r:id="rId7" imgW="11300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3328988"/>
                        <a:ext cx="2486025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301552"/>
              </p:ext>
            </p:extLst>
          </p:nvPr>
        </p:nvGraphicFramePr>
        <p:xfrm>
          <a:off x="5819227" y="3343275"/>
          <a:ext cx="2847975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3" name="公式" r:id="rId9" imgW="1295280" imgH="914400" progId="Equation.3">
                  <p:embed/>
                </p:oleObj>
              </mc:Choice>
              <mc:Fallback>
                <p:oleObj name="公式" r:id="rId9" imgW="1295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227" y="3343275"/>
                        <a:ext cx="2847975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435404"/>
              </p:ext>
            </p:extLst>
          </p:nvPr>
        </p:nvGraphicFramePr>
        <p:xfrm>
          <a:off x="3053802" y="5453063"/>
          <a:ext cx="29035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4" name="公式" r:id="rId11" imgW="1320480" imgH="177480" progId="Equation.3">
                  <p:embed/>
                </p:oleObj>
              </mc:Choice>
              <mc:Fallback>
                <p:oleObj name="公式" r:id="rId11" imgW="1320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802" y="5453063"/>
                        <a:ext cx="29035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直角三角形 30"/>
          <p:cNvSpPr>
            <a:spLocks noChangeArrowheads="1"/>
          </p:cNvSpPr>
          <p:nvPr/>
        </p:nvSpPr>
        <p:spPr bwMode="auto">
          <a:xfrm>
            <a:off x="6676477" y="3700463"/>
            <a:ext cx="1500188" cy="1571625"/>
          </a:xfrm>
          <a:prstGeom prst="rtTriangle">
            <a:avLst/>
          </a:prstGeom>
          <a:noFill/>
          <a:ln w="952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6176415" y="1700213"/>
            <a:ext cx="357187" cy="1428750"/>
          </a:xfrm>
          <a:prstGeom prst="rect">
            <a:avLst/>
          </a:prstGeom>
          <a:noFill/>
          <a:ln w="952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4104727" y="4343400"/>
            <a:ext cx="357188" cy="928688"/>
          </a:xfrm>
          <a:prstGeom prst="rect">
            <a:avLst/>
          </a:prstGeom>
          <a:noFill/>
          <a:ln w="952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5027" y="1176993"/>
            <a:ext cx="709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B338B"/>
                </a:solidFill>
                <a:latin typeface="华文仿宋" pitchFamily="2" charset="-122"/>
                <a:ea typeface="华文仿宋" pitchFamily="2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1226797099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029127" y="855791"/>
            <a:ext cx="9361382" cy="5214938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kumimoji="1"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kumimoji="1" lang="en-US" altLang="zh-CN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6  </a:t>
            </a:r>
            <a:r>
              <a:rPr kumimoji="1" lang="zh-CN" altLang="en-US" b="1" dirty="0" smtClean="0">
                <a:latin typeface="华文仿宋" pitchFamily="2" charset="-122"/>
                <a:ea typeface="华文仿宋" pitchFamily="2" charset="-122"/>
              </a:rPr>
              <a:t>行列式互换两行</a:t>
            </a:r>
            <a:r>
              <a:rPr kumimoji="1" lang="en-US" altLang="zh-CN" b="1" dirty="0" smtClean="0"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zh-CN" altLang="en-US" b="1" dirty="0" smtClean="0">
                <a:latin typeface="华文仿宋" pitchFamily="2" charset="-122"/>
                <a:ea typeface="华文仿宋" pitchFamily="2" charset="-122"/>
              </a:rPr>
              <a:t>列</a:t>
            </a:r>
            <a:r>
              <a:rPr kumimoji="1" lang="en-US" altLang="zh-CN" b="1" dirty="0" smtClean="0"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b="1" dirty="0" smtClean="0">
                <a:latin typeface="华文仿宋" pitchFamily="2" charset="-122"/>
                <a:ea typeface="华文仿宋" pitchFamily="2" charset="-122"/>
              </a:rPr>
              <a:t>，行列式的值要变号</a:t>
            </a:r>
            <a:r>
              <a:rPr kumimoji="1" lang="en-US" altLang="zh-CN" b="1" dirty="0" smtClean="0">
                <a:latin typeface="华文仿宋" pitchFamily="2" charset="-122"/>
                <a:ea typeface="华文仿宋" pitchFamily="2" charset="-122"/>
              </a:rPr>
              <a:t>.</a:t>
            </a:r>
          </a:p>
          <a:p>
            <a:pPr marL="0" indent="0">
              <a:buNone/>
              <a:defRPr/>
            </a:pPr>
            <a:endParaRPr kumimoji="1" lang="en-US" altLang="zh-CN" dirty="0" smtClean="0">
              <a:solidFill>
                <a:srgbClr val="CC0000"/>
              </a:solidFill>
            </a:endParaRPr>
          </a:p>
          <a:p>
            <a:pPr>
              <a:spcAft>
                <a:spcPts val="1200"/>
              </a:spcAft>
              <a:defRPr/>
            </a:pPr>
            <a:endParaRPr kumimoji="1" lang="en-US" altLang="zh-CN" dirty="0" smtClean="0">
              <a:solidFill>
                <a:srgbClr val="0000FF"/>
              </a:solidFill>
              <a:latin typeface="+mj-ea"/>
            </a:endParaRPr>
          </a:p>
          <a:p>
            <a:pPr>
              <a:buFont typeface="Wingdings" pitchFamily="2" charset="2"/>
              <a:buNone/>
              <a:defRPr/>
            </a:pPr>
            <a:r>
              <a:rPr kumimoji="1" lang="zh-CN" altLang="en-US" dirty="0" smtClean="0">
                <a:latin typeface="+mj-ea"/>
              </a:rPr>
              <a:t>即</a:t>
            </a:r>
            <a:endParaRPr kumimoji="1" lang="en-US" altLang="zh-CN" dirty="0" smtClean="0">
              <a:latin typeface="+mj-ea"/>
            </a:endParaRP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512836"/>
              </p:ext>
            </p:extLst>
          </p:nvPr>
        </p:nvGraphicFramePr>
        <p:xfrm>
          <a:off x="2041747" y="1928019"/>
          <a:ext cx="2681287" cy="357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0" name="公式" r:id="rId3" imgW="1218960" imgH="1625400" progId="Equation.3">
                  <p:embed/>
                </p:oleObj>
              </mc:Choice>
              <mc:Fallback>
                <p:oleObj name="公式" r:id="rId3" imgW="121896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747" y="1928019"/>
                        <a:ext cx="2681287" cy="357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879832"/>
              </p:ext>
            </p:extLst>
          </p:nvPr>
        </p:nvGraphicFramePr>
        <p:xfrm>
          <a:off x="4684934" y="1928019"/>
          <a:ext cx="3490913" cy="357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1" name="公式" r:id="rId5" imgW="1587240" imgH="1625400" progId="Equation.3">
                  <p:embed/>
                </p:oleObj>
              </mc:Choice>
              <mc:Fallback>
                <p:oleObj name="公式" r:id="rId5" imgW="158724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934" y="1928019"/>
                        <a:ext cx="3490913" cy="357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542184" y="3999706"/>
            <a:ext cx="2571750" cy="428625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13184" y="2999581"/>
            <a:ext cx="2500313" cy="428625"/>
          </a:xfrm>
          <a:prstGeom prst="rect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31" name="直接箭头连接符 30"/>
          <p:cNvCxnSpPr>
            <a:cxnSpLocks noChangeShapeType="1"/>
            <a:stCxn id="22" idx="3"/>
            <a:endCxn id="21" idx="1"/>
          </p:cNvCxnSpPr>
          <p:nvPr/>
        </p:nvCxnSpPr>
        <p:spPr bwMode="auto">
          <a:xfrm>
            <a:off x="4613497" y="3213894"/>
            <a:ext cx="928687" cy="1000125"/>
          </a:xfrm>
          <a:prstGeom prst="straightConnector1">
            <a:avLst/>
          </a:prstGeom>
          <a:noFill/>
          <a:ln w="9525" algn="ctr">
            <a:solidFill>
              <a:srgbClr val="CC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542184" y="2999581"/>
            <a:ext cx="2500313" cy="500063"/>
          </a:xfrm>
          <a:prstGeom prst="rect">
            <a:avLst/>
          </a:prstGeom>
          <a:noFill/>
          <a:ln w="9525" algn="ctr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113184" y="3856831"/>
            <a:ext cx="2500313" cy="500063"/>
          </a:xfrm>
          <a:prstGeom prst="rect">
            <a:avLst/>
          </a:prstGeom>
          <a:noFill/>
          <a:ln w="9525" algn="ctr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36" name="直接箭头连接符 35"/>
          <p:cNvCxnSpPr>
            <a:cxnSpLocks noChangeShapeType="1"/>
            <a:stCxn id="33" idx="3"/>
          </p:cNvCxnSpPr>
          <p:nvPr/>
        </p:nvCxnSpPr>
        <p:spPr bwMode="auto">
          <a:xfrm flipV="1">
            <a:off x="4613497" y="3213894"/>
            <a:ext cx="928687" cy="893762"/>
          </a:xfrm>
          <a:prstGeom prst="straightConnector1">
            <a:avLst/>
          </a:prstGeom>
          <a:noFill/>
          <a:ln w="9525" algn="ctr">
            <a:solidFill>
              <a:srgbClr val="3333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184997" y="3499644"/>
            <a:ext cx="357187" cy="357187"/>
          </a:xfrm>
          <a:prstGeom prst="ellipse">
            <a:avLst/>
          </a:prstGeom>
          <a:noFill/>
          <a:ln w="952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8113934" y="3999706"/>
            <a:ext cx="1214438" cy="428625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9525" algn="ctr">
            <a:solidFill>
              <a:srgbClr val="CC00CC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400"/>
              <a:t>←</a:t>
            </a:r>
            <a:r>
              <a:rPr lang="zh-CN" altLang="en-US" sz="2400" b="1"/>
              <a:t>第</a:t>
            </a:r>
            <a:r>
              <a:rPr lang="en-US" altLang="zh-CN" sz="2400" b="1" i="1">
                <a:latin typeface="Times New Roman" charset="0"/>
                <a:cs typeface="Times New Roman" charset="0"/>
              </a:rPr>
              <a:t>j</a:t>
            </a:r>
            <a:r>
              <a:rPr lang="zh-CN" altLang="en-US" sz="2400" b="1"/>
              <a:t>行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8113934" y="2999581"/>
            <a:ext cx="1214438" cy="4286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 algn="ctr">
            <a:solidFill>
              <a:srgbClr val="3333FF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400"/>
              <a:t>←</a:t>
            </a:r>
            <a:r>
              <a:rPr lang="zh-CN" altLang="en-US" sz="2400" b="1"/>
              <a:t>第</a:t>
            </a:r>
            <a:r>
              <a:rPr lang="en-US" altLang="zh-CN" sz="2400" b="1" i="1">
                <a:latin typeface="Times New Roman" charset="0"/>
                <a:cs typeface="Times New Roman" charset="0"/>
              </a:rPr>
              <a:t>i</a:t>
            </a:r>
            <a:r>
              <a:rPr lang="zh-CN" altLang="en-US" sz="2400" b="1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2727882493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446994"/>
              </p:ext>
            </p:extLst>
          </p:nvPr>
        </p:nvGraphicFramePr>
        <p:xfrm>
          <a:off x="1420006" y="1557136"/>
          <a:ext cx="2919982" cy="339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6" name="Equation" r:id="rId3" imgW="1218960" imgH="1625400" progId="Equation.DSMT4">
                  <p:embed/>
                </p:oleObj>
              </mc:Choice>
              <mc:Fallback>
                <p:oleObj name="Equation" r:id="rId3" imgW="121896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006" y="1557136"/>
                        <a:ext cx="2919982" cy="3395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948413"/>
              </p:ext>
            </p:extLst>
          </p:nvPr>
        </p:nvGraphicFramePr>
        <p:xfrm>
          <a:off x="4517409" y="1668797"/>
          <a:ext cx="4864486" cy="3203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7" name="Equation" r:id="rId5" imgW="2349360" imgH="1650960" progId="Equation.DSMT4">
                  <p:embed/>
                </p:oleObj>
              </mc:Choice>
              <mc:Fallback>
                <p:oleObj name="Equation" r:id="rId5" imgW="23493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409" y="1668797"/>
                        <a:ext cx="4864486" cy="3203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66713" y="1176993"/>
            <a:ext cx="709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B338B"/>
                </a:solidFill>
                <a:latin typeface="华文仿宋" pitchFamily="2" charset="-122"/>
                <a:ea typeface="华文仿宋" pitchFamily="2" charset="-122"/>
              </a:rPr>
              <a:t>证</a:t>
            </a:r>
            <a:endParaRPr lang="zh-CN" altLang="en-US" sz="2800" b="1" dirty="0">
              <a:solidFill>
                <a:srgbClr val="0B338B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783511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285359"/>
              </p:ext>
            </p:extLst>
          </p:nvPr>
        </p:nvGraphicFramePr>
        <p:xfrm>
          <a:off x="1135229" y="1265925"/>
          <a:ext cx="4146455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6" name="Equation" r:id="rId3" imgW="2349360" imgH="1676160" progId="Equation.DSMT4">
                  <p:embed/>
                </p:oleObj>
              </mc:Choice>
              <mc:Fallback>
                <p:oleObj name="Equation" r:id="rId3" imgW="2349360" imgH="1676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229" y="1265925"/>
                        <a:ext cx="4146455" cy="325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147700"/>
              </p:ext>
            </p:extLst>
          </p:nvPr>
        </p:nvGraphicFramePr>
        <p:xfrm>
          <a:off x="5383380" y="1292558"/>
          <a:ext cx="3132824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7" name="Equation" r:id="rId5" imgW="1701720" imgH="1650960" progId="Equation.DSMT4">
                  <p:embed/>
                </p:oleObj>
              </mc:Choice>
              <mc:Fallback>
                <p:oleObj name="Equation" r:id="rId5" imgW="1701720" imgH="16509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380" y="1292558"/>
                        <a:ext cx="3132824" cy="320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561772"/>
              </p:ext>
            </p:extLst>
          </p:nvPr>
        </p:nvGraphicFramePr>
        <p:xfrm>
          <a:off x="8633205" y="1308764"/>
          <a:ext cx="2643188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8" name="Equation" r:id="rId7" imgW="1434960" imgH="1650960" progId="Equation.DSMT4">
                  <p:embed/>
                </p:oleObj>
              </mc:Choice>
              <mc:Fallback>
                <p:oleObj name="Equation" r:id="rId7" imgW="1434960" imgH="16509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3205" y="1308764"/>
                        <a:ext cx="2643188" cy="320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538222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783287" y="1941513"/>
            <a:ext cx="1265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130203"/>
              </p:ext>
            </p:extLst>
          </p:nvPr>
        </p:nvGraphicFramePr>
        <p:xfrm>
          <a:off x="3068638" y="717550"/>
          <a:ext cx="5842000" cy="307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5" name="Equation" r:id="rId3" imgW="2654280" imgH="1396800" progId="Equation.DSMT4">
                  <p:embed/>
                </p:oleObj>
              </mc:Choice>
              <mc:Fallback>
                <p:oleObj name="Equation" r:id="rId3" imgW="265428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717550"/>
                        <a:ext cx="5842000" cy="307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316821"/>
              </p:ext>
            </p:extLst>
          </p:nvPr>
        </p:nvGraphicFramePr>
        <p:xfrm>
          <a:off x="2798763" y="3895725"/>
          <a:ext cx="319563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6" name="Equation" r:id="rId5" imgW="3581280" imgH="1562040" progId="Equation.DSMT4">
                  <p:embed/>
                </p:oleObj>
              </mc:Choice>
              <mc:Fallback>
                <p:oleObj name="Equation" r:id="rId5" imgW="35812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3895725"/>
                        <a:ext cx="3195637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31521"/>
              </p:ext>
            </p:extLst>
          </p:nvPr>
        </p:nvGraphicFramePr>
        <p:xfrm>
          <a:off x="6724650" y="3894138"/>
          <a:ext cx="318611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7" name="Equation" r:id="rId7" imgW="3568680" imgH="1562040" progId="Equation.DSMT4">
                  <p:embed/>
                </p:oleObj>
              </mc:Choice>
              <mc:Fallback>
                <p:oleObj name="Equation" r:id="rId7" imgW="35686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3894138"/>
                        <a:ext cx="3186113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231483"/>
              </p:ext>
            </p:extLst>
          </p:nvPr>
        </p:nvGraphicFramePr>
        <p:xfrm>
          <a:off x="3711232" y="5638800"/>
          <a:ext cx="153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8" name="Equation" r:id="rId9" imgW="1536480" imgH="419040" progId="Equation.3">
                  <p:embed/>
                </p:oleObj>
              </mc:Choice>
              <mc:Fallback>
                <p:oleObj name="Equation" r:id="rId9" imgW="1536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232" y="5638800"/>
                        <a:ext cx="1536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2415832" y="5584825"/>
            <a:ext cx="98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证明 </a:t>
            </a: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3803189" y="831523"/>
            <a:ext cx="1828800" cy="1371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5788478" y="2355709"/>
            <a:ext cx="1828800" cy="1371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559618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007061"/>
              </p:ext>
            </p:extLst>
          </p:nvPr>
        </p:nvGraphicFramePr>
        <p:xfrm>
          <a:off x="1674125" y="1224282"/>
          <a:ext cx="72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0" name="Equation" r:id="rId3" imgW="723586" imgH="888614" progId="Equation.3">
                  <p:embed/>
                </p:oleObj>
              </mc:Choice>
              <mc:Fallback>
                <p:oleObj name="Equation" r:id="rId3" imgW="723586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125" y="1224282"/>
                        <a:ext cx="723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406540"/>
              </p:ext>
            </p:extLst>
          </p:nvPr>
        </p:nvGraphicFramePr>
        <p:xfrm>
          <a:off x="2359925" y="970282"/>
          <a:ext cx="28702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1" name="Equation" r:id="rId5" imgW="2870200" imgH="2032000" progId="Equation.3">
                  <p:embed/>
                </p:oleObj>
              </mc:Choice>
              <mc:Fallback>
                <p:oleObj name="Equation" r:id="rId5" imgW="2870200" imgH="203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925" y="970282"/>
                        <a:ext cx="28702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962813"/>
              </p:ext>
            </p:extLst>
          </p:nvPr>
        </p:nvGraphicFramePr>
        <p:xfrm>
          <a:off x="5293625" y="1579882"/>
          <a:ext cx="723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2" name="Equation" r:id="rId7" imgW="723586" imgH="622030" progId="Equation.3">
                  <p:embed/>
                </p:oleObj>
              </mc:Choice>
              <mc:Fallback>
                <p:oleObj name="Equation" r:id="rId7" imgW="723586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625" y="1579882"/>
                        <a:ext cx="723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632106"/>
              </p:ext>
            </p:extLst>
          </p:nvPr>
        </p:nvGraphicFramePr>
        <p:xfrm>
          <a:off x="6081025" y="995682"/>
          <a:ext cx="26035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3" name="Equation" r:id="rId9" imgW="2603500" imgH="2032000" progId="Equation.3">
                  <p:embed/>
                </p:oleObj>
              </mc:Choice>
              <mc:Fallback>
                <p:oleObj name="Equation" r:id="rId9" imgW="2603500" imgH="203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025" y="995682"/>
                        <a:ext cx="26035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110809"/>
              </p:ext>
            </p:extLst>
          </p:nvPr>
        </p:nvGraphicFramePr>
        <p:xfrm>
          <a:off x="1610625" y="3891282"/>
          <a:ext cx="73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4" name="Equation" r:id="rId11" imgW="736600" imgH="889000" progId="Equation.3">
                  <p:embed/>
                </p:oleObj>
              </mc:Choice>
              <mc:Fallback>
                <p:oleObj name="Equation" r:id="rId11" imgW="736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625" y="3891282"/>
                        <a:ext cx="736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857898"/>
              </p:ext>
            </p:extLst>
          </p:nvPr>
        </p:nvGraphicFramePr>
        <p:xfrm>
          <a:off x="2448825" y="3662682"/>
          <a:ext cx="2667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5" name="Equation" r:id="rId13" imgW="2667000" imgH="2032000" progId="Equation.3">
                  <p:embed/>
                </p:oleObj>
              </mc:Choice>
              <mc:Fallback>
                <p:oleObj name="Equation" r:id="rId13" imgW="2667000" imgH="203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825" y="3662682"/>
                        <a:ext cx="2667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390196"/>
              </p:ext>
            </p:extLst>
          </p:nvPr>
        </p:nvGraphicFramePr>
        <p:xfrm>
          <a:off x="5115825" y="3586482"/>
          <a:ext cx="27686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6" name="Equation" r:id="rId15" imgW="2768600" imgH="2260600" progId="Equation.3">
                  <p:embed/>
                </p:oleObj>
              </mc:Choice>
              <mc:Fallback>
                <p:oleObj name="Equation" r:id="rId15" imgW="2768600" imgH="226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825" y="3586482"/>
                        <a:ext cx="2768600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72591"/>
              </p:ext>
            </p:extLst>
          </p:nvPr>
        </p:nvGraphicFramePr>
        <p:xfrm>
          <a:off x="7935225" y="4627882"/>
          <a:ext cx="673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7" name="Equation" r:id="rId17" imgW="672808" imgH="304668" progId="Equation.3">
                  <p:embed/>
                </p:oleObj>
              </mc:Choice>
              <mc:Fallback>
                <p:oleObj name="Equation" r:id="rId17" imgW="672808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225" y="4627882"/>
                        <a:ext cx="673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189624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278537" y="90547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266399"/>
              </p:ext>
            </p:extLst>
          </p:nvPr>
        </p:nvGraphicFramePr>
        <p:xfrm>
          <a:off x="3154837" y="2135791"/>
          <a:ext cx="44513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6" name="Equation" r:id="rId3" imgW="2019240" imgH="711000" progId="Equation.DSMT4">
                  <p:embed/>
                </p:oleObj>
              </mc:Choice>
              <mc:Fallback>
                <p:oleObj name="Equation" r:id="rId3" imgW="20192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837" y="2135791"/>
                        <a:ext cx="445135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278537" y="1634141"/>
            <a:ext cx="787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   作运算       ，把   化为下三角形行列式 </a:t>
            </a: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831752"/>
              </p:ext>
            </p:extLst>
          </p:nvPr>
        </p:nvGraphicFramePr>
        <p:xfrm>
          <a:off x="2565874" y="1659541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7"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874" y="1659541"/>
                        <a:ext cx="53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563710"/>
              </p:ext>
            </p:extLst>
          </p:nvPr>
        </p:nvGraphicFramePr>
        <p:xfrm>
          <a:off x="4037013" y="1631950"/>
          <a:ext cx="1092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8" name="Equation" r:id="rId7" imgW="495000" imgH="241200" progId="Equation.DSMT4">
                  <p:embed/>
                </p:oleObj>
              </mc:Choice>
              <mc:Fallback>
                <p:oleObj name="Equation" r:id="rId7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1631950"/>
                        <a:ext cx="1092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799768"/>
              </p:ext>
            </p:extLst>
          </p:nvPr>
        </p:nvGraphicFramePr>
        <p:xfrm>
          <a:off x="5707537" y="1659541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9"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537" y="1659541"/>
                        <a:ext cx="53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78537" y="261362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设为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278537" y="4099528"/>
            <a:ext cx="787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   作运算       ，把   化为下三角形行列式 </a:t>
            </a:r>
          </a:p>
        </p:txBody>
      </p:sp>
      <p:graphicFrame>
        <p:nvGraphicFramePr>
          <p:cNvPr id="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528819"/>
              </p:ext>
            </p:extLst>
          </p:nvPr>
        </p:nvGraphicFramePr>
        <p:xfrm>
          <a:off x="2551587" y="4124928"/>
          <a:ext cx="558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30" name="Equation" r:id="rId11" imgW="253800" imgH="228600" progId="Equation.DSMT4">
                  <p:embed/>
                </p:oleObj>
              </mc:Choice>
              <mc:Fallback>
                <p:oleObj name="Equation" r:id="rId11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587" y="4124928"/>
                        <a:ext cx="558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761458"/>
              </p:ext>
            </p:extLst>
          </p:nvPr>
        </p:nvGraphicFramePr>
        <p:xfrm>
          <a:off x="4037487" y="4097941"/>
          <a:ext cx="1092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31" name="Equation" r:id="rId13" imgW="495000" imgH="241200" progId="Equation.DSMT4">
                  <p:embed/>
                </p:oleObj>
              </mc:Choice>
              <mc:Fallback>
                <p:oleObj name="Equation" r:id="rId13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487" y="4097941"/>
                        <a:ext cx="10922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407099"/>
              </p:ext>
            </p:extLst>
          </p:nvPr>
        </p:nvGraphicFramePr>
        <p:xfrm>
          <a:off x="5694837" y="4124928"/>
          <a:ext cx="5572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32" name="Equation" r:id="rId15" imgW="253800" imgH="228600" progId="Equation.DSMT4">
                  <p:embed/>
                </p:oleObj>
              </mc:Choice>
              <mc:Fallback>
                <p:oleObj name="Equation" r:id="rId15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837" y="4124928"/>
                        <a:ext cx="5572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100890"/>
              </p:ext>
            </p:extLst>
          </p:nvPr>
        </p:nvGraphicFramePr>
        <p:xfrm>
          <a:off x="3210399" y="4601178"/>
          <a:ext cx="433863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33" name="Equation" r:id="rId17" imgW="1968480" imgH="711000" progId="Equation.DSMT4">
                  <p:embed/>
                </p:oleObj>
              </mc:Choice>
              <mc:Fallback>
                <p:oleObj name="Equation" r:id="rId17" imgW="19684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399" y="4601178"/>
                        <a:ext cx="4338638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2278537" y="5079016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设为</a:t>
            </a:r>
          </a:p>
        </p:txBody>
      </p:sp>
    </p:spTree>
    <p:extLst>
      <p:ext uri="{BB962C8B-B14F-4D97-AF65-F5344CB8AC3E}">
        <p14:creationId xmlns:p14="http://schemas.microsoft.com/office/powerpoint/2010/main" val="4097559618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844675" y="1016900"/>
            <a:ext cx="821891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的前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列作运算             ，再对后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列作运算              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把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化为下三角形行列式</a:t>
            </a: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245868"/>
              </p:ext>
            </p:extLst>
          </p:nvPr>
        </p:nvGraphicFramePr>
        <p:xfrm>
          <a:off x="2881313" y="2060575"/>
          <a:ext cx="4706937" cy="299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57" name="Equation" r:id="rId3" imgW="5003640" imgH="3187440" progId="Equation.DSMT4">
                  <p:embed/>
                </p:oleObj>
              </mc:Choice>
              <mc:Fallback>
                <p:oleObj name="Equation" r:id="rId3" imgW="5003640" imgH="318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2060575"/>
                        <a:ext cx="4706937" cy="299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421143"/>
              </p:ext>
            </p:extLst>
          </p:nvPr>
        </p:nvGraphicFramePr>
        <p:xfrm>
          <a:off x="2492375" y="5909575"/>
          <a:ext cx="32432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58" name="Equation" r:id="rId5" imgW="1485720" imgH="228600" progId="Equation.DSMT4">
                  <p:embed/>
                </p:oleObj>
              </mc:Choice>
              <mc:Fallback>
                <p:oleObj name="Equation" r:id="rId5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5909575"/>
                        <a:ext cx="32432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71279"/>
              </p:ext>
            </p:extLst>
          </p:nvPr>
        </p:nvGraphicFramePr>
        <p:xfrm>
          <a:off x="5713412" y="5909575"/>
          <a:ext cx="11620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59" name="Equation" r:id="rId7" imgW="533160" imgH="228600" progId="Equation.DSMT4">
                  <p:embed/>
                </p:oleObj>
              </mc:Choice>
              <mc:Fallback>
                <p:oleObj name="Equation" r:id="rId7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2" y="5909575"/>
                        <a:ext cx="11620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519487" y="2220225"/>
            <a:ext cx="1828800" cy="1371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5661025" y="3591825"/>
            <a:ext cx="1828800" cy="1371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213100" y="1093100"/>
            <a:ext cx="336550" cy="3365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6981825" y="1093100"/>
            <a:ext cx="336550" cy="3365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064237"/>
              </p:ext>
            </p:extLst>
          </p:nvPr>
        </p:nvGraphicFramePr>
        <p:xfrm>
          <a:off x="4756150" y="1017588"/>
          <a:ext cx="1092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0" name="Equation" r:id="rId9" imgW="495000" imgH="241200" progId="Equation.DSMT4">
                  <p:embed/>
                </p:oleObj>
              </mc:Choice>
              <mc:Fallback>
                <p:oleObj name="Equation" r:id="rId9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017588"/>
                        <a:ext cx="10922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508263"/>
              </p:ext>
            </p:extLst>
          </p:nvPr>
        </p:nvGraphicFramePr>
        <p:xfrm>
          <a:off x="8542337" y="1016900"/>
          <a:ext cx="1092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1" name="Equation" r:id="rId11" imgW="495000" imgH="241200" progId="Equation.DSMT4">
                  <p:embed/>
                </p:oleObj>
              </mc:Choice>
              <mc:Fallback>
                <p:oleObj name="Equation" r:id="rId11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337" y="1016900"/>
                        <a:ext cx="1092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1844675" y="58730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4097559618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454754" y="1488895"/>
            <a:ext cx="9381568" cy="296027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  <a:cs typeface="Times New Roman" charset="0"/>
              </a:rPr>
              <a:t>性质</a:t>
            </a:r>
            <a:r>
              <a:rPr lang="en-US" altLang="zh-CN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  <a:cs typeface="Times New Roman" charset="0"/>
              </a:rPr>
              <a:t>7</a:t>
            </a:r>
            <a:r>
              <a:rPr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  <a:cs typeface="Times New Roman" charset="0"/>
              </a:rPr>
              <a:t> </a:t>
            </a:r>
            <a:r>
              <a:rPr lang="en-US" altLang="zh-CN" b="1" dirty="0" smtClean="0">
                <a:latin typeface="华文仿宋" pitchFamily="2" charset="-122"/>
                <a:ea typeface="华文仿宋" pitchFamily="2" charset="-122"/>
                <a:cs typeface="Times New Roman" charset="0"/>
              </a:rPr>
              <a:t> </a:t>
            </a:r>
          </a:p>
          <a:p>
            <a:pPr marL="0" indent="0">
              <a:buNone/>
              <a:defRPr/>
            </a:pPr>
            <a:endParaRPr lang="en-US" altLang="zh-CN" b="1" dirty="0" smtClean="0">
              <a:solidFill>
                <a:srgbClr val="3333FF"/>
              </a:solidFill>
              <a:latin typeface="华文仿宋" pitchFamily="2" charset="-122"/>
              <a:ea typeface="华文仿宋" pitchFamily="2" charset="-122"/>
            </a:endParaRPr>
          </a:p>
          <a:p>
            <a:pPr marL="0" indent="0">
              <a:buNone/>
              <a:defRPr/>
            </a:pPr>
            <a:endParaRPr lang="en-US" altLang="zh-CN" b="1" dirty="0" smtClean="0">
              <a:solidFill>
                <a:srgbClr val="3333FF"/>
              </a:solidFill>
              <a:latin typeface="华文仿宋" pitchFamily="2" charset="-122"/>
              <a:ea typeface="华文仿宋" pitchFamily="2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8</a:t>
            </a:r>
            <a:endParaRPr lang="en-US" altLang="zh-CN" b="1" dirty="0">
              <a:solidFill>
                <a:srgbClr val="CC0000"/>
              </a:solidFill>
              <a:latin typeface="华文仿宋" pitchFamily="2" charset="-122"/>
              <a:ea typeface="华文仿宋" pitchFamily="2" charset="-122"/>
            </a:endParaRPr>
          </a:p>
          <a:p>
            <a:pPr marL="0" indent="0">
              <a:buNone/>
              <a:defRPr/>
            </a:pPr>
            <a:endParaRPr lang="en-US" altLang="zh-CN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spcAft>
                <a:spcPts val="600"/>
              </a:spcAft>
              <a:buFont typeface="Wingdings" pitchFamily="2" charset="2"/>
              <a:buNone/>
              <a:defRPr/>
            </a:pPr>
            <a:endParaRPr lang="en-US" altLang="zh-CN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b="1" dirty="0" smtClean="0"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74474"/>
              </p:ext>
            </p:extLst>
          </p:nvPr>
        </p:nvGraphicFramePr>
        <p:xfrm>
          <a:off x="3020441" y="1231758"/>
          <a:ext cx="34099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7" name="Equation" r:id="rId3" imgW="1549080" imgH="469800" progId="Equation.DSMT4">
                  <p:embed/>
                </p:oleObj>
              </mc:Choice>
              <mc:Fallback>
                <p:oleObj name="Equation" r:id="rId3" imgW="1549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441" y="1231758"/>
                        <a:ext cx="340995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910430"/>
              </p:ext>
            </p:extLst>
          </p:nvPr>
        </p:nvGraphicFramePr>
        <p:xfrm>
          <a:off x="3050133" y="2929789"/>
          <a:ext cx="2101089" cy="645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8" name="Equation" r:id="rId5" imgW="825480" imgH="253800" progId="Equation.DSMT4">
                  <p:embed/>
                </p:oleObj>
              </mc:Choice>
              <mc:Fallback>
                <p:oleObj name="Equation" r:id="rId5" imgW="825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133" y="2929789"/>
                        <a:ext cx="2101089" cy="645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836850"/>
              </p:ext>
            </p:extLst>
          </p:nvPr>
        </p:nvGraphicFramePr>
        <p:xfrm>
          <a:off x="7126406" y="126774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9" name="演示文稿" showAsIcon="1" r:id="rId7" imgW="914400" imgH="828720" progId="PowerPoint.Show.8">
                  <p:embed/>
                </p:oleObj>
              </mc:Choice>
              <mc:Fallback>
                <p:oleObj name="演示文稿" showAsIcon="1" r:id="rId7" imgW="914400" imgH="828720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26406" y="126774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002637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454754" y="1488895"/>
            <a:ext cx="9381568" cy="45161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9</a:t>
            </a:r>
            <a:endParaRPr lang="en-US" altLang="zh-CN" b="1" dirty="0">
              <a:solidFill>
                <a:srgbClr val="CC0000"/>
              </a:solidFill>
              <a:latin typeface="华文仿宋" pitchFamily="2" charset="-122"/>
              <a:ea typeface="华文仿宋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 charset="-122"/>
                <a:cs typeface="Times New Roman" charset="0"/>
              </a:rPr>
              <a:t> </a:t>
            </a:r>
            <a:endParaRPr lang="en-US" altLang="zh-CN" dirty="0" smtClean="0">
              <a:solidFill>
                <a:srgbClr val="FF0000"/>
              </a:solidFill>
              <a:latin typeface="宋体" charset="-122"/>
              <a:cs typeface="Times New Roman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  <a:cs typeface="Times New Roman" charset="0"/>
              </a:rPr>
              <a:t>注 </a:t>
            </a:r>
            <a:r>
              <a:rPr lang="zh-CN" altLang="en-US" sz="2400" dirty="0" smtClean="0">
                <a:solidFill>
                  <a:srgbClr val="0000FF"/>
                </a:solidFill>
                <a:latin typeface="宋体" charset="-122"/>
                <a:cs typeface="Times New Roman" charset="0"/>
              </a:rPr>
              <a:t>① 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  <a:cs typeface="Times New Roman" charset="0"/>
              </a:rPr>
              <a:t>一般的</a:t>
            </a:r>
            <a:r>
              <a:rPr lang="zh-CN" altLang="en-US" sz="2400" dirty="0">
                <a:latin typeface="宋体" charset="-122"/>
                <a:cs typeface="Times New Roman" charset="0"/>
                <a:sym typeface="Symbol" pitchFamily="18" charset="2"/>
              </a:rPr>
              <a:t></a:t>
            </a:r>
            <a:r>
              <a:rPr lang="en-US" altLang="zh-CN" sz="2400" i="1" dirty="0">
                <a:latin typeface="Times New Roman" charset="0"/>
                <a:cs typeface="Times New Roman" charset="0"/>
                <a:sym typeface="Symbol" pitchFamily="18" charset="2"/>
              </a:rPr>
              <a:t>A+B</a:t>
            </a:r>
            <a:r>
              <a:rPr lang="zh-CN" altLang="en-US" sz="2400" dirty="0">
                <a:latin typeface="宋体" charset="-122"/>
                <a:cs typeface="Times New Roman" charset="0"/>
                <a:sym typeface="Symbol" pitchFamily="18" charset="2"/>
              </a:rPr>
              <a:t>≠</a:t>
            </a:r>
            <a:r>
              <a:rPr lang="en-US" altLang="zh-CN" sz="2400" i="1" dirty="0">
                <a:latin typeface="Times New Roman" charset="0"/>
                <a:cs typeface="Times New Roman" charset="0"/>
                <a:sym typeface="Symbol" pitchFamily="18" charset="2"/>
              </a:rPr>
              <a:t>A</a:t>
            </a:r>
            <a:r>
              <a:rPr lang="zh-CN" altLang="en-US" sz="2400" dirty="0">
                <a:latin typeface="宋体" charset="-122"/>
                <a:cs typeface="Times New Roman" charset="0"/>
                <a:sym typeface="Symbol" pitchFamily="18" charset="2"/>
              </a:rPr>
              <a:t></a:t>
            </a:r>
            <a:r>
              <a:rPr lang="en-US" altLang="zh-CN" sz="2400" dirty="0">
                <a:latin typeface="宋体" charset="-122"/>
                <a:cs typeface="Times New Roman" charset="0"/>
                <a:sym typeface="Symbol" pitchFamily="18" charset="2"/>
              </a:rPr>
              <a:t>+</a:t>
            </a:r>
            <a:r>
              <a:rPr lang="zh-CN" altLang="en-US" sz="2400" dirty="0">
                <a:latin typeface="宋体" charset="-122"/>
                <a:cs typeface="Times New Roman" charset="0"/>
                <a:sym typeface="Symbol" pitchFamily="18" charset="2"/>
              </a:rPr>
              <a:t></a:t>
            </a:r>
            <a:r>
              <a:rPr lang="en-US" altLang="zh-CN" sz="2400" i="1" dirty="0">
                <a:latin typeface="Times New Roman" charset="0"/>
                <a:cs typeface="Times New Roman" charset="0"/>
                <a:sym typeface="Symbol" pitchFamily="18" charset="2"/>
              </a:rPr>
              <a:t>B</a:t>
            </a:r>
            <a:r>
              <a:rPr lang="zh-CN" altLang="en-US" sz="2400" dirty="0">
                <a:latin typeface="宋体" charset="-122"/>
                <a:cs typeface="Times New Roman" charset="0"/>
                <a:sym typeface="Symbol" pitchFamily="18" charset="2"/>
              </a:rPr>
              <a:t></a:t>
            </a:r>
            <a:r>
              <a:rPr lang="en-US" altLang="zh-CN" sz="2400" dirty="0">
                <a:latin typeface="宋体" charset="-122"/>
                <a:cs typeface="Times New Roman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宋体" charset="-122"/>
                <a:cs typeface="Times New Roman" charset="0"/>
                <a:sym typeface="Symbol" pitchFamily="18" charset="2"/>
              </a:rPr>
              <a:t>；</a:t>
            </a:r>
            <a:endParaRPr lang="en-US" altLang="zh-CN" sz="2400" dirty="0">
              <a:latin typeface="宋体" charset="-122"/>
              <a:cs typeface="Times New Roman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Times New Roman" charset="0"/>
                <a:cs typeface="Times New Roman" charset="0"/>
              </a:rPr>
              <a:t>     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②</a:t>
            </a:r>
            <a:r>
              <a:rPr lang="zh-CN" altLang="en-US" sz="2400" dirty="0" smtClean="0">
                <a:latin typeface="Times New Roman" charset="0"/>
                <a:cs typeface="Times New Roman" charset="0"/>
              </a:rPr>
              <a:t> 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  <a:cs typeface="Times New Roman" charset="0"/>
              </a:rPr>
              <a:t>虽然</a:t>
            </a:r>
            <a:r>
              <a:rPr lang="en-US" altLang="zh-CN" sz="2400" i="1" dirty="0">
                <a:latin typeface="Times New Roman" charset="0"/>
                <a:cs typeface="Times New Roman" charset="0"/>
                <a:sym typeface="Symbol" pitchFamily="18" charset="2"/>
              </a:rPr>
              <a:t>AB</a:t>
            </a:r>
            <a:r>
              <a:rPr lang="zh-CN" altLang="en-US" sz="2400" dirty="0">
                <a:latin typeface="宋体" charset="-122"/>
                <a:cs typeface="Times New Roman" charset="0"/>
                <a:sym typeface="Symbol" pitchFamily="18" charset="2"/>
              </a:rPr>
              <a:t>≠</a:t>
            </a:r>
            <a:r>
              <a:rPr lang="en-US" altLang="zh-CN" sz="2400" i="1" dirty="0">
                <a:latin typeface="Times New Roman" charset="0"/>
                <a:cs typeface="Times New Roman" charset="0"/>
                <a:sym typeface="Symbol" pitchFamily="18" charset="2"/>
              </a:rPr>
              <a:t>BA</a:t>
            </a:r>
            <a:r>
              <a:rPr lang="zh-CN" altLang="en-US" sz="2400" dirty="0">
                <a:latin typeface="宋体" charset="-122"/>
                <a:cs typeface="Times New Roman" charset="0"/>
                <a:sym typeface="Symbol" pitchFamily="18" charset="2"/>
              </a:rPr>
              <a:t>，但</a:t>
            </a:r>
            <a:r>
              <a:rPr lang="en-US" altLang="zh-CN" sz="2400" i="1" dirty="0">
                <a:latin typeface="Times New Roman" charset="0"/>
                <a:cs typeface="Times New Roman" charset="0"/>
                <a:sym typeface="Symbol" pitchFamily="18" charset="2"/>
              </a:rPr>
              <a:t>AB</a:t>
            </a:r>
            <a:r>
              <a:rPr lang="zh-CN" altLang="en-US" sz="2400" dirty="0">
                <a:latin typeface="宋体" charset="-122"/>
                <a:cs typeface="Times New Roman" charset="0"/>
                <a:sym typeface="Symbol" pitchFamily="18" charset="2"/>
              </a:rPr>
              <a:t></a:t>
            </a:r>
            <a:r>
              <a:rPr lang="en-US" altLang="zh-CN" sz="2400" dirty="0">
                <a:latin typeface="宋体" charset="-122"/>
                <a:cs typeface="Times New Roman" charset="0"/>
                <a:sym typeface="Symbol" pitchFamily="18" charset="2"/>
              </a:rPr>
              <a:t>=</a:t>
            </a:r>
            <a:r>
              <a:rPr lang="zh-CN" altLang="en-US" sz="2400" dirty="0">
                <a:latin typeface="宋体" charset="-122"/>
                <a:cs typeface="Times New Roman" charset="0"/>
                <a:sym typeface="Symbol" pitchFamily="18" charset="2"/>
              </a:rPr>
              <a:t></a:t>
            </a:r>
            <a:r>
              <a:rPr lang="en-US" altLang="zh-CN" sz="2400" i="1" dirty="0">
                <a:latin typeface="Times New Roman" charset="0"/>
                <a:cs typeface="Times New Roman" charset="0"/>
                <a:sym typeface="Symbol" pitchFamily="18" charset="2"/>
              </a:rPr>
              <a:t>BA</a:t>
            </a:r>
            <a:r>
              <a:rPr lang="en-US" altLang="zh-CN" sz="2400" dirty="0">
                <a:latin typeface="宋体" charset="-122"/>
                <a:cs typeface="Times New Roman" charset="0"/>
                <a:sym typeface="Symbol" pitchFamily="18" charset="2"/>
              </a:rPr>
              <a:t></a:t>
            </a:r>
            <a:endParaRPr lang="en-US" altLang="zh-CN" sz="2400" b="1" dirty="0" smtClean="0">
              <a:solidFill>
                <a:srgbClr val="CC0000"/>
              </a:solidFill>
              <a:latin typeface="华文仿宋" pitchFamily="2" charset="-122"/>
              <a:ea typeface="华文仿宋" pitchFamily="2" charset="-122"/>
            </a:endParaRPr>
          </a:p>
          <a:p>
            <a:pPr>
              <a:defRPr/>
            </a:pPr>
            <a:endParaRPr lang="en-US" altLang="zh-CN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推论</a:t>
            </a:r>
            <a:r>
              <a:rPr lang="en-US" altLang="zh-CN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4  </a:t>
            </a:r>
            <a:endParaRPr lang="en-US" altLang="zh-CN" b="1" dirty="0">
              <a:solidFill>
                <a:srgbClr val="CC0000"/>
              </a:solidFill>
              <a:latin typeface="华文仿宋" pitchFamily="2" charset="-122"/>
              <a:ea typeface="华文仿宋" pitchFamily="2" charset="-122"/>
            </a:endParaRPr>
          </a:p>
          <a:p>
            <a:pPr>
              <a:spcAft>
                <a:spcPts val="600"/>
              </a:spcAft>
              <a:buFont typeface="Wingdings" pitchFamily="2" charset="2"/>
              <a:buNone/>
              <a:defRPr/>
            </a:pPr>
            <a:endParaRPr lang="en-US" altLang="zh-CN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b="1" dirty="0" smtClean="0"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97911"/>
              </p:ext>
            </p:extLst>
          </p:nvPr>
        </p:nvGraphicFramePr>
        <p:xfrm>
          <a:off x="2951164" y="1402665"/>
          <a:ext cx="20399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0" name="Equation" r:id="rId3" imgW="927000" imgH="253800" progId="Equation.DSMT4">
                  <p:embed/>
                </p:oleObj>
              </mc:Choice>
              <mc:Fallback>
                <p:oleObj name="Equation" r:id="rId3" imgW="92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4" y="1402665"/>
                        <a:ext cx="20399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291603"/>
              </p:ext>
            </p:extLst>
          </p:nvPr>
        </p:nvGraphicFramePr>
        <p:xfrm>
          <a:off x="2943651" y="3889043"/>
          <a:ext cx="772889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1" name="Equation" r:id="rId5" imgW="3454200" imgH="253800" progId="Equation.DSMT4">
                  <p:embed/>
                </p:oleObj>
              </mc:Choice>
              <mc:Fallback>
                <p:oleObj name="Equation" r:id="rId5" imgW="3454200" imgH="253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651" y="3889043"/>
                        <a:ext cx="772889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902501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495697" y="1502544"/>
            <a:ext cx="9381568" cy="7766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9 </a:t>
            </a:r>
          </a:p>
          <a:p>
            <a:pPr marL="0" indent="0">
              <a:buNone/>
              <a:defRPr/>
            </a:pPr>
            <a:endParaRPr lang="en-US" altLang="zh-CN" b="1" dirty="0" smtClean="0">
              <a:solidFill>
                <a:srgbClr val="CC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410226"/>
              </p:ext>
            </p:extLst>
          </p:nvPr>
        </p:nvGraphicFramePr>
        <p:xfrm>
          <a:off x="3292358" y="1443608"/>
          <a:ext cx="20399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2" name="Equation" r:id="rId3" imgW="927000" imgH="253800" progId="Equation.DSMT4">
                  <p:embed/>
                </p:oleObj>
              </mc:Choice>
              <mc:Fallback>
                <p:oleObj name="Equation" r:id="rId3" imgW="92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358" y="1443608"/>
                        <a:ext cx="20399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275181"/>
              </p:ext>
            </p:extLst>
          </p:nvPr>
        </p:nvGraphicFramePr>
        <p:xfrm>
          <a:off x="1927225" y="2640013"/>
          <a:ext cx="4913313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3" name="Equation" r:id="rId5" imgW="2234880" imgH="1396800" progId="Equation.DSMT4">
                  <p:embed/>
                </p:oleObj>
              </mc:Choice>
              <mc:Fallback>
                <p:oleObj name="Equation" r:id="rId5" imgW="2234880" imgH="139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2640013"/>
                        <a:ext cx="4913313" cy="307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251455"/>
              </p:ext>
            </p:extLst>
          </p:nvPr>
        </p:nvGraphicFramePr>
        <p:xfrm>
          <a:off x="6820966" y="3583319"/>
          <a:ext cx="25431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4" name="Equation" r:id="rId7" imgW="1155600" imgH="469800" progId="Equation.DSMT4">
                  <p:embed/>
                </p:oleObj>
              </mc:Choice>
              <mc:Fallback>
                <p:oleObj name="Equation" r:id="rId7" imgW="11556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966" y="3583319"/>
                        <a:ext cx="25431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650536"/>
              </p:ext>
            </p:extLst>
          </p:nvPr>
        </p:nvGraphicFramePr>
        <p:xfrm>
          <a:off x="1445123" y="2168691"/>
          <a:ext cx="36607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5" name="Equation" r:id="rId9" imgW="1663560" imgH="241200" progId="Equation.DSMT4">
                  <p:embed/>
                </p:oleObj>
              </mc:Choice>
              <mc:Fallback>
                <p:oleObj name="Equation" r:id="rId9" imgW="166356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123" y="2168691"/>
                        <a:ext cx="36607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23681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551813"/>
              </p:ext>
            </p:extLst>
          </p:nvPr>
        </p:nvGraphicFramePr>
        <p:xfrm>
          <a:off x="1711325" y="960438"/>
          <a:ext cx="45593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78" name="Equation" r:id="rId3" imgW="2400120" imgH="1384200" progId="Equation.DSMT4">
                  <p:embed/>
                </p:oleObj>
              </mc:Choice>
              <mc:Fallback>
                <p:oleObj name="Equation" r:id="rId3" imgW="2400120" imgH="1384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960438"/>
                        <a:ext cx="45593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034452"/>
              </p:ext>
            </p:extLst>
          </p:nvPr>
        </p:nvGraphicFramePr>
        <p:xfrm>
          <a:off x="6317587" y="1479573"/>
          <a:ext cx="29638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79" name="公式" r:id="rId5" imgW="1346200" imgH="711200" progId="Equation.3">
                  <p:embed/>
                </p:oleObj>
              </mc:Choice>
              <mc:Fallback>
                <p:oleObj name="公式" r:id="rId5" imgW="13462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587" y="1479573"/>
                        <a:ext cx="2963863" cy="15621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479837"/>
              </p:ext>
            </p:extLst>
          </p:nvPr>
        </p:nvGraphicFramePr>
        <p:xfrm>
          <a:off x="1624937" y="3543323"/>
          <a:ext cx="4872038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0" name="公式" r:id="rId7" imgW="2565400" imgH="1397000" progId="Equation.3">
                  <p:embed/>
                </p:oleObj>
              </mc:Choice>
              <mc:Fallback>
                <p:oleObj name="公式" r:id="rId7" imgW="25654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937" y="3543323"/>
                        <a:ext cx="4872038" cy="265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22656"/>
              </p:ext>
            </p:extLst>
          </p:nvPr>
        </p:nvGraphicFramePr>
        <p:xfrm>
          <a:off x="6546850" y="4633913"/>
          <a:ext cx="28924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1" name="Equation" r:id="rId9" imgW="1523880" imgH="241200" progId="Equation.DSMT4">
                  <p:embed/>
                </p:oleObj>
              </mc:Choice>
              <mc:Fallback>
                <p:oleObj name="Equation" r:id="rId9" imgW="15238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4633913"/>
                        <a:ext cx="28924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23681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91755"/>
              </p:ext>
            </p:extLst>
          </p:nvPr>
        </p:nvGraphicFramePr>
        <p:xfrm>
          <a:off x="1888935" y="2832338"/>
          <a:ext cx="2565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12" name="Equation" r:id="rId3" imgW="2565400" imgH="1803400" progId="Equation.DSMT4">
                  <p:embed/>
                </p:oleObj>
              </mc:Choice>
              <mc:Fallback>
                <p:oleObj name="Equation" r:id="rId3" imgW="2565400" imgH="180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935" y="2832338"/>
                        <a:ext cx="25654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049547"/>
              </p:ext>
            </p:extLst>
          </p:nvPr>
        </p:nvGraphicFramePr>
        <p:xfrm>
          <a:off x="4817873" y="2832338"/>
          <a:ext cx="257175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13" name="Equation" r:id="rId5" imgW="1765300" imgH="1790700" progId="Equation.DSMT4">
                  <p:embed/>
                </p:oleObj>
              </mc:Choice>
              <mc:Fallback>
                <p:oleObj name="Equation" r:id="rId5" imgW="1765300" imgH="179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873" y="2832338"/>
                        <a:ext cx="257175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182390"/>
              </p:ext>
            </p:extLst>
          </p:nvPr>
        </p:nvGraphicFramePr>
        <p:xfrm>
          <a:off x="4960748" y="2903776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14" name="Equation" r:id="rId7" imgW="431613" imgH="380835" progId="Equation.DSMT4">
                  <p:embed/>
                </p:oleObj>
              </mc:Choice>
              <mc:Fallback>
                <p:oleObj name="Equation" r:id="rId7" imgW="431613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748" y="2903776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940470"/>
              </p:ext>
            </p:extLst>
          </p:nvPr>
        </p:nvGraphicFramePr>
        <p:xfrm>
          <a:off x="5532248" y="2903776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15" name="Equation" r:id="rId9" imgW="457200" imgH="380880" progId="Equation.DSMT4">
                  <p:embed/>
                </p:oleObj>
              </mc:Choice>
              <mc:Fallback>
                <p:oleObj name="Equation" r:id="rId9" imgW="457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248" y="2903776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350820"/>
              </p:ext>
            </p:extLst>
          </p:nvPr>
        </p:nvGraphicFramePr>
        <p:xfrm>
          <a:off x="6746685" y="2903776"/>
          <a:ext cx="46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16" name="Equation" r:id="rId11" imgW="469696" imgH="380835" progId="Equation.DSMT4">
                  <p:embed/>
                </p:oleObj>
              </mc:Choice>
              <mc:Fallback>
                <p:oleObj name="Equation" r:id="rId11" imgW="469696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685" y="2903776"/>
                        <a:ext cx="469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165314"/>
              </p:ext>
            </p:extLst>
          </p:nvPr>
        </p:nvGraphicFramePr>
        <p:xfrm>
          <a:off x="4960748" y="3260963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17" name="Equation" r:id="rId13" imgW="457200" imgH="380880" progId="Equation.DSMT4">
                  <p:embed/>
                </p:oleObj>
              </mc:Choice>
              <mc:Fallback>
                <p:oleObj name="Equation" r:id="rId13" imgW="457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748" y="3260963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42148"/>
              </p:ext>
            </p:extLst>
          </p:nvPr>
        </p:nvGraphicFramePr>
        <p:xfrm>
          <a:off x="4960748" y="4261088"/>
          <a:ext cx="46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18" name="Equation" r:id="rId15" imgW="469696" imgH="380835" progId="Equation.DSMT4">
                  <p:embed/>
                </p:oleObj>
              </mc:Choice>
              <mc:Fallback>
                <p:oleObj name="Equation" r:id="rId15" imgW="469696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748" y="4261088"/>
                        <a:ext cx="469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048262"/>
              </p:ext>
            </p:extLst>
          </p:nvPr>
        </p:nvGraphicFramePr>
        <p:xfrm>
          <a:off x="5532248" y="3260963"/>
          <a:ext cx="46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19" name="Equation" r:id="rId17" imgW="469696" imgH="380835" progId="Equation.DSMT4">
                  <p:embed/>
                </p:oleObj>
              </mc:Choice>
              <mc:Fallback>
                <p:oleObj name="Equation" r:id="rId17" imgW="469696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248" y="3260963"/>
                        <a:ext cx="469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255139"/>
              </p:ext>
            </p:extLst>
          </p:nvPr>
        </p:nvGraphicFramePr>
        <p:xfrm>
          <a:off x="5532248" y="4261088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20" name="Equation" r:id="rId19" imgW="482391" imgH="380835" progId="Equation.DSMT4">
                  <p:embed/>
                </p:oleObj>
              </mc:Choice>
              <mc:Fallback>
                <p:oleObj name="Equation" r:id="rId19" imgW="482391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248" y="4261088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72179"/>
              </p:ext>
            </p:extLst>
          </p:nvPr>
        </p:nvGraphicFramePr>
        <p:xfrm>
          <a:off x="6746685" y="3260963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21" name="Equation" r:id="rId21" imgW="482391" imgH="380835" progId="Equation.DSMT4">
                  <p:embed/>
                </p:oleObj>
              </mc:Choice>
              <mc:Fallback>
                <p:oleObj name="Equation" r:id="rId21" imgW="482391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685" y="3260963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80661"/>
              </p:ext>
            </p:extLst>
          </p:nvPr>
        </p:nvGraphicFramePr>
        <p:xfrm>
          <a:off x="6746685" y="4189651"/>
          <a:ext cx="50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22" name="Equation" r:id="rId23" imgW="508000" imgH="381000" progId="Equation.DSMT4">
                  <p:embed/>
                </p:oleObj>
              </mc:Choice>
              <mc:Fallback>
                <p:oleObj name="Equation" r:id="rId23" imgW="508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685" y="4189651"/>
                        <a:ext cx="50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6733"/>
              </p:ext>
            </p:extLst>
          </p:nvPr>
        </p:nvGraphicFramePr>
        <p:xfrm>
          <a:off x="7461060" y="2832338"/>
          <a:ext cx="27368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23" name="Equation" r:id="rId25" imgW="2006600" imgH="1778000" progId="Equation.DSMT4">
                  <p:embed/>
                </p:oleObj>
              </mc:Choice>
              <mc:Fallback>
                <p:oleObj name="Equation" r:id="rId25" imgW="20066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060" y="2832338"/>
                        <a:ext cx="273685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414778"/>
              </p:ext>
            </p:extLst>
          </p:nvPr>
        </p:nvGraphicFramePr>
        <p:xfrm>
          <a:off x="8037323" y="2832338"/>
          <a:ext cx="2968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24" name="Equation" r:id="rId27" imgW="355446" imgH="431613" progId="Equation.DSMT4">
                  <p:embed/>
                </p:oleObj>
              </mc:Choice>
              <mc:Fallback>
                <p:oleObj name="Equation" r:id="rId27" imgW="35544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323" y="2832338"/>
                        <a:ext cx="2968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281290"/>
              </p:ext>
            </p:extLst>
          </p:nvPr>
        </p:nvGraphicFramePr>
        <p:xfrm>
          <a:off x="8537385" y="2895838"/>
          <a:ext cx="1587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25" name="Equation" r:id="rId29" imgW="190500" imgH="279400" progId="Equation.DSMT4">
                  <p:embed/>
                </p:oleObj>
              </mc:Choice>
              <mc:Fallback>
                <p:oleObj name="Equation" r:id="rId29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7385" y="2895838"/>
                        <a:ext cx="158750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968019"/>
              </p:ext>
            </p:extLst>
          </p:nvPr>
        </p:nvGraphicFramePr>
        <p:xfrm>
          <a:off x="9766110" y="2903776"/>
          <a:ext cx="15875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26" name="Equation" r:id="rId31" imgW="190500" imgH="279400" progId="Equation.DSMT4">
                  <p:embed/>
                </p:oleObj>
              </mc:Choice>
              <mc:Fallback>
                <p:oleObj name="Equation" r:id="rId31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6110" y="2903776"/>
                        <a:ext cx="158750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230171"/>
              </p:ext>
            </p:extLst>
          </p:nvPr>
        </p:nvGraphicFramePr>
        <p:xfrm>
          <a:off x="9045385" y="2903776"/>
          <a:ext cx="3048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27" name="Equation" r:id="rId33" imgW="304536" imgH="152268" progId="Equation.DSMT4">
                  <p:embed/>
                </p:oleObj>
              </mc:Choice>
              <mc:Fallback>
                <p:oleObj name="Equation" r:id="rId33" imgW="304536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5385" y="2903776"/>
                        <a:ext cx="3048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446423"/>
              </p:ext>
            </p:extLst>
          </p:nvPr>
        </p:nvGraphicFramePr>
        <p:xfrm>
          <a:off x="8469123" y="3264138"/>
          <a:ext cx="2968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28" name="Equation" r:id="rId35" imgW="355446" imgH="431613" progId="Equation.DSMT4">
                  <p:embed/>
                </p:oleObj>
              </mc:Choice>
              <mc:Fallback>
                <p:oleObj name="Equation" r:id="rId35" imgW="35544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9123" y="3264138"/>
                        <a:ext cx="2968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319489"/>
              </p:ext>
            </p:extLst>
          </p:nvPr>
        </p:nvGraphicFramePr>
        <p:xfrm>
          <a:off x="9693085" y="4200763"/>
          <a:ext cx="2968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29" name="Equation" r:id="rId37" imgW="355446" imgH="431613" progId="Equation.DSMT4">
                  <p:embed/>
                </p:oleObj>
              </mc:Choice>
              <mc:Fallback>
                <p:oleObj name="Equation" r:id="rId37" imgW="35544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3085" y="4200763"/>
                        <a:ext cx="2968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082530"/>
              </p:ext>
            </p:extLst>
          </p:nvPr>
        </p:nvGraphicFramePr>
        <p:xfrm>
          <a:off x="8108760" y="4200763"/>
          <a:ext cx="1587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30" name="Equation" r:id="rId38" imgW="190500" imgH="279400" progId="Equation.DSMT4">
                  <p:embed/>
                </p:oleObj>
              </mc:Choice>
              <mc:Fallback>
                <p:oleObj name="Equation" r:id="rId38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8760" y="4200763"/>
                        <a:ext cx="158750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130212"/>
              </p:ext>
            </p:extLst>
          </p:nvPr>
        </p:nvGraphicFramePr>
        <p:xfrm>
          <a:off x="8973948" y="3695938"/>
          <a:ext cx="450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31" name="Equation" r:id="rId39" imgW="304668" imgH="291973" progId="Equation.DSMT4">
                  <p:embed/>
                </p:oleObj>
              </mc:Choice>
              <mc:Fallback>
                <p:oleObj name="Equation" r:id="rId39" imgW="304668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3948" y="3695938"/>
                        <a:ext cx="450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708994"/>
              </p:ext>
            </p:extLst>
          </p:nvPr>
        </p:nvGraphicFramePr>
        <p:xfrm>
          <a:off x="7532498" y="4689713"/>
          <a:ext cx="774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32" name="Equation" r:id="rId41" imgW="774364" imgH="418918" progId="Equation.DSMT4">
                  <p:embed/>
                </p:oleObj>
              </mc:Choice>
              <mc:Fallback>
                <p:oleObj name="Equation" r:id="rId41" imgW="774364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498" y="4689713"/>
                        <a:ext cx="774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294482"/>
              </p:ext>
            </p:extLst>
          </p:nvPr>
        </p:nvGraphicFramePr>
        <p:xfrm>
          <a:off x="3545824" y="1139954"/>
          <a:ext cx="10525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33" name="Equation" r:id="rId43" imgW="457200" imgH="190500" progId="Equation.DSMT4">
                  <p:embed/>
                </p:oleObj>
              </mc:Choice>
              <mc:Fallback>
                <p:oleObj name="Equation" r:id="rId43" imgW="4572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5824" y="1139954"/>
                        <a:ext cx="105251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168596"/>
              </p:ext>
            </p:extLst>
          </p:nvPr>
        </p:nvGraphicFramePr>
        <p:xfrm>
          <a:off x="4671361" y="855791"/>
          <a:ext cx="5762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34" name="Equation" r:id="rId45" imgW="165028" imgH="279279" progId="Equation.DSMT4">
                  <p:embed/>
                </p:oleObj>
              </mc:Choice>
              <mc:Fallback>
                <p:oleObj name="Equation" r:id="rId45" imgW="165028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361" y="855791"/>
                        <a:ext cx="57626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925562"/>
              </p:ext>
            </p:extLst>
          </p:nvPr>
        </p:nvGraphicFramePr>
        <p:xfrm>
          <a:off x="5528611" y="1141541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35" name="Equation" r:id="rId47" imgW="812447" imgH="431613" progId="Equation.DSMT4">
                  <p:embed/>
                </p:oleObj>
              </mc:Choice>
              <mc:Fallback>
                <p:oleObj name="Equation" r:id="rId47" imgW="81244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611" y="1141541"/>
                        <a:ext cx="81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66703"/>
              </p:ext>
            </p:extLst>
          </p:nvPr>
        </p:nvGraphicFramePr>
        <p:xfrm>
          <a:off x="4814236" y="1284416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36" name="Equation" r:id="rId49" imgW="368300" imgH="228600" progId="Equation.DSMT4">
                  <p:embed/>
                </p:oleObj>
              </mc:Choice>
              <mc:Fallback>
                <p:oleObj name="Equation" r:id="rId49" imgW="368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236" y="1284416"/>
                        <a:ext cx="368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828788"/>
              </p:ext>
            </p:extLst>
          </p:nvPr>
        </p:nvGraphicFramePr>
        <p:xfrm>
          <a:off x="2022262" y="1885642"/>
          <a:ext cx="3384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37" name="Equation" r:id="rId51" imgW="1536480" imgH="279360" progId="Equation.DSMT4">
                  <p:embed/>
                </p:oleObj>
              </mc:Choice>
              <mc:Fallback>
                <p:oleObj name="Equation" r:id="rId51" imgW="1536480" imgH="2793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262" y="1885642"/>
                        <a:ext cx="3384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43625" y="92868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38" name="演示文稿" showAsIcon="1" r:id="rId54" imgW="914400" imgH="828675" progId="PowerPoint.Show.8">
                  <p:embed/>
                </p:oleObj>
              </mc:Choice>
              <mc:Fallback>
                <p:oleObj name="演示文稿" showAsIcon="1" r:id="rId54" imgW="914400" imgH="828675" progId="PowerPoint.Show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928688"/>
                        <a:ext cx="914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458809"/>
              </p:ext>
            </p:extLst>
          </p:nvPr>
        </p:nvGraphicFramePr>
        <p:xfrm>
          <a:off x="7929563" y="42862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39" name="演示文稿" showAsIcon="1" r:id="rId56" imgW="914400" imgH="828675" progId="PowerPoint.Show.8">
                  <p:embed/>
                </p:oleObj>
              </mc:Choice>
              <mc:Fallback>
                <p:oleObj name="演示文稿" showAsIcon="1" r:id="rId56" imgW="914400" imgH="828675" progId="PowerPoint.Show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428625"/>
                        <a:ext cx="914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533666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220492" y="1404937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若记</a:t>
            </a:r>
            <a:endParaRPr lang="zh-CN" altLang="en-US" sz="2800" dirty="0"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190049"/>
              </p:ext>
            </p:extLst>
          </p:nvPr>
        </p:nvGraphicFramePr>
        <p:xfrm>
          <a:off x="2363492" y="1905000"/>
          <a:ext cx="27432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3" name="Equation" r:id="rId3" imgW="2743200" imgH="1803400" progId="Equation.DSMT4">
                  <p:embed/>
                </p:oleObj>
              </mc:Choice>
              <mc:Fallback>
                <p:oleObj name="Equation" r:id="rId3" imgW="2743200" imgH="180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492" y="1905000"/>
                        <a:ext cx="27432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224791"/>
              </p:ext>
            </p:extLst>
          </p:nvPr>
        </p:nvGraphicFramePr>
        <p:xfrm>
          <a:off x="1649117" y="2547937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4" name="Equation" r:id="rId5" imgW="609600" imgH="330200" progId="Equation.DSMT4">
                  <p:embed/>
                </p:oleObj>
              </mc:Choice>
              <mc:Fallback>
                <p:oleObj name="Equation" r:id="rId5" imgW="609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117" y="2547937"/>
                        <a:ext cx="60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5435304" y="161925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则</a:t>
            </a:r>
          </a:p>
        </p:txBody>
      </p:sp>
      <p:graphicFrame>
        <p:nvGraphicFramePr>
          <p:cNvPr id="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7874"/>
              </p:ext>
            </p:extLst>
          </p:nvPr>
        </p:nvGraphicFramePr>
        <p:xfrm>
          <a:off x="5721054" y="2190750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5" name="Equation" r:id="rId7" imgW="2641600" imgH="444500" progId="Equation.DSMT4">
                  <p:embed/>
                </p:oleObj>
              </mc:Choice>
              <mc:Fallback>
                <p:oleObj name="Equation" r:id="rId7" imgW="2641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054" y="2190750"/>
                        <a:ext cx="2641600" cy="4445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组合 14"/>
          <p:cNvGrpSpPr>
            <a:grpSpLocks/>
          </p:cNvGrpSpPr>
          <p:nvPr/>
        </p:nvGrpSpPr>
        <p:grpSpPr bwMode="auto">
          <a:xfrm>
            <a:off x="1149054" y="3762375"/>
            <a:ext cx="1214438" cy="571500"/>
            <a:chOff x="4572000" y="6143644"/>
            <a:chExt cx="1214446" cy="571504"/>
          </a:xfrm>
        </p:grpSpPr>
        <p:sp>
          <p:nvSpPr>
            <p:cNvPr id="49" name="圆角矩形标注 48"/>
            <p:cNvSpPr/>
            <p:nvPr/>
          </p:nvSpPr>
          <p:spPr>
            <a:xfrm>
              <a:off x="4572000" y="6143644"/>
              <a:ext cx="1214446" cy="571504"/>
            </a:xfrm>
            <a:prstGeom prst="wedgeRoundRectCallout">
              <a:avLst>
                <a:gd name="adj1" fmla="val 43601"/>
                <a:gd name="adj2" fmla="val -95961"/>
                <a:gd name="adj3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TextBox 13"/>
            <p:cNvSpPr txBox="1">
              <a:spLocks noChangeArrowheads="1"/>
            </p:cNvSpPr>
            <p:nvPr/>
          </p:nvSpPr>
          <p:spPr bwMode="auto">
            <a:xfrm>
              <a:off x="4572000" y="6274378"/>
              <a:ext cx="12144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Calibri" pitchFamily="34" charset="0"/>
                </a:rPr>
                <a:t>伴随矩阵</a:t>
              </a:r>
            </a:p>
          </p:txBody>
        </p:sp>
      </p:grpSp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763828"/>
              </p:ext>
            </p:extLst>
          </p:nvPr>
        </p:nvGraphicFramePr>
        <p:xfrm>
          <a:off x="5707560" y="2707659"/>
          <a:ext cx="453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6" name="Equation" r:id="rId9" imgW="4533840" imgH="838080" progId="Equation.DSMT4">
                  <p:embed/>
                </p:oleObj>
              </mc:Choice>
              <mc:Fallback>
                <p:oleObj name="Equation" r:id="rId9" imgW="45338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560" y="2707659"/>
                        <a:ext cx="4533900" cy="8382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806442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495697" y="1502544"/>
            <a:ext cx="9381568" cy="42145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b="1" dirty="0" smtClean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10   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证 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因</a:t>
            </a:r>
            <a:r>
              <a:rPr lang="en-US" altLang="zh-CN" b="1" i="1" dirty="0" smtClean="0"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A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可逆，故有</a:t>
            </a:r>
            <a:endParaRPr lang="en-US" altLang="zh-CN" b="1" dirty="0" smtClean="0"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478423"/>
              </p:ext>
            </p:extLst>
          </p:nvPr>
        </p:nvGraphicFramePr>
        <p:xfrm>
          <a:off x="3231013" y="1457325"/>
          <a:ext cx="51133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46" name="Equation" r:id="rId3" imgW="2323800" imgH="241200" progId="Equation.DSMT4">
                  <p:embed/>
                </p:oleObj>
              </mc:Choice>
              <mc:Fallback>
                <p:oleObj name="Equation" r:id="rId3" imgW="232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013" y="1457325"/>
                        <a:ext cx="51133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422234"/>
              </p:ext>
            </p:extLst>
          </p:nvPr>
        </p:nvGraphicFramePr>
        <p:xfrm>
          <a:off x="4719140" y="2198452"/>
          <a:ext cx="13414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47" name="Equation" r:id="rId5" imgW="609480" imgH="190440" progId="Equation.DSMT4">
                  <p:embed/>
                </p:oleObj>
              </mc:Choice>
              <mc:Fallback>
                <p:oleObj name="Equation" r:id="rId5" imgW="609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140" y="2198452"/>
                        <a:ext cx="134143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18620"/>
              </p:ext>
            </p:extLst>
          </p:nvPr>
        </p:nvGraphicFramePr>
        <p:xfrm>
          <a:off x="1838325" y="2868613"/>
          <a:ext cx="27971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48" name="Equation" r:id="rId7" imgW="1269720" imgH="279360" progId="Equation.DSMT4">
                  <p:embed/>
                </p:oleObj>
              </mc:Choice>
              <mc:Fallback>
                <p:oleObj name="Equation" r:id="rId7" imgW="1269720" imgH="2793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2868613"/>
                        <a:ext cx="27971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65716"/>
              </p:ext>
            </p:extLst>
          </p:nvPr>
        </p:nvGraphicFramePr>
        <p:xfrm>
          <a:off x="4654550" y="2789238"/>
          <a:ext cx="38592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49" name="Equation" r:id="rId9" imgW="1752480" imgH="279360" progId="Equation.DSMT4">
                  <p:embed/>
                </p:oleObj>
              </mc:Choice>
              <mc:Fallback>
                <p:oleObj name="Equation" r:id="rId9" imgW="1752480" imgH="2793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2789238"/>
                        <a:ext cx="38592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135377"/>
              </p:ext>
            </p:extLst>
          </p:nvPr>
        </p:nvGraphicFramePr>
        <p:xfrm>
          <a:off x="1868488" y="3651250"/>
          <a:ext cx="20685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50" name="Equation" r:id="rId11" imgW="939600" imgH="241200" progId="Equation.DSMT4">
                  <p:embed/>
                </p:oleObj>
              </mc:Choice>
              <mc:Fallback>
                <p:oleObj name="Equation" r:id="rId11" imgW="939600" imgH="241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651250"/>
                        <a:ext cx="206851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80879"/>
              </p:ext>
            </p:extLst>
          </p:nvPr>
        </p:nvGraphicFramePr>
        <p:xfrm>
          <a:off x="1795606" y="4341836"/>
          <a:ext cx="609123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51" name="Equation" r:id="rId13" imgW="2768400" imgH="253800" progId="Equation.DSMT4">
                  <p:embed/>
                </p:oleObj>
              </mc:Choice>
              <mc:Fallback>
                <p:oleObj name="Equation" r:id="rId13" imgW="2768400" imgH="253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606" y="4341836"/>
                        <a:ext cx="609123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32148"/>
              </p:ext>
            </p:extLst>
          </p:nvPr>
        </p:nvGraphicFramePr>
        <p:xfrm>
          <a:off x="8053388" y="4324350"/>
          <a:ext cx="255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52" name="Equation" r:id="rId15" imgW="2552400" imgH="444240" progId="Equation.DSMT4">
                  <p:embed/>
                </p:oleObj>
              </mc:Choice>
              <mc:Fallback>
                <p:oleObj name="Equation" r:id="rId15" imgW="2552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53388" y="4324350"/>
                        <a:ext cx="2552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545324"/>
              </p:ext>
            </p:extLst>
          </p:nvPr>
        </p:nvGraphicFramePr>
        <p:xfrm>
          <a:off x="2179661" y="5028205"/>
          <a:ext cx="204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53" name="Equation" r:id="rId17" imgW="2044440" imgH="838080" progId="Equation.DSMT4">
                  <p:embed/>
                </p:oleObj>
              </mc:Choice>
              <mc:Fallback>
                <p:oleObj name="Equation" r:id="rId17" imgW="20444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79661" y="5028205"/>
                        <a:ext cx="20447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32261"/>
              </p:ext>
            </p:extLst>
          </p:nvPr>
        </p:nvGraphicFramePr>
        <p:xfrm>
          <a:off x="4482413" y="5180652"/>
          <a:ext cx="1181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54" name="Equation" r:id="rId19" imgW="1180800" imgH="342720" progId="Equation.DSMT4">
                  <p:embed/>
                </p:oleObj>
              </mc:Choice>
              <mc:Fallback>
                <p:oleObj name="Equation" r:id="rId19" imgW="11808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82413" y="5180652"/>
                        <a:ext cx="1181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097665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835424" y="1308591"/>
            <a:ext cx="3887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</a:p>
        </p:txBody>
      </p:sp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055393"/>
              </p:ext>
            </p:extLst>
          </p:nvPr>
        </p:nvGraphicFramePr>
        <p:xfrm>
          <a:off x="3020018" y="1373351"/>
          <a:ext cx="232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1" name="Equation" r:id="rId3" imgW="2323800" imgH="393480" progId="Equation.DSMT4">
                  <p:embed/>
                </p:oleObj>
              </mc:Choice>
              <mc:Fallback>
                <p:oleObj name="Equation" r:id="rId3" imgW="2323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018" y="1373351"/>
                        <a:ext cx="232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390298"/>
              </p:ext>
            </p:extLst>
          </p:nvPr>
        </p:nvGraphicFramePr>
        <p:xfrm>
          <a:off x="2941912" y="2034795"/>
          <a:ext cx="556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2" name="Equation" r:id="rId5" imgW="5562360" imgH="495000" progId="Equation.DSMT4">
                  <p:embed/>
                </p:oleObj>
              </mc:Choice>
              <mc:Fallback>
                <p:oleObj name="Equation" r:id="rId5" imgW="5562360" imgH="495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912" y="2034795"/>
                        <a:ext cx="5562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931973"/>
              </p:ext>
            </p:extLst>
          </p:nvPr>
        </p:nvGraphicFramePr>
        <p:xfrm>
          <a:off x="2916512" y="2856079"/>
          <a:ext cx="5613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3" name="Equation" r:id="rId7" imgW="5613120" imgH="495000" progId="Equation.DSMT4">
                  <p:embed/>
                </p:oleObj>
              </mc:Choice>
              <mc:Fallback>
                <p:oleObj name="Equation" r:id="rId7" imgW="5613120" imgH="495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512" y="2856079"/>
                        <a:ext cx="5613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785320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087971" y="957580"/>
            <a:ext cx="5103194" cy="169277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计算行列式基本</a:t>
            </a:r>
            <a:r>
              <a:rPr kumimoji="1" lang="zh-CN" altLang="en-US" sz="2600" b="1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方法二</a:t>
            </a:r>
            <a:r>
              <a:rPr kumimoji="1" lang="en-US" altLang="zh-CN" sz="2600" b="1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:  </a:t>
            </a:r>
            <a:r>
              <a:rPr kumimoji="1" lang="zh-CN" altLang="en-US" sz="2600" b="1" dirty="0">
                <a:latin typeface="华文仿宋" pitchFamily="2" charset="-122"/>
                <a:ea typeface="华文仿宋" pitchFamily="2" charset="-122"/>
              </a:rPr>
              <a:t>利用</a:t>
            </a:r>
            <a:r>
              <a:rPr kumimoji="1" lang="zh-CN" altLang="en-US" sz="2600" b="1" dirty="0" smtClean="0">
                <a:latin typeface="华文仿宋" pitchFamily="2" charset="-122"/>
                <a:ea typeface="华文仿宋" pitchFamily="2" charset="-122"/>
              </a:rPr>
              <a:t>性质，将行列式某</a:t>
            </a:r>
            <a:r>
              <a:rPr kumimoji="1" lang="zh-CN" altLang="en-US" sz="2600" b="1" dirty="0">
                <a:latin typeface="华文仿宋" pitchFamily="2" charset="-122"/>
                <a:ea typeface="华文仿宋" pitchFamily="2" charset="-122"/>
              </a:rPr>
              <a:t>一行</a:t>
            </a:r>
            <a:r>
              <a:rPr kumimoji="1" lang="en-US" altLang="zh-CN" sz="2600" b="1" dirty="0"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zh-CN" altLang="en-US" sz="2600" b="1" dirty="0">
                <a:latin typeface="华文仿宋" pitchFamily="2" charset="-122"/>
                <a:ea typeface="华文仿宋" pitchFamily="2" charset="-122"/>
              </a:rPr>
              <a:t>列</a:t>
            </a:r>
            <a:r>
              <a:rPr kumimoji="1" lang="en-US" altLang="zh-CN" sz="2600" b="1" dirty="0"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sz="2600" b="1" dirty="0">
                <a:latin typeface="华文仿宋" pitchFamily="2" charset="-122"/>
                <a:ea typeface="华文仿宋" pitchFamily="2" charset="-122"/>
              </a:rPr>
              <a:t>的元素尽可能化为零，然后按行</a:t>
            </a:r>
            <a:r>
              <a:rPr kumimoji="1" lang="en-US" altLang="zh-CN" sz="2600" b="1" dirty="0"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zh-CN" altLang="en-US" sz="2600" b="1" dirty="0">
                <a:latin typeface="华文仿宋" pitchFamily="2" charset="-122"/>
                <a:ea typeface="华文仿宋" pitchFamily="2" charset="-122"/>
              </a:rPr>
              <a:t>列</a:t>
            </a:r>
            <a:r>
              <a:rPr kumimoji="1" lang="en-US" altLang="zh-CN" sz="2600" b="1" dirty="0"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sz="2600" b="1" dirty="0">
                <a:latin typeface="华文仿宋" pitchFamily="2" charset="-122"/>
                <a:ea typeface="华文仿宋" pitchFamily="2" charset="-122"/>
              </a:rPr>
              <a:t>展开，降阶后再计算</a:t>
            </a:r>
            <a:r>
              <a:rPr kumimoji="1" lang="zh-CN" altLang="en-US" sz="2600" b="1" dirty="0" smtClean="0">
                <a:latin typeface="华文仿宋" pitchFamily="2" charset="-122"/>
                <a:ea typeface="华文仿宋" pitchFamily="2" charset="-122"/>
              </a:rPr>
              <a:t>．</a:t>
            </a:r>
            <a:endParaRPr kumimoji="1" lang="zh-CN" altLang="en-US" sz="2600" b="1" dirty="0"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535720"/>
              </p:ext>
            </p:extLst>
          </p:nvPr>
        </p:nvGraphicFramePr>
        <p:xfrm>
          <a:off x="1382714" y="716177"/>
          <a:ext cx="44323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0" name="Equation" r:id="rId3" imgW="4431960" imgH="2070000" progId="Equation.DSMT4">
                  <p:embed/>
                </p:oleObj>
              </mc:Choice>
              <mc:Fallback>
                <p:oleObj name="Equation" r:id="rId3" imgW="443196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4" y="716177"/>
                        <a:ext cx="44323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212315"/>
              </p:ext>
            </p:extLst>
          </p:nvPr>
        </p:nvGraphicFramePr>
        <p:xfrm>
          <a:off x="2151063" y="3740150"/>
          <a:ext cx="97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1" name="Equation" r:id="rId5" imgW="977760" imgH="838080" progId="Equation.DSMT4">
                  <p:embed/>
                </p:oleObj>
              </mc:Choice>
              <mc:Fallback>
                <p:oleObj name="Equation" r:id="rId5" imgW="9777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3740150"/>
                        <a:ext cx="97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0108" y="3946915"/>
            <a:ext cx="75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华文仿宋" pitchFamily="2" charset="-122"/>
                <a:ea typeface="华文仿宋" pitchFamily="2" charset="-122"/>
              </a:rPr>
              <a:t>解</a:t>
            </a:r>
            <a:endParaRPr lang="zh-CN" altLang="en-US" sz="2800" b="1" dirty="0">
              <a:solidFill>
                <a:srgbClr val="0070C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38582"/>
              </p:ext>
            </p:extLst>
          </p:nvPr>
        </p:nvGraphicFramePr>
        <p:xfrm>
          <a:off x="3297759" y="3440175"/>
          <a:ext cx="2374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2" name="Equation" r:id="rId7" imgW="2374560" imgH="1536480" progId="Equation.DSMT4">
                  <p:embed/>
                </p:oleObj>
              </mc:Choice>
              <mc:Fallback>
                <p:oleObj name="Equation" r:id="rId7" imgW="2374560" imgH="1536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759" y="3440175"/>
                        <a:ext cx="23749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120"/>
              </p:ext>
            </p:extLst>
          </p:nvPr>
        </p:nvGraphicFramePr>
        <p:xfrm>
          <a:off x="5987197" y="3605275"/>
          <a:ext cx="45339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3" name="Equation" r:id="rId9" imgW="4533840" imgH="1206360" progId="Equation.DSMT4">
                  <p:embed/>
                </p:oleObj>
              </mc:Choice>
              <mc:Fallback>
                <p:oleObj name="Equation" r:id="rId9" imgW="453384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197" y="3605275"/>
                        <a:ext cx="45339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75064"/>
              </p:ext>
            </p:extLst>
          </p:nvPr>
        </p:nvGraphicFramePr>
        <p:xfrm>
          <a:off x="2508583" y="5169941"/>
          <a:ext cx="1955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4" name="Equation" r:id="rId11" imgW="1955800" imgH="1219200" progId="Equation.DSMT4">
                  <p:embed/>
                </p:oleObj>
              </mc:Choice>
              <mc:Fallback>
                <p:oleObj name="Equation" r:id="rId11" imgW="1955800" imgH="121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583" y="5169941"/>
                        <a:ext cx="1955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104951"/>
              </p:ext>
            </p:extLst>
          </p:nvPr>
        </p:nvGraphicFramePr>
        <p:xfrm>
          <a:off x="4802188" y="5343525"/>
          <a:ext cx="279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5" name="Equation" r:id="rId13" imgW="2793960" imgH="850680" progId="Equation.DSMT4">
                  <p:embed/>
                </p:oleObj>
              </mc:Choice>
              <mc:Fallback>
                <p:oleObj name="Equation" r:id="rId13" imgW="27939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5343525"/>
                        <a:ext cx="279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023459"/>
              </p:ext>
            </p:extLst>
          </p:nvPr>
        </p:nvGraphicFramePr>
        <p:xfrm>
          <a:off x="7864311" y="5567645"/>
          <a:ext cx="584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6" name="Equation" r:id="rId15" imgW="583947" imgH="279279" progId="Equation.DSMT4">
                  <p:embed/>
                </p:oleObj>
              </mc:Choice>
              <mc:Fallback>
                <p:oleObj name="Equation" r:id="rId15" imgW="58394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4311" y="5567645"/>
                        <a:ext cx="584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7926399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686050"/>
            <a:ext cx="12192000" cy="2705100"/>
          </a:xfrm>
          <a:custGeom>
            <a:avLst/>
            <a:gdLst>
              <a:gd name="connsiteX0" fmla="*/ 0 w 12192000"/>
              <a:gd name="connsiteY0" fmla="*/ 0 h 2705100"/>
              <a:gd name="connsiteX1" fmla="*/ 12192000 w 12192000"/>
              <a:gd name="connsiteY1" fmla="*/ 0 h 2705100"/>
              <a:gd name="connsiteX2" fmla="*/ 12192000 w 12192000"/>
              <a:gd name="connsiteY2" fmla="*/ 2705100 h 2705100"/>
              <a:gd name="connsiteX3" fmla="*/ 0 w 12192000"/>
              <a:gd name="connsiteY3" fmla="*/ 27051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05100">
                <a:moveTo>
                  <a:pt x="0" y="0"/>
                </a:moveTo>
                <a:lnTo>
                  <a:pt x="12192000" y="0"/>
                </a:lnTo>
                <a:lnTo>
                  <a:pt x="12192000" y="2705100"/>
                </a:lnTo>
                <a:lnTo>
                  <a:pt x="0" y="27051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1619250" y="-1146629"/>
            <a:ext cx="2609850" cy="6537779"/>
          </a:xfrm>
          <a:prstGeom prst="rect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57375" y="3376881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造字工房尚黑 G0v1 常规体" pitchFamily="50" charset="-122"/>
                <a:ea typeface="造字工房尚黑 G0v1 常规体" pitchFamily="50" charset="-122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280543" y="4589101"/>
            <a:ext cx="128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alpha val="56000"/>
                  </a:schemeClr>
                </a:solidFill>
              </a:rPr>
              <a:t>PART ONE</a:t>
            </a:r>
            <a:endParaRPr lang="zh-CN" altLang="en-US" sz="1400" dirty="0">
              <a:solidFill>
                <a:schemeClr val="bg1">
                  <a:alpha val="56000"/>
                </a:schemeClr>
              </a:solidFill>
            </a:endParaRPr>
          </a:p>
        </p:txBody>
      </p:sp>
      <p:sp>
        <p:nvSpPr>
          <p:cNvPr id="22" name="文本框 41"/>
          <p:cNvSpPr txBox="1"/>
          <p:nvPr/>
        </p:nvSpPr>
        <p:spPr>
          <a:xfrm>
            <a:off x="4601082" y="1462851"/>
            <a:ext cx="6535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克拉默法则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3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3000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5" grpId="0"/>
      <p:bldP spid="15" grpId="1"/>
      <p:bldP spid="21" grpId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克拉默法则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Rectangle 869"/>
          <p:cNvSpPr>
            <a:spLocks noChangeArrowheads="1"/>
          </p:cNvSpPr>
          <p:nvPr/>
        </p:nvSpPr>
        <p:spPr bwMode="auto">
          <a:xfrm>
            <a:off x="1850978" y="5124875"/>
            <a:ext cx="3225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 dirty="0">
                <a:latin typeface="华文仿宋" pitchFamily="2" charset="-122"/>
                <a:ea typeface="华文仿宋" pitchFamily="2" charset="-122"/>
              </a:rPr>
              <a:t>可以表示</a:t>
            </a:r>
            <a:r>
              <a:rPr kumimoji="1" lang="zh-CN" altLang="en-US" sz="2800" b="1" dirty="0" smtClean="0">
                <a:latin typeface="华文仿宋" pitchFamily="2" charset="-122"/>
                <a:ea typeface="华文仿宋" pitchFamily="2" charset="-122"/>
              </a:rPr>
              <a:t>为            </a:t>
            </a:r>
            <a:r>
              <a:rPr kumimoji="1" lang="en-US" altLang="zh-CN" sz="2800" b="1" dirty="0" smtClean="0">
                <a:latin typeface="华文仿宋" pitchFamily="2" charset="-122"/>
                <a:ea typeface="华文仿宋" pitchFamily="2" charset="-122"/>
              </a:rPr>
              <a:t>. </a:t>
            </a:r>
            <a:endParaRPr kumimoji="1" lang="en-US" altLang="zh-CN" sz="28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2" name="Rectangle 870"/>
          <p:cNvSpPr>
            <a:spLocks noChangeArrowheads="1"/>
          </p:cNvSpPr>
          <p:nvPr/>
        </p:nvSpPr>
        <p:spPr bwMode="auto">
          <a:xfrm>
            <a:off x="1852566" y="3669137"/>
            <a:ext cx="2428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华文仿宋" pitchFamily="2" charset="-122"/>
                <a:ea typeface="华文仿宋" pitchFamily="2" charset="-122"/>
              </a:rPr>
              <a:t>则线性方程组 </a:t>
            </a:r>
          </a:p>
        </p:txBody>
      </p:sp>
      <p:graphicFrame>
        <p:nvGraphicFramePr>
          <p:cNvPr id="74" name="Object 9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671096"/>
              </p:ext>
            </p:extLst>
          </p:nvPr>
        </p:nvGraphicFramePr>
        <p:xfrm>
          <a:off x="4303666" y="3007150"/>
          <a:ext cx="5210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13" name="Equation" r:id="rId3" imgW="1993680" imgH="812520" progId="Equation.3">
                  <p:embed/>
                </p:oleObj>
              </mc:Choice>
              <mc:Fallback>
                <p:oleObj name="Equation" r:id="rId3" imgW="19936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666" y="3007150"/>
                        <a:ext cx="521017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355055"/>
              </p:ext>
            </p:extLst>
          </p:nvPr>
        </p:nvGraphicFramePr>
        <p:xfrm>
          <a:off x="5103813" y="855663"/>
          <a:ext cx="3852862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14" name="Equation" r:id="rId5" imgW="1726920" imgH="939600" progId="Equation.DSMT4">
                  <p:embed/>
                </p:oleObj>
              </mc:Choice>
              <mc:Fallback>
                <p:oleObj name="Equation" r:id="rId5" imgW="172692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855663"/>
                        <a:ext cx="3852862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037155"/>
              </p:ext>
            </p:extLst>
          </p:nvPr>
        </p:nvGraphicFramePr>
        <p:xfrm>
          <a:off x="1806575" y="969963"/>
          <a:ext cx="152039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15" name="Equation" r:id="rId7" imgW="1549080" imgH="1803240" progId="Equation.DSMT4">
                  <p:embed/>
                </p:oleObj>
              </mc:Choice>
              <mc:Fallback>
                <p:oleObj name="Equation" r:id="rId7" imgW="1549080" imgH="1803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969963"/>
                        <a:ext cx="1520390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137664"/>
              </p:ext>
            </p:extLst>
          </p:nvPr>
        </p:nvGraphicFramePr>
        <p:xfrm>
          <a:off x="3462338" y="969962"/>
          <a:ext cx="1259787" cy="1827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16" name="Equation" r:id="rId9" imgW="1244520" imgH="1803240" progId="Equation.DSMT4">
                  <p:embed/>
                </p:oleObj>
              </mc:Choice>
              <mc:Fallback>
                <p:oleObj name="Equation" r:id="rId9" imgW="1244520" imgH="1803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969962"/>
                        <a:ext cx="1259787" cy="1827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152705"/>
              </p:ext>
            </p:extLst>
          </p:nvPr>
        </p:nvGraphicFramePr>
        <p:xfrm>
          <a:off x="3760788" y="5227638"/>
          <a:ext cx="104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17" name="Equation" r:id="rId11" imgW="1041120" imgH="317160" progId="Equation.DSMT4">
                  <p:embed/>
                </p:oleObj>
              </mc:Choice>
              <mc:Fallback>
                <p:oleObj name="Equation" r:id="rId11" imgW="10411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60788" y="5227638"/>
                        <a:ext cx="1041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735635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克拉默法则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Rectangle 909"/>
          <p:cNvSpPr>
            <a:spLocks noChangeArrowheads="1"/>
          </p:cNvSpPr>
          <p:nvPr/>
        </p:nvSpPr>
        <p:spPr bwMode="auto">
          <a:xfrm>
            <a:off x="1381196" y="1477770"/>
            <a:ext cx="33874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F9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对于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元线性方程组</a:t>
            </a:r>
          </a:p>
        </p:txBody>
      </p:sp>
      <p:graphicFrame>
        <p:nvGraphicFramePr>
          <p:cNvPr id="20" name="Object 9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178163"/>
              </p:ext>
            </p:extLst>
          </p:nvPr>
        </p:nvGraphicFramePr>
        <p:xfrm>
          <a:off x="4874431" y="868038"/>
          <a:ext cx="4214813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6" name="Equation" r:id="rId3" imgW="1917360" imgH="812520" progId="Equation.DSMT4">
                  <p:embed/>
                </p:oleObj>
              </mc:Choice>
              <mc:Fallback>
                <p:oleObj name="Equation" r:id="rId3" imgW="191736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431" y="868038"/>
                        <a:ext cx="4214813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06205"/>
              </p:ext>
            </p:extLst>
          </p:nvPr>
        </p:nvGraphicFramePr>
        <p:xfrm>
          <a:off x="1628122" y="2869393"/>
          <a:ext cx="533082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7" name="Equation" r:id="rId5" imgW="5689440" imgH="1739880" progId="Equation.DSMT4">
                  <p:embed/>
                </p:oleObj>
              </mc:Choice>
              <mc:Fallback>
                <p:oleObj name="Equation" r:id="rId5" imgW="5689440" imgH="1739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122" y="2869393"/>
                        <a:ext cx="5330825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27704"/>
              </p:ext>
            </p:extLst>
          </p:nvPr>
        </p:nvGraphicFramePr>
        <p:xfrm>
          <a:off x="1594017" y="5790371"/>
          <a:ext cx="89868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8" name="Equation" r:id="rId7" imgW="4533840" imgH="241200" progId="Equation.DSMT4">
                  <p:embed/>
                </p:oleObj>
              </mc:Choice>
              <mc:Fallback>
                <p:oleObj name="Equation" r:id="rId7" imgW="4533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017" y="5790371"/>
                        <a:ext cx="89868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973327"/>
              </p:ext>
            </p:extLst>
          </p:nvPr>
        </p:nvGraphicFramePr>
        <p:xfrm>
          <a:off x="1622208" y="4928690"/>
          <a:ext cx="4699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9" name="Equation" r:id="rId9" imgW="4698720" imgH="495000" progId="Equation.DSMT4">
                  <p:embed/>
                </p:oleObj>
              </mc:Choice>
              <mc:Fallback>
                <p:oleObj name="Equation" r:id="rId9" imgW="46987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208" y="4928690"/>
                        <a:ext cx="4699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28746" y="1477770"/>
            <a:ext cx="75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2800" b="1" dirty="0" smtClean="0"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）</a:t>
            </a:r>
            <a:endParaRPr lang="zh-CN" altLang="en-US" sz="2800" b="1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657076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克拉默法则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Rectangle 938"/>
          <p:cNvSpPr>
            <a:spLocks noChangeArrowheads="1"/>
          </p:cNvSpPr>
          <p:nvPr/>
        </p:nvSpPr>
        <p:spPr bwMode="auto">
          <a:xfrm>
            <a:off x="1500981" y="947700"/>
            <a:ext cx="9557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itchFamily="2" charset="-122"/>
                <a:ea typeface="华文仿宋" pitchFamily="2" charset="-122"/>
              </a:rPr>
              <a:t>定理  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设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为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阶方阵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,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且</a:t>
            </a:r>
            <a:r>
              <a:rPr kumimoji="1" lang="en-US" altLang="zh-CN" sz="28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D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=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|</a:t>
            </a:r>
            <a:r>
              <a:rPr kumimoji="1" lang="en-US" altLang="zh-CN" sz="28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|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 0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  <a:sym typeface="Symbol" pitchFamily="18" charset="2"/>
              </a:rPr>
              <a:t>,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则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方程组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(1)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 有唯一解：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7" name="Rectangle 959"/>
          <p:cNvSpPr>
            <a:spLocks noChangeArrowheads="1"/>
          </p:cNvSpPr>
          <p:nvPr/>
        </p:nvSpPr>
        <p:spPr bwMode="auto">
          <a:xfrm>
            <a:off x="1699534" y="3110727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algn="ctr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证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055380"/>
              </p:ext>
            </p:extLst>
          </p:nvPr>
        </p:nvGraphicFramePr>
        <p:xfrm>
          <a:off x="3794918" y="1818673"/>
          <a:ext cx="447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88" name="Equation" r:id="rId3" imgW="4470400" imgH="850900" progId="Equation.DSMT4">
                  <p:embed/>
                </p:oleObj>
              </mc:Choice>
              <mc:Fallback>
                <p:oleObj name="Equation" r:id="rId3" imgW="4470400" imgH="850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918" y="1818673"/>
                        <a:ext cx="447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74257"/>
              </p:ext>
            </p:extLst>
          </p:nvPr>
        </p:nvGraphicFramePr>
        <p:xfrm>
          <a:off x="2720975" y="3108325"/>
          <a:ext cx="250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89" name="Equation" r:id="rId5" imgW="2501640" imgH="495000" progId="Equation.DSMT4">
                  <p:embed/>
                </p:oleObj>
              </mc:Choice>
              <mc:Fallback>
                <p:oleObj name="Equation" r:id="rId5" imgW="2501640" imgH="495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3108325"/>
                        <a:ext cx="2501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259961"/>
              </p:ext>
            </p:extLst>
          </p:nvPr>
        </p:nvGraphicFramePr>
        <p:xfrm>
          <a:off x="5370513" y="3151188"/>
          <a:ext cx="397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0" name="Equation" r:id="rId7" imgW="3974760" imgH="393480" progId="Equation.DSMT4">
                  <p:embed/>
                </p:oleObj>
              </mc:Choice>
              <mc:Fallback>
                <p:oleObj name="Equation" r:id="rId7" imgW="397476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3151188"/>
                        <a:ext cx="397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12944"/>
              </p:ext>
            </p:extLst>
          </p:nvPr>
        </p:nvGraphicFramePr>
        <p:xfrm>
          <a:off x="2620962" y="4360446"/>
          <a:ext cx="256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1" name="Equation" r:id="rId9" imgW="2565360" imgH="952200" progId="Equation.DSMT4">
                  <p:embed/>
                </p:oleObj>
              </mc:Choice>
              <mc:Fallback>
                <p:oleObj name="Equation" r:id="rId9" imgW="2565360" imgH="952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2" y="4360446"/>
                        <a:ext cx="2565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743209"/>
              </p:ext>
            </p:extLst>
          </p:nvPr>
        </p:nvGraphicFramePr>
        <p:xfrm>
          <a:off x="5337998" y="3872923"/>
          <a:ext cx="39243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2" name="Equation" r:id="rId11" imgW="3924000" imgH="1803240" progId="Equation.DSMT4">
                  <p:embed/>
                </p:oleObj>
              </mc:Choice>
              <mc:Fallback>
                <p:oleObj name="Equation" r:id="rId11" imgW="3924000" imgH="1803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998" y="3872923"/>
                        <a:ext cx="39243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530362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6713" y="271016"/>
            <a:ext cx="972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82667"/>
                </a:solidFill>
                <a:latin typeface="华文仿宋" pitchFamily="2" charset="-122"/>
                <a:ea typeface="华文仿宋" pitchFamily="2" charset="-122"/>
              </a:rPr>
              <a:t>克拉默法则</a:t>
            </a:r>
            <a:endParaRPr lang="zh-CN" altLang="en-US" sz="3200" b="1" dirty="0">
              <a:solidFill>
                <a:srgbClr val="082667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088090"/>
              </p:ext>
            </p:extLst>
          </p:nvPr>
        </p:nvGraphicFramePr>
        <p:xfrm>
          <a:off x="2243564" y="1488033"/>
          <a:ext cx="6324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4" name="Equation" r:id="rId3" imgW="6324480" imgH="1803240" progId="Equation.DSMT4">
                  <p:embed/>
                </p:oleObj>
              </mc:Choice>
              <mc:Fallback>
                <p:oleObj name="Equation" r:id="rId3" imgW="6324480" imgH="18032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564" y="1488033"/>
                        <a:ext cx="63246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442666"/>
              </p:ext>
            </p:extLst>
          </p:nvPr>
        </p:nvGraphicFramePr>
        <p:xfrm>
          <a:off x="2736969" y="4044571"/>
          <a:ext cx="490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5" name="Equation" r:id="rId5" imgW="4902120" imgH="850680" progId="Equation.DSMT4">
                  <p:embed/>
                </p:oleObj>
              </mc:Choice>
              <mc:Fallback>
                <p:oleObj name="Equation" r:id="rId5" imgW="4902120" imgH="8506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969" y="4044571"/>
                        <a:ext cx="4902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725029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283716" y="1597077"/>
            <a:ext cx="294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u="none" dirty="0">
                <a:latin typeface="华文仿宋" pitchFamily="2" charset="-122"/>
                <a:ea typeface="华文仿宋" pitchFamily="2" charset="-122"/>
              </a:rPr>
              <a:t>计算       阶行列式</a:t>
            </a: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466377"/>
              </p:ext>
            </p:extLst>
          </p:nvPr>
        </p:nvGraphicFramePr>
        <p:xfrm>
          <a:off x="2290191" y="1778052"/>
          <a:ext cx="2397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6" name="公式" r:id="rId3" imgW="241200" imgH="253800" progId="Equation.3">
                  <p:embed/>
                </p:oleObj>
              </mc:Choice>
              <mc:Fallback>
                <p:oleObj name="公式" r:id="rId3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191" y="1778052"/>
                        <a:ext cx="2397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178350"/>
              </p:ext>
            </p:extLst>
          </p:nvPr>
        </p:nvGraphicFramePr>
        <p:xfrm>
          <a:off x="4449191" y="482652"/>
          <a:ext cx="3962400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7" name="Equation" r:id="rId5" imgW="3644640" imgH="2577960" progId="Equation.DSMT4">
                  <p:embed/>
                </p:oleObj>
              </mc:Choice>
              <mc:Fallback>
                <p:oleObj name="Equation" r:id="rId5" imgW="3644640" imgH="257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191" y="482652"/>
                        <a:ext cx="3962400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209104" y="3273477"/>
            <a:ext cx="865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u="none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0451"/>
              </p:ext>
            </p:extLst>
          </p:nvPr>
        </p:nvGraphicFramePr>
        <p:xfrm>
          <a:off x="2883916" y="3940227"/>
          <a:ext cx="5334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8" name="Equation" r:id="rId7" imgW="4330440" imgH="2577960" progId="Equation.3">
                  <p:embed/>
                </p:oleObj>
              </mc:Choice>
              <mc:Fallback>
                <p:oleObj name="Equation" r:id="rId7" imgW="4330440" imgH="257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916" y="3940227"/>
                        <a:ext cx="5334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027599"/>
              </p:ext>
            </p:extLst>
          </p:nvPr>
        </p:nvGraphicFramePr>
        <p:xfrm>
          <a:off x="2121916" y="4873677"/>
          <a:ext cx="6985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9" name="Equation" r:id="rId9" imgW="622080" imgH="291960" progId="Equation.3">
                  <p:embed/>
                </p:oleObj>
              </mc:Choice>
              <mc:Fallback>
                <p:oleObj name="Equation" r:id="rId9" imgW="622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916" y="4873677"/>
                        <a:ext cx="6985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8"/>
          <p:cNvGrpSpPr>
            <a:grpSpLocks/>
          </p:cNvGrpSpPr>
          <p:nvPr/>
        </p:nvGrpSpPr>
        <p:grpSpPr bwMode="auto">
          <a:xfrm>
            <a:off x="2045716" y="3300465"/>
            <a:ext cx="5334000" cy="565150"/>
            <a:chOff x="912" y="1968"/>
            <a:chExt cx="3360" cy="356"/>
          </a:xfrm>
        </p:grpSpPr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912" y="1968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u="none" dirty="0">
                  <a:latin typeface="华文仿宋" pitchFamily="2" charset="-122"/>
                  <a:ea typeface="华文仿宋" pitchFamily="2" charset="-122"/>
                </a:rPr>
                <a:t>将第               </a:t>
              </a:r>
              <a:r>
                <a:rPr kumimoji="1" lang="zh-CN" altLang="en-US" sz="2800" b="1" u="none" dirty="0" smtClean="0">
                  <a:latin typeface="华文仿宋" pitchFamily="2" charset="-122"/>
                  <a:ea typeface="华文仿宋" pitchFamily="2" charset="-122"/>
                </a:rPr>
                <a:t>列都</a:t>
              </a:r>
              <a:r>
                <a:rPr kumimoji="1" lang="zh-CN" altLang="en-US" sz="2800" b="1" u="none" dirty="0">
                  <a:latin typeface="华文仿宋" pitchFamily="2" charset="-122"/>
                  <a:ea typeface="华文仿宋" pitchFamily="2" charset="-122"/>
                </a:rPr>
                <a:t>加到第一列得</a:t>
              </a:r>
            </a:p>
          </p:txBody>
        </p:sp>
        <p:graphicFrame>
          <p:nvGraphicFramePr>
            <p:cNvPr id="33" name="Object 10"/>
            <p:cNvGraphicFramePr>
              <a:graphicFrameLocks noChangeAspect="1"/>
            </p:cNvGraphicFramePr>
            <p:nvPr/>
          </p:nvGraphicFramePr>
          <p:xfrm>
            <a:off x="1383" y="2024"/>
            <a:ext cx="86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10" name="公式" r:id="rId11" imgW="583920" imgH="203040" progId="Equation.3">
                    <p:embed/>
                  </p:oleObj>
                </mc:Choice>
                <mc:Fallback>
                  <p:oleObj name="公式" r:id="rId11" imgW="5839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024"/>
                          <a:ext cx="861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1156716" y="698552"/>
            <a:ext cx="84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u="none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</a:p>
        </p:txBody>
      </p:sp>
      <p:sp>
        <p:nvSpPr>
          <p:cNvPr id="36" name="云形标注 35"/>
          <p:cNvSpPr/>
          <p:nvPr/>
        </p:nvSpPr>
        <p:spPr>
          <a:xfrm>
            <a:off x="9075761" y="4454815"/>
            <a:ext cx="2552132" cy="682388"/>
          </a:xfrm>
          <a:prstGeom prst="cloudCallout">
            <a:avLst>
              <a:gd name="adj1" fmla="val -71452"/>
              <a:gd name="adj2" fmla="val 945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9632593" y="458565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赶鸭子法</a:t>
            </a:r>
            <a:endParaRPr lang="zh-CN" altLang="en-US" sz="2400" b="1" dirty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884212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346331"/>
              </p:ext>
            </p:extLst>
          </p:nvPr>
        </p:nvGraphicFramePr>
        <p:xfrm>
          <a:off x="1965277" y="482652"/>
          <a:ext cx="5257800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0" name="Equation" r:id="rId3" imgW="5232400" imgH="2578100" progId="Equation.3">
                  <p:embed/>
                </p:oleObj>
              </mc:Choice>
              <mc:Fallback>
                <p:oleObj name="Equation" r:id="rId3" imgW="5232400" imgH="257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277" y="482652"/>
                        <a:ext cx="5257800" cy="277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31314"/>
              </p:ext>
            </p:extLst>
          </p:nvPr>
        </p:nvGraphicFramePr>
        <p:xfrm>
          <a:off x="1660477" y="3594152"/>
          <a:ext cx="489902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1" name="Equation" r:id="rId5" imgW="6362700" imgH="2578100" progId="Equation.3">
                  <p:embed/>
                </p:oleObj>
              </mc:Choice>
              <mc:Fallback>
                <p:oleObj name="Equation" r:id="rId5" imgW="6362700" imgH="257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477" y="3594152"/>
                        <a:ext cx="4899025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747413"/>
              </p:ext>
            </p:extLst>
          </p:nvPr>
        </p:nvGraphicFramePr>
        <p:xfrm>
          <a:off x="5783215" y="4424415"/>
          <a:ext cx="6683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2" name="公式" r:id="rId7" imgW="215806" imgH="330057" progId="Equation.3">
                  <p:embed/>
                </p:oleObj>
              </mc:Choice>
              <mc:Fallback>
                <p:oleObj name="公式" r:id="rId7" imgW="215806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15" y="4424415"/>
                        <a:ext cx="6683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494244"/>
              </p:ext>
            </p:extLst>
          </p:nvPr>
        </p:nvGraphicFramePr>
        <p:xfrm>
          <a:off x="3860752" y="5295952"/>
          <a:ext cx="7080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3" name="Equation" r:id="rId9" imgW="203024" imgH="317225" progId="Equation.3">
                  <p:embed/>
                </p:oleObj>
              </mc:Choice>
              <mc:Fallback>
                <p:oleObj name="Equation" r:id="rId9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752" y="5295952"/>
                        <a:ext cx="7080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28804"/>
              </p:ext>
            </p:extLst>
          </p:nvPr>
        </p:nvGraphicFramePr>
        <p:xfrm>
          <a:off x="6559501" y="4578403"/>
          <a:ext cx="3635377" cy="5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4" name="公式" r:id="rId11" imgW="1485900" imgH="228600" progId="Equation.3">
                  <p:embed/>
                </p:oleObj>
              </mc:Choice>
              <mc:Fallback>
                <p:oleObj name="公式" r:id="rId11" imgW="148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01" y="4578403"/>
                        <a:ext cx="3635377" cy="5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084246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816423"/>
              </p:ext>
            </p:extLst>
          </p:nvPr>
        </p:nvGraphicFramePr>
        <p:xfrm>
          <a:off x="1222375" y="581026"/>
          <a:ext cx="6038234" cy="26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6" name="Equation" r:id="rId3" imgW="7200720" imgH="2628720" progId="Equation.DSMT4">
                  <p:embed/>
                </p:oleObj>
              </mc:Choice>
              <mc:Fallback>
                <p:oleObj name="Equation" r:id="rId3" imgW="7200720" imgH="262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581026"/>
                        <a:ext cx="6038234" cy="26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1333500" y="4866780"/>
            <a:ext cx="1447800" cy="76200"/>
            <a:chOff x="3648" y="2496"/>
            <a:chExt cx="912" cy="96"/>
          </a:xfrm>
        </p:grpSpPr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3648" y="2496"/>
              <a:ext cx="9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3648" y="2592"/>
              <a:ext cx="9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388268"/>
              </p:ext>
            </p:extLst>
          </p:nvPr>
        </p:nvGraphicFramePr>
        <p:xfrm>
          <a:off x="1731562" y="3660280"/>
          <a:ext cx="424786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7" name="Equation" r:id="rId5" imgW="838080" imgH="2057400" progId="Equation.3">
                  <p:embed/>
                </p:oleObj>
              </mc:Choice>
              <mc:Fallback>
                <p:oleObj name="Equation" r:id="rId5" imgW="83808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562" y="3660280"/>
                        <a:ext cx="424786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607572"/>
              </p:ext>
            </p:extLst>
          </p:nvPr>
        </p:nvGraphicFramePr>
        <p:xfrm>
          <a:off x="2912091" y="3730442"/>
          <a:ext cx="3679778" cy="242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8" name="Equation" r:id="rId7" imgW="3911400" imgH="2577960" progId="Equation.3">
                  <p:embed/>
                </p:oleObj>
              </mc:Choice>
              <mc:Fallback>
                <p:oleObj name="Equation" r:id="rId7" imgW="3911400" imgH="257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091" y="3730442"/>
                        <a:ext cx="3679778" cy="2425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云形标注 32"/>
          <p:cNvSpPr/>
          <p:nvPr/>
        </p:nvSpPr>
        <p:spPr>
          <a:xfrm>
            <a:off x="7451678" y="3764424"/>
            <a:ext cx="4258101" cy="682388"/>
          </a:xfrm>
          <a:prstGeom prst="cloudCallout">
            <a:avLst>
              <a:gd name="adj1" fmla="val -67174"/>
              <a:gd name="adj2" fmla="val 865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8642009" y="3874785"/>
            <a:ext cx="187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爪形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三线形</a:t>
            </a:r>
            <a:endParaRPr lang="zh-CN" altLang="en-US" sz="2400" b="1" dirty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129621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8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9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5185" y="-747713"/>
            <a:ext cx="12190413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795" y="0"/>
            <a:ext cx="18473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 45"/>
          <p:cNvSpPr/>
          <p:nvPr/>
        </p:nvSpPr>
        <p:spPr>
          <a:xfrm rot="5400000">
            <a:off x="-571284" y="-16753"/>
            <a:ext cx="957581" cy="991085"/>
          </a:xfrm>
          <a:custGeom>
            <a:avLst/>
            <a:gdLst>
              <a:gd name="connsiteX0" fmla="*/ 0 w 957581"/>
              <a:gd name="connsiteY0" fmla="*/ 308153 h 991085"/>
              <a:gd name="connsiteX1" fmla="*/ 0 w 957581"/>
              <a:gd name="connsiteY1" fmla="*/ 61631 h 991085"/>
              <a:gd name="connsiteX2" fmla="*/ 957581 w 957581"/>
              <a:gd name="connsiteY2" fmla="*/ 0 h 991085"/>
              <a:gd name="connsiteX3" fmla="*/ 957581 w 957581"/>
              <a:gd name="connsiteY3" fmla="*/ 180380 h 991085"/>
              <a:gd name="connsiteX4" fmla="*/ 957581 w 957581"/>
              <a:gd name="connsiteY4" fmla="*/ 308153 h 991085"/>
              <a:gd name="connsiteX5" fmla="*/ 957581 w 957581"/>
              <a:gd name="connsiteY5" fmla="*/ 991085 h 991085"/>
              <a:gd name="connsiteX6" fmla="*/ 1 w 957581"/>
              <a:gd name="connsiteY6" fmla="*/ 991085 h 991085"/>
              <a:gd name="connsiteX7" fmla="*/ 1 w 957581"/>
              <a:gd name="connsiteY7" fmla="*/ 308153 h 9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91085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80380"/>
                </a:lnTo>
                <a:lnTo>
                  <a:pt x="957581" y="308153"/>
                </a:lnTo>
                <a:lnTo>
                  <a:pt x="957581" y="991085"/>
                </a:lnTo>
                <a:lnTo>
                  <a:pt x="1" y="991085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46"/>
          <p:cNvSpPr/>
          <p:nvPr/>
        </p:nvSpPr>
        <p:spPr>
          <a:xfrm rot="5400000">
            <a:off x="-595007" y="6970"/>
            <a:ext cx="957581" cy="943638"/>
          </a:xfrm>
          <a:custGeom>
            <a:avLst/>
            <a:gdLst>
              <a:gd name="connsiteX0" fmla="*/ 0 w 957581"/>
              <a:gd name="connsiteY0" fmla="*/ 308153 h 943638"/>
              <a:gd name="connsiteX1" fmla="*/ 0 w 957581"/>
              <a:gd name="connsiteY1" fmla="*/ 61631 h 943638"/>
              <a:gd name="connsiteX2" fmla="*/ 957581 w 957581"/>
              <a:gd name="connsiteY2" fmla="*/ 0 h 943638"/>
              <a:gd name="connsiteX3" fmla="*/ 957581 w 957581"/>
              <a:gd name="connsiteY3" fmla="*/ 132933 h 943638"/>
              <a:gd name="connsiteX4" fmla="*/ 957581 w 957581"/>
              <a:gd name="connsiteY4" fmla="*/ 308153 h 943638"/>
              <a:gd name="connsiteX5" fmla="*/ 957581 w 957581"/>
              <a:gd name="connsiteY5" fmla="*/ 943638 h 943638"/>
              <a:gd name="connsiteX6" fmla="*/ 1 w 957581"/>
              <a:gd name="connsiteY6" fmla="*/ 943638 h 943638"/>
              <a:gd name="connsiteX7" fmla="*/ 1 w 957581"/>
              <a:gd name="connsiteY7" fmla="*/ 308153 h 9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1" h="943638">
                <a:moveTo>
                  <a:pt x="0" y="308153"/>
                </a:moveTo>
                <a:lnTo>
                  <a:pt x="0" y="61631"/>
                </a:lnTo>
                <a:lnTo>
                  <a:pt x="957581" y="0"/>
                </a:lnTo>
                <a:lnTo>
                  <a:pt x="957581" y="132933"/>
                </a:lnTo>
                <a:lnTo>
                  <a:pt x="957581" y="308153"/>
                </a:lnTo>
                <a:lnTo>
                  <a:pt x="957581" y="943638"/>
                </a:lnTo>
                <a:lnTo>
                  <a:pt x="1" y="943638"/>
                </a:lnTo>
                <a:lnTo>
                  <a:pt x="1" y="3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49"/>
          <p:cNvSpPr/>
          <p:nvPr/>
        </p:nvSpPr>
        <p:spPr>
          <a:xfrm rot="5400000" flipH="1" flipV="1">
            <a:off x="11959462" y="1142"/>
            <a:ext cx="975259" cy="963021"/>
          </a:xfrm>
          <a:custGeom>
            <a:avLst/>
            <a:gdLst>
              <a:gd name="connsiteX0" fmla="*/ 975259 w 975259"/>
              <a:gd name="connsiteY0" fmla="*/ 226421 h 963021"/>
              <a:gd name="connsiteX1" fmla="*/ 975259 w 975259"/>
              <a:gd name="connsiteY1" fmla="*/ 963021 h 963021"/>
              <a:gd name="connsiteX2" fmla="*/ 2 w 975259"/>
              <a:gd name="connsiteY2" fmla="*/ 963021 h 963021"/>
              <a:gd name="connsiteX3" fmla="*/ 2 w 975259"/>
              <a:gd name="connsiteY3" fmla="*/ 226422 h 963021"/>
              <a:gd name="connsiteX4" fmla="*/ 0 w 975259"/>
              <a:gd name="connsiteY4" fmla="*/ 226422 h 963021"/>
              <a:gd name="connsiteX5" fmla="*/ 0 w 975259"/>
              <a:gd name="connsiteY5" fmla="*/ 130628 h 963021"/>
              <a:gd name="connsiteX6" fmla="*/ 975257 w 975259"/>
              <a:gd name="connsiteY6" fmla="*/ 0 h 963021"/>
              <a:gd name="connsiteX7" fmla="*/ 975257 w 975259"/>
              <a:gd name="connsiteY7" fmla="*/ 226421 h 96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259" h="963021">
                <a:moveTo>
                  <a:pt x="975259" y="226421"/>
                </a:moveTo>
                <a:lnTo>
                  <a:pt x="975259" y="963021"/>
                </a:lnTo>
                <a:lnTo>
                  <a:pt x="2" y="963021"/>
                </a:lnTo>
                <a:lnTo>
                  <a:pt x="2" y="226422"/>
                </a:lnTo>
                <a:lnTo>
                  <a:pt x="0" y="226422"/>
                </a:lnTo>
                <a:lnTo>
                  <a:pt x="0" y="130628"/>
                </a:lnTo>
                <a:lnTo>
                  <a:pt x="975257" y="0"/>
                </a:lnTo>
                <a:lnTo>
                  <a:pt x="975257" y="2264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459695"/>
              </p:ext>
            </p:extLst>
          </p:nvPr>
        </p:nvGraphicFramePr>
        <p:xfrm>
          <a:off x="2074460" y="706358"/>
          <a:ext cx="4288240" cy="2701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0" name="Equation" r:id="rId3" imgW="1815840" imgH="1143000" progId="Equation.3">
                  <p:embed/>
                </p:oleObj>
              </mc:Choice>
              <mc:Fallback>
                <p:oleObj name="Equation" r:id="rId3" imgW="181584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460" y="706358"/>
                        <a:ext cx="4288240" cy="2701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191857"/>
              </p:ext>
            </p:extLst>
          </p:nvPr>
        </p:nvGraphicFramePr>
        <p:xfrm>
          <a:off x="4285396" y="4020525"/>
          <a:ext cx="5303861" cy="2408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1" name="Equation" r:id="rId5" imgW="2514600" imgH="1143000" progId="Equation.3">
                  <p:embed/>
                </p:oleObj>
              </mc:Choice>
              <mc:Fallback>
                <p:oleObj name="Equation" r:id="rId5" imgW="25146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396" y="4020525"/>
                        <a:ext cx="5303861" cy="2408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2311590" y="4878063"/>
            <a:ext cx="1752600" cy="228600"/>
            <a:chOff x="3648" y="2496"/>
            <a:chExt cx="912" cy="96"/>
          </a:xfrm>
        </p:grpSpPr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3648" y="2496"/>
              <a:ext cx="9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3648" y="2592"/>
              <a:ext cx="9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125856"/>
              </p:ext>
            </p:extLst>
          </p:nvPr>
        </p:nvGraphicFramePr>
        <p:xfrm>
          <a:off x="2460098" y="4367283"/>
          <a:ext cx="1455583" cy="35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2" name="Equation" r:id="rId7" imgW="2197080" imgH="431640" progId="Equation.3">
                  <p:embed/>
                </p:oleObj>
              </mc:Choice>
              <mc:Fallback>
                <p:oleObj name="Equation" r:id="rId7" imgW="2197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098" y="4367283"/>
                        <a:ext cx="1455583" cy="35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150431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深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B6B"/>
      </a:accent1>
      <a:accent2>
        <a:srgbClr val="256090"/>
      </a:accent2>
      <a:accent3>
        <a:srgbClr val="CCE0C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5513</TotalTime>
  <Words>695</Words>
  <Application>Microsoft Office PowerPoint</Application>
  <PresentationFormat>自定义</PresentationFormat>
  <Paragraphs>154</Paragraphs>
  <Slides>54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59" baseType="lpstr">
      <vt:lpstr>Office 主题</vt:lpstr>
      <vt:lpstr>演示文稿</vt:lpstr>
      <vt:lpstr>Equation</vt:lpstr>
      <vt:lpstr>公式</vt:lpstr>
      <vt:lpstr>Microsoft PowerPoint 97-2003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  计算</vt:lpstr>
      <vt:lpstr>PowerPoint 演示文稿</vt:lpstr>
      <vt:lpstr>例  计算</vt:lpstr>
      <vt:lpstr>PowerPoint 演示文稿</vt:lpstr>
      <vt:lpstr>例  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张涛</dc:creator>
  <cp:lastModifiedBy>dell</cp:lastModifiedBy>
  <cp:revision>472</cp:revision>
  <dcterms:created xsi:type="dcterms:W3CDTF">2016-04-20T05:42:33Z</dcterms:created>
  <dcterms:modified xsi:type="dcterms:W3CDTF">2020-12-22T05:46:36Z</dcterms:modified>
</cp:coreProperties>
</file>