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Default Extension="ppt" ContentType="application/vnd.ms-powerpoi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sldIdLst>
    <p:sldId id="272" r:id="rId3"/>
    <p:sldId id="267" r:id="rId4"/>
    <p:sldId id="269" r:id="rId5"/>
    <p:sldId id="275" r:id="rId6"/>
    <p:sldId id="270" r:id="rId7"/>
    <p:sldId id="258" r:id="rId8"/>
    <p:sldId id="284" r:id="rId9"/>
    <p:sldId id="277" r:id="rId10"/>
    <p:sldId id="271" r:id="rId11"/>
    <p:sldId id="274" r:id="rId12"/>
    <p:sldId id="278" r:id="rId13"/>
    <p:sldId id="279" r:id="rId14"/>
    <p:sldId id="280" r:id="rId15"/>
    <p:sldId id="316" r:id="rId16"/>
    <p:sldId id="290" r:id="rId17"/>
    <p:sldId id="283" r:id="rId18"/>
    <p:sldId id="287" r:id="rId19"/>
    <p:sldId id="291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1713CD"/>
    <a:srgbClr val="FF6600"/>
    <a:srgbClr val="009900"/>
    <a:srgbClr val="FF3300"/>
    <a:srgbClr val="990033"/>
    <a:srgbClr val="CCFF33"/>
    <a:srgbClr val="996600"/>
    <a:srgbClr val="33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1" autoAdjust="0"/>
  </p:normalViewPr>
  <p:slideViewPr>
    <p:cSldViewPr>
      <p:cViewPr>
        <p:scale>
          <a:sx n="90" d="100"/>
          <a:sy n="90" d="100"/>
        </p:scale>
        <p:origin x="-165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4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49.wmf"/><Relationship Id="rId5" Type="http://schemas.openxmlformats.org/officeDocument/2006/relationships/image" Target="../media/image4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33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18" Type="http://schemas.openxmlformats.org/officeDocument/2006/relationships/image" Target="../media/image7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17" Type="http://schemas.openxmlformats.org/officeDocument/2006/relationships/image" Target="../media/image73.wmf"/><Relationship Id="rId2" Type="http://schemas.openxmlformats.org/officeDocument/2006/relationships/image" Target="../media/image51.wmf"/><Relationship Id="rId16" Type="http://schemas.openxmlformats.org/officeDocument/2006/relationships/image" Target="../media/image72.wmf"/><Relationship Id="rId1" Type="http://schemas.openxmlformats.org/officeDocument/2006/relationships/image" Target="../media/image44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7.wmf"/><Relationship Id="rId7" Type="http://schemas.openxmlformats.org/officeDocument/2006/relationships/image" Target="../media/image5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52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33.wmf"/><Relationship Id="rId7" Type="http://schemas.openxmlformats.org/officeDocument/2006/relationships/image" Target="../media/image97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104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76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121.wmf"/><Relationship Id="rId2" Type="http://schemas.openxmlformats.org/officeDocument/2006/relationships/image" Target="../media/image89.wmf"/><Relationship Id="rId1" Type="http://schemas.openxmlformats.org/officeDocument/2006/relationships/image" Target="../media/image93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4.wmf"/><Relationship Id="rId7" Type="http://schemas.openxmlformats.org/officeDocument/2006/relationships/image" Target="../media/image127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76.wmf"/><Relationship Id="rId9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EF5754-3A28-4779-BFED-FC4EFC7743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FE2D1C-6E02-4611-A394-B8581410EA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8B6639-F369-487B-B70D-6A1D18D52D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1655B-8F94-4C87-A6B6-902A5766E1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FE53-E046-4BC5-B5F9-9DCE60C66C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508EB-DA81-44EE-B461-295026AC58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A6120-9158-45D1-8F0D-064706C2F3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FC975-1131-4D29-A45B-1107F0A0A6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2AB7A-3B79-49CE-9C45-FC7BBA30AD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C9EB8-0E76-43C1-B202-A9308F655F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5D908-0589-484D-AF83-BE5AAAEA55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547AA0-A7E5-4F20-A299-C3E4224109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D8DD4-AF03-44AB-8B00-5D2CDF1534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689C2-BF24-4D17-9FBB-980DA2F45A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E1D01-A468-4A3D-AAFB-5C159D1D19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B73BD-2988-4FE8-9676-824EA6DB3D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680E-133B-49D6-ABC8-EE4102E484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C9BECD-47E0-47F4-8986-6967B5183A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293D2-75E5-4EA5-91D8-C3C517107F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7FDB70-C8B4-412C-B17D-64609DEFF6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74296B-38CB-45DB-9F95-82BD3F66B7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95773-1658-4B9B-BF89-34FC238FA4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5445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C61D519-607C-4E9C-AAD0-0CD7681123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2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403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defRPr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-228600" y="666750"/>
            <a:ext cx="8688388" cy="6191250"/>
            <a:chOff x="-144" y="420"/>
            <a:chExt cx="5473" cy="390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432" y="420"/>
              <a:ext cx="4897" cy="3480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016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64" name="Picture 4" descr="花1-2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63"/>
                </a:clrFrom>
                <a:clrTo>
                  <a:srgbClr val="FFFF63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" y="2352"/>
              <a:ext cx="787" cy="941"/>
            </a:xfrm>
            <a:prstGeom prst="rect">
              <a:avLst/>
            </a:prstGeom>
            <a:noFill/>
          </p:spPr>
        </p:pic>
        <p:pic>
          <p:nvPicPr>
            <p:cNvPr id="40965" name="Picture 5" descr="花2-2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D6BDBD"/>
                </a:clrFrom>
                <a:clrTo>
                  <a:srgbClr val="D6BDB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144" y="3097"/>
              <a:ext cx="2383" cy="1223"/>
            </a:xfrm>
            <a:prstGeom prst="rect">
              <a:avLst/>
            </a:prstGeom>
            <a:noFill/>
          </p:spPr>
        </p:pic>
      </p:grp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895F78-C0C8-48C9-BE54-AA44BC45E0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____2.ppt"/><Relationship Id="rId4" Type="http://schemas.openxmlformats.org/officeDocument/2006/relationships/oleObject" Target="../embeddings/Microsoft_Office_PowerPoint_97-2003_____1.ppt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Microsoft_Office_PowerPoint_97-2003_____4.ppt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80.bin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82.bin"/><Relationship Id="rId10" Type="http://schemas.openxmlformats.org/officeDocument/2006/relationships/oleObject" Target="../embeddings/oleObject77.bin"/><Relationship Id="rId19" Type="http://schemas.openxmlformats.org/officeDocument/2006/relationships/oleObject" Target="../embeddings/oleObject86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8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Microsoft_Office_PowerPoint_97-2003_____5.ppt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5.bin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4.bin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6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Microsoft_Office_PowerPoint_97-2003_____3.pp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>
            <a:lum bright="-25000" contrast="-43000"/>
          </a:blip>
          <a:srcRect b="24536"/>
          <a:stretch>
            <a:fillRect/>
          </a:stretch>
        </p:blipFill>
        <p:spPr bwMode="auto">
          <a:xfrm>
            <a:off x="-5579" y="0"/>
            <a:ext cx="9149579" cy="688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3399"/>
                </a:solidFill>
              </a:rPr>
              <a:t>第一节  行列式的概念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sp>
        <p:nvSpPr>
          <p:cNvPr id="6" name="矩形 5"/>
          <p:cNvSpPr/>
          <p:nvPr/>
        </p:nvSpPr>
        <p:spPr>
          <a:xfrm>
            <a:off x="3851920" y="242088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(Determinant)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68344" y="4941168"/>
          <a:ext cx="914400" cy="792163"/>
        </p:xfrm>
        <a:graphic>
          <a:graphicData uri="http://schemas.openxmlformats.org/presentationml/2006/ole">
            <p:oleObj spid="_x0000_s40963" name="演示文稿" showAsIcon="1" r:id="rId4" imgW="914400" imgH="792480" progId="PowerPoint.Show.8">
              <p:embed/>
            </p:oleObj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8162098"/>
              </p:ext>
            </p:extLst>
          </p:nvPr>
        </p:nvGraphicFramePr>
        <p:xfrm>
          <a:off x="7786710" y="500042"/>
          <a:ext cx="914400" cy="828675"/>
        </p:xfrm>
        <a:graphic>
          <a:graphicData uri="http://schemas.openxmlformats.org/presentationml/2006/ole">
            <p:oleObj spid="_x0000_s40964" name="演示文稿" showAsIcon="1" r:id="rId5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971550" y="549275"/>
            <a:ext cx="691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为此，本章依次解决如下问题：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00113" y="2060575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行列式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的性质与计算？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00113" y="1268413"/>
            <a:ext cx="5903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）怎样定义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行列式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900113" y="2781300"/>
            <a:ext cx="871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）方程组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＊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在什么情况下有解？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331913" y="3573463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有解的情况下，如何表示此解？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utoUpdateAnimBg="0"/>
      <p:bldP spid="9234" grpId="0" autoUpdateAnimBg="0"/>
      <p:bldP spid="9235" grpId="0" autoUpdateAnimBg="0"/>
      <p:bldP spid="9236" grpId="0"/>
      <p:bldP spid="92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1600" y="908720"/>
            <a:ext cx="2660501" cy="1825352"/>
            <a:chOff x="5364088" y="4077072"/>
            <a:chExt cx="2660501" cy="1825352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796136" y="4077072"/>
            <a:ext cx="1656184" cy="1366866"/>
          </p:xfrm>
          <a:graphic>
            <a:graphicData uri="http://schemas.openxmlformats.org/presentationml/2006/ole">
              <p:oleObj spid="_x0000_s74762" name="Equation" r:id="rId3" imgW="583947" imgH="482391" progId="Equation.DSMT4">
                <p:embed/>
              </p:oleObj>
            </a:graphicData>
          </a:graphic>
        </p:graphicFrame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6948264" y="5445224"/>
              <a:ext cx="1076325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6363F"/>
                  </a:solidFill>
                  <a:latin typeface="宋体" charset="-122"/>
                </a:rPr>
                <a:t>（+）</a:t>
              </a:r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5364088" y="5445224"/>
              <a:ext cx="1224136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845F4"/>
                  </a:solidFill>
                  <a:latin typeface="宋体" charset="-122"/>
                </a:rPr>
                <a:t>（-）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6084168" y="4509120"/>
              <a:ext cx="1080120" cy="792088"/>
            </a:xfrm>
            <a:prstGeom prst="line">
              <a:avLst/>
            </a:prstGeom>
            <a:noFill/>
            <a:ln w="28575" cap="rnd">
              <a:solidFill>
                <a:srgbClr val="F6363F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7236296" y="5373216"/>
              <a:ext cx="144016" cy="144016"/>
            </a:xfrm>
            <a:prstGeom prst="line">
              <a:avLst/>
            </a:prstGeom>
            <a:noFill/>
            <a:ln w="28575">
              <a:solidFill>
                <a:srgbClr val="F6363F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H="1">
              <a:off x="6084168" y="4437112"/>
              <a:ext cx="922784" cy="864096"/>
            </a:xfrm>
            <a:prstGeom prst="line">
              <a:avLst/>
            </a:prstGeom>
            <a:noFill/>
            <a:ln w="19050">
              <a:solidFill>
                <a:srgbClr val="3845F4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5868144" y="5373216"/>
              <a:ext cx="160784" cy="144016"/>
            </a:xfrm>
            <a:prstGeom prst="line">
              <a:avLst/>
            </a:prstGeom>
            <a:noFill/>
            <a:ln w="28575">
              <a:solidFill>
                <a:srgbClr val="3845F4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83568" y="332656"/>
            <a:ext cx="5832648" cy="52322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6363F"/>
                </a:solidFill>
                <a:latin typeface="宋体" charset="-122"/>
              </a:rPr>
              <a:t>二阶</a:t>
            </a: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行列式的计算</a:t>
            </a:r>
            <a:r>
              <a:rPr lang="en-US" altLang="zh-CN" sz="2800" b="1" dirty="0" smtClean="0">
                <a:solidFill>
                  <a:srgbClr val="F6363F"/>
                </a:solidFill>
                <a:latin typeface="宋体" charset="-122"/>
              </a:rPr>
              <a:t>—</a:t>
            </a:r>
            <a:r>
              <a:rPr lang="zh-CN" altLang="en-US" sz="2800" b="1" dirty="0" smtClean="0">
                <a:solidFill>
                  <a:srgbClr val="1713CD"/>
                </a:solidFill>
                <a:latin typeface="宋体" charset="-122"/>
              </a:rPr>
              <a:t>对角线法则</a:t>
            </a:r>
            <a:endParaRPr lang="zh-CN" altLang="en-US" sz="28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203848" y="1484784"/>
          <a:ext cx="2603500" cy="431800"/>
        </p:xfrm>
        <a:graphic>
          <a:graphicData uri="http://schemas.openxmlformats.org/presentationml/2006/ole">
            <p:oleObj spid="_x0000_s74763" name="Equation" r:id="rId4" imgW="2603500" imgH="431800" progId="Equation.DSMT4">
              <p:embed/>
            </p:oleObj>
          </a:graphicData>
        </a:graphic>
      </p:graphicFrame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55576" y="2852936"/>
            <a:ext cx="5544616" cy="52322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三阶行列式的计算</a:t>
            </a:r>
            <a:r>
              <a:rPr lang="en-US" altLang="zh-CN" sz="2800" b="1" dirty="0" smtClean="0">
                <a:solidFill>
                  <a:srgbClr val="F6363F"/>
                </a:solidFill>
                <a:latin typeface="宋体" charset="-122"/>
              </a:rPr>
              <a:t>—</a:t>
            </a:r>
            <a:r>
              <a:rPr lang="zh-CN" altLang="en-US" sz="2800" b="1" dirty="0" smtClean="0">
                <a:solidFill>
                  <a:srgbClr val="1713CD"/>
                </a:solidFill>
                <a:latin typeface="宋体" charset="-122"/>
              </a:rPr>
              <a:t>对角线法则</a:t>
            </a:r>
            <a:endParaRPr lang="zh-CN" altLang="en-US" sz="28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899418" y="3644825"/>
          <a:ext cx="2578100" cy="1536700"/>
        </p:xfrm>
        <a:graphic>
          <a:graphicData uri="http://schemas.openxmlformats.org/presentationml/2006/ole">
            <p:oleObj spid="_x0000_s74764" name="Equation" r:id="rId5" imgW="2578100" imgH="1536700" progId="Equation.DSMT4">
              <p:embed/>
            </p:oleObj>
          </a:graphicData>
        </a:graphic>
      </p:graphicFrame>
      <p:sp>
        <p:nvSpPr>
          <p:cNvPr id="24" name="Arc 25"/>
          <p:cNvSpPr>
            <a:spLocks/>
          </p:cNvSpPr>
          <p:nvPr/>
        </p:nvSpPr>
        <p:spPr bwMode="auto">
          <a:xfrm rot="1815630">
            <a:off x="2051943" y="4292525"/>
            <a:ext cx="1798637" cy="1366838"/>
          </a:xfrm>
          <a:custGeom>
            <a:avLst/>
            <a:gdLst>
              <a:gd name="G0" fmla="+- 2991 0 0"/>
              <a:gd name="G1" fmla="+- 21600 0 0"/>
              <a:gd name="G2" fmla="+- 21600 0 0"/>
              <a:gd name="T0" fmla="*/ 0 w 24591"/>
              <a:gd name="T1" fmla="*/ 208 h 43200"/>
              <a:gd name="T2" fmla="*/ 164 w 24591"/>
              <a:gd name="T3" fmla="*/ 43014 h 43200"/>
              <a:gd name="T4" fmla="*/ 2991 w 2459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91" h="43200" fill="none" extrusionOk="0">
                <a:moveTo>
                  <a:pt x="0" y="208"/>
                </a:moveTo>
                <a:cubicBezTo>
                  <a:pt x="990" y="69"/>
                  <a:pt x="1990" y="-1"/>
                  <a:pt x="2991" y="0"/>
                </a:cubicBezTo>
                <a:cubicBezTo>
                  <a:pt x="14920" y="0"/>
                  <a:pt x="24591" y="9670"/>
                  <a:pt x="24591" y="21600"/>
                </a:cubicBezTo>
                <a:cubicBezTo>
                  <a:pt x="24591" y="33529"/>
                  <a:pt x="14920" y="43200"/>
                  <a:pt x="2991" y="43200"/>
                </a:cubicBezTo>
                <a:cubicBezTo>
                  <a:pt x="2045" y="43200"/>
                  <a:pt x="1101" y="43137"/>
                  <a:pt x="163" y="43014"/>
                </a:cubicBezTo>
              </a:path>
              <a:path w="24591" h="43200" stroke="0" extrusionOk="0">
                <a:moveTo>
                  <a:pt x="0" y="208"/>
                </a:moveTo>
                <a:cubicBezTo>
                  <a:pt x="990" y="69"/>
                  <a:pt x="1990" y="-1"/>
                  <a:pt x="2991" y="0"/>
                </a:cubicBezTo>
                <a:cubicBezTo>
                  <a:pt x="14920" y="0"/>
                  <a:pt x="24591" y="9670"/>
                  <a:pt x="24591" y="21600"/>
                </a:cubicBezTo>
                <a:cubicBezTo>
                  <a:pt x="24591" y="33529"/>
                  <a:pt x="14920" y="43200"/>
                  <a:pt x="2991" y="43200"/>
                </a:cubicBezTo>
                <a:cubicBezTo>
                  <a:pt x="2045" y="43200"/>
                  <a:pt x="1101" y="43137"/>
                  <a:pt x="163" y="43014"/>
                </a:cubicBezTo>
                <a:lnTo>
                  <a:pt x="2991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rc 26"/>
          <p:cNvSpPr>
            <a:spLocks/>
          </p:cNvSpPr>
          <p:nvPr/>
        </p:nvSpPr>
        <p:spPr bwMode="auto">
          <a:xfrm rot="2447300">
            <a:off x="1907480" y="3860725"/>
            <a:ext cx="1944688" cy="1336675"/>
          </a:xfrm>
          <a:custGeom>
            <a:avLst/>
            <a:gdLst>
              <a:gd name="G0" fmla="+- 2827 0 0"/>
              <a:gd name="G1" fmla="+- 20655 0 0"/>
              <a:gd name="G2" fmla="+- 21600 0 0"/>
              <a:gd name="T0" fmla="*/ 9146 w 24427"/>
              <a:gd name="T1" fmla="*/ 0 h 42255"/>
              <a:gd name="T2" fmla="*/ 0 w 24427"/>
              <a:gd name="T3" fmla="*/ 42069 h 42255"/>
              <a:gd name="T4" fmla="*/ 2827 w 24427"/>
              <a:gd name="T5" fmla="*/ 20655 h 4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27" h="42255" fill="none" extrusionOk="0">
                <a:moveTo>
                  <a:pt x="9146" y="-1"/>
                </a:moveTo>
                <a:cubicBezTo>
                  <a:pt x="18225" y="2777"/>
                  <a:pt x="24427" y="11159"/>
                  <a:pt x="24427" y="20655"/>
                </a:cubicBezTo>
                <a:cubicBezTo>
                  <a:pt x="24427" y="32584"/>
                  <a:pt x="14756" y="42255"/>
                  <a:pt x="2827" y="42255"/>
                </a:cubicBezTo>
                <a:cubicBezTo>
                  <a:pt x="1881" y="42255"/>
                  <a:pt x="937" y="42192"/>
                  <a:pt x="-1" y="42069"/>
                </a:cubicBezTo>
              </a:path>
              <a:path w="24427" h="42255" stroke="0" extrusionOk="0">
                <a:moveTo>
                  <a:pt x="9146" y="-1"/>
                </a:moveTo>
                <a:cubicBezTo>
                  <a:pt x="18225" y="2777"/>
                  <a:pt x="24427" y="11159"/>
                  <a:pt x="24427" y="20655"/>
                </a:cubicBezTo>
                <a:cubicBezTo>
                  <a:pt x="24427" y="32584"/>
                  <a:pt x="14756" y="42255"/>
                  <a:pt x="2827" y="42255"/>
                </a:cubicBezTo>
                <a:cubicBezTo>
                  <a:pt x="1881" y="42255"/>
                  <a:pt x="937" y="42192"/>
                  <a:pt x="-1" y="42069"/>
                </a:cubicBezTo>
                <a:lnTo>
                  <a:pt x="2827" y="20655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836043" y="4005188"/>
            <a:ext cx="1439862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1763688" y="3933056"/>
            <a:ext cx="1368425" cy="1008062"/>
          </a:xfrm>
          <a:prstGeom prst="line">
            <a:avLst/>
          </a:prstGeom>
          <a:noFill/>
          <a:ln w="9525">
            <a:solidFill>
              <a:srgbClr val="1713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Arc 29"/>
          <p:cNvSpPr>
            <a:spLocks/>
          </p:cNvSpPr>
          <p:nvPr/>
        </p:nvSpPr>
        <p:spPr bwMode="auto">
          <a:xfrm rot="8900905">
            <a:off x="1043880" y="4363963"/>
            <a:ext cx="1944688" cy="1366837"/>
          </a:xfrm>
          <a:custGeom>
            <a:avLst/>
            <a:gdLst>
              <a:gd name="G0" fmla="+- 2827 0 0"/>
              <a:gd name="G1" fmla="+- 21600 0 0"/>
              <a:gd name="G2" fmla="+- 21600 0 0"/>
              <a:gd name="T0" fmla="*/ 908 w 24427"/>
              <a:gd name="T1" fmla="*/ 85 h 43200"/>
              <a:gd name="T2" fmla="*/ 0 w 24427"/>
              <a:gd name="T3" fmla="*/ 43014 h 43200"/>
              <a:gd name="T4" fmla="*/ 2827 w 2442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27" h="43200" fill="none" extrusionOk="0">
                <a:moveTo>
                  <a:pt x="908" y="85"/>
                </a:moveTo>
                <a:cubicBezTo>
                  <a:pt x="1546" y="28"/>
                  <a:pt x="2186" y="-1"/>
                  <a:pt x="2827" y="0"/>
                </a:cubicBezTo>
                <a:cubicBezTo>
                  <a:pt x="14756" y="0"/>
                  <a:pt x="24427" y="9670"/>
                  <a:pt x="24427" y="21600"/>
                </a:cubicBezTo>
                <a:cubicBezTo>
                  <a:pt x="24427" y="33529"/>
                  <a:pt x="14756" y="43200"/>
                  <a:pt x="2827" y="43200"/>
                </a:cubicBezTo>
                <a:cubicBezTo>
                  <a:pt x="1881" y="43200"/>
                  <a:pt x="937" y="43137"/>
                  <a:pt x="-1" y="43014"/>
                </a:cubicBezTo>
              </a:path>
              <a:path w="24427" h="43200" stroke="0" extrusionOk="0">
                <a:moveTo>
                  <a:pt x="908" y="85"/>
                </a:moveTo>
                <a:cubicBezTo>
                  <a:pt x="1546" y="28"/>
                  <a:pt x="2186" y="-1"/>
                  <a:pt x="2827" y="0"/>
                </a:cubicBezTo>
                <a:cubicBezTo>
                  <a:pt x="14756" y="0"/>
                  <a:pt x="24427" y="9670"/>
                  <a:pt x="24427" y="21600"/>
                </a:cubicBezTo>
                <a:cubicBezTo>
                  <a:pt x="24427" y="33529"/>
                  <a:pt x="14756" y="43200"/>
                  <a:pt x="2827" y="43200"/>
                </a:cubicBezTo>
                <a:cubicBezTo>
                  <a:pt x="1881" y="43200"/>
                  <a:pt x="937" y="43137"/>
                  <a:pt x="-1" y="43014"/>
                </a:cubicBezTo>
                <a:lnTo>
                  <a:pt x="2827" y="21600"/>
                </a:lnTo>
                <a:close/>
              </a:path>
            </a:pathLst>
          </a:custGeom>
          <a:noFill/>
          <a:ln w="9525">
            <a:solidFill>
              <a:srgbClr val="1713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rc 30"/>
          <p:cNvSpPr>
            <a:spLocks/>
          </p:cNvSpPr>
          <p:nvPr/>
        </p:nvSpPr>
        <p:spPr bwMode="auto">
          <a:xfrm rot="8652854">
            <a:off x="970855" y="3932163"/>
            <a:ext cx="1922463" cy="1325562"/>
          </a:xfrm>
          <a:custGeom>
            <a:avLst/>
            <a:gdLst>
              <a:gd name="G0" fmla="+- 2555 0 0"/>
              <a:gd name="G1" fmla="+- 21600 0 0"/>
              <a:gd name="G2" fmla="+- 21600 0 0"/>
              <a:gd name="T0" fmla="*/ 0 w 24155"/>
              <a:gd name="T1" fmla="*/ 152 h 41879"/>
              <a:gd name="T2" fmla="*/ 9993 w 24155"/>
              <a:gd name="T3" fmla="*/ 41879 h 41879"/>
              <a:gd name="T4" fmla="*/ 2555 w 24155"/>
              <a:gd name="T5" fmla="*/ 21600 h 4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55" h="41879" fill="none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4484" y="0"/>
                  <a:pt x="24155" y="9670"/>
                  <a:pt x="24155" y="21600"/>
                </a:cubicBezTo>
                <a:cubicBezTo>
                  <a:pt x="24155" y="30660"/>
                  <a:pt x="18499" y="38758"/>
                  <a:pt x="9992" y="41878"/>
                </a:cubicBezTo>
              </a:path>
              <a:path w="24155" h="41879" stroke="0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4484" y="0"/>
                  <a:pt x="24155" y="9670"/>
                  <a:pt x="24155" y="21600"/>
                </a:cubicBezTo>
                <a:cubicBezTo>
                  <a:pt x="24155" y="30660"/>
                  <a:pt x="18499" y="38758"/>
                  <a:pt x="9992" y="41878"/>
                </a:cubicBezTo>
                <a:lnTo>
                  <a:pt x="2555" y="21600"/>
                </a:lnTo>
                <a:close/>
              </a:path>
            </a:pathLst>
          </a:custGeom>
          <a:noFill/>
          <a:ln w="9525">
            <a:solidFill>
              <a:srgbClr val="1713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31"/>
          <p:cNvGraphicFramePr>
            <a:graphicFrameLocks noChangeAspect="1"/>
          </p:cNvGraphicFramePr>
          <p:nvPr/>
        </p:nvGraphicFramePr>
        <p:xfrm>
          <a:off x="3852168" y="4436988"/>
          <a:ext cx="241300" cy="152400"/>
        </p:xfrm>
        <a:graphic>
          <a:graphicData uri="http://schemas.openxmlformats.org/presentationml/2006/ole">
            <p:oleObj spid="_x0000_s74765" name="Equation" r:id="rId6" imgW="241195" imgH="152334" progId="Equation.3">
              <p:embed/>
            </p:oleObj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/>
        </p:nvGraphicFramePr>
        <p:xfrm>
          <a:off x="4283968" y="4221088"/>
          <a:ext cx="4350945" cy="992833"/>
        </p:xfrm>
        <a:graphic>
          <a:graphicData uri="http://schemas.openxmlformats.org/presentationml/2006/ole">
            <p:oleObj spid="_x0000_s74766" name="Equation" r:id="rId7" imgW="3784600" imgH="863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403648" y="1412776"/>
          <a:ext cx="3960440" cy="1963195"/>
        </p:xfrm>
        <a:graphic>
          <a:graphicData uri="http://schemas.openxmlformats.org/presentationml/2006/ole">
            <p:oleObj spid="_x0000_s75781" name="Equation" r:id="rId3" imgW="1435100" imgH="711200" progId="Equation.DSMT4">
              <p:embed/>
            </p:oleObj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907704" y="1988840"/>
            <a:ext cx="533400" cy="381000"/>
          </a:xfrm>
          <a:prstGeom prst="line">
            <a:avLst/>
          </a:prstGeom>
          <a:noFill/>
          <a:ln w="38100">
            <a:solidFill>
              <a:srgbClr val="F6363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843808" y="2564904"/>
            <a:ext cx="1080120" cy="792088"/>
          </a:xfrm>
          <a:prstGeom prst="line">
            <a:avLst/>
          </a:prstGeom>
          <a:noFill/>
          <a:ln w="38100">
            <a:solidFill>
              <a:srgbClr val="F6363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771800" y="1916832"/>
            <a:ext cx="609600" cy="457200"/>
          </a:xfrm>
          <a:prstGeom prst="line">
            <a:avLst/>
          </a:prstGeom>
          <a:noFill/>
          <a:ln w="38100">
            <a:solidFill>
              <a:srgbClr val="F6363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491880" y="2492896"/>
            <a:ext cx="1008112" cy="792088"/>
          </a:xfrm>
          <a:prstGeom prst="line">
            <a:avLst/>
          </a:prstGeom>
          <a:noFill/>
          <a:ln w="38100">
            <a:solidFill>
              <a:srgbClr val="F6363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563888" y="1844824"/>
            <a:ext cx="720080" cy="576064"/>
          </a:xfrm>
          <a:prstGeom prst="line">
            <a:avLst/>
          </a:prstGeom>
          <a:noFill/>
          <a:ln w="38100">
            <a:solidFill>
              <a:srgbClr val="F6363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355976" y="2492896"/>
            <a:ext cx="1080120" cy="792088"/>
          </a:xfrm>
          <a:prstGeom prst="line">
            <a:avLst/>
          </a:prstGeom>
          <a:noFill/>
          <a:ln w="38100">
            <a:solidFill>
              <a:srgbClr val="F6363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555776" y="1772816"/>
            <a:ext cx="838200" cy="609600"/>
          </a:xfrm>
          <a:prstGeom prst="line">
            <a:avLst/>
          </a:prstGeom>
          <a:noFill/>
          <a:ln w="38100" cap="rnd">
            <a:solidFill>
              <a:srgbClr val="3845F4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1403648" y="2420888"/>
            <a:ext cx="1126232" cy="864096"/>
          </a:xfrm>
          <a:prstGeom prst="line">
            <a:avLst/>
          </a:prstGeom>
          <a:noFill/>
          <a:ln w="38100" cap="rnd">
            <a:solidFill>
              <a:srgbClr val="3845F4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3347864" y="1844824"/>
            <a:ext cx="766192" cy="648072"/>
          </a:xfrm>
          <a:prstGeom prst="line">
            <a:avLst/>
          </a:prstGeom>
          <a:noFill/>
          <a:ln w="38100" cap="rnd">
            <a:solidFill>
              <a:srgbClr val="3845F4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2339752" y="2492896"/>
            <a:ext cx="982216" cy="720080"/>
          </a:xfrm>
          <a:prstGeom prst="line">
            <a:avLst/>
          </a:prstGeom>
          <a:noFill/>
          <a:ln w="38100" cap="rnd">
            <a:solidFill>
              <a:srgbClr val="3845F4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067944" y="1772816"/>
            <a:ext cx="864096" cy="681608"/>
          </a:xfrm>
          <a:prstGeom prst="line">
            <a:avLst/>
          </a:prstGeom>
          <a:noFill/>
          <a:ln w="38100" cap="rnd">
            <a:solidFill>
              <a:srgbClr val="3845F4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203848" y="2420888"/>
            <a:ext cx="910208" cy="864096"/>
          </a:xfrm>
          <a:prstGeom prst="line">
            <a:avLst/>
          </a:prstGeom>
          <a:noFill/>
          <a:ln w="38100" cap="rnd">
            <a:solidFill>
              <a:srgbClr val="3845F4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779912" y="3356992"/>
            <a:ext cx="77951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6363F"/>
                </a:solidFill>
                <a:latin typeface="宋体" charset="-122"/>
              </a:rPr>
              <a:t>(+)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043608" y="3284984"/>
            <a:ext cx="7620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845F4"/>
                </a:solidFill>
                <a:latin typeface="宋体" charset="-122"/>
              </a:rPr>
              <a:t>(-)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835696" y="3284984"/>
            <a:ext cx="7620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845F4"/>
                </a:solidFill>
                <a:latin typeface="宋体" charset="-122"/>
              </a:rPr>
              <a:t>(-)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915816" y="3284984"/>
            <a:ext cx="7620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845F4"/>
                </a:solidFill>
                <a:latin typeface="宋体" charset="-122"/>
              </a:rPr>
              <a:t>(-)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283968" y="3356992"/>
            <a:ext cx="77951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6363F"/>
                </a:solidFill>
                <a:latin typeface="宋体" charset="-122"/>
              </a:rPr>
              <a:t>(+)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148064" y="3284984"/>
            <a:ext cx="77951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6363F"/>
                </a:solidFill>
                <a:latin typeface="宋体" charset="-122"/>
              </a:rPr>
              <a:t>(+)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87624" y="4653136"/>
          <a:ext cx="337595" cy="213218"/>
        </p:xfrm>
        <a:graphic>
          <a:graphicData uri="http://schemas.openxmlformats.org/presentationml/2006/ole">
            <p:oleObj spid="_x0000_s75782" name="Equation" r:id="rId4" imgW="241195" imgH="152334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907704" y="4149080"/>
          <a:ext cx="5184575" cy="1202446"/>
        </p:xfrm>
        <a:graphic>
          <a:graphicData uri="http://schemas.openxmlformats.org/presentationml/2006/ole">
            <p:oleObj spid="_x0000_s75783" name="Equation" r:id="rId5" imgW="4216400" imgH="977900" progId="Equation.3">
              <p:embed/>
            </p:oleObj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83568" y="548680"/>
            <a:ext cx="5544616" cy="52322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三阶行列式的计算</a:t>
            </a:r>
            <a:r>
              <a:rPr lang="en-US" altLang="zh-CN" sz="2800" b="1" dirty="0" smtClean="0">
                <a:solidFill>
                  <a:srgbClr val="F6363F"/>
                </a:solidFill>
                <a:latin typeface="宋体" charset="-122"/>
              </a:rPr>
              <a:t>—</a:t>
            </a:r>
            <a:r>
              <a:rPr lang="zh-CN" altLang="en-US" sz="2800" b="1" dirty="0" smtClean="0">
                <a:solidFill>
                  <a:srgbClr val="1713CD"/>
                </a:solidFill>
                <a:latin typeface="宋体" charset="-122"/>
              </a:rPr>
              <a:t>沙漏法</a:t>
            </a:r>
            <a:endParaRPr lang="zh-CN" altLang="en-US" sz="2800" b="1" dirty="0">
              <a:solidFill>
                <a:srgbClr val="1713CD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88691" y="148441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例：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123728" y="836712"/>
          <a:ext cx="2376488" cy="1746250"/>
        </p:xfrm>
        <a:graphic>
          <a:graphicData uri="http://schemas.openxmlformats.org/presentationml/2006/ole">
            <p:oleObj spid="_x0000_s76807" name="Equation" r:id="rId3" imgW="2057400" imgH="151130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196753" y="3140175"/>
          <a:ext cx="5197475" cy="1512887"/>
        </p:xfrm>
        <a:graphic>
          <a:graphicData uri="http://schemas.openxmlformats.org/presentationml/2006/ole">
            <p:oleObj spid="_x0000_s76808" name="Equation" r:id="rId4" imgW="2273300" imgH="62230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620491" y="4364137"/>
          <a:ext cx="2952750" cy="515938"/>
        </p:xfrm>
        <a:graphic>
          <a:graphicData uri="http://schemas.openxmlformats.org/presentationml/2006/ole">
            <p:oleObj spid="_x0000_s76809" name="Equation" r:id="rId5" imgW="1079032" imgH="177723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620491" y="5156300"/>
          <a:ext cx="1009650" cy="506412"/>
        </p:xfrm>
        <a:graphic>
          <a:graphicData uri="http://schemas.openxmlformats.org/presentationml/2006/ole">
            <p:oleObj spid="_x0000_s76810" name="Equation" r:id="rId6" imgW="330057" imgH="165028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620491" y="3213200"/>
          <a:ext cx="503237" cy="452437"/>
        </p:xfrm>
        <a:graphic>
          <a:graphicData uri="http://schemas.openxmlformats.org/presentationml/2006/ole">
            <p:oleObj spid="_x0000_s76811" name="Equation" r:id="rId7" imgW="126780" imgH="114102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971600" y="908720"/>
            <a:ext cx="2660501" cy="1825352"/>
            <a:chOff x="5364088" y="4077072"/>
            <a:chExt cx="2660501" cy="1825352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796136" y="4077072"/>
            <a:ext cx="1656184" cy="1366866"/>
          </p:xfrm>
          <a:graphic>
            <a:graphicData uri="http://schemas.openxmlformats.org/presentationml/2006/ole">
              <p:oleObj spid="_x0000_s116744" name="Equation" r:id="rId3" imgW="583947" imgH="482391" progId="Equation.DSMT4">
                <p:embed/>
              </p:oleObj>
            </a:graphicData>
          </a:graphic>
        </p:graphicFrame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6948264" y="5445224"/>
              <a:ext cx="1076325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6363F"/>
                  </a:solidFill>
                  <a:latin typeface="宋体" charset="-122"/>
                </a:rPr>
                <a:t>（+）</a:t>
              </a:r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5364088" y="5445224"/>
              <a:ext cx="1224136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845F4"/>
                  </a:solidFill>
                  <a:latin typeface="宋体" charset="-122"/>
                </a:rPr>
                <a:t>（-）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6084168" y="4509120"/>
              <a:ext cx="1080120" cy="792088"/>
            </a:xfrm>
            <a:prstGeom prst="line">
              <a:avLst/>
            </a:prstGeom>
            <a:noFill/>
            <a:ln w="28575" cap="rnd">
              <a:solidFill>
                <a:srgbClr val="F6363F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7236296" y="5373216"/>
              <a:ext cx="144016" cy="144016"/>
            </a:xfrm>
            <a:prstGeom prst="line">
              <a:avLst/>
            </a:prstGeom>
            <a:noFill/>
            <a:ln w="28575">
              <a:solidFill>
                <a:srgbClr val="F6363F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H="1">
              <a:off x="6084168" y="4437112"/>
              <a:ext cx="922784" cy="864096"/>
            </a:xfrm>
            <a:prstGeom prst="line">
              <a:avLst/>
            </a:prstGeom>
            <a:noFill/>
            <a:ln w="19050">
              <a:solidFill>
                <a:srgbClr val="3845F4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5868144" y="5373216"/>
              <a:ext cx="160784" cy="144016"/>
            </a:xfrm>
            <a:prstGeom prst="line">
              <a:avLst/>
            </a:prstGeom>
            <a:noFill/>
            <a:ln w="28575">
              <a:solidFill>
                <a:srgbClr val="3845F4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83568" y="332656"/>
            <a:ext cx="5832648" cy="52322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6363F"/>
                </a:solidFill>
                <a:latin typeface="宋体" charset="-122"/>
              </a:rPr>
              <a:t>二阶</a:t>
            </a: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行列式的计算</a:t>
            </a:r>
            <a:r>
              <a:rPr lang="en-US" altLang="zh-CN" sz="2800" b="1" dirty="0" smtClean="0">
                <a:solidFill>
                  <a:srgbClr val="F6363F"/>
                </a:solidFill>
                <a:latin typeface="宋体" charset="-122"/>
              </a:rPr>
              <a:t>—</a:t>
            </a:r>
            <a:r>
              <a:rPr lang="zh-CN" altLang="en-US" sz="2800" b="1" dirty="0" smtClean="0">
                <a:solidFill>
                  <a:srgbClr val="1713CD"/>
                </a:solidFill>
                <a:latin typeface="宋体" charset="-122"/>
              </a:rPr>
              <a:t>对角线法则</a:t>
            </a:r>
            <a:endParaRPr lang="zh-CN" altLang="en-US" sz="28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203848" y="1484784"/>
          <a:ext cx="2603500" cy="431800"/>
        </p:xfrm>
        <a:graphic>
          <a:graphicData uri="http://schemas.openxmlformats.org/presentationml/2006/ole">
            <p:oleObj spid="_x0000_s116745" name="Equation" r:id="rId4" imgW="2603500" imgH="431800" progId="Equation.DSMT4">
              <p:embed/>
            </p:oleObj>
          </a:graphicData>
        </a:graphic>
      </p:graphicFrame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55576" y="2852936"/>
            <a:ext cx="5544616" cy="52322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三阶行列式的计算</a:t>
            </a:r>
            <a:r>
              <a:rPr lang="en-US" altLang="zh-CN" sz="2800" b="1" dirty="0" smtClean="0">
                <a:solidFill>
                  <a:srgbClr val="F6363F"/>
                </a:solidFill>
                <a:latin typeface="宋体" charset="-122"/>
              </a:rPr>
              <a:t>—</a:t>
            </a:r>
            <a:r>
              <a:rPr lang="zh-CN" altLang="en-US" sz="2800" b="1" dirty="0" smtClean="0">
                <a:solidFill>
                  <a:srgbClr val="1713CD"/>
                </a:solidFill>
                <a:latin typeface="宋体" charset="-122"/>
              </a:rPr>
              <a:t>对角线法则</a:t>
            </a:r>
            <a:endParaRPr lang="zh-CN" altLang="en-US" sz="28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899418" y="3644825"/>
          <a:ext cx="2578100" cy="1536700"/>
        </p:xfrm>
        <a:graphic>
          <a:graphicData uri="http://schemas.openxmlformats.org/presentationml/2006/ole">
            <p:oleObj spid="_x0000_s116746" name="Equation" r:id="rId5" imgW="2578100" imgH="1536700" progId="Equation.DSMT4">
              <p:embed/>
            </p:oleObj>
          </a:graphicData>
        </a:graphic>
      </p:graphicFrame>
      <p:sp>
        <p:nvSpPr>
          <p:cNvPr id="24" name="Arc 25"/>
          <p:cNvSpPr>
            <a:spLocks/>
          </p:cNvSpPr>
          <p:nvPr/>
        </p:nvSpPr>
        <p:spPr bwMode="auto">
          <a:xfrm rot="1815630">
            <a:off x="2051943" y="4292525"/>
            <a:ext cx="1798637" cy="1366838"/>
          </a:xfrm>
          <a:custGeom>
            <a:avLst/>
            <a:gdLst>
              <a:gd name="G0" fmla="+- 2991 0 0"/>
              <a:gd name="G1" fmla="+- 21600 0 0"/>
              <a:gd name="G2" fmla="+- 21600 0 0"/>
              <a:gd name="T0" fmla="*/ 0 w 24591"/>
              <a:gd name="T1" fmla="*/ 208 h 43200"/>
              <a:gd name="T2" fmla="*/ 164 w 24591"/>
              <a:gd name="T3" fmla="*/ 43014 h 43200"/>
              <a:gd name="T4" fmla="*/ 2991 w 2459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91" h="43200" fill="none" extrusionOk="0">
                <a:moveTo>
                  <a:pt x="0" y="208"/>
                </a:moveTo>
                <a:cubicBezTo>
                  <a:pt x="990" y="69"/>
                  <a:pt x="1990" y="-1"/>
                  <a:pt x="2991" y="0"/>
                </a:cubicBezTo>
                <a:cubicBezTo>
                  <a:pt x="14920" y="0"/>
                  <a:pt x="24591" y="9670"/>
                  <a:pt x="24591" y="21600"/>
                </a:cubicBezTo>
                <a:cubicBezTo>
                  <a:pt x="24591" y="33529"/>
                  <a:pt x="14920" y="43200"/>
                  <a:pt x="2991" y="43200"/>
                </a:cubicBezTo>
                <a:cubicBezTo>
                  <a:pt x="2045" y="43200"/>
                  <a:pt x="1101" y="43137"/>
                  <a:pt x="163" y="43014"/>
                </a:cubicBezTo>
              </a:path>
              <a:path w="24591" h="43200" stroke="0" extrusionOk="0">
                <a:moveTo>
                  <a:pt x="0" y="208"/>
                </a:moveTo>
                <a:cubicBezTo>
                  <a:pt x="990" y="69"/>
                  <a:pt x="1990" y="-1"/>
                  <a:pt x="2991" y="0"/>
                </a:cubicBezTo>
                <a:cubicBezTo>
                  <a:pt x="14920" y="0"/>
                  <a:pt x="24591" y="9670"/>
                  <a:pt x="24591" y="21600"/>
                </a:cubicBezTo>
                <a:cubicBezTo>
                  <a:pt x="24591" y="33529"/>
                  <a:pt x="14920" y="43200"/>
                  <a:pt x="2991" y="43200"/>
                </a:cubicBezTo>
                <a:cubicBezTo>
                  <a:pt x="2045" y="43200"/>
                  <a:pt x="1101" y="43137"/>
                  <a:pt x="163" y="43014"/>
                </a:cubicBezTo>
                <a:lnTo>
                  <a:pt x="2991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rc 26"/>
          <p:cNvSpPr>
            <a:spLocks/>
          </p:cNvSpPr>
          <p:nvPr/>
        </p:nvSpPr>
        <p:spPr bwMode="auto">
          <a:xfrm rot="2447300">
            <a:off x="1907480" y="3860725"/>
            <a:ext cx="1944688" cy="1336675"/>
          </a:xfrm>
          <a:custGeom>
            <a:avLst/>
            <a:gdLst>
              <a:gd name="G0" fmla="+- 2827 0 0"/>
              <a:gd name="G1" fmla="+- 20655 0 0"/>
              <a:gd name="G2" fmla="+- 21600 0 0"/>
              <a:gd name="T0" fmla="*/ 9146 w 24427"/>
              <a:gd name="T1" fmla="*/ 0 h 42255"/>
              <a:gd name="T2" fmla="*/ 0 w 24427"/>
              <a:gd name="T3" fmla="*/ 42069 h 42255"/>
              <a:gd name="T4" fmla="*/ 2827 w 24427"/>
              <a:gd name="T5" fmla="*/ 20655 h 4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27" h="42255" fill="none" extrusionOk="0">
                <a:moveTo>
                  <a:pt x="9146" y="-1"/>
                </a:moveTo>
                <a:cubicBezTo>
                  <a:pt x="18225" y="2777"/>
                  <a:pt x="24427" y="11159"/>
                  <a:pt x="24427" y="20655"/>
                </a:cubicBezTo>
                <a:cubicBezTo>
                  <a:pt x="24427" y="32584"/>
                  <a:pt x="14756" y="42255"/>
                  <a:pt x="2827" y="42255"/>
                </a:cubicBezTo>
                <a:cubicBezTo>
                  <a:pt x="1881" y="42255"/>
                  <a:pt x="937" y="42192"/>
                  <a:pt x="-1" y="42069"/>
                </a:cubicBezTo>
              </a:path>
              <a:path w="24427" h="42255" stroke="0" extrusionOk="0">
                <a:moveTo>
                  <a:pt x="9146" y="-1"/>
                </a:moveTo>
                <a:cubicBezTo>
                  <a:pt x="18225" y="2777"/>
                  <a:pt x="24427" y="11159"/>
                  <a:pt x="24427" y="20655"/>
                </a:cubicBezTo>
                <a:cubicBezTo>
                  <a:pt x="24427" y="32584"/>
                  <a:pt x="14756" y="42255"/>
                  <a:pt x="2827" y="42255"/>
                </a:cubicBezTo>
                <a:cubicBezTo>
                  <a:pt x="1881" y="42255"/>
                  <a:pt x="937" y="42192"/>
                  <a:pt x="-1" y="42069"/>
                </a:cubicBezTo>
                <a:lnTo>
                  <a:pt x="2827" y="20655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836043" y="4005188"/>
            <a:ext cx="1439862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1763688" y="3933056"/>
            <a:ext cx="1368425" cy="1008062"/>
          </a:xfrm>
          <a:prstGeom prst="line">
            <a:avLst/>
          </a:prstGeom>
          <a:noFill/>
          <a:ln w="9525">
            <a:solidFill>
              <a:srgbClr val="1713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Arc 29"/>
          <p:cNvSpPr>
            <a:spLocks/>
          </p:cNvSpPr>
          <p:nvPr/>
        </p:nvSpPr>
        <p:spPr bwMode="auto">
          <a:xfrm rot="8900905">
            <a:off x="1043880" y="4363963"/>
            <a:ext cx="1944688" cy="1366837"/>
          </a:xfrm>
          <a:custGeom>
            <a:avLst/>
            <a:gdLst>
              <a:gd name="G0" fmla="+- 2827 0 0"/>
              <a:gd name="G1" fmla="+- 21600 0 0"/>
              <a:gd name="G2" fmla="+- 21600 0 0"/>
              <a:gd name="T0" fmla="*/ 908 w 24427"/>
              <a:gd name="T1" fmla="*/ 85 h 43200"/>
              <a:gd name="T2" fmla="*/ 0 w 24427"/>
              <a:gd name="T3" fmla="*/ 43014 h 43200"/>
              <a:gd name="T4" fmla="*/ 2827 w 2442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27" h="43200" fill="none" extrusionOk="0">
                <a:moveTo>
                  <a:pt x="908" y="85"/>
                </a:moveTo>
                <a:cubicBezTo>
                  <a:pt x="1546" y="28"/>
                  <a:pt x="2186" y="-1"/>
                  <a:pt x="2827" y="0"/>
                </a:cubicBezTo>
                <a:cubicBezTo>
                  <a:pt x="14756" y="0"/>
                  <a:pt x="24427" y="9670"/>
                  <a:pt x="24427" y="21600"/>
                </a:cubicBezTo>
                <a:cubicBezTo>
                  <a:pt x="24427" y="33529"/>
                  <a:pt x="14756" y="43200"/>
                  <a:pt x="2827" y="43200"/>
                </a:cubicBezTo>
                <a:cubicBezTo>
                  <a:pt x="1881" y="43200"/>
                  <a:pt x="937" y="43137"/>
                  <a:pt x="-1" y="43014"/>
                </a:cubicBezTo>
              </a:path>
              <a:path w="24427" h="43200" stroke="0" extrusionOk="0">
                <a:moveTo>
                  <a:pt x="908" y="85"/>
                </a:moveTo>
                <a:cubicBezTo>
                  <a:pt x="1546" y="28"/>
                  <a:pt x="2186" y="-1"/>
                  <a:pt x="2827" y="0"/>
                </a:cubicBezTo>
                <a:cubicBezTo>
                  <a:pt x="14756" y="0"/>
                  <a:pt x="24427" y="9670"/>
                  <a:pt x="24427" y="21600"/>
                </a:cubicBezTo>
                <a:cubicBezTo>
                  <a:pt x="24427" y="33529"/>
                  <a:pt x="14756" y="43200"/>
                  <a:pt x="2827" y="43200"/>
                </a:cubicBezTo>
                <a:cubicBezTo>
                  <a:pt x="1881" y="43200"/>
                  <a:pt x="937" y="43137"/>
                  <a:pt x="-1" y="43014"/>
                </a:cubicBezTo>
                <a:lnTo>
                  <a:pt x="2827" y="21600"/>
                </a:lnTo>
                <a:close/>
              </a:path>
            </a:pathLst>
          </a:custGeom>
          <a:noFill/>
          <a:ln w="9525">
            <a:solidFill>
              <a:srgbClr val="1713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rc 30"/>
          <p:cNvSpPr>
            <a:spLocks/>
          </p:cNvSpPr>
          <p:nvPr/>
        </p:nvSpPr>
        <p:spPr bwMode="auto">
          <a:xfrm rot="8652854">
            <a:off x="970855" y="3932163"/>
            <a:ext cx="1922463" cy="1325562"/>
          </a:xfrm>
          <a:custGeom>
            <a:avLst/>
            <a:gdLst>
              <a:gd name="G0" fmla="+- 2555 0 0"/>
              <a:gd name="G1" fmla="+- 21600 0 0"/>
              <a:gd name="G2" fmla="+- 21600 0 0"/>
              <a:gd name="T0" fmla="*/ 0 w 24155"/>
              <a:gd name="T1" fmla="*/ 152 h 41879"/>
              <a:gd name="T2" fmla="*/ 9993 w 24155"/>
              <a:gd name="T3" fmla="*/ 41879 h 41879"/>
              <a:gd name="T4" fmla="*/ 2555 w 24155"/>
              <a:gd name="T5" fmla="*/ 21600 h 4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55" h="41879" fill="none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4484" y="0"/>
                  <a:pt x="24155" y="9670"/>
                  <a:pt x="24155" y="21600"/>
                </a:cubicBezTo>
                <a:cubicBezTo>
                  <a:pt x="24155" y="30660"/>
                  <a:pt x="18499" y="38758"/>
                  <a:pt x="9992" y="41878"/>
                </a:cubicBezTo>
              </a:path>
              <a:path w="24155" h="41879" stroke="0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4484" y="0"/>
                  <a:pt x="24155" y="9670"/>
                  <a:pt x="24155" y="21600"/>
                </a:cubicBezTo>
                <a:cubicBezTo>
                  <a:pt x="24155" y="30660"/>
                  <a:pt x="18499" y="38758"/>
                  <a:pt x="9992" y="41878"/>
                </a:cubicBezTo>
                <a:lnTo>
                  <a:pt x="2555" y="21600"/>
                </a:lnTo>
                <a:close/>
              </a:path>
            </a:pathLst>
          </a:custGeom>
          <a:noFill/>
          <a:ln w="9525">
            <a:solidFill>
              <a:srgbClr val="1713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31"/>
          <p:cNvGraphicFramePr>
            <a:graphicFrameLocks noChangeAspect="1"/>
          </p:cNvGraphicFramePr>
          <p:nvPr/>
        </p:nvGraphicFramePr>
        <p:xfrm>
          <a:off x="3852168" y="4436988"/>
          <a:ext cx="241300" cy="152400"/>
        </p:xfrm>
        <a:graphic>
          <a:graphicData uri="http://schemas.openxmlformats.org/presentationml/2006/ole">
            <p:oleObj spid="_x0000_s116747" name="Equation" r:id="rId6" imgW="241195" imgH="152334" progId="Equation.3">
              <p:embed/>
            </p:oleObj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/>
        </p:nvGraphicFramePr>
        <p:xfrm>
          <a:off x="4283968" y="4221088"/>
          <a:ext cx="4350945" cy="992833"/>
        </p:xfrm>
        <a:graphic>
          <a:graphicData uri="http://schemas.openxmlformats.org/presentationml/2006/ole">
            <p:oleObj spid="_x0000_s116748" name="Equation" r:id="rId7" imgW="3784600" imgH="863600" progId="Equation.DSMT4">
              <p:embed/>
            </p:oleObj>
          </a:graphicData>
        </a:graphic>
      </p:graphicFrame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857224" y="5786454"/>
            <a:ext cx="5544616" cy="52322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四阶行列式的计算</a:t>
            </a:r>
            <a:r>
              <a:rPr lang="en-US" altLang="zh-CN" sz="2800" b="1" dirty="0" smtClean="0">
                <a:solidFill>
                  <a:srgbClr val="F6363F"/>
                </a:solidFill>
                <a:latin typeface="宋体" charset="-122"/>
              </a:rPr>
              <a:t>—</a:t>
            </a:r>
            <a:r>
              <a:rPr lang="zh-CN" altLang="en-US" sz="2800" b="1" dirty="0" smtClean="0">
                <a:solidFill>
                  <a:srgbClr val="1713CD"/>
                </a:solidFill>
                <a:latin typeface="宋体" charset="-122"/>
              </a:rPr>
              <a:t>对角线法则</a:t>
            </a:r>
            <a:endParaRPr lang="zh-CN" altLang="en-US" sz="2800" b="1" dirty="0">
              <a:solidFill>
                <a:srgbClr val="1713CD"/>
              </a:solidFill>
              <a:latin typeface="宋体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071934" y="5429264"/>
            <a:ext cx="1857388" cy="1143008"/>
            <a:chOff x="4071934" y="5429264"/>
            <a:chExt cx="1857388" cy="1143008"/>
          </a:xfrm>
        </p:grpSpPr>
        <p:cxnSp>
          <p:nvCxnSpPr>
            <p:cNvPr id="33" name="直接连接符 32"/>
            <p:cNvCxnSpPr/>
            <p:nvPr/>
          </p:nvCxnSpPr>
          <p:spPr bwMode="auto">
            <a:xfrm flipV="1">
              <a:off x="4214810" y="5429264"/>
              <a:ext cx="1643074" cy="114300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071934" y="5500702"/>
              <a:ext cx="1857388" cy="107157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3000364" y="5469035"/>
          <a:ext cx="820752" cy="1388965"/>
        </p:xfrm>
        <a:graphic>
          <a:graphicData uri="http://schemas.openxmlformats.org/presentationml/2006/ole">
            <p:oleObj spid="_x0000_s116749" name="Equation" r:id="rId8" imgW="165028" imgH="279279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4499992" y="2420888"/>
            <a:ext cx="1296144" cy="1080120"/>
          </a:xfrm>
          <a:prstGeom prst="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48286" y="4437409"/>
            <a:ext cx="714375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71625" y="714375"/>
            <a:ext cx="1928813" cy="357188"/>
          </a:xfrm>
          <a:prstGeom prst="rect">
            <a:avLst/>
          </a:prstGeom>
          <a:solidFill>
            <a:srgbClr val="FD0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6000" y="642938"/>
            <a:ext cx="500063" cy="1643062"/>
          </a:xfrm>
          <a:prstGeom prst="rect">
            <a:avLst/>
          </a:prstGeom>
          <a:solidFill>
            <a:srgbClr val="FD0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00438" y="3786188"/>
            <a:ext cx="714375" cy="571500"/>
          </a:xfrm>
          <a:prstGeom prst="ellipse">
            <a:avLst/>
          </a:prstGeom>
          <a:solidFill>
            <a:srgbClr val="FD0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785813" y="630238"/>
          <a:ext cx="2779712" cy="1655762"/>
        </p:xfrm>
        <a:graphic>
          <a:graphicData uri="http://schemas.openxmlformats.org/presentationml/2006/ole">
            <p:oleObj spid="_x0000_s89102" name="Equation" r:id="rId3" imgW="2578100" imgH="153670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635375" y="1341438"/>
          <a:ext cx="241300" cy="152400"/>
        </p:xfrm>
        <a:graphic>
          <a:graphicData uri="http://schemas.openxmlformats.org/presentationml/2006/ole">
            <p:oleObj spid="_x0000_s89103" name="Equation" r:id="rId4" imgW="241195" imgH="152334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140200" y="1196975"/>
          <a:ext cx="4216400" cy="977900"/>
        </p:xfrm>
        <a:graphic>
          <a:graphicData uri="http://schemas.openxmlformats.org/presentationml/2006/ole">
            <p:oleObj spid="_x0000_s89104" name="Equation" r:id="rId5" imgW="4216400" imgH="977900" progId="Equation.3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957638" y="1190625"/>
          <a:ext cx="4470400" cy="1003300"/>
        </p:xfrm>
        <a:graphic>
          <a:graphicData uri="http://schemas.openxmlformats.org/presentationml/2006/ole">
            <p:oleObj spid="_x0000_s89105" name="Equation" r:id="rId6" imgW="4470400" imgH="10033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763688" y="2420888"/>
          <a:ext cx="6070600" cy="1041400"/>
        </p:xfrm>
        <a:graphic>
          <a:graphicData uri="http://schemas.openxmlformats.org/presentationml/2006/ole">
            <p:oleObj spid="_x0000_s89106" name="Equation" r:id="rId7" imgW="6070600" imgH="1041400" progId="Equation.DSMT4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571625" y="3857625"/>
          <a:ext cx="3860800" cy="431800"/>
        </p:xfrm>
        <a:graphic>
          <a:graphicData uri="http://schemas.openxmlformats.org/presentationml/2006/ole">
            <p:oleObj spid="_x0000_s89107" name="Equation" r:id="rId8" imgW="3860800" imgH="431800" progId="Equation.DSMT4">
              <p:embed/>
            </p:oleObj>
          </a:graphicData>
        </a:graphic>
      </p:graphicFrame>
      <p:graphicFrame>
        <p:nvGraphicFramePr>
          <p:cNvPr id="79881" name="Object 8"/>
          <p:cNvGraphicFramePr>
            <a:graphicFrameLocks noChangeAspect="1"/>
          </p:cNvGraphicFramePr>
          <p:nvPr/>
        </p:nvGraphicFramePr>
        <p:xfrm>
          <a:off x="1619672" y="4509120"/>
          <a:ext cx="3517900" cy="431800"/>
        </p:xfrm>
        <a:graphic>
          <a:graphicData uri="http://schemas.openxmlformats.org/presentationml/2006/ole">
            <p:oleObj spid="_x0000_s89108" name="Equation" r:id="rId9" imgW="3517900" imgH="43180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724128" y="4869160"/>
          <a:ext cx="2743200" cy="444500"/>
        </p:xfrm>
        <a:graphic>
          <a:graphicData uri="http://schemas.openxmlformats.org/presentationml/2006/ole">
            <p:oleObj spid="_x0000_s89109" name="Equation" r:id="rId10" imgW="2743200" imgH="44450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724128" y="3933056"/>
          <a:ext cx="2959100" cy="508000"/>
        </p:xfrm>
        <a:graphic>
          <a:graphicData uri="http://schemas.openxmlformats.org/presentationml/2006/ole">
            <p:oleObj spid="_x0000_s89110" name="Equation" r:id="rId11" imgW="2959100" imgH="50800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281113" y="5564188"/>
          <a:ext cx="4902200" cy="533400"/>
        </p:xfrm>
        <a:graphic>
          <a:graphicData uri="http://schemas.openxmlformats.org/presentationml/2006/ole">
            <p:oleObj spid="_x0000_s89111" name="Equation" r:id="rId12" imgW="4902200" imgH="533400" progId="Equation.DSMT4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100138" y="6165850"/>
          <a:ext cx="5118100" cy="482600"/>
        </p:xfrm>
        <a:graphic>
          <a:graphicData uri="http://schemas.openxmlformats.org/presentationml/2006/ole">
            <p:oleObj spid="_x0000_s89112" name="Equation" r:id="rId13" imgW="5118100" imgH="482600" progId="Equation.DSMT4">
              <p:embed/>
            </p:oleObj>
          </a:graphicData>
        </a:graphic>
      </p:graphicFrame>
      <p:sp>
        <p:nvSpPr>
          <p:cNvPr id="18" name="椭圆 17"/>
          <p:cNvSpPr/>
          <p:nvPr/>
        </p:nvSpPr>
        <p:spPr bwMode="auto">
          <a:xfrm>
            <a:off x="2267744" y="692696"/>
            <a:ext cx="504056" cy="432048"/>
          </a:xfrm>
          <a:prstGeom prst="ellipse">
            <a:avLst/>
          </a:prstGeom>
          <a:noFill/>
          <a:ln w="349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80312" y="476672"/>
          <a:ext cx="914400" cy="792163"/>
        </p:xfrm>
        <a:graphic>
          <a:graphicData uri="http://schemas.openxmlformats.org/presentationml/2006/ole">
            <p:oleObj spid="_x0000_s89113" name="演示文稿" showAsIcon="1" r:id="rId14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0" grpId="0" animBg="1"/>
      <p:bldP spid="11" grpId="0" animBg="1"/>
      <p:bldP spid="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88691" y="148441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例：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123728" y="836712"/>
          <a:ext cx="2376488" cy="1746250"/>
        </p:xfrm>
        <a:graphic>
          <a:graphicData uri="http://schemas.openxmlformats.org/presentationml/2006/ole">
            <p:oleObj spid="_x0000_s80916" name="Equation" r:id="rId3" imgW="2057400" imgH="1511300" progId="Equation.3">
              <p:embed/>
            </p:oleObj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259632" y="3068960"/>
          <a:ext cx="6070600" cy="1041400"/>
        </p:xfrm>
        <a:graphic>
          <a:graphicData uri="http://schemas.openxmlformats.org/presentationml/2006/ole">
            <p:oleObj spid="_x0000_s80917" name="Equation" r:id="rId4" imgW="6070600" imgH="1041400" progId="Equation.DSMT4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259632" y="4653136"/>
          <a:ext cx="241300" cy="190500"/>
        </p:xfrm>
        <a:graphic>
          <a:graphicData uri="http://schemas.openxmlformats.org/presentationml/2006/ole">
            <p:oleObj spid="_x0000_s80918" name="Equation" r:id="rId5" imgW="241195" imgH="190417" progId="Equation.DSMT4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195736" y="4293096"/>
          <a:ext cx="1231900" cy="1016000"/>
        </p:xfrm>
        <a:graphic>
          <a:graphicData uri="http://schemas.openxmlformats.org/presentationml/2006/ole">
            <p:oleObj spid="_x0000_s80919" name="Equation" r:id="rId6" imgW="1231900" imgH="1016000" progId="Equation.DSMT4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4529138" y="4221163"/>
          <a:ext cx="1219200" cy="1016000"/>
        </p:xfrm>
        <a:graphic>
          <a:graphicData uri="http://schemas.openxmlformats.org/presentationml/2006/ole">
            <p:oleObj spid="_x0000_s80920" name="Equation" r:id="rId7" imgW="1219200" imgH="1016000" progId="Equation.DSMT4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6948264" y="4221088"/>
          <a:ext cx="1231900" cy="1016000"/>
        </p:xfrm>
        <a:graphic>
          <a:graphicData uri="http://schemas.openxmlformats.org/presentationml/2006/ole">
            <p:oleObj spid="_x0000_s80921" name="Equation" r:id="rId8" imgW="1231900" imgH="1016000" progId="Equation.DSMT4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1643063" y="4581525"/>
          <a:ext cx="457200" cy="292100"/>
        </p:xfrm>
        <a:graphic>
          <a:graphicData uri="http://schemas.openxmlformats.org/presentationml/2006/ole">
            <p:oleObj spid="_x0000_s80922" name="Equation" r:id="rId9" imgW="457200" imgH="292100" progId="Equation.DSMT4">
              <p:embed/>
            </p:oleObj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4002088" y="4575175"/>
          <a:ext cx="444500" cy="304800"/>
        </p:xfrm>
        <a:graphic>
          <a:graphicData uri="http://schemas.openxmlformats.org/presentationml/2006/ole">
            <p:oleObj spid="_x0000_s80923" name="Equation" r:id="rId10" imgW="444114" imgH="304536" progId="Equation.DSMT4">
              <p:embed/>
            </p:oleObj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6462713" y="4581525"/>
          <a:ext cx="419100" cy="292100"/>
        </p:xfrm>
        <a:graphic>
          <a:graphicData uri="http://schemas.openxmlformats.org/presentationml/2006/ole">
            <p:oleObj spid="_x0000_s80924" name="Equation" r:id="rId11" imgW="418918" imgH="291973" progId="Equation.DSMT4">
              <p:embed/>
            </p:oleObj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3600450" y="4645025"/>
          <a:ext cx="241300" cy="165100"/>
        </p:xfrm>
        <a:graphic>
          <a:graphicData uri="http://schemas.openxmlformats.org/presentationml/2006/ole">
            <p:oleObj spid="_x0000_s80925" name="Equation" r:id="rId12" imgW="241091" imgH="164957" progId="Equation.DSMT4">
              <p:embed/>
            </p:oleObj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5940425" y="4614863"/>
          <a:ext cx="241300" cy="241300"/>
        </p:xfrm>
        <a:graphic>
          <a:graphicData uri="http://schemas.openxmlformats.org/presentationml/2006/ole">
            <p:oleObj spid="_x0000_s80926" name="Equation" r:id="rId13" imgW="241195" imgH="241195" progId="Equation.DSMT4">
              <p:embed/>
            </p:oleObj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1259632" y="5589240"/>
          <a:ext cx="241300" cy="190500"/>
        </p:xfrm>
        <a:graphic>
          <a:graphicData uri="http://schemas.openxmlformats.org/presentationml/2006/ole">
            <p:oleObj spid="_x0000_s80927" name="Equation" r:id="rId14" imgW="241195" imgH="190417" progId="Equation.DSMT4">
              <p:embed/>
            </p:oleObj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1619672" y="5517232"/>
          <a:ext cx="1155700" cy="368300"/>
        </p:xfrm>
        <a:graphic>
          <a:graphicData uri="http://schemas.openxmlformats.org/presentationml/2006/ole">
            <p:oleObj spid="_x0000_s80928" name="Equation" r:id="rId15" imgW="1155700" imgH="368300" progId="Equation.DSMT4">
              <p:embed/>
            </p:oleObj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2771800" y="5589240"/>
          <a:ext cx="241300" cy="165100"/>
        </p:xfrm>
        <a:graphic>
          <a:graphicData uri="http://schemas.openxmlformats.org/presentationml/2006/ole">
            <p:oleObj spid="_x0000_s80929" name="Equation" r:id="rId16" imgW="241091" imgH="164957" progId="Equation.DSMT4">
              <p:embed/>
            </p:oleObj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3131840" y="5517232"/>
          <a:ext cx="673100" cy="304800"/>
        </p:xfrm>
        <a:graphic>
          <a:graphicData uri="http://schemas.openxmlformats.org/presentationml/2006/ole">
            <p:oleObj spid="_x0000_s80930" name="Equation" r:id="rId17" imgW="672808" imgH="304668" progId="Equation.DSMT4">
              <p:embed/>
            </p:oleObj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3923928" y="5589240"/>
          <a:ext cx="241300" cy="241300"/>
        </p:xfrm>
        <a:graphic>
          <a:graphicData uri="http://schemas.openxmlformats.org/presentationml/2006/ole">
            <p:oleObj spid="_x0000_s80931" name="Equation" r:id="rId18" imgW="241195" imgH="241195" progId="Equation.DSMT4">
              <p:embed/>
            </p:oleObj>
          </a:graphicData>
        </a:graphic>
      </p:graphicFrame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4170363" y="5516563"/>
          <a:ext cx="647700" cy="292100"/>
        </p:xfrm>
        <a:graphic>
          <a:graphicData uri="http://schemas.openxmlformats.org/presentationml/2006/ole">
            <p:oleObj spid="_x0000_s80932" name="Equation" r:id="rId19" imgW="647700" imgH="292100" progId="Equation.DSMT4">
              <p:embed/>
            </p:oleObj>
          </a:graphicData>
        </a:graphic>
      </p:graphicFrame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4932040" y="5517232"/>
          <a:ext cx="698500" cy="292100"/>
        </p:xfrm>
        <a:graphic>
          <a:graphicData uri="http://schemas.openxmlformats.org/presentationml/2006/ole">
            <p:oleObj spid="_x0000_s80933" name="Equation" r:id="rId20" imgW="698197" imgH="291973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1" y="404813"/>
            <a:ext cx="496847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713CD"/>
                </a:solidFill>
              </a:rPr>
              <a:t>二、行列式的定义</a:t>
            </a:r>
            <a:endParaRPr lang="zh-CN" altLang="en-US" sz="2800" b="1" dirty="0">
              <a:solidFill>
                <a:srgbClr val="1713CD"/>
              </a:solidFill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115616" y="2420888"/>
          <a:ext cx="4356100" cy="1016000"/>
        </p:xfrm>
        <a:graphic>
          <a:graphicData uri="http://schemas.openxmlformats.org/presentationml/2006/ole">
            <p:oleObj spid="_x0000_s85005" name="Equation" r:id="rId3" imgW="4356100" imgH="1016000" progId="Equation.DSMT4">
              <p:embed/>
            </p:oleObj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483768" y="1772816"/>
            <a:ext cx="2160240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6363F"/>
                </a:solidFill>
                <a:latin typeface="宋体" charset="-122"/>
              </a:rPr>
              <a:t>二阶</a:t>
            </a: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行列式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115616" y="1196752"/>
          <a:ext cx="2921000" cy="431800"/>
        </p:xfrm>
        <a:graphic>
          <a:graphicData uri="http://schemas.openxmlformats.org/presentationml/2006/ole">
            <p:oleObj spid="_x0000_s85006" name="Equation" r:id="rId4" imgW="2920680" imgH="43164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12838" y="1785938"/>
          <a:ext cx="1130300" cy="342900"/>
        </p:xfrm>
        <a:graphic>
          <a:graphicData uri="http://schemas.openxmlformats.org/presentationml/2006/ole">
            <p:oleObj spid="_x0000_s85007" name="Equation" r:id="rId5" imgW="1129810" imgH="342751" progId="Equation.DSMT4">
              <p:embed/>
            </p:oleObj>
          </a:graphicData>
        </a:graphic>
      </p:graphicFrame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2699792" y="3717032"/>
            <a:ext cx="2160240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三阶行列式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93788" y="3729038"/>
          <a:ext cx="1219200" cy="342900"/>
        </p:xfrm>
        <a:graphic>
          <a:graphicData uri="http://schemas.openxmlformats.org/presentationml/2006/ole">
            <p:oleObj spid="_x0000_s85008" name="Equation" r:id="rId6" imgW="1218671" imgH="342751" progId="Equation.DSMT4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338263" y="4252913"/>
          <a:ext cx="2565400" cy="1473200"/>
        </p:xfrm>
        <a:graphic>
          <a:graphicData uri="http://schemas.openxmlformats.org/presentationml/2006/ole">
            <p:oleObj spid="_x0000_s85009" name="Equation" r:id="rId7" imgW="2565400" imgH="1473200" progId="Equation.DSMT4">
              <p:embed/>
            </p:oleObj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3923928" y="4653136"/>
          <a:ext cx="3860800" cy="431800"/>
        </p:xfrm>
        <a:graphic>
          <a:graphicData uri="http://schemas.openxmlformats.org/presentationml/2006/ole">
            <p:oleObj spid="_x0000_s85010" name="Equation" r:id="rId8" imgW="3860800" imgH="431800" progId="Equation.DSMT4">
              <p:embed/>
            </p:oleObj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3995936" y="4653136"/>
          <a:ext cx="3517900" cy="431800"/>
        </p:xfrm>
        <a:graphic>
          <a:graphicData uri="http://schemas.openxmlformats.org/presentationml/2006/ole">
            <p:oleObj spid="_x0000_s85011" name="Equation" r:id="rId9" imgW="3517900" imgH="431800" progId="Equation.DSMT4">
              <p:embed/>
            </p:oleObj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8264" y="548680"/>
          <a:ext cx="914400" cy="792163"/>
        </p:xfrm>
        <a:graphic>
          <a:graphicData uri="http://schemas.openxmlformats.org/presentationml/2006/ole">
            <p:oleObj spid="_x0000_s85012" name="演示文稿" showAsIcon="1" r:id="rId10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814388" y="692150"/>
            <a:ext cx="5329237" cy="523875"/>
            <a:chOff x="1115615" y="692696"/>
            <a:chExt cx="3557274" cy="523220"/>
          </a:xfrm>
        </p:grpSpPr>
        <p:sp>
          <p:nvSpPr>
            <p:cNvPr id="14346" name="Text Box 23"/>
            <p:cNvSpPr txBox="1">
              <a:spLocks noChangeArrowheads="1"/>
            </p:cNvSpPr>
            <p:nvPr/>
          </p:nvSpPr>
          <p:spPr bwMode="auto">
            <a:xfrm>
              <a:off x="1115615" y="692696"/>
              <a:ext cx="3557274" cy="523220"/>
            </a:xfrm>
            <a:prstGeom prst="rect">
              <a:avLst/>
            </a:prstGeom>
            <a:solidFill>
              <a:srgbClr val="FFFFCC"/>
            </a:solidFill>
            <a:ln w="76200" cap="sq" cmpd="tri">
              <a:solidFill>
                <a:srgbClr val="3845F4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6363F"/>
                  </a:solidFill>
                  <a:latin typeface="宋体" pitchFamily="2" charset="-122"/>
                </a:rPr>
                <a:t>  阶行列式</a:t>
              </a:r>
              <a:r>
                <a:rPr lang="en-US" altLang="zh-CN" sz="2800" b="1">
                  <a:solidFill>
                    <a:srgbClr val="F6363F"/>
                  </a:solidFill>
                  <a:latin typeface="宋体" pitchFamily="2" charset="-122"/>
                </a:rPr>
                <a:t>—</a:t>
              </a:r>
              <a:r>
                <a:rPr lang="zh-CN" altLang="en-US" sz="2400" b="1">
                  <a:solidFill>
                    <a:srgbClr val="1713CD"/>
                  </a:solidFill>
                  <a:latin typeface="宋体" pitchFamily="2" charset="-122"/>
                </a:rPr>
                <a:t>递归（推）定义法</a:t>
              </a:r>
            </a:p>
          </p:txBody>
        </p:sp>
        <p:graphicFrame>
          <p:nvGraphicFramePr>
            <p:cNvPr id="14344" name="Object 2"/>
            <p:cNvGraphicFramePr>
              <a:graphicFrameLocks noChangeAspect="1"/>
            </p:cNvGraphicFramePr>
            <p:nvPr/>
          </p:nvGraphicFramePr>
          <p:xfrm>
            <a:off x="1211758" y="908720"/>
            <a:ext cx="190500" cy="203200"/>
          </p:xfrm>
          <a:graphic>
            <a:graphicData uri="http://schemas.openxmlformats.org/presentationml/2006/ole">
              <p:oleObj spid="_x0000_s90121" name="Equation" r:id="rId3" imgW="190417" imgH="203112" progId="Equation.DSMT4">
                <p:embed/>
              </p:oleObj>
            </a:graphicData>
          </a:graphic>
        </p:graphicFrame>
      </p:grp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571625" y="4149725"/>
          <a:ext cx="5308600" cy="482600"/>
        </p:xfrm>
        <a:graphic>
          <a:graphicData uri="http://schemas.openxmlformats.org/presentationml/2006/ole">
            <p:oleObj spid="_x0000_s90122" name="Equation" r:id="rId4" imgW="5308600" imgH="482600" progId="Equation.DSMT4">
              <p:embed/>
            </p:oleObj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543050" y="4868863"/>
          <a:ext cx="4102100" cy="431800"/>
        </p:xfrm>
        <a:graphic>
          <a:graphicData uri="http://schemas.openxmlformats.org/presentationml/2006/ole">
            <p:oleObj spid="_x0000_s90123" name="Equation" r:id="rId5" imgW="4102100" imgH="4318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463675" y="1412875"/>
          <a:ext cx="3829050" cy="2374900"/>
        </p:xfrm>
        <a:graphic>
          <a:graphicData uri="http://schemas.openxmlformats.org/presentationml/2006/ole">
            <p:oleObj spid="_x0000_s90124" name="Equation" r:id="rId6" imgW="3644900" imgH="22606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724525" y="4724400"/>
          <a:ext cx="1308100" cy="800100"/>
        </p:xfrm>
        <a:graphic>
          <a:graphicData uri="http://schemas.openxmlformats.org/presentationml/2006/ole">
            <p:oleObj spid="_x0000_s90125" name="Equation" r:id="rId7" imgW="1308100" imgH="800100" progId="Equation.DSMT4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071563" y="5572125"/>
          <a:ext cx="2794000" cy="444500"/>
        </p:xfrm>
        <a:graphic>
          <a:graphicData uri="http://schemas.openxmlformats.org/presentationml/2006/ole">
            <p:oleObj spid="_x0000_s90126" name="Equation" r:id="rId8" imgW="2794000" imgH="44450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043608" y="6093296"/>
          <a:ext cx="5232400" cy="482600"/>
        </p:xfrm>
        <a:graphic>
          <a:graphicData uri="http://schemas.openxmlformats.org/presentationml/2006/ole">
            <p:oleObj spid="_x0000_s90127" name="Equation" r:id="rId9" imgW="5232400" imgH="482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403350" y="620713"/>
          <a:ext cx="2295525" cy="1619250"/>
        </p:xfrm>
        <a:graphic>
          <a:graphicData uri="http://schemas.openxmlformats.org/presentationml/2006/ole">
            <p:oleObj spid="_x0000_s105479" name="Equation" r:id="rId3" imgW="3060700" imgH="20701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03350" y="5445125"/>
          <a:ext cx="1574800" cy="266700"/>
        </p:xfrm>
        <a:graphic>
          <a:graphicData uri="http://schemas.openxmlformats.org/presentationml/2006/ole">
            <p:oleObj spid="_x0000_s105480" name="Equation" r:id="rId4" imgW="1574117" imgH="266584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59113" y="5445125"/>
          <a:ext cx="431800" cy="266700"/>
        </p:xfrm>
        <a:graphic>
          <a:graphicData uri="http://schemas.openxmlformats.org/presentationml/2006/ole">
            <p:oleObj spid="_x0000_s105481" name="Equation" r:id="rId5" imgW="431425" imgH="266469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74800" y="2492375"/>
          <a:ext cx="2603500" cy="1244600"/>
        </p:xfrm>
        <a:graphic>
          <a:graphicData uri="http://schemas.openxmlformats.org/presentationml/2006/ole">
            <p:oleObj spid="_x0000_s105482" name="Equation" r:id="rId6" imgW="2819400" imgH="13462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476375" y="4076700"/>
          <a:ext cx="2590800" cy="863600"/>
        </p:xfrm>
        <a:graphic>
          <a:graphicData uri="http://schemas.openxmlformats.org/presentationml/2006/ole">
            <p:oleObj spid="_x0000_s105483" name="Equation" r:id="rId7" imgW="2590800" imgH="863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55576" y="1052736"/>
            <a:ext cx="705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．用消元法解二元线性方程组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043608" y="1700808"/>
          <a:ext cx="3517900" cy="1003300"/>
        </p:xfrm>
        <a:graphic>
          <a:graphicData uri="http://schemas.openxmlformats.org/presentationml/2006/ole">
            <p:oleObj spid="_x0000_s38934" name="Equation" r:id="rId3" imgW="3517900" imgH="1003300" progId="Equation.3">
              <p:embed/>
            </p:oleObj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875184" y="2996952"/>
          <a:ext cx="1295400" cy="419100"/>
        </p:xfrm>
        <a:graphic>
          <a:graphicData uri="http://schemas.openxmlformats.org/presentationml/2006/ole">
            <p:oleObj spid="_x0000_s38935" name="Equation" r:id="rId4" imgW="1295400" imgH="419100" progId="Equation.3">
              <p:embed/>
            </p:oleObj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627784" y="2996952"/>
          <a:ext cx="3797300" cy="419100"/>
        </p:xfrm>
        <a:graphic>
          <a:graphicData uri="http://schemas.openxmlformats.org/presentationml/2006/ole">
            <p:oleObj spid="_x0000_s38936" name="Equation" r:id="rId5" imgW="3797300" imgH="419100" progId="Equation.3">
              <p:embed/>
            </p:oleObj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899592" y="3645024"/>
          <a:ext cx="1308100" cy="419100"/>
        </p:xfrm>
        <a:graphic>
          <a:graphicData uri="http://schemas.openxmlformats.org/presentationml/2006/ole">
            <p:oleObj spid="_x0000_s38937" name="Equation" r:id="rId6" imgW="1308100" imgH="419100" progId="Equation.3">
              <p:embed/>
            </p:oleObj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555776" y="3645024"/>
          <a:ext cx="3810000" cy="419100"/>
        </p:xfrm>
        <a:graphic>
          <a:graphicData uri="http://schemas.openxmlformats.org/presentationml/2006/ole">
            <p:oleObj spid="_x0000_s38938" name="Equation" r:id="rId7" imgW="3810000" imgH="419100" progId="Equation.3">
              <p:embed/>
            </p:oleObj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999384" y="3073152"/>
            <a:ext cx="914400" cy="381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3927376" y="3721224"/>
            <a:ext cx="914400" cy="381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1259632" y="4437112"/>
          <a:ext cx="3276600" cy="431800"/>
        </p:xfrm>
        <a:graphic>
          <a:graphicData uri="http://schemas.openxmlformats.org/presentationml/2006/ole">
            <p:oleObj spid="_x0000_s38939" name="Equation" r:id="rId8" imgW="3276600" imgH="431800" progId="Equation.3">
              <p:embed/>
            </p:oleObj>
          </a:graphicData>
        </a:graphic>
      </p:graphicFrame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4572621" y="162778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(1)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4572621" y="213260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(2)</a:t>
            </a:r>
          </a:p>
        </p:txBody>
      </p:sp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971600" y="5301208"/>
          <a:ext cx="4965700" cy="419100"/>
        </p:xfrm>
        <a:graphic>
          <a:graphicData uri="http://schemas.openxmlformats.org/presentationml/2006/ole">
            <p:oleObj spid="_x0000_s38940" name="Equation" r:id="rId9" imgW="4965700" imgH="419100" progId="Equation.3">
              <p:embed/>
            </p:oleObj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55651" y="404813"/>
            <a:ext cx="496847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713CD"/>
                </a:solidFill>
              </a:rPr>
              <a:t>一、引例</a:t>
            </a:r>
            <a:endParaRPr lang="zh-CN" altLang="en-US" sz="2800" b="1" dirty="0">
              <a:solidFill>
                <a:srgbClr val="1713CD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1691680" y="764704"/>
          <a:ext cx="2324100" cy="1630363"/>
        </p:xfrm>
        <a:graphic>
          <a:graphicData uri="http://schemas.openxmlformats.org/presentationml/2006/ole">
            <p:oleObj spid="_x0000_s106499" name="Equation" r:id="rId3" imgW="3098800" imgH="2082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827583" y="620688"/>
          <a:ext cx="2778557" cy="1656184"/>
        </p:xfrm>
        <a:graphic>
          <a:graphicData uri="http://schemas.openxmlformats.org/presentationml/2006/ole">
            <p:oleObj spid="_x0000_s107532" name="Equation" r:id="rId3" imgW="2578100" imgH="153670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635896" y="1340768"/>
          <a:ext cx="241300" cy="152400"/>
        </p:xfrm>
        <a:graphic>
          <a:graphicData uri="http://schemas.openxmlformats.org/presentationml/2006/ole">
            <p:oleObj spid="_x0000_s107533" name="Equation" r:id="rId4" imgW="241195" imgH="152334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139952" y="1196752"/>
          <a:ext cx="4216400" cy="977900"/>
        </p:xfrm>
        <a:graphic>
          <a:graphicData uri="http://schemas.openxmlformats.org/presentationml/2006/ole">
            <p:oleObj spid="_x0000_s107534" name="Equation" r:id="rId5" imgW="4216400" imgH="97790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043608" y="2492896"/>
          <a:ext cx="6426200" cy="1028700"/>
        </p:xfrm>
        <a:graphic>
          <a:graphicData uri="http://schemas.openxmlformats.org/presentationml/2006/ole">
            <p:oleObj spid="_x0000_s107535" name="Equation" r:id="rId6" imgW="6426200" imgH="1028700" progId="Equation.DSMT4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1149350" y="5013648"/>
          <a:ext cx="3594100" cy="431800"/>
        </p:xfrm>
        <a:graphic>
          <a:graphicData uri="http://schemas.openxmlformats.org/presentationml/2006/ole">
            <p:oleObj spid="_x0000_s107536" name="Equation" r:id="rId7" imgW="3594100" imgH="431800" progId="Equation.DSMT4">
              <p:embed/>
            </p:oleObj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995936" y="1340768"/>
          <a:ext cx="4368800" cy="1003300"/>
        </p:xfrm>
        <a:graphic>
          <a:graphicData uri="http://schemas.openxmlformats.org/presentationml/2006/ole">
            <p:oleObj spid="_x0000_s107537" name="Equation" r:id="rId8" imgW="4368800" imgH="100330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5616" y="4365104"/>
          <a:ext cx="6934200" cy="482600"/>
        </p:xfrm>
        <a:graphic>
          <a:graphicData uri="http://schemas.openxmlformats.org/presentationml/2006/ole">
            <p:oleObj spid="_x0000_s107538" name="Equation" r:id="rId9" imgW="6934200" imgH="482600" progId="Equation.DSMT4">
              <p:embed/>
            </p:oleObj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1043608" y="3789040"/>
          <a:ext cx="4152900" cy="431800"/>
        </p:xfrm>
        <a:graphic>
          <a:graphicData uri="http://schemas.openxmlformats.org/presentationml/2006/ole">
            <p:oleObj spid="_x0000_s107539" name="Equation" r:id="rId10" imgW="4152900" imgH="431800" progId="Equation.DSMT4">
              <p:embed/>
            </p:oleObj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1115616" y="5589240"/>
          <a:ext cx="3937000" cy="431800"/>
        </p:xfrm>
        <a:graphic>
          <a:graphicData uri="http://schemas.openxmlformats.org/presentationml/2006/ole">
            <p:oleObj spid="_x0000_s107540" name="Equation" r:id="rId11" imgW="3937000" imgH="431800" progId="Equation.DSMT4">
              <p:embed/>
            </p:oleObj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1141413" y="6159500"/>
          <a:ext cx="3543300" cy="444500"/>
        </p:xfrm>
        <a:graphic>
          <a:graphicData uri="http://schemas.openxmlformats.org/presentationml/2006/ole">
            <p:oleObj spid="_x0000_s107541" name="Equation" r:id="rId12" imgW="3543300" imgH="444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827583" y="620688"/>
          <a:ext cx="2778557" cy="1656184"/>
        </p:xfrm>
        <a:graphic>
          <a:graphicData uri="http://schemas.openxmlformats.org/presentationml/2006/ole">
            <p:oleObj spid="_x0000_s108553" name="Equation" r:id="rId3" imgW="2578100" imgH="153670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635896" y="1340768"/>
          <a:ext cx="241300" cy="152400"/>
        </p:xfrm>
        <a:graphic>
          <a:graphicData uri="http://schemas.openxmlformats.org/presentationml/2006/ole">
            <p:oleObj spid="_x0000_s108554" name="Equation" r:id="rId4" imgW="241195" imgH="152334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139952" y="1196752"/>
          <a:ext cx="4216400" cy="977900"/>
        </p:xfrm>
        <a:graphic>
          <a:graphicData uri="http://schemas.openxmlformats.org/presentationml/2006/ole">
            <p:oleObj spid="_x0000_s108555" name="Equation" r:id="rId5" imgW="4216400" imgH="97790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085850" y="2636838"/>
          <a:ext cx="6197600" cy="1028700"/>
        </p:xfrm>
        <a:graphic>
          <a:graphicData uri="http://schemas.openxmlformats.org/presentationml/2006/ole">
            <p:oleObj spid="_x0000_s108556" name="Equation" r:id="rId6" imgW="6197600" imgH="1028700" progId="Equation.DSMT4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1068388" y="4868863"/>
          <a:ext cx="3543300" cy="431800"/>
        </p:xfrm>
        <a:graphic>
          <a:graphicData uri="http://schemas.openxmlformats.org/presentationml/2006/ole">
            <p:oleObj spid="_x0000_s108557" name="Equation" r:id="rId7" imgW="3543300" imgH="431800" progId="Equation.DSMT4">
              <p:embed/>
            </p:oleObj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923928" y="1196752"/>
          <a:ext cx="4368800" cy="1003300"/>
        </p:xfrm>
        <a:graphic>
          <a:graphicData uri="http://schemas.openxmlformats.org/presentationml/2006/ole">
            <p:oleObj spid="_x0000_s108558" name="Equation" r:id="rId8" imgW="4368800" imgH="1003300" progId="Equation.DSMT4">
              <p:embed/>
            </p:oleObj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1081088" y="4076700"/>
          <a:ext cx="6858000" cy="482600"/>
        </p:xfrm>
        <a:graphic>
          <a:graphicData uri="http://schemas.openxmlformats.org/presentationml/2006/ole">
            <p:oleObj spid="_x0000_s108559" name="Equation" r:id="rId9" imgW="6858000" imgH="482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899592" y="548680"/>
            <a:ext cx="5328592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  行列式按行（列）展开定理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115616" y="4437112"/>
          <a:ext cx="3975100" cy="431800"/>
        </p:xfrm>
        <a:graphic>
          <a:graphicData uri="http://schemas.openxmlformats.org/presentationml/2006/ole">
            <p:oleObj spid="_x0000_s109576" name="Equation" r:id="rId3" imgW="3974760" imgH="431640" progId="Equation.DSMT4">
              <p:embed/>
            </p:oleObj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115616" y="1844824"/>
          <a:ext cx="3803650" cy="2374900"/>
        </p:xfrm>
        <a:graphic>
          <a:graphicData uri="http://schemas.openxmlformats.org/presentationml/2006/ole">
            <p:oleObj spid="_x0000_s109577" name="Equation" r:id="rId4" imgW="3619440" imgH="226044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292080" y="4293096"/>
          <a:ext cx="1270000" cy="800100"/>
        </p:xfrm>
        <a:graphic>
          <a:graphicData uri="http://schemas.openxmlformats.org/presentationml/2006/ole">
            <p:oleObj spid="_x0000_s109578" name="Equation" r:id="rId5" imgW="1269720" imgH="799920" progId="Equation.DSMT4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175321" y="5348089"/>
          <a:ext cx="4127500" cy="482600"/>
        </p:xfrm>
        <a:graphic>
          <a:graphicData uri="http://schemas.openxmlformats.org/presentationml/2006/ole">
            <p:oleObj spid="_x0000_s109579" name="Equation" r:id="rId6" imgW="4127400" imgH="482400" progId="Equation.DSMT4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5364088" y="5157192"/>
          <a:ext cx="1270000" cy="800100"/>
        </p:xfrm>
        <a:graphic>
          <a:graphicData uri="http://schemas.openxmlformats.org/presentationml/2006/ole">
            <p:oleObj spid="_x0000_s109580" name="Equation" r:id="rId7" imgW="1269720" imgH="799920" progId="Equation.DSMT4">
              <p:embed/>
            </p:oleObj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116013" y="1196975"/>
          <a:ext cx="2921000" cy="431800"/>
        </p:xfrm>
        <a:graphic>
          <a:graphicData uri="http://schemas.openxmlformats.org/presentationml/2006/ole">
            <p:oleObj spid="_x0000_s109581" name="Equation" r:id="rId8" imgW="2920680" imgH="431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259632" y="620688"/>
          <a:ext cx="2295525" cy="1619250"/>
        </p:xfrm>
        <a:graphic>
          <a:graphicData uri="http://schemas.openxmlformats.org/presentationml/2006/ole">
            <p:oleObj spid="_x0000_s110604" name="Equation" r:id="rId3" imgW="3060700" imgH="20701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63888" y="1268760"/>
          <a:ext cx="1574800" cy="266700"/>
        </p:xfrm>
        <a:graphic>
          <a:graphicData uri="http://schemas.openxmlformats.org/presentationml/2006/ole">
            <p:oleObj spid="_x0000_s110605" name="Equation" r:id="rId4" imgW="1574117" imgH="266584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48064" y="1268760"/>
          <a:ext cx="431800" cy="266700"/>
        </p:xfrm>
        <a:graphic>
          <a:graphicData uri="http://schemas.openxmlformats.org/presentationml/2006/ole">
            <p:oleObj spid="_x0000_s110606" name="Equation" r:id="rId5" imgW="431425" imgH="266469" progId="Equation.DSMT4">
              <p:embed/>
            </p:oleObj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1331640" y="2996952"/>
          <a:ext cx="2324100" cy="1630363"/>
        </p:xfrm>
        <a:graphic>
          <a:graphicData uri="http://schemas.openxmlformats.org/presentationml/2006/ole">
            <p:oleObj spid="_x0000_s110607" name="Equation" r:id="rId6" imgW="3098800" imgH="2082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23928" y="5805264"/>
          <a:ext cx="1574800" cy="266700"/>
        </p:xfrm>
        <a:graphic>
          <a:graphicData uri="http://schemas.openxmlformats.org/presentationml/2006/ole">
            <p:oleObj spid="_x0000_s110608" name="Equation" r:id="rId7" imgW="1574117" imgH="266584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508104" y="5805264"/>
          <a:ext cx="431800" cy="266700"/>
        </p:xfrm>
        <a:graphic>
          <a:graphicData uri="http://schemas.openxmlformats.org/presentationml/2006/ole">
            <p:oleObj spid="_x0000_s110609" name="Equation" r:id="rId8" imgW="431425" imgH="266469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923928" y="3212976"/>
          <a:ext cx="2603500" cy="1244600"/>
        </p:xfrm>
        <a:graphic>
          <a:graphicData uri="http://schemas.openxmlformats.org/presentationml/2006/ole">
            <p:oleObj spid="_x0000_s110610" name="Equation" r:id="rId9" imgW="2819400" imgH="13462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923928" y="4653136"/>
          <a:ext cx="2590800" cy="863600"/>
        </p:xfrm>
        <a:graphic>
          <a:graphicData uri="http://schemas.openxmlformats.org/presentationml/2006/ole">
            <p:oleObj spid="_x0000_s110611" name="Equation" r:id="rId10" imgW="2590800" imgH="863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3628976" y="4691485"/>
          <a:ext cx="4397375" cy="1843087"/>
        </p:xfrm>
        <a:graphic>
          <a:graphicData uri="http://schemas.openxmlformats.org/presentationml/2006/ole">
            <p:oleObj spid="_x0000_s111621" name="Equation" r:id="rId3" imgW="2590800" imgH="1168400" progId="Equation.DSMT4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563888" y="476672"/>
          <a:ext cx="4495800" cy="2030413"/>
        </p:xfrm>
        <a:graphic>
          <a:graphicData uri="http://schemas.openxmlformats.org/presentationml/2006/ole">
            <p:oleObj spid="_x0000_s111622" name="Equation" r:id="rId4" imgW="2590800" imgH="1168400" progId="Equation.DSMT4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613101" y="2619797"/>
          <a:ext cx="4611687" cy="2060575"/>
        </p:xfrm>
        <a:graphic>
          <a:graphicData uri="http://schemas.openxmlformats.org/presentationml/2006/ole">
            <p:oleObj spid="_x0000_s111623" name="Equation" r:id="rId5" imgW="2616200" imgH="1168400" progId="Equation.DSMT4">
              <p:embed/>
            </p:oleObj>
          </a:graphicData>
        </a:graphic>
      </p:graphicFrame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882601" y="1333922"/>
            <a:ext cx="2716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(1)</a:t>
            </a:r>
            <a:r>
              <a:rPr lang="zh-CN" altLang="en-US" sz="2400" b="1"/>
              <a:t>上三角行列式：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882601" y="3048422"/>
            <a:ext cx="2716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(2)</a:t>
            </a:r>
            <a:r>
              <a:rPr lang="zh-CN" altLang="en-US" sz="2400" b="1"/>
              <a:t>下三角行列式：</a:t>
            </a:r>
          </a:p>
        </p:txBody>
      </p:sp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954038" y="4977235"/>
            <a:ext cx="240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(3)</a:t>
            </a:r>
            <a:r>
              <a:rPr lang="zh-CN" altLang="en-US" sz="2400" b="1"/>
              <a:t>对角行列式：</a:t>
            </a: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882601" y="405235"/>
            <a:ext cx="2214562" cy="461962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特殊的行列式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3707904" y="4643438"/>
          <a:ext cx="4975721" cy="1885950"/>
        </p:xfrm>
        <a:graphic>
          <a:graphicData uri="http://schemas.openxmlformats.org/presentationml/2006/ole">
            <p:oleObj spid="_x0000_s112645" name="Equation" r:id="rId3" imgW="3683000" imgH="11684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491880" y="2357438"/>
          <a:ext cx="5294932" cy="2106612"/>
        </p:xfrm>
        <a:graphic>
          <a:graphicData uri="http://schemas.openxmlformats.org/presentationml/2006/ole">
            <p:oleObj spid="_x0000_s112646" name="Equation" r:id="rId4" imgW="3911600" imgH="1168400" progId="Equation.DSMT4">
              <p:embed/>
            </p:oleObj>
          </a:graphicData>
        </a:graphic>
      </p:graphicFrame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539552" y="2780928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(5)</a:t>
            </a:r>
            <a:r>
              <a:rPr lang="zh-CN" altLang="en-US" sz="2400" b="1" dirty="0"/>
              <a:t>反下三角行列式：</a:t>
            </a: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467544" y="404664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(4)</a:t>
            </a:r>
            <a:r>
              <a:rPr lang="zh-CN" altLang="en-US" sz="2400" b="1" dirty="0"/>
              <a:t>反上三角行列式：</a:t>
            </a:r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3491880" y="357189"/>
          <a:ext cx="5328592" cy="1924440"/>
        </p:xfrm>
        <a:graphic>
          <a:graphicData uri="http://schemas.openxmlformats.org/presentationml/2006/ole">
            <p:oleObj spid="_x0000_s112647" name="Equation" r:id="rId5" imgW="3797300" imgH="1168400" progId="Equation.DSMT4">
              <p:embed/>
            </p:oleObj>
          </a:graphicData>
        </a:graphic>
      </p:graphicFrame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3568" y="4797152"/>
            <a:ext cx="2716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(6)</a:t>
            </a:r>
            <a:r>
              <a:rPr lang="zh-CN" altLang="en-US" sz="2400" b="1" dirty="0"/>
              <a:t>反对角行列式：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2123728" y="620688"/>
          <a:ext cx="2324100" cy="1630363"/>
        </p:xfrm>
        <a:graphic>
          <a:graphicData uri="http://schemas.openxmlformats.org/presentationml/2006/ole">
            <p:oleObj spid="_x0000_s113673" name="Equation" r:id="rId3" imgW="3098800" imgH="20828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07136" y="1283023"/>
          <a:ext cx="1574800" cy="266700"/>
        </p:xfrm>
        <a:graphic>
          <a:graphicData uri="http://schemas.openxmlformats.org/presentationml/2006/ole">
            <p:oleObj spid="_x0000_s113674" name="Equation" r:id="rId4" imgW="1574117" imgH="266584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163320" y="1283023"/>
          <a:ext cx="431800" cy="266700"/>
        </p:xfrm>
        <a:graphic>
          <a:graphicData uri="http://schemas.openxmlformats.org/presentationml/2006/ole">
            <p:oleObj spid="_x0000_s113675" name="Equation" r:id="rId5" imgW="431425" imgH="266469" progId="Equation.DSMT4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2195736" y="2924944"/>
          <a:ext cx="2171700" cy="1630363"/>
        </p:xfrm>
        <a:graphic>
          <a:graphicData uri="http://schemas.openxmlformats.org/presentationml/2006/ole">
            <p:oleObj spid="_x0000_s113676" name="Equation" r:id="rId6" imgW="2895600" imgH="2082800" progId="Equation.DSMT4">
              <p:embed/>
            </p:oleObj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4499199" y="3140844"/>
          <a:ext cx="2438400" cy="1346200"/>
        </p:xfrm>
        <a:graphic>
          <a:graphicData uri="http://schemas.openxmlformats.org/presentationml/2006/ole">
            <p:oleObj spid="_x0000_s113677" name="Equation" r:id="rId7" imgW="2438400" imgH="1346200" progId="Equation.DSMT4">
              <p:embed/>
            </p:oleObj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4449986" y="5295082"/>
          <a:ext cx="1816100" cy="279400"/>
        </p:xfrm>
        <a:graphic>
          <a:graphicData uri="http://schemas.openxmlformats.org/presentationml/2006/ole">
            <p:oleObj spid="_x0000_s113678" name="Equation" r:id="rId8" imgW="1816100" imgH="279400" progId="Equation.DSMT4">
              <p:embed/>
            </p:oleObj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6299424" y="5301432"/>
          <a:ext cx="914400" cy="279400"/>
        </p:xfrm>
        <a:graphic>
          <a:graphicData uri="http://schemas.openxmlformats.org/presentationml/2006/ole">
            <p:oleObj spid="_x0000_s113679" name="Equation" r:id="rId9" imgW="914400" imgH="279400" progId="Equation.DSMT4">
              <p:embed/>
            </p:oleObj>
          </a:graphicData>
        </a:graphic>
      </p:graphicFrame>
      <p:grpSp>
        <p:nvGrpSpPr>
          <p:cNvPr id="2" name="组合 30"/>
          <p:cNvGrpSpPr/>
          <p:nvPr/>
        </p:nvGrpSpPr>
        <p:grpSpPr>
          <a:xfrm>
            <a:off x="2915816" y="980728"/>
            <a:ext cx="1512168" cy="1224136"/>
            <a:chOff x="2915816" y="980728"/>
            <a:chExt cx="1512168" cy="1224136"/>
          </a:xfrm>
        </p:grpSpPr>
        <p:cxnSp>
          <p:nvCxnSpPr>
            <p:cNvPr id="22" name="肘形连接符 21"/>
            <p:cNvCxnSpPr/>
            <p:nvPr/>
          </p:nvCxnSpPr>
          <p:spPr bwMode="auto">
            <a:xfrm>
              <a:off x="2915816" y="980728"/>
              <a:ext cx="720080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635896" y="141277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184482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3995936" y="1844824"/>
              <a:ext cx="0" cy="360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3995936" y="220486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4" name="Object 3"/>
          <p:cNvGraphicFramePr>
            <a:graphicFrameLocks noChangeAspect="1"/>
          </p:cNvGraphicFramePr>
          <p:nvPr/>
        </p:nvGraphicFramePr>
        <p:xfrm>
          <a:off x="2123728" y="1268760"/>
          <a:ext cx="3810000" cy="431800"/>
        </p:xfrm>
        <a:graphic>
          <a:graphicData uri="http://schemas.openxmlformats.org/presentationml/2006/ole">
            <p:oleObj spid="_x0000_s114699" name="Equation" r:id="rId3" imgW="3810000" imgH="431800" progId="Equation.DSMT4">
              <p:embed/>
            </p:oleObj>
          </a:graphicData>
        </a:graphic>
      </p:graphicFrame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1331640" y="1268760"/>
          <a:ext cx="600075" cy="441325"/>
        </p:xfrm>
        <a:graphic>
          <a:graphicData uri="http://schemas.openxmlformats.org/presentationml/2006/ole">
            <p:oleObj spid="_x0000_s114700" name="Equation" r:id="rId4" imgW="571252" imgH="418918" progId="Equation.DSMT4">
              <p:embed/>
            </p:oleObj>
          </a:graphicData>
        </a:graphic>
      </p:graphicFrame>
      <p:graphicFrame>
        <p:nvGraphicFramePr>
          <p:cNvPr id="87046" name="Object 5"/>
          <p:cNvGraphicFramePr>
            <a:graphicFrameLocks noChangeAspect="1"/>
          </p:cNvGraphicFramePr>
          <p:nvPr/>
        </p:nvGraphicFramePr>
        <p:xfrm>
          <a:off x="5940152" y="1124744"/>
          <a:ext cx="1308100" cy="800100"/>
        </p:xfrm>
        <a:graphic>
          <a:graphicData uri="http://schemas.openxmlformats.org/presentationml/2006/ole">
            <p:oleObj spid="_x0000_s114701" name="Equation" r:id="rId5" imgW="1308100" imgH="800100" progId="Equation.DSMT4">
              <p:embed/>
            </p:oleObj>
          </a:graphicData>
        </a:graphic>
      </p:graphicFrame>
      <p:graphicFrame>
        <p:nvGraphicFramePr>
          <p:cNvPr id="87049" name="Object 6"/>
          <p:cNvGraphicFramePr>
            <a:graphicFrameLocks noChangeAspect="1"/>
          </p:cNvGraphicFramePr>
          <p:nvPr/>
        </p:nvGraphicFramePr>
        <p:xfrm>
          <a:off x="1331640" y="692696"/>
          <a:ext cx="2921000" cy="431800"/>
        </p:xfrm>
        <a:graphic>
          <a:graphicData uri="http://schemas.openxmlformats.org/presentationml/2006/ole">
            <p:oleObj spid="_x0000_s114702" name="Equation" r:id="rId6" imgW="2920680" imgH="431640" progId="Equation.DSMT4">
              <p:embed/>
            </p:oleObj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971600" y="1988840"/>
          <a:ext cx="7442200" cy="889000"/>
        </p:xfrm>
        <a:graphic>
          <a:graphicData uri="http://schemas.openxmlformats.org/presentationml/2006/ole">
            <p:oleObj spid="_x0000_s114703" name="Equation" r:id="rId7" imgW="7442200" imgH="889000" progId="Equation.DSMT4">
              <p:embed/>
            </p:oleObj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2084438" y="4121001"/>
          <a:ext cx="4421187" cy="847725"/>
        </p:xfrm>
        <a:graphic>
          <a:graphicData uri="http://schemas.openxmlformats.org/presentationml/2006/ole">
            <p:oleObj spid="_x0000_s114704" name="Equation" r:id="rId8" imgW="3263900" imgH="622300" progId="Equation.DSMT4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15616" y="2996952"/>
            <a:ext cx="2659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依次类推，可证明</a:t>
            </a:r>
          </a:p>
        </p:txBody>
      </p:sp>
      <p:graphicFrame>
        <p:nvGraphicFramePr>
          <p:cNvPr id="20488" name="Object 10"/>
          <p:cNvGraphicFramePr>
            <a:graphicFrameLocks noChangeAspect="1"/>
          </p:cNvGraphicFramePr>
          <p:nvPr/>
        </p:nvGraphicFramePr>
        <p:xfrm>
          <a:off x="2055863" y="5708501"/>
          <a:ext cx="3797300" cy="406400"/>
        </p:xfrm>
        <a:graphic>
          <a:graphicData uri="http://schemas.openxmlformats.org/presentationml/2006/ole">
            <p:oleObj spid="_x0000_s114705" name="Equation" r:id="rId9" imgW="3797300" imgH="406400" progId="Equation.DSMT4">
              <p:embed/>
            </p:oleObj>
          </a:graphicData>
        </a:graphic>
      </p:graphicFrame>
      <p:graphicFrame>
        <p:nvGraphicFramePr>
          <p:cNvPr id="20489" name="Object 11"/>
          <p:cNvGraphicFramePr>
            <a:graphicFrameLocks noChangeAspect="1"/>
          </p:cNvGraphicFramePr>
          <p:nvPr/>
        </p:nvGraphicFramePr>
        <p:xfrm>
          <a:off x="755576" y="3573016"/>
          <a:ext cx="8064500" cy="327025"/>
        </p:xfrm>
        <a:graphic>
          <a:graphicData uri="http://schemas.openxmlformats.org/presentationml/2006/ole">
            <p:oleObj spid="_x0000_s114706" name="Equation" r:id="rId10" imgW="8699500" imgH="342900" progId="Equation.DSMT4">
              <p:embed/>
            </p:oleObj>
          </a:graphicData>
        </a:graphic>
      </p:graphicFrame>
      <p:graphicFrame>
        <p:nvGraphicFramePr>
          <p:cNvPr id="20490" name="Object 12"/>
          <p:cNvGraphicFramePr>
            <a:graphicFrameLocks noChangeAspect="1"/>
          </p:cNvGraphicFramePr>
          <p:nvPr/>
        </p:nvGraphicFramePr>
        <p:xfrm>
          <a:off x="971600" y="5013176"/>
          <a:ext cx="7429500" cy="393700"/>
        </p:xfrm>
        <a:graphic>
          <a:graphicData uri="http://schemas.openxmlformats.org/presentationml/2006/ole">
            <p:oleObj spid="_x0000_s114707" name="Equation" r:id="rId11" imgW="7429500" imgH="3937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2123728" y="620688"/>
          <a:ext cx="2554425" cy="1728192"/>
        </p:xfrm>
        <a:graphic>
          <a:graphicData uri="http://schemas.openxmlformats.org/presentationml/2006/ole">
            <p:oleObj spid="_x0000_s115716" name="Equation" r:id="rId3" imgW="3213000" imgH="2082600" progId="Equation.DSMT4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125663" y="3227388"/>
          <a:ext cx="4673600" cy="2260600"/>
        </p:xfrm>
        <a:graphic>
          <a:graphicData uri="http://schemas.openxmlformats.org/presentationml/2006/ole">
            <p:oleObj spid="_x0000_s115717" name="Equation" r:id="rId4" imgW="4673520" imgH="22604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898947" y="3715593"/>
          <a:ext cx="6413500" cy="927100"/>
        </p:xfrm>
        <a:graphic>
          <a:graphicData uri="http://schemas.openxmlformats.org/presentationml/2006/ole">
            <p:oleObj spid="_x0000_s52240" name="Equation" r:id="rId3" imgW="6413500" imgH="927100" progId="Equation.DSMT4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827510" y="1340693"/>
          <a:ext cx="3263900" cy="444500"/>
        </p:xfrm>
        <a:graphic>
          <a:graphicData uri="http://schemas.openxmlformats.org/presentationml/2006/ole">
            <p:oleObj spid="_x0000_s52241" name="Equation" r:id="rId4" imgW="3263900" imgH="444500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619672" y="2132856"/>
          <a:ext cx="4940300" cy="419100"/>
        </p:xfrm>
        <a:graphic>
          <a:graphicData uri="http://schemas.openxmlformats.org/presentationml/2006/ole">
            <p:oleObj spid="_x0000_s52242" name="Equation" r:id="rId5" imgW="4940300" imgH="419100" progId="Equation.3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898947" y="2925018"/>
          <a:ext cx="3479800" cy="431800"/>
        </p:xfrm>
        <a:graphic>
          <a:graphicData uri="http://schemas.openxmlformats.org/presentationml/2006/ole">
            <p:oleObj spid="_x0000_s52243" name="Equation" r:id="rId6" imgW="3479800" imgH="431800" progId="Equation.3">
              <p:embed/>
            </p:oleObj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70835" y="2780556"/>
            <a:ext cx="3744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原方程组有唯一解</a:t>
            </a:r>
          </a:p>
        </p:txBody>
      </p:sp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1259310" y="4220418"/>
            <a:ext cx="2641600" cy="576263"/>
          </a:xfrm>
          <a:prstGeom prst="wedgeEllipseCallout">
            <a:avLst>
              <a:gd name="adj1" fmla="val 57931"/>
              <a:gd name="adj2" fmla="val 166255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4859760" y="4220418"/>
            <a:ext cx="2663825" cy="647700"/>
          </a:xfrm>
          <a:prstGeom prst="wedgeEllipseCallout">
            <a:avLst>
              <a:gd name="adj1" fmla="val -71394"/>
              <a:gd name="adj2" fmla="val 138972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2237" name="AutoShape 13"/>
          <p:cNvSpPr>
            <a:spLocks noChangeArrowheads="1"/>
          </p:cNvSpPr>
          <p:nvPr/>
        </p:nvSpPr>
        <p:spPr bwMode="auto">
          <a:xfrm>
            <a:off x="1835572" y="5588843"/>
            <a:ext cx="4897438" cy="574675"/>
          </a:xfrm>
          <a:prstGeom prst="flowChartAlternateProcess">
            <a:avLst/>
          </a:prstGeom>
          <a:solidFill>
            <a:srgbClr val="CCFFCC">
              <a:alpha val="19000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由方程组的四个系数确定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1619672" y="620688"/>
          <a:ext cx="4965700" cy="419100"/>
        </p:xfrm>
        <a:graphic>
          <a:graphicData uri="http://schemas.openxmlformats.org/presentationml/2006/ole">
            <p:oleObj spid="_x0000_s52244" name="Equation" r:id="rId7" imgW="4965700" imgH="4191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animBg="1" autoUpdateAnimBg="0"/>
      <p:bldP spid="52236" grpId="0" animBg="1" autoUpdateAnimBg="0"/>
      <p:bldP spid="52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0"/>
          <p:cNvGraphicFramePr>
            <a:graphicFrameLocks noChangeAspect="1"/>
          </p:cNvGraphicFramePr>
          <p:nvPr/>
        </p:nvGraphicFramePr>
        <p:xfrm>
          <a:off x="1000125" y="981075"/>
          <a:ext cx="7413625" cy="1104900"/>
        </p:xfrm>
        <a:graphic>
          <a:graphicData uri="http://schemas.openxmlformats.org/presentationml/2006/ole">
            <p:oleObj spid="_x0000_s71688" name="Equation" r:id="rId3" imgW="3238500" imgH="482600" progId="Equation.DSMT4">
              <p:embed/>
            </p:oleObj>
          </a:graphicData>
        </a:graphic>
      </p:graphicFrame>
      <p:graphicFrame>
        <p:nvGraphicFramePr>
          <p:cNvPr id="5" name="Object 1031"/>
          <p:cNvGraphicFramePr>
            <a:graphicFrameLocks noChangeAspect="1"/>
          </p:cNvGraphicFramePr>
          <p:nvPr/>
        </p:nvGraphicFramePr>
        <p:xfrm>
          <a:off x="1043608" y="2348880"/>
          <a:ext cx="2700337" cy="479425"/>
        </p:xfrm>
        <a:graphic>
          <a:graphicData uri="http://schemas.openxmlformats.org/presentationml/2006/ole">
            <p:oleObj spid="_x0000_s71689" name="Equation" r:id="rId4" imgW="1143000" imgH="203200" progId="Equation.DSMT4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414463" y="2997200"/>
          <a:ext cx="2565400" cy="1016000"/>
        </p:xfrm>
        <a:graphic>
          <a:graphicData uri="http://schemas.openxmlformats.org/presentationml/2006/ole">
            <p:oleObj spid="_x0000_s71690" name="Equation" r:id="rId5" imgW="2565400" imgH="1016000" progId="Equation.DSMT4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4089400" y="3213100"/>
          <a:ext cx="2603500" cy="431800"/>
        </p:xfrm>
        <a:graphic>
          <a:graphicData uri="http://schemas.openxmlformats.org/presentationml/2006/ole">
            <p:oleObj spid="_x0000_s71691" name="Equation" r:id="rId6" imgW="2603500" imgH="43180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347864" y="4221088"/>
            <a:ext cx="3092549" cy="1969368"/>
            <a:chOff x="5220072" y="4077072"/>
            <a:chExt cx="3092549" cy="1969368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5796136" y="4077072"/>
            <a:ext cx="1656184" cy="1366866"/>
          </p:xfrm>
          <a:graphic>
            <a:graphicData uri="http://schemas.openxmlformats.org/presentationml/2006/ole">
              <p:oleObj spid="_x0000_s71692" name="Equation" r:id="rId7" imgW="583947" imgH="482391" progId="Equation.DSMT4">
                <p:embed/>
              </p:oleObj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7236296" y="5589240"/>
              <a:ext cx="1076325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6363F"/>
                  </a:solidFill>
                  <a:latin typeface="宋体" charset="-122"/>
                </a:rPr>
                <a:t>（+）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220072" y="5589240"/>
              <a:ext cx="1224136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845F4"/>
                  </a:solidFill>
                  <a:latin typeface="宋体" charset="-122"/>
                </a:rPr>
                <a:t>（-）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6084168" y="4509120"/>
              <a:ext cx="1080120" cy="792088"/>
            </a:xfrm>
            <a:prstGeom prst="line">
              <a:avLst/>
            </a:prstGeom>
            <a:noFill/>
            <a:ln w="28575" cap="rnd">
              <a:solidFill>
                <a:srgbClr val="F6363F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7236296" y="5373216"/>
              <a:ext cx="288032" cy="216024"/>
            </a:xfrm>
            <a:prstGeom prst="line">
              <a:avLst/>
            </a:prstGeom>
            <a:noFill/>
            <a:ln w="28575">
              <a:solidFill>
                <a:srgbClr val="F6363F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6084168" y="4437112"/>
              <a:ext cx="922784" cy="864096"/>
            </a:xfrm>
            <a:prstGeom prst="line">
              <a:avLst/>
            </a:prstGeom>
            <a:noFill/>
            <a:ln w="19050">
              <a:solidFill>
                <a:srgbClr val="3845F4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5796136" y="5373216"/>
              <a:ext cx="232792" cy="216024"/>
            </a:xfrm>
            <a:prstGeom prst="line">
              <a:avLst/>
            </a:prstGeom>
            <a:noFill/>
            <a:ln w="28575">
              <a:solidFill>
                <a:srgbClr val="3845F4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146448" y="4237856"/>
            <a:ext cx="1828800" cy="1449388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6363F"/>
                </a:solidFill>
                <a:latin typeface="宋体" charset="-122"/>
              </a:rPr>
              <a:t>二阶行列式的运算规则: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5724128" y="4797152"/>
          <a:ext cx="2603500" cy="431800"/>
        </p:xfrm>
        <a:graphic>
          <a:graphicData uri="http://schemas.openxmlformats.org/presentationml/2006/ole">
            <p:oleObj spid="_x0000_s71693" name="Equation" r:id="rId8" imgW="2603500" imgH="431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195736" y="1988840"/>
          <a:ext cx="1701800" cy="444500"/>
        </p:xfrm>
        <a:graphic>
          <a:graphicData uri="http://schemas.openxmlformats.org/presentationml/2006/ole">
            <p:oleObj spid="_x0000_s53264" name="Equation" r:id="rId3" imgW="1701800" imgH="444500" progId="Equation.DSMT4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274888" y="2917825"/>
          <a:ext cx="4749800" cy="965200"/>
        </p:xfrm>
        <a:graphic>
          <a:graphicData uri="http://schemas.openxmlformats.org/presentationml/2006/ole">
            <p:oleObj spid="_x0000_s53265" name="Equation" r:id="rId4" imgW="4749800" imgH="965200" progId="Equation.DSMT4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763713" y="476250"/>
          <a:ext cx="4576762" cy="942975"/>
        </p:xfrm>
        <a:graphic>
          <a:graphicData uri="http://schemas.openxmlformats.org/presentationml/2006/ole">
            <p:oleObj spid="_x0000_s53266" name="Equation" r:id="rId5" imgW="4254500" imgH="876300" progId="Equation.DSMT4">
              <p:embed/>
            </p:oleObj>
          </a:graphicData>
        </a:graphic>
      </p:graphicFrame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755650" y="4149725"/>
            <a:ext cx="7920038" cy="519113"/>
            <a:chOff x="431" y="2251"/>
            <a:chExt cx="4989" cy="327"/>
          </a:xfrm>
        </p:grpSpPr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431" y="2251"/>
              <a:ext cx="4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则当　　　时该方程组的解为</a:t>
              </a:r>
            </a:p>
          </p:txBody>
        </p:sp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1020" y="2341"/>
            <a:ext cx="536" cy="200"/>
          </p:xfrm>
          <a:graphic>
            <a:graphicData uri="http://schemas.openxmlformats.org/presentationml/2006/ole">
              <p:oleObj spid="_x0000_s53267" name="Equation" r:id="rId6" imgW="850531" imgH="317362" progId="Equation.DSMT4">
                <p:embed/>
              </p:oleObj>
            </a:graphicData>
          </a:graphic>
        </p:graphicFrame>
      </p:grp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339975" y="4941888"/>
          <a:ext cx="2933700" cy="838200"/>
        </p:xfrm>
        <a:graphic>
          <a:graphicData uri="http://schemas.openxmlformats.org/presentationml/2006/ole">
            <p:oleObj spid="_x0000_s53268" name="Equation" r:id="rId7" imgW="2933700" imgH="838200" progId="Equation.DSMT4">
              <p:embed/>
            </p:oleObj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995936" y="1700808"/>
          <a:ext cx="2260600" cy="965200"/>
        </p:xfrm>
        <a:graphic>
          <a:graphicData uri="http://schemas.openxmlformats.org/presentationml/2006/ole">
            <p:oleObj spid="_x0000_s53269" name="Equation" r:id="rId8" imgW="2260600" imgH="965200" progId="Equation.DSMT4">
              <p:embed/>
            </p:oleObj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20272" y="3501008"/>
          <a:ext cx="914400" cy="792163"/>
        </p:xfrm>
        <a:graphic>
          <a:graphicData uri="http://schemas.openxmlformats.org/presentationml/2006/ole">
            <p:oleObj spid="_x0000_s53270" name="演示文稿" showAsIcon="1" r:id="rId9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55651" y="404813"/>
            <a:ext cx="496847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</a:rPr>
              <a:t>．</a:t>
            </a:r>
            <a:r>
              <a:rPr lang="zh-CN" altLang="en-US" sz="2800" b="1" dirty="0" smtClean="0"/>
              <a:t>三</a:t>
            </a:r>
            <a:r>
              <a:rPr lang="zh-CN" altLang="en-US" sz="2800" b="1" dirty="0"/>
              <a:t>元</a:t>
            </a:r>
            <a:r>
              <a:rPr lang="zh-CN" altLang="en-US" sz="2800" b="1" dirty="0" smtClean="0"/>
              <a:t>一次线性方程组</a:t>
            </a:r>
            <a:endParaRPr lang="zh-CN" altLang="en-US" sz="2800" b="1" dirty="0"/>
          </a:p>
        </p:txBody>
      </p:sp>
      <p:graphicFrame>
        <p:nvGraphicFramePr>
          <p:cNvPr id="7173" name="Rectangle 5"/>
          <p:cNvGraphicFramePr>
            <a:graphicFrameLocks/>
          </p:cNvGraphicFramePr>
          <p:nvPr/>
        </p:nvGraphicFramePr>
        <p:xfrm>
          <a:off x="1371600" y="2209800"/>
          <a:ext cx="6096000" cy="3251200"/>
        </p:xfrm>
        <a:graphic>
          <a:graphicData uri="http://schemas.openxmlformats.org/presentationml/2006/ole">
            <p:oleObj spid="_x0000_s7184" name="Equation" r:id="rId3" imgW="0" imgH="0" progId="Equation.DSMT4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403648" y="1124744"/>
          <a:ext cx="4407762" cy="1440160"/>
        </p:xfrm>
        <a:graphic>
          <a:graphicData uri="http://schemas.openxmlformats.org/presentationml/2006/ole">
            <p:oleObj spid="_x0000_s7185" name="Equation" r:id="rId4" imgW="3848100" imgH="1257300" progId="Equation.DSMT4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71600" y="2924944"/>
            <a:ext cx="74888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1713CD"/>
                </a:solidFill>
                <a:latin typeface="Times New Roman" pitchFamily="18" charset="0"/>
              </a:rPr>
              <a:t>通过计算，可以发现下式不等于零时</a:t>
            </a:r>
            <a:r>
              <a:rPr kumimoji="1" lang="en-US" altLang="zh-CN" sz="2800" b="1" dirty="0" smtClean="0">
                <a:solidFill>
                  <a:srgbClr val="1713CD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 dirty="0" smtClean="0">
                <a:solidFill>
                  <a:srgbClr val="1713CD"/>
                </a:solidFill>
                <a:latin typeface="Times New Roman" pitchFamily="18" charset="0"/>
              </a:rPr>
              <a:t>方程组有唯一解。</a:t>
            </a:r>
            <a:endParaRPr kumimoji="1" lang="zh-CN" altLang="en-US" sz="2800" b="1" dirty="0">
              <a:solidFill>
                <a:srgbClr val="1713CD"/>
              </a:solidFill>
              <a:latin typeface="Times New Roman" pitchFamily="18" charset="0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691680" y="3789040"/>
          <a:ext cx="4967617" cy="1152128"/>
        </p:xfrm>
        <a:graphic>
          <a:graphicData uri="http://schemas.openxmlformats.org/presentationml/2006/ole">
            <p:oleObj spid="_x0000_s7186" name="Equation" r:id="rId5" imgW="4216400" imgH="9779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1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Rectangle 5"/>
          <p:cNvGraphicFramePr>
            <a:graphicFrameLocks/>
          </p:cNvGraphicFramePr>
          <p:nvPr/>
        </p:nvGraphicFramePr>
        <p:xfrm>
          <a:off x="1403648" y="260648"/>
          <a:ext cx="6096000" cy="3251200"/>
        </p:xfrm>
        <a:graphic>
          <a:graphicData uri="http://schemas.openxmlformats.org/presentationml/2006/ole">
            <p:oleObj spid="_x0000_s78855" name="Equation" r:id="rId3" imgW="0" imgH="0" progId="Equation.DSMT4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87624" y="68776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引进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记号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003846" y="1696641"/>
          <a:ext cx="2578100" cy="1536700"/>
        </p:xfrm>
        <a:graphic>
          <a:graphicData uri="http://schemas.openxmlformats.org/presentationml/2006/ole">
            <p:oleObj spid="_x0000_s78856" name="Equation" r:id="rId4" imgW="2578100" imgH="1536700" progId="Equation.3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667671" y="2344341"/>
          <a:ext cx="241300" cy="152400"/>
        </p:xfrm>
        <a:graphic>
          <a:graphicData uri="http://schemas.openxmlformats.org/presentationml/2006/ole">
            <p:oleObj spid="_x0000_s78857" name="Equation" r:id="rId5" imgW="241195" imgH="152334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099471" y="2128441"/>
          <a:ext cx="4216400" cy="977900"/>
        </p:xfrm>
        <a:graphic>
          <a:graphicData uri="http://schemas.openxmlformats.org/presentationml/2006/ole">
            <p:oleObj spid="_x0000_s78858" name="Equation" r:id="rId6" imgW="4216400" imgH="977900" progId="Equation.3">
              <p:embed/>
            </p:oleObj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16509" y="385722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称之为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三阶行列式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Rectangle 5"/>
          <p:cNvGraphicFramePr>
            <a:graphicFrameLocks/>
          </p:cNvGraphicFramePr>
          <p:nvPr/>
        </p:nvGraphicFramePr>
        <p:xfrm>
          <a:off x="1371600" y="2209800"/>
          <a:ext cx="6096000" cy="3251200"/>
        </p:xfrm>
        <a:graphic>
          <a:graphicData uri="http://schemas.openxmlformats.org/presentationml/2006/ole">
            <p:oleObj spid="_x0000_s73737" name="Equation" r:id="rId3" imgW="0" imgH="0" progId="Equation.DSMT4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619672" y="404664"/>
          <a:ext cx="3848100" cy="1257300"/>
        </p:xfrm>
        <a:graphic>
          <a:graphicData uri="http://schemas.openxmlformats.org/presentationml/2006/ole">
            <p:oleObj spid="_x0000_s73738" name="Equation" r:id="rId4" imgW="3848100" imgH="12573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3568" y="2060848"/>
            <a:ext cx="7924800" cy="1257300"/>
            <a:chOff x="567" y="1979"/>
            <a:chExt cx="4992" cy="792"/>
          </a:xfrm>
        </p:grpSpPr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567" y="2173"/>
              <a:ext cx="4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当                                     时，有唯一解</a:t>
              </a:r>
            </a:p>
          </p:txBody>
        </p:sp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884" y="1979"/>
            <a:ext cx="1896" cy="792"/>
          </p:xfrm>
          <a:graphic>
            <a:graphicData uri="http://schemas.openxmlformats.org/presentationml/2006/ole">
              <p:oleObj spid="_x0000_s73739" name="Equation" r:id="rId5" imgW="3009900" imgH="1257300" progId="Equation.DSMT4">
                <p:embed/>
              </p:oleObj>
            </a:graphicData>
          </a:graphic>
        </p:graphicFrame>
      </p:grp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899592" y="3573016"/>
          <a:ext cx="4457700" cy="850900"/>
        </p:xfrm>
        <a:graphic>
          <a:graphicData uri="http://schemas.openxmlformats.org/presentationml/2006/ole">
            <p:oleObj spid="_x0000_s73740" name="Equation" r:id="rId6" imgW="4457700" imgH="850900" progId="Equation.DSMT4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30863" y="3789040"/>
            <a:ext cx="3513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其中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99592" y="4797152"/>
          <a:ext cx="2552700" cy="1270000"/>
        </p:xfrm>
        <a:graphic>
          <a:graphicData uri="http://schemas.openxmlformats.org/presentationml/2006/ole">
            <p:oleObj spid="_x0000_s73741" name="Equation" r:id="rId7" imgW="2552700" imgH="1270000" progId="Equation.DSMT4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563888" y="4797152"/>
          <a:ext cx="2565400" cy="1270000"/>
        </p:xfrm>
        <a:graphic>
          <a:graphicData uri="http://schemas.openxmlformats.org/presentationml/2006/ole">
            <p:oleObj spid="_x0000_s73742" name="Equation" r:id="rId8" imgW="2565400" imgH="1270000" progId="Equation.DSMT4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162675" y="4803775"/>
          <a:ext cx="2552700" cy="1244600"/>
        </p:xfrm>
        <a:graphic>
          <a:graphicData uri="http://schemas.openxmlformats.org/presentationml/2006/ole">
            <p:oleObj spid="_x0000_s73743" name="Equation" r:id="rId9" imgW="2552700" imgH="1244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55651" y="476251"/>
            <a:ext cx="5184502" cy="64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</a:rPr>
              <a:t>．</a:t>
            </a:r>
            <a:r>
              <a:rPr lang="en-US" altLang="zh-CN" sz="2800" b="1" i="1" dirty="0" smtClean="0">
                <a:latin typeface="Times New Roman" pitchFamily="18" charset="0"/>
              </a:rPr>
              <a:t>n</a:t>
            </a:r>
            <a:r>
              <a:rPr lang="zh-CN" altLang="en-US" sz="2800" b="1" dirty="0"/>
              <a:t>元一次线性方程组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115616" y="1484784"/>
          <a:ext cx="6083300" cy="1612900"/>
        </p:xfrm>
        <a:graphic>
          <a:graphicData uri="http://schemas.openxmlformats.org/presentationml/2006/ole">
            <p:oleObj spid="_x0000_s54278" name="Equation" r:id="rId3" imgW="6083300" imgH="1612900" progId="Equation.DSMT4">
              <p:embed/>
            </p:oleObj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043608" y="34290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它的解是否也有类似的结论呢？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2" grpId="0"/>
    </p:bldLst>
  </p:timing>
</p:sld>
</file>

<file path=ppt/theme/theme1.xml><?xml version="1.0" encoding="utf-8"?>
<a:theme xmlns:a="http://schemas.openxmlformats.org/drawingml/2006/main" name="5.1">
  <a:themeElements>
    <a:clrScheme name="5.1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5.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5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雪莲花开">
  <a:themeElements>
    <a:clrScheme name="雪莲花开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雪莲花开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雪莲花开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雪莲花开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gaodaikejian</Template>
  <TotalTime>1401</TotalTime>
  <Words>316</Words>
  <Application>Microsoft Office PowerPoint</Application>
  <PresentationFormat>全屏显示(4:3)</PresentationFormat>
  <Paragraphs>57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5.1</vt:lpstr>
      <vt:lpstr>雪莲花开</vt:lpstr>
      <vt:lpstr>演示文稿</vt:lpstr>
      <vt:lpstr>Equation</vt:lpstr>
      <vt:lpstr>第一节  行列式的概念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ptu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dpp</dc:creator>
  <cp:lastModifiedBy>上海大学</cp:lastModifiedBy>
  <cp:revision>118</cp:revision>
  <dcterms:created xsi:type="dcterms:W3CDTF">2004-09-07T11:02:52Z</dcterms:created>
  <dcterms:modified xsi:type="dcterms:W3CDTF">2017-04-24T13:42:16Z</dcterms:modified>
</cp:coreProperties>
</file>