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87" r:id="rId2"/>
    <p:sldId id="278" r:id="rId3"/>
    <p:sldId id="279" r:id="rId4"/>
    <p:sldId id="276" r:id="rId5"/>
    <p:sldId id="273" r:id="rId6"/>
    <p:sldId id="274" r:id="rId7"/>
    <p:sldId id="288" r:id="rId8"/>
    <p:sldId id="289" r:id="rId9"/>
    <p:sldId id="281" r:id="rId10"/>
    <p:sldId id="290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1" autoAdjust="0"/>
  </p:normalViewPr>
  <p:slideViewPr>
    <p:cSldViewPr>
      <p:cViewPr>
        <p:scale>
          <a:sx n="100" d="100"/>
          <a:sy n="100" d="100"/>
        </p:scale>
        <p:origin x="-1356" y="-25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142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8CFE6F6-9539-4B8B-A5CC-BD6C82BFF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25B4C3-DBFD-43BC-AA36-6CC74FB8F8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02305E-6E85-4A31-BBF6-F6A66A8B275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DBE085-38B3-40A3-B751-4E48168E7AC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C96D93-5CD2-49AF-B735-9030C76402A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02D54A-4A94-4EAF-9B08-0EDA77E92F4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622363-B700-49E2-90AD-4EDCFB9D85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2A0A2-B907-4644-A2D8-D8897210164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EB2921-3041-4516-98FF-0284648A15D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E45010-66F5-4BF2-9F62-660D43D22C9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096D55-A20B-4503-9DED-164B5ED567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D50B7-3490-46DF-B654-8AE6AC5DCF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2225" y="54451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38A938E-CC20-4C06-B3E6-20390E4D87D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8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72225" y="6308725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Rectangle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5541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彩云" pitchFamily="2" charset="-122"/>
              </a:defRPr>
            </a:lvl1pPr>
          </a:lstStyle>
          <a:p>
            <a:r>
              <a:rPr lang="en-US" altLang="zh-CN"/>
              <a:t>§2.8  </a:t>
            </a:r>
            <a:r>
              <a:rPr lang="zh-CN" altLang="en-US"/>
              <a:t>拉普拉斯定理　行列式乘法法则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wipe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Office_PowerPoint_97-2003_____5.ppt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Microsoft_Office_PowerPoint_97-2003_____1.ppt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Microsoft_Office_PowerPoint_97-2003_____2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Office_PowerPoint_97-2003_____4.ppt"/><Relationship Id="rId5" Type="http://schemas.openxmlformats.org/officeDocument/2006/relationships/oleObject" Target="../embeddings/Microsoft_Office_PowerPoint_97-2003_____3.ppt"/><Relationship Id="rId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19313" y="1268413"/>
          <a:ext cx="3035300" cy="1778000"/>
        </p:xfrm>
        <a:graphic>
          <a:graphicData uri="http://schemas.openxmlformats.org/presentationml/2006/ole">
            <p:oleObj spid="_x0000_s194562" name="Equation" r:id="rId3" imgW="3035160" imgH="1777680" progId="Equation.DSMT4">
              <p:embed/>
            </p:oleObj>
          </a:graphicData>
        </a:graphic>
      </p:graphicFrame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005138" y="3429000"/>
          <a:ext cx="1193800" cy="952500"/>
        </p:xfrm>
        <a:graphic>
          <a:graphicData uri="http://schemas.openxmlformats.org/presentationml/2006/ole">
            <p:oleObj spid="_x0000_s194563" name="Equation" r:id="rId4" imgW="1193760" imgH="952200" progId="Equation.DSMT4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3059832" y="2132856"/>
            <a:ext cx="24482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4067944" y="1052736"/>
            <a:ext cx="0" cy="21602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46398" y="2993355"/>
            <a:ext cx="1295400" cy="58420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6363F"/>
                </a:solidFill>
              </a:rPr>
              <a:t>性质</a:t>
            </a:r>
            <a:r>
              <a:rPr lang="en-US" altLang="zh-CN" sz="3200" b="1" smtClean="0">
                <a:solidFill>
                  <a:srgbClr val="F6363F"/>
                </a:solidFill>
              </a:rPr>
              <a:t>9</a:t>
            </a:r>
            <a:endParaRPr lang="zh-CN" altLang="en-US" sz="3200" b="1" dirty="0">
              <a:solidFill>
                <a:srgbClr val="F6363F"/>
              </a:solidFill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699792" y="3068960"/>
          <a:ext cx="2544763" cy="587375"/>
        </p:xfrm>
        <a:graphic>
          <a:graphicData uri="http://schemas.openxmlformats.org/presentationml/2006/ole">
            <p:oleObj spid="_x0000_s210946" name="Equation" r:id="rId3" imgW="1104840" imgH="253800" progId="Equation.DSMT4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60103" y="1713682"/>
            <a:ext cx="1295400" cy="58420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6363F"/>
                </a:solidFill>
              </a:rPr>
              <a:t>性质</a:t>
            </a:r>
            <a:r>
              <a:rPr lang="en-US" altLang="zh-CN" sz="3200" b="1" dirty="0" smtClean="0">
                <a:solidFill>
                  <a:srgbClr val="F6363F"/>
                </a:solidFill>
              </a:rPr>
              <a:t>8</a:t>
            </a:r>
            <a:endParaRPr lang="zh-CN" altLang="en-US" sz="3200" b="1" dirty="0">
              <a:solidFill>
                <a:srgbClr val="F6363F"/>
              </a:solidFill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483768" y="1772816"/>
          <a:ext cx="5678488" cy="585787"/>
        </p:xfrm>
        <a:graphic>
          <a:graphicData uri="http://schemas.openxmlformats.org/presentationml/2006/ole">
            <p:oleObj spid="_x0000_s210947" name="Equation" r:id="rId4" imgW="2463480" imgH="2538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35896" y="2780928"/>
          <a:ext cx="576064" cy="974878"/>
        </p:xfrm>
        <a:graphic>
          <a:graphicData uri="http://schemas.openxmlformats.org/presentationml/2006/ole">
            <p:oleObj spid="_x0000_s210948" name="Equation" r:id="rId5" imgW="164880" imgH="279360" progId="Equation.DSMT4">
              <p:embed/>
            </p:oleObj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16216" y="3429000"/>
          <a:ext cx="914400" cy="792163"/>
        </p:xfrm>
        <a:graphic>
          <a:graphicData uri="http://schemas.openxmlformats.org/presentationml/2006/ole">
            <p:oleObj spid="_x0000_s210949" name="演示文稿" showAsIcon="1" r:id="rId6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539750" y="443597"/>
            <a:ext cx="864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一、</a:t>
            </a:r>
            <a:r>
              <a:rPr lang="en-US" altLang="zh-CN" sz="36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3600" dirty="0" smtClean="0">
                <a:solidFill>
                  <a:srgbClr val="0000FF"/>
                </a:solidFill>
                <a:ea typeface="黑体" pitchFamily="2" charset="-122"/>
              </a:rPr>
              <a:t>阶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子式及其余子式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、代数余子式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827088" y="1341438"/>
            <a:ext cx="1943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endParaRPr lang="zh-CN" altLang="en-US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1979613" y="1410821"/>
            <a:ext cx="934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在一个 </a:t>
            </a:r>
            <a:r>
              <a:rPr kumimoji="1" lang="en-US" altLang="zh-CN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b="1" dirty="0" smtClean="0">
                <a:latin typeface="Times New Roman" pitchFamily="18" charset="0"/>
                <a:cs typeface="Times New Roman" pitchFamily="18" charset="0"/>
              </a:rPr>
              <a:t>阶行列式 </a:t>
            </a:r>
            <a:r>
              <a:rPr kumimoji="1" lang="en-US" altLang="zh-CN" b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中任意选定 </a:t>
            </a:r>
            <a:r>
              <a:rPr kumimoji="1" lang="en-US" altLang="zh-CN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行 </a:t>
            </a:r>
            <a:r>
              <a:rPr kumimoji="1" lang="en-US" altLang="zh-CN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列</a:t>
            </a:r>
            <a:endParaRPr kumimoji="1" lang="zh-CN" altLang="en-US" b="1" dirty="0">
              <a:latin typeface="Times New Roman" pitchFamily="18" charset="0"/>
            </a:endParaRP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827088" y="2995147"/>
            <a:ext cx="9889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b="1" dirty="0">
                <a:latin typeface="Times New Roman" pitchFamily="18" charset="0"/>
              </a:rPr>
              <a:t>按照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原来次序组成一个 </a:t>
            </a:r>
            <a:r>
              <a:rPr kumimoji="1" lang="en-US" altLang="zh-CN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kumimoji="1" lang="zh-CN" altLang="en-US" b="1" dirty="0" smtClean="0">
                <a:latin typeface="Times New Roman" pitchFamily="18" charset="0"/>
                <a:cs typeface="Times New Roman" pitchFamily="18" charset="0"/>
              </a:rPr>
              <a:t>阶行列式 </a:t>
            </a:r>
            <a:r>
              <a:rPr kumimoji="1" lang="en-US" altLang="zh-CN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b="1" dirty="0">
                <a:latin typeface="Times New Roman" pitchFamily="18" charset="0"/>
                <a:cs typeface="Times New Roman" pitchFamily="18" charset="0"/>
              </a:rPr>
              <a:t>，称为</a:t>
            </a:r>
            <a:r>
              <a:rPr kumimoji="1" lang="zh-CN" altLang="en-US" b="1" dirty="0">
                <a:latin typeface="Times New Roman" pitchFamily="18" charset="0"/>
              </a:rPr>
              <a:t>行列                      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00113" y="2205038"/>
            <a:ext cx="9866312" cy="523875"/>
            <a:chOff x="521" y="1480"/>
            <a:chExt cx="6215" cy="330"/>
          </a:xfrm>
        </p:grpSpPr>
        <p:sp>
          <p:nvSpPr>
            <p:cNvPr id="150536" name="Rectangle 8"/>
            <p:cNvSpPr>
              <a:spLocks noChangeArrowheads="1"/>
            </p:cNvSpPr>
            <p:nvPr/>
          </p:nvSpPr>
          <p:spPr bwMode="auto">
            <a:xfrm>
              <a:off x="521" y="1480"/>
              <a:ext cx="621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b="1" dirty="0">
                  <a:latin typeface="Times New Roman" pitchFamily="18" charset="0"/>
                  <a:cs typeface="Times New Roman" pitchFamily="18" charset="0"/>
                </a:rPr>
                <a:t>(         </a:t>
              </a:r>
              <a:r>
                <a:rPr kumimoji="1" lang="en-US" altLang="zh-CN" b="1" dirty="0">
                  <a:latin typeface="宋体" charset="-122"/>
                </a:rPr>
                <a:t>)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位于这些行和列的交</a:t>
              </a:r>
              <a:r>
                <a:rPr kumimoji="1" lang="zh-CN" altLang="en-US" b="1" dirty="0">
                  <a:latin typeface="Times New Roman" pitchFamily="18" charset="0"/>
                </a:rPr>
                <a:t>叉点上的     个元素</a:t>
              </a:r>
            </a:p>
          </p:txBody>
        </p:sp>
        <p:graphicFrame>
          <p:nvGraphicFramePr>
            <p:cNvPr id="150533" name="Object 5"/>
            <p:cNvGraphicFramePr>
              <a:graphicFrameLocks noChangeAspect="1"/>
            </p:cNvGraphicFramePr>
            <p:nvPr/>
          </p:nvGraphicFramePr>
          <p:xfrm>
            <a:off x="657" y="1570"/>
            <a:ext cx="512" cy="200"/>
          </p:xfrm>
          <a:graphic>
            <a:graphicData uri="http://schemas.openxmlformats.org/presentationml/2006/ole">
              <p:oleObj spid="_x0000_s169988" name="Equation" r:id="rId3" imgW="812520" imgH="317160" progId="Equation.DSMT4">
                <p:embed/>
              </p:oleObj>
            </a:graphicData>
          </a:graphic>
        </p:graphicFrame>
        <p:graphicFrame>
          <p:nvGraphicFramePr>
            <p:cNvPr id="150537" name="Object 9"/>
            <p:cNvGraphicFramePr>
              <a:graphicFrameLocks noChangeAspect="1"/>
            </p:cNvGraphicFramePr>
            <p:nvPr/>
          </p:nvGraphicFramePr>
          <p:xfrm>
            <a:off x="4513" y="1480"/>
            <a:ext cx="232" cy="248"/>
          </p:xfrm>
          <a:graphic>
            <a:graphicData uri="http://schemas.openxmlformats.org/presentationml/2006/ole">
              <p:oleObj spid="_x0000_s169989" name="Equation" r:id="rId4" imgW="368280" imgH="393480" progId="Equation.DSMT4">
                <p:embed/>
              </p:oleObj>
            </a:graphicData>
          </a:graphic>
        </p:graphicFrame>
      </p:grp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827088" y="3716338"/>
            <a:ext cx="96167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Times New Roman" pitchFamily="18" charset="0"/>
              </a:rPr>
              <a:t>式 </a:t>
            </a:r>
            <a:r>
              <a:rPr kumimoji="1" lang="en-US" altLang="zh-CN" b="1" dirty="0">
                <a:latin typeface="Times New Roman" pitchFamily="18" charset="0"/>
              </a:rPr>
              <a:t>D </a:t>
            </a:r>
            <a:r>
              <a:rPr kumimoji="1" lang="zh-CN" altLang="en-US" b="1" dirty="0">
                <a:latin typeface="Times New Roman" pitchFamily="18" charset="0"/>
              </a:rPr>
              <a:t>的一个 </a:t>
            </a:r>
            <a:r>
              <a:rPr kumimoji="1" lang="en-US" altLang="zh-CN" b="1" i="1" dirty="0">
                <a:solidFill>
                  <a:srgbClr val="CC0000"/>
                </a:solidFill>
                <a:latin typeface="Times New Roman" pitchFamily="18" charset="0"/>
              </a:rPr>
              <a:t>k </a:t>
            </a:r>
            <a:r>
              <a:rPr kumimoji="1" lang="zh-CN" altLang="en-US" b="1" dirty="0" smtClean="0">
                <a:solidFill>
                  <a:srgbClr val="CC0000"/>
                </a:solidFill>
                <a:latin typeface="Times New Roman" pitchFamily="18" charset="0"/>
              </a:rPr>
              <a:t>阶子式</a:t>
            </a:r>
            <a:r>
              <a:rPr kumimoji="1" lang="zh-CN" altLang="en-US" b="1" dirty="0">
                <a:latin typeface="Times New Roman" pitchFamily="18" charset="0"/>
              </a:rPr>
              <a:t>；在 </a:t>
            </a:r>
            <a:r>
              <a:rPr kumimoji="1" lang="en-US" altLang="zh-CN" b="1" dirty="0">
                <a:latin typeface="Times New Roman" pitchFamily="18" charset="0"/>
              </a:rPr>
              <a:t>D </a:t>
            </a:r>
            <a:r>
              <a:rPr kumimoji="1" lang="zh-CN" altLang="en-US" b="1" dirty="0">
                <a:latin typeface="Times New Roman" pitchFamily="18" charset="0"/>
              </a:rPr>
              <a:t>中划去这 </a:t>
            </a:r>
            <a:r>
              <a:rPr kumimoji="1" lang="en-US" altLang="zh-CN" b="1" i="1" dirty="0">
                <a:latin typeface="Times New Roman" pitchFamily="18" charset="0"/>
              </a:rPr>
              <a:t>k </a:t>
            </a:r>
            <a:r>
              <a:rPr kumimoji="1" lang="zh-CN" altLang="en-US" b="1" dirty="0">
                <a:latin typeface="Times New Roman" pitchFamily="18" charset="0"/>
              </a:rPr>
              <a:t>行 </a:t>
            </a:r>
            <a:r>
              <a:rPr kumimoji="1" lang="en-US" altLang="zh-CN" b="1" i="1" dirty="0">
                <a:latin typeface="Times New Roman" pitchFamily="18" charset="0"/>
              </a:rPr>
              <a:t>k </a:t>
            </a:r>
            <a:r>
              <a:rPr kumimoji="1" lang="zh-CN" altLang="en-US" b="1" dirty="0">
                <a:latin typeface="Times New Roman" pitchFamily="18" charset="0"/>
              </a:rPr>
              <a:t>列后                   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804863" y="5227643"/>
            <a:ext cx="8351838" cy="523876"/>
            <a:chOff x="567" y="3338"/>
            <a:chExt cx="5261" cy="330"/>
          </a:xfrm>
        </p:grpSpPr>
        <p:sp>
          <p:nvSpPr>
            <p:cNvPr id="150541" name="Rectangle 13"/>
            <p:cNvSpPr>
              <a:spLocks noChangeArrowheads="1"/>
            </p:cNvSpPr>
            <p:nvPr/>
          </p:nvSpPr>
          <p:spPr bwMode="auto">
            <a:xfrm>
              <a:off x="567" y="3338"/>
              <a:ext cx="52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</a:rPr>
                <a:t>式       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，称为</a:t>
              </a:r>
              <a:r>
                <a:rPr kumimoji="1" lang="zh-CN" altLang="en-US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b="1" i="1" dirty="0">
                  <a:latin typeface="Times New Roman" pitchFamily="18" charset="0"/>
                  <a:cs typeface="Times New Roman" pitchFamily="18" charset="0"/>
                </a:rPr>
                <a:t>k </a:t>
              </a:r>
              <a:r>
                <a:rPr kumimoji="1" lang="zh-CN" altLang="en-US" b="1" dirty="0" smtClean="0">
                  <a:latin typeface="Times New Roman" pitchFamily="18" charset="0"/>
                  <a:cs typeface="Times New Roman" pitchFamily="18" charset="0"/>
                </a:rPr>
                <a:t>阶子式 </a:t>
              </a:r>
              <a:r>
                <a:rPr kumimoji="1" lang="en-US" altLang="zh-CN" b="1" dirty="0">
                  <a:latin typeface="Times New Roman" pitchFamily="18" charset="0"/>
                  <a:cs typeface="Times New Roman" pitchFamily="18" charset="0"/>
                </a:rPr>
                <a:t>M 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kumimoji="1" lang="zh-CN" altLang="en-US" b="1" dirty="0">
                  <a:solidFill>
                    <a:srgbClr val="CC0000"/>
                  </a:solidFill>
                  <a:latin typeface="Times New Roman" pitchFamily="18" charset="0"/>
                  <a:cs typeface="Times New Roman" pitchFamily="18" charset="0"/>
                </a:rPr>
                <a:t>余子式</a:t>
              </a:r>
              <a:r>
                <a:rPr kumimoji="1" lang="zh-CN" altLang="en-US" b="1" dirty="0">
                  <a:latin typeface="Times New Roman" pitchFamily="18" charset="0"/>
                  <a:cs typeface="Times New Roman" pitchFamily="18" charset="0"/>
                </a:rPr>
                <a:t>；                          </a:t>
              </a:r>
              <a:endParaRPr kumimoji="1" lang="zh-CN" altLang="en-US" b="1" dirty="0">
                <a:latin typeface="Times New Roman" pitchFamily="18" charset="0"/>
              </a:endParaRPr>
            </a:p>
          </p:txBody>
        </p:sp>
        <p:graphicFrame>
          <p:nvGraphicFramePr>
            <p:cNvPr id="150542" name="Object 14"/>
            <p:cNvGraphicFramePr>
              <a:graphicFrameLocks noChangeAspect="1"/>
            </p:cNvGraphicFramePr>
            <p:nvPr/>
          </p:nvGraphicFramePr>
          <p:xfrm>
            <a:off x="974" y="3393"/>
            <a:ext cx="224" cy="184"/>
          </p:xfrm>
          <a:graphic>
            <a:graphicData uri="http://schemas.openxmlformats.org/presentationml/2006/ole">
              <p:oleObj spid="_x0000_s169987" name="Equation" r:id="rId5" imgW="355320" imgH="291960" progId="Equation.DSMT4">
                <p:embed/>
              </p:oleObj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27088" y="4506917"/>
            <a:ext cx="9551988" cy="523876"/>
            <a:chOff x="521" y="2839"/>
            <a:chExt cx="6017" cy="330"/>
          </a:xfrm>
        </p:grpSpPr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521" y="2839"/>
              <a:ext cx="60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b="1" dirty="0">
                  <a:latin typeface="Times New Roman" pitchFamily="18" charset="0"/>
                </a:rPr>
                <a:t>余下的元素按照原来的次序组成的　　   </a:t>
              </a:r>
              <a:r>
                <a:rPr kumimoji="1" lang="zh-CN" altLang="en-US" b="1" dirty="0" smtClean="0">
                  <a:latin typeface="Times New Roman" pitchFamily="18" charset="0"/>
                </a:rPr>
                <a:t>阶 </a:t>
              </a:r>
              <a:r>
                <a:rPr kumimoji="1" lang="zh-CN" altLang="en-US" b="1" dirty="0">
                  <a:latin typeface="Times New Roman" pitchFamily="18" charset="0"/>
                </a:rPr>
                <a:t>行列                    </a:t>
              </a:r>
            </a:p>
          </p:txBody>
        </p:sp>
        <p:graphicFrame>
          <p:nvGraphicFramePr>
            <p:cNvPr id="150544" name="Object 16"/>
            <p:cNvGraphicFramePr>
              <a:graphicFrameLocks noChangeAspect="1"/>
            </p:cNvGraphicFramePr>
            <p:nvPr/>
          </p:nvGraphicFramePr>
          <p:xfrm>
            <a:off x="4014" y="2931"/>
            <a:ext cx="488" cy="200"/>
          </p:xfrm>
          <a:graphic>
            <a:graphicData uri="http://schemas.openxmlformats.org/presentationml/2006/ole">
              <p:oleObj spid="_x0000_s169986" name="Equation" r:id="rId6" imgW="774360" imgH="31716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  <p:bldP spid="150532" grpId="0"/>
      <p:bldP spid="150534" grpId="0"/>
      <p:bldP spid="1505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8" name="Rectangle 110"/>
          <p:cNvSpPr>
            <a:spLocks noChangeArrowheads="1"/>
          </p:cNvSpPr>
          <p:nvPr/>
        </p:nvSpPr>
        <p:spPr bwMode="auto">
          <a:xfrm>
            <a:off x="900113" y="404813"/>
            <a:ext cx="9721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若 </a:t>
            </a:r>
            <a:r>
              <a:rPr kumimoji="1" lang="en-US" altLang="zh-CN" sz="2800" b="1" i="1" dirty="0">
                <a:latin typeface="Times New Roman" pitchFamily="18" charset="0"/>
              </a:rPr>
              <a:t>k </a:t>
            </a:r>
            <a:r>
              <a:rPr kumimoji="1" lang="zh-CN" altLang="en-US" sz="2800" b="1" dirty="0" smtClean="0">
                <a:latin typeface="Times New Roman" pitchFamily="18" charset="0"/>
              </a:rPr>
              <a:t>阶子式 </a:t>
            </a:r>
            <a:r>
              <a:rPr kumimoji="1" lang="en-US" altLang="zh-CN" sz="2800" b="1" dirty="0">
                <a:latin typeface="Times New Roman" pitchFamily="18" charset="0"/>
              </a:rPr>
              <a:t>M </a:t>
            </a:r>
            <a:r>
              <a:rPr kumimoji="1" lang="zh-CN" altLang="en-US" sz="2800" b="1" dirty="0">
                <a:latin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</a:rPr>
              <a:t>D </a:t>
            </a:r>
            <a:r>
              <a:rPr kumimoji="1" lang="zh-CN" altLang="en-US" sz="2800" b="1" dirty="0">
                <a:latin typeface="Times New Roman" pitchFamily="18" charset="0"/>
              </a:rPr>
              <a:t>中所在的行、列指标分别是 </a:t>
            </a:r>
          </a:p>
        </p:txBody>
      </p:sp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971550" y="1052513"/>
            <a:ext cx="9099550" cy="519112"/>
            <a:chOff x="641" y="890"/>
            <a:chExt cx="5732" cy="327"/>
          </a:xfrm>
        </p:grpSpPr>
        <p:sp>
          <p:nvSpPr>
            <p:cNvPr id="7280" name="Rectangle 112"/>
            <p:cNvSpPr>
              <a:spLocks noChangeArrowheads="1"/>
            </p:cNvSpPr>
            <p:nvPr/>
          </p:nvSpPr>
          <p:spPr bwMode="auto">
            <a:xfrm>
              <a:off x="2652" y="890"/>
              <a:ext cx="37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，则在 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M 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的余子式　　</a:t>
              </a:r>
              <a:r>
                <a:rPr kumimoji="1" lang="zh-CN" altLang="en-US" sz="2800" b="1">
                  <a:latin typeface="Times New Roman" pitchFamily="18" charset="0"/>
                </a:rPr>
                <a:t>前</a:t>
              </a:r>
            </a:p>
          </p:txBody>
        </p:sp>
        <p:graphicFrame>
          <p:nvGraphicFramePr>
            <p:cNvPr id="7282" name="Object 114"/>
            <p:cNvGraphicFramePr>
              <a:graphicFrameLocks noChangeAspect="1"/>
            </p:cNvGraphicFramePr>
            <p:nvPr/>
          </p:nvGraphicFramePr>
          <p:xfrm>
            <a:off x="641" y="935"/>
            <a:ext cx="2032" cy="272"/>
          </p:xfrm>
          <a:graphic>
            <a:graphicData uri="http://schemas.openxmlformats.org/presentationml/2006/ole">
              <p:oleObj spid="_x0000_s171015" name="Equation" r:id="rId3" imgW="3225600" imgH="431640" progId="Equation.DSMT4">
                <p:embed/>
              </p:oleObj>
            </a:graphicData>
          </a:graphic>
        </p:graphicFrame>
        <p:graphicFrame>
          <p:nvGraphicFramePr>
            <p:cNvPr id="7283" name="Object 115"/>
            <p:cNvGraphicFramePr>
              <a:graphicFrameLocks noChangeAspect="1"/>
            </p:cNvGraphicFramePr>
            <p:nvPr/>
          </p:nvGraphicFramePr>
          <p:xfrm>
            <a:off x="4738" y="943"/>
            <a:ext cx="224" cy="184"/>
          </p:xfrm>
          <a:graphic>
            <a:graphicData uri="http://schemas.openxmlformats.org/presentationml/2006/ole">
              <p:oleObj spid="_x0000_s171016" name="Equation" r:id="rId4" imgW="355320" imgH="291960" progId="Equation.DSMT4">
                <p:embed/>
              </p:oleObj>
            </a:graphicData>
          </a:graphic>
        </p:graphicFrame>
      </p:grp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827088" y="1916113"/>
            <a:ext cx="9866312" cy="519112"/>
            <a:chOff x="521" y="1434"/>
            <a:chExt cx="6215" cy="327"/>
          </a:xfrm>
        </p:grpSpPr>
        <p:sp>
          <p:nvSpPr>
            <p:cNvPr id="7285" name="Rectangle 117"/>
            <p:cNvSpPr>
              <a:spLocks noChangeArrowheads="1"/>
            </p:cNvSpPr>
            <p:nvPr/>
          </p:nvSpPr>
          <p:spPr bwMode="auto">
            <a:xfrm>
              <a:off x="3470" y="1434"/>
              <a:ext cx="3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后称之</a:t>
              </a:r>
              <a:r>
                <a:rPr kumimoji="1" lang="zh-CN" altLang="en-US" sz="2800" b="1">
                  <a:latin typeface="Times New Roman" pitchFamily="18" charset="0"/>
                </a:rPr>
                <a:t>为 </a:t>
              </a:r>
              <a:r>
                <a:rPr kumimoji="1" lang="en-US" altLang="zh-CN" sz="2800" b="1">
                  <a:latin typeface="Times New Roman" pitchFamily="18" charset="0"/>
                </a:rPr>
                <a:t>M </a:t>
              </a:r>
              <a:r>
                <a:rPr kumimoji="1" lang="zh-CN" altLang="en-US" sz="2800" b="1">
                  <a:latin typeface="Times New Roman" pitchFamily="18" charset="0"/>
                </a:rPr>
                <a:t>的</a:t>
              </a:r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代数</a:t>
              </a:r>
            </a:p>
          </p:txBody>
        </p:sp>
        <p:graphicFrame>
          <p:nvGraphicFramePr>
            <p:cNvPr id="7286" name="Object 118"/>
            <p:cNvGraphicFramePr>
              <a:graphicFrameLocks noChangeAspect="1"/>
            </p:cNvGraphicFramePr>
            <p:nvPr/>
          </p:nvGraphicFramePr>
          <p:xfrm>
            <a:off x="1519" y="1434"/>
            <a:ext cx="1944" cy="304"/>
          </p:xfrm>
          <a:graphic>
            <a:graphicData uri="http://schemas.openxmlformats.org/presentationml/2006/ole">
              <p:oleObj spid="_x0000_s171014" name="Equation" r:id="rId5" imgW="3085920" imgH="482400" progId="Equation.DSMT4">
                <p:embed/>
              </p:oleObj>
            </a:graphicData>
          </a:graphic>
        </p:graphicFrame>
        <p:sp>
          <p:nvSpPr>
            <p:cNvPr id="7287" name="Rectangle 119"/>
            <p:cNvSpPr>
              <a:spLocks noChangeArrowheads="1"/>
            </p:cNvSpPr>
            <p:nvPr/>
          </p:nvSpPr>
          <p:spPr bwMode="auto">
            <a:xfrm>
              <a:off x="521" y="1434"/>
              <a:ext cx="31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加上符号</a:t>
              </a:r>
            </a:p>
          </p:txBody>
        </p:sp>
      </p:grp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900113" y="2781300"/>
            <a:ext cx="6861175" cy="519113"/>
            <a:chOff x="612" y="1480"/>
            <a:chExt cx="4322" cy="327"/>
          </a:xfrm>
        </p:grpSpPr>
        <p:sp>
          <p:nvSpPr>
            <p:cNvPr id="7289" name="Rectangle 121"/>
            <p:cNvSpPr>
              <a:spLocks noChangeArrowheads="1"/>
            </p:cNvSpPr>
            <p:nvPr/>
          </p:nvSpPr>
          <p:spPr bwMode="auto">
            <a:xfrm>
              <a:off x="612" y="1480"/>
              <a:ext cx="43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余子式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，记为                                                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.  </a:t>
              </a:r>
            </a:p>
          </p:txBody>
        </p:sp>
        <p:graphicFrame>
          <p:nvGraphicFramePr>
            <p:cNvPr id="7290" name="Object 122"/>
            <p:cNvGraphicFramePr>
              <a:graphicFrameLocks noChangeAspect="1"/>
            </p:cNvGraphicFramePr>
            <p:nvPr/>
          </p:nvGraphicFramePr>
          <p:xfrm>
            <a:off x="2074" y="1497"/>
            <a:ext cx="2544" cy="296"/>
          </p:xfrm>
          <a:graphic>
            <a:graphicData uri="http://schemas.openxmlformats.org/presentationml/2006/ole">
              <p:oleObj spid="_x0000_s171013" name="Equation" r:id="rId6" imgW="4038480" imgH="469800" progId="Equation.DSMT4">
                <p:embed/>
              </p:oleObj>
            </a:graphicData>
          </a:graphic>
        </p:graphicFrame>
      </p:grpSp>
      <p:sp>
        <p:nvSpPr>
          <p:cNvPr id="7294" name="Rectangle 126"/>
          <p:cNvSpPr>
            <a:spLocks noChangeArrowheads="1"/>
          </p:cNvSpPr>
          <p:nvPr/>
        </p:nvSpPr>
        <p:spPr bwMode="auto">
          <a:xfrm>
            <a:off x="827088" y="3573463"/>
            <a:ext cx="3402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33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注：</a:t>
            </a:r>
          </a:p>
        </p:txBody>
      </p:sp>
      <p:sp>
        <p:nvSpPr>
          <p:cNvPr id="7295" name="Rectangle 127"/>
          <p:cNvSpPr>
            <a:spLocks noChangeArrowheads="1"/>
          </p:cNvSpPr>
          <p:nvPr/>
        </p:nvSpPr>
        <p:spPr bwMode="auto">
          <a:xfrm>
            <a:off x="1763713" y="3644900"/>
            <a:ext cx="6697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800" b="1" dirty="0">
                <a:latin typeface="宋体" charset="-122"/>
                <a:cs typeface="Times New Roman" pitchFamily="18" charset="0"/>
              </a:rPr>
              <a:t>①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阶子式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不是唯一的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1331913" y="4292600"/>
            <a:ext cx="8712200" cy="554038"/>
            <a:chOff x="930" y="1117"/>
            <a:chExt cx="5488" cy="349"/>
          </a:xfrm>
        </p:grpSpPr>
        <p:sp>
          <p:nvSpPr>
            <p:cNvPr id="7297" name="Rectangle 129"/>
            <p:cNvSpPr>
              <a:spLocks noChangeArrowheads="1"/>
            </p:cNvSpPr>
            <p:nvPr/>
          </p:nvSpPr>
          <p:spPr bwMode="auto">
            <a:xfrm>
              <a:off x="930" y="1117"/>
              <a:ext cx="5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</a:rPr>
                <a:t>（任一 </a:t>
              </a:r>
              <a:r>
                <a:rPr kumimoji="1" lang="en-US" altLang="zh-CN" sz="2800" b="1" i="1" dirty="0">
                  <a:latin typeface="Times New Roman" pitchFamily="18" charset="0"/>
                </a:rPr>
                <a:t>n 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阶行列式</a:t>
              </a:r>
              <a:r>
                <a:rPr kumimoji="1" lang="zh-CN" altLang="en-US" sz="2800" b="1" dirty="0">
                  <a:latin typeface="Times New Roman" pitchFamily="18" charset="0"/>
                </a:rPr>
                <a:t>有          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个 </a:t>
              </a:r>
              <a:r>
                <a:rPr kumimoji="1" lang="en-US" altLang="zh-CN" sz="2800" b="1" i="1" dirty="0">
                  <a:latin typeface="Times New Roman" pitchFamily="18" charset="0"/>
                  <a:cs typeface="Times New Roman" pitchFamily="18" charset="0"/>
                </a:rPr>
                <a:t>k 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阶子式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）．         </a:t>
              </a:r>
            </a:p>
          </p:txBody>
        </p:sp>
        <p:graphicFrame>
          <p:nvGraphicFramePr>
            <p:cNvPr id="7298" name="Object 130"/>
            <p:cNvGraphicFramePr>
              <a:graphicFrameLocks noChangeAspect="1"/>
            </p:cNvGraphicFramePr>
            <p:nvPr/>
          </p:nvGraphicFramePr>
          <p:xfrm>
            <a:off x="3107" y="1162"/>
            <a:ext cx="528" cy="304"/>
          </p:xfrm>
          <a:graphic>
            <a:graphicData uri="http://schemas.openxmlformats.org/presentationml/2006/ole">
              <p:oleObj spid="_x0000_s171012" name="Equation" r:id="rId7" imgW="838080" imgH="482400" progId="Equation.DSMT4">
                <p:embed/>
              </p:oleObj>
            </a:graphicData>
          </a:graphic>
        </p:graphicFrame>
      </p:grpSp>
      <p:grpSp>
        <p:nvGrpSpPr>
          <p:cNvPr id="6" name="Group 131"/>
          <p:cNvGrpSpPr>
            <a:grpSpLocks/>
          </p:cNvGrpSpPr>
          <p:nvPr/>
        </p:nvGrpSpPr>
        <p:grpSpPr bwMode="auto">
          <a:xfrm>
            <a:off x="1476375" y="5661025"/>
            <a:ext cx="7667625" cy="519113"/>
            <a:chOff x="930" y="2387"/>
            <a:chExt cx="4830" cy="327"/>
          </a:xfrm>
        </p:grpSpPr>
        <p:sp>
          <p:nvSpPr>
            <p:cNvPr id="7300" name="Rectangle 132"/>
            <p:cNvSpPr>
              <a:spLocks noChangeArrowheads="1"/>
            </p:cNvSpPr>
            <p:nvPr/>
          </p:nvSpPr>
          <p:spPr bwMode="auto">
            <a:xfrm>
              <a:off x="1474" y="2387"/>
              <a:ext cx="42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时，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本身为一个</a:t>
              </a:r>
              <a:r>
                <a:rPr kumimoji="1"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阶子式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．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7301" name="Object 133"/>
            <p:cNvGraphicFramePr>
              <a:graphicFrameLocks noChangeAspect="1"/>
            </p:cNvGraphicFramePr>
            <p:nvPr/>
          </p:nvGraphicFramePr>
          <p:xfrm>
            <a:off x="930" y="2436"/>
            <a:ext cx="512" cy="200"/>
          </p:xfrm>
          <a:graphic>
            <a:graphicData uri="http://schemas.openxmlformats.org/presentationml/2006/ole">
              <p:oleObj spid="_x0000_s171011" name="Equation" r:id="rId8" imgW="812520" imgH="317160" progId="Equation.DSMT4">
                <p:embed/>
              </p:oleObj>
            </a:graphicData>
          </a:graphic>
        </p:graphicFrame>
      </p:grp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971550" y="4941888"/>
            <a:ext cx="9864725" cy="576262"/>
            <a:chOff x="612" y="1842"/>
            <a:chExt cx="6214" cy="363"/>
          </a:xfrm>
        </p:grpSpPr>
        <p:sp>
          <p:nvSpPr>
            <p:cNvPr id="7303" name="Rectangle 135"/>
            <p:cNvSpPr>
              <a:spLocks noChangeArrowheads="1"/>
            </p:cNvSpPr>
            <p:nvPr/>
          </p:nvSpPr>
          <p:spPr bwMode="auto">
            <a:xfrm>
              <a:off x="612" y="1842"/>
              <a:ext cx="13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800" b="1">
                  <a:latin typeface="宋体" charset="-122"/>
                  <a:cs typeface="Times New Roman" pitchFamily="18" charset="0"/>
                </a:rPr>
                <a:t>②</a:t>
              </a:r>
              <a:r>
                <a:rPr kumimoji="1" lang="zh-CN" altLang="en-US" sz="1000">
                  <a:latin typeface="Times New Roman" pitchFamily="18" charset="0"/>
                  <a:cs typeface="Times New Roman" pitchFamily="18" charset="0"/>
                </a:rPr>
                <a:t>　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7304" name="Rectangle 136"/>
            <p:cNvSpPr>
              <a:spLocks noChangeArrowheads="1"/>
            </p:cNvSpPr>
            <p:nvPr/>
          </p:nvSpPr>
          <p:spPr bwMode="auto">
            <a:xfrm>
              <a:off x="1474" y="1878"/>
              <a:ext cx="5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时，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中每个元素都是一个</a:t>
              </a:r>
              <a:r>
                <a:rPr kumimoji="1"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阶子式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；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7305" name="Object 137"/>
            <p:cNvGraphicFramePr>
              <a:graphicFrameLocks noChangeAspect="1"/>
            </p:cNvGraphicFramePr>
            <p:nvPr/>
          </p:nvGraphicFramePr>
          <p:xfrm>
            <a:off x="1020" y="1933"/>
            <a:ext cx="480" cy="200"/>
          </p:xfrm>
          <a:graphic>
            <a:graphicData uri="http://schemas.openxmlformats.org/presentationml/2006/ole">
              <p:oleObj spid="_x0000_s171010" name="Equation" r:id="rId9" imgW="761760" imgH="317160" progId="Equation.DSMT4">
                <p:embed/>
              </p:oleObj>
            </a:graphicData>
          </a:graphic>
        </p:graphicFrame>
      </p:grp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36296" y="3140968"/>
          <a:ext cx="914400" cy="828675"/>
        </p:xfrm>
        <a:graphic>
          <a:graphicData uri="http://schemas.openxmlformats.org/presentationml/2006/ole">
            <p:oleObj spid="_x0000_s171017" name="演示文稿" showAsIcon="1" r:id="rId10" imgW="914400" imgH="82872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8" grpId="0"/>
      <p:bldP spid="7294" grpId="0"/>
      <p:bldP spid="72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827584" y="404664"/>
          <a:ext cx="2778557" cy="1656184"/>
        </p:xfrm>
        <a:graphic>
          <a:graphicData uri="http://schemas.openxmlformats.org/presentationml/2006/ole">
            <p:oleObj spid="_x0000_s167938" name="Equation" r:id="rId3" imgW="2577960" imgH="1536480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187624" y="2204864"/>
          <a:ext cx="6070600" cy="1041400"/>
        </p:xfrm>
        <a:graphic>
          <a:graphicData uri="http://schemas.openxmlformats.org/presentationml/2006/ole">
            <p:oleObj spid="_x0000_s167942" name="Equation" r:id="rId4" imgW="6070320" imgH="1041120" progId="Equation.DSMT4">
              <p:embed/>
            </p:oleObj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331640" y="4509120"/>
          <a:ext cx="3644900" cy="444500"/>
        </p:xfrm>
        <a:graphic>
          <a:graphicData uri="http://schemas.openxmlformats.org/presentationml/2006/ole">
            <p:oleObj spid="_x0000_s167943" name="Equation" r:id="rId5" imgW="3644640" imgH="444240" progId="Equation.DSMT4">
              <p:embed/>
            </p:oleObj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1331640" y="2204864"/>
          <a:ext cx="6070600" cy="1041400"/>
        </p:xfrm>
        <a:graphic>
          <a:graphicData uri="http://schemas.openxmlformats.org/presentationml/2006/ole">
            <p:oleObj spid="_x0000_s167945" name="Equation" r:id="rId6" imgW="6070320" imgH="1041120" progId="Equation.DSMT4">
              <p:embed/>
            </p:oleObj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1259632" y="3429000"/>
          <a:ext cx="6045200" cy="1041400"/>
        </p:xfrm>
        <a:graphic>
          <a:graphicData uri="http://schemas.openxmlformats.org/presentationml/2006/ole">
            <p:oleObj spid="_x0000_s167946" name="Equation" r:id="rId7" imgW="6045120" imgH="1041120" progId="Equation.DSMT4">
              <p:embed/>
            </p:oleObj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1420813" y="5013325"/>
          <a:ext cx="3467100" cy="444500"/>
        </p:xfrm>
        <a:graphic>
          <a:graphicData uri="http://schemas.openxmlformats.org/presentationml/2006/ole">
            <p:oleObj spid="_x0000_s167947" name="Equation" r:id="rId8" imgW="3466800" imgH="4442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AutoShape 4"/>
          <p:cNvSpPr>
            <a:spLocks noChangeArrowheads="1"/>
          </p:cNvSpPr>
          <p:nvPr/>
        </p:nvSpPr>
        <p:spPr bwMode="auto">
          <a:xfrm>
            <a:off x="612775" y="981075"/>
            <a:ext cx="8064500" cy="5184775"/>
          </a:xfrm>
          <a:prstGeom prst="flowChartAlternateProcess">
            <a:avLst/>
          </a:prstGeom>
          <a:solidFill>
            <a:srgbClr val="CCFFCC">
              <a:alpha val="30000"/>
            </a:srgbClr>
          </a:solidFill>
          <a:ln w="25400" cap="rnd">
            <a:solidFill>
              <a:srgbClr val="CC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755650" y="2060575"/>
            <a:ext cx="993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dirty="0">
                <a:cs typeface="Times New Roman" pitchFamily="18" charset="0"/>
              </a:rPr>
              <a:t>由这 </a:t>
            </a:r>
            <a:r>
              <a:rPr kumimoji="1" lang="en-US" altLang="zh-CN" i="1" dirty="0">
                <a:cs typeface="Times New Roman" pitchFamily="18" charset="0"/>
              </a:rPr>
              <a:t>k </a:t>
            </a:r>
            <a:r>
              <a:rPr kumimoji="1" lang="zh-CN" altLang="en-US" dirty="0">
                <a:cs typeface="Times New Roman" pitchFamily="18" charset="0"/>
              </a:rPr>
              <a:t>行</a:t>
            </a:r>
            <a:r>
              <a:rPr kumimoji="1" lang="zh-CN" altLang="en-US" dirty="0"/>
              <a:t>元素所组成的一切</a:t>
            </a:r>
            <a:r>
              <a:rPr kumimoji="1" lang="en-US" altLang="zh-CN" i="1" dirty="0" smtClean="0"/>
              <a:t>k</a:t>
            </a:r>
            <a:r>
              <a:rPr kumimoji="1" lang="zh-CN" altLang="en-US" dirty="0" smtClean="0"/>
              <a:t>阶子式</a:t>
            </a:r>
            <a:r>
              <a:rPr kumimoji="1" lang="zh-CN" altLang="en-US" dirty="0"/>
              <a:t>与它们的</a:t>
            </a:r>
          </a:p>
        </p:txBody>
      </p:sp>
      <p:grpSp>
        <p:nvGrpSpPr>
          <p:cNvPr id="151559" name="Group 7"/>
          <p:cNvGrpSpPr>
            <a:grpSpLocks/>
          </p:cNvGrpSpPr>
          <p:nvPr/>
        </p:nvGrpSpPr>
        <p:grpSpPr bwMode="auto">
          <a:xfrm>
            <a:off x="1187450" y="1341438"/>
            <a:ext cx="9001125" cy="519112"/>
            <a:chOff x="793" y="799"/>
            <a:chExt cx="5670" cy="327"/>
          </a:xfrm>
        </p:grpSpPr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793" y="799"/>
              <a:ext cx="56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>
                  <a:latin typeface="宋体" pitchFamily="2" charset="-122"/>
                  <a:cs typeface="Times New Roman" pitchFamily="18" charset="0"/>
                </a:rPr>
                <a:t>设在行列式</a:t>
              </a:r>
              <a:r>
                <a:rPr kumimoji="1" lang="zh-CN" altLang="en-US">
                  <a:cs typeface="Times New Roman" pitchFamily="18" charset="0"/>
                </a:rPr>
                <a:t> </a:t>
              </a:r>
              <a:r>
                <a:rPr kumimoji="1" lang="en-US" altLang="zh-CN">
                  <a:cs typeface="Times New Roman" pitchFamily="18" charset="0"/>
                </a:rPr>
                <a:t>D </a:t>
              </a:r>
              <a:r>
                <a:rPr kumimoji="1" lang="zh-CN" altLang="en-US">
                  <a:latin typeface="宋体" pitchFamily="2" charset="-122"/>
                  <a:cs typeface="Times New Roman" pitchFamily="18" charset="0"/>
                </a:rPr>
                <a:t>中任意取</a:t>
              </a:r>
              <a:r>
                <a:rPr kumimoji="1" lang="zh-CN" altLang="en-US">
                  <a:cs typeface="Times New Roman" pitchFamily="18" charset="0"/>
                </a:rPr>
                <a:t> </a:t>
              </a:r>
              <a:r>
                <a:rPr kumimoji="1" lang="en-US" altLang="zh-CN" i="1">
                  <a:cs typeface="Times New Roman" pitchFamily="18" charset="0"/>
                </a:rPr>
                <a:t>k </a:t>
              </a:r>
              <a:r>
                <a:rPr kumimoji="1" lang="en-US" altLang="zh-CN"/>
                <a:t>(                       </a:t>
              </a:r>
              <a:r>
                <a:rPr kumimoji="1" lang="en-US" altLang="zh-CN">
                  <a:cs typeface="Times New Roman" pitchFamily="18" charset="0"/>
                </a:rPr>
                <a:t>)</a:t>
              </a:r>
              <a:r>
                <a:rPr kumimoji="1" lang="zh-CN" altLang="en-US">
                  <a:cs typeface="Times New Roman" pitchFamily="18" charset="0"/>
                </a:rPr>
                <a:t>行，</a:t>
              </a:r>
            </a:p>
          </p:txBody>
        </p:sp>
        <p:graphicFrame>
          <p:nvGraphicFramePr>
            <p:cNvPr id="151561" name="Object 9"/>
            <p:cNvGraphicFramePr>
              <a:graphicFrameLocks noChangeAspect="1"/>
            </p:cNvGraphicFramePr>
            <p:nvPr/>
          </p:nvGraphicFramePr>
          <p:xfrm>
            <a:off x="3470" y="890"/>
            <a:ext cx="1136" cy="200"/>
          </p:xfrm>
          <a:graphic>
            <a:graphicData uri="http://schemas.openxmlformats.org/presentationml/2006/ole">
              <p:oleObj spid="_x0000_s151561" name="Equation" r:id="rId3" imgW="1803240" imgH="317160" progId="Equation.DSMT4">
                <p:embed/>
              </p:oleObj>
            </a:graphicData>
          </a:graphic>
        </p:graphicFrame>
      </p:grp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755650" y="2781300"/>
            <a:ext cx="698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/>
              <a:t>代数余子式的乘积和等于 </a:t>
            </a:r>
            <a:r>
              <a:rPr kumimoji="1" lang="en-US" altLang="zh-CN"/>
              <a:t>D</a:t>
            </a:r>
            <a:r>
              <a:rPr kumimoji="1" lang="zh-CN" altLang="en-US"/>
              <a:t>．即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1116013" y="3573463"/>
            <a:ext cx="10298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dirty="0">
                <a:cs typeface="Times New Roman" pitchFamily="18" charset="0"/>
              </a:rPr>
              <a:t>若 </a:t>
            </a:r>
            <a:r>
              <a:rPr kumimoji="1" lang="en-US" altLang="zh-CN" dirty="0">
                <a:cs typeface="Times New Roman" pitchFamily="18" charset="0"/>
              </a:rPr>
              <a:t>D </a:t>
            </a:r>
            <a:r>
              <a:rPr kumimoji="1" lang="zh-CN" altLang="en-US" dirty="0">
                <a:cs typeface="Times New Roman" pitchFamily="18" charset="0"/>
              </a:rPr>
              <a:t>中取定 </a:t>
            </a:r>
            <a:r>
              <a:rPr kumimoji="1" lang="en-US" altLang="zh-CN" i="1" dirty="0">
                <a:cs typeface="Times New Roman" pitchFamily="18" charset="0"/>
              </a:rPr>
              <a:t>k </a:t>
            </a:r>
            <a:r>
              <a:rPr kumimoji="1" lang="zh-CN" altLang="en-US" dirty="0">
                <a:cs typeface="Times New Roman" pitchFamily="18" charset="0"/>
              </a:rPr>
              <a:t>行后，由这 </a:t>
            </a:r>
            <a:r>
              <a:rPr kumimoji="1" lang="en-US" altLang="zh-CN" i="1" dirty="0">
                <a:cs typeface="Times New Roman" pitchFamily="18" charset="0"/>
              </a:rPr>
              <a:t>k</a:t>
            </a:r>
            <a:r>
              <a:rPr kumimoji="1" lang="en-US" altLang="zh-CN" dirty="0">
                <a:cs typeface="Times New Roman" pitchFamily="18" charset="0"/>
              </a:rPr>
              <a:t> </a:t>
            </a:r>
            <a:r>
              <a:rPr kumimoji="1" lang="zh-CN" altLang="en-US" dirty="0">
                <a:cs typeface="Times New Roman" pitchFamily="18" charset="0"/>
              </a:rPr>
              <a:t>行得到的 </a:t>
            </a:r>
            <a:r>
              <a:rPr kumimoji="1" lang="en-US" altLang="zh-CN" i="1" dirty="0">
                <a:cs typeface="Times New Roman" pitchFamily="18" charset="0"/>
              </a:rPr>
              <a:t>k </a:t>
            </a:r>
            <a:r>
              <a:rPr kumimoji="1" lang="zh-CN" altLang="en-US" dirty="0" smtClean="0">
                <a:cs typeface="Times New Roman" pitchFamily="18" charset="0"/>
              </a:rPr>
              <a:t>阶子式</a:t>
            </a:r>
            <a:endParaRPr kumimoji="1" lang="zh-CN" altLang="en-US" dirty="0"/>
          </a:p>
        </p:txBody>
      </p:sp>
      <p:grpSp>
        <p:nvGrpSpPr>
          <p:cNvPr id="151564" name="Group 12"/>
          <p:cNvGrpSpPr>
            <a:grpSpLocks/>
          </p:cNvGrpSpPr>
          <p:nvPr/>
        </p:nvGrpSpPr>
        <p:grpSpPr bwMode="auto">
          <a:xfrm>
            <a:off x="755650" y="5157788"/>
            <a:ext cx="7154863" cy="519112"/>
            <a:chOff x="567" y="3294"/>
            <a:chExt cx="4507" cy="327"/>
          </a:xfrm>
        </p:grpSpPr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1791" y="3294"/>
              <a:ext cx="3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>
                  <a:cs typeface="Times New Roman" pitchFamily="18" charset="0"/>
                </a:rPr>
                <a:t>则                                                   </a:t>
              </a:r>
              <a:r>
                <a:rPr kumimoji="1" lang="en-US" altLang="zh-CN">
                  <a:cs typeface="Times New Roman" pitchFamily="18" charset="0"/>
                </a:rPr>
                <a:t>.</a:t>
              </a:r>
              <a:endParaRPr kumimoji="1" lang="en-US" altLang="zh-CN"/>
            </a:p>
          </p:txBody>
        </p:sp>
        <p:graphicFrame>
          <p:nvGraphicFramePr>
            <p:cNvPr id="151566" name="Object 14"/>
            <p:cNvGraphicFramePr>
              <a:graphicFrameLocks noChangeAspect="1"/>
            </p:cNvGraphicFramePr>
            <p:nvPr/>
          </p:nvGraphicFramePr>
          <p:xfrm>
            <a:off x="2154" y="3339"/>
            <a:ext cx="2920" cy="272"/>
          </p:xfrm>
          <a:graphic>
            <a:graphicData uri="http://schemas.openxmlformats.org/presentationml/2006/ole">
              <p:oleObj spid="_x0000_s151566" name="Equation" r:id="rId4" imgW="4635360" imgH="431640" progId="Equation.DSMT4">
                <p:embed/>
              </p:oleObj>
            </a:graphicData>
          </a:graphic>
        </p:graphicFrame>
        <p:graphicFrame>
          <p:nvGraphicFramePr>
            <p:cNvPr id="151567" name="Object 15"/>
            <p:cNvGraphicFramePr>
              <a:graphicFrameLocks noChangeAspect="1"/>
            </p:cNvGraphicFramePr>
            <p:nvPr/>
          </p:nvGraphicFramePr>
          <p:xfrm>
            <a:off x="567" y="3339"/>
            <a:ext cx="1264" cy="272"/>
          </p:xfrm>
          <a:graphic>
            <a:graphicData uri="http://schemas.openxmlformats.org/presentationml/2006/ole">
              <p:oleObj spid="_x0000_s151567" name="Equation" r:id="rId5" imgW="2006280" imgH="431640" progId="Equation.DSMT4">
                <p:embed/>
              </p:oleObj>
            </a:graphicData>
          </a:graphic>
        </p:graphicFrame>
      </p:grpSp>
      <p:grpSp>
        <p:nvGrpSpPr>
          <p:cNvPr id="151568" name="Group 16"/>
          <p:cNvGrpSpPr>
            <a:grpSpLocks/>
          </p:cNvGrpSpPr>
          <p:nvPr/>
        </p:nvGrpSpPr>
        <p:grpSpPr bwMode="auto">
          <a:xfrm>
            <a:off x="611188" y="4292600"/>
            <a:ext cx="7920037" cy="590550"/>
            <a:chOff x="567" y="2750"/>
            <a:chExt cx="4989" cy="372"/>
          </a:xfrm>
        </p:grpSpPr>
        <p:grpSp>
          <p:nvGrpSpPr>
            <p:cNvPr id="151569" name="Group 17"/>
            <p:cNvGrpSpPr>
              <a:grpSpLocks/>
            </p:cNvGrpSpPr>
            <p:nvPr/>
          </p:nvGrpSpPr>
          <p:grpSpPr bwMode="auto">
            <a:xfrm>
              <a:off x="930" y="2795"/>
              <a:ext cx="4626" cy="327"/>
              <a:chOff x="930" y="3158"/>
              <a:chExt cx="4626" cy="327"/>
            </a:xfrm>
          </p:grpSpPr>
          <p:sp>
            <p:nvSpPr>
              <p:cNvPr id="151570" name="Rectangle 18"/>
              <p:cNvSpPr>
                <a:spLocks noChangeArrowheads="1"/>
              </p:cNvSpPr>
              <p:nvPr/>
            </p:nvSpPr>
            <p:spPr bwMode="auto">
              <a:xfrm>
                <a:off x="2290" y="3158"/>
                <a:ext cx="32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kumimoji="1" lang="zh-CN" altLang="en-US">
                    <a:cs typeface="Times New Roman" pitchFamily="18" charset="0"/>
                  </a:rPr>
                  <a:t>，它们对应的代数余子</a:t>
                </a:r>
                <a:r>
                  <a:rPr kumimoji="1" lang="zh-CN" altLang="en-US"/>
                  <a:t>式分别为</a:t>
                </a:r>
              </a:p>
            </p:txBody>
          </p:sp>
          <p:graphicFrame>
            <p:nvGraphicFramePr>
              <p:cNvPr id="151571" name="Object 19"/>
              <p:cNvGraphicFramePr>
                <a:graphicFrameLocks noChangeAspect="1"/>
              </p:cNvGraphicFramePr>
              <p:nvPr/>
            </p:nvGraphicFramePr>
            <p:xfrm>
              <a:off x="930" y="3203"/>
              <a:ext cx="1368" cy="272"/>
            </p:xfrm>
            <a:graphic>
              <a:graphicData uri="http://schemas.openxmlformats.org/presentationml/2006/ole">
                <p:oleObj spid="_x0000_s151571" name="Equation" r:id="rId6" imgW="2171520" imgH="431640" progId="Equation.DSMT4">
                  <p:embed/>
                </p:oleObj>
              </a:graphicData>
            </a:graphic>
          </p:graphicFrame>
        </p:grpSp>
        <p:sp>
          <p:nvSpPr>
            <p:cNvPr id="151572" name="Rectangle 20"/>
            <p:cNvSpPr>
              <a:spLocks noChangeArrowheads="1"/>
            </p:cNvSpPr>
            <p:nvPr/>
          </p:nvSpPr>
          <p:spPr bwMode="auto">
            <a:xfrm>
              <a:off x="567" y="2750"/>
              <a:ext cx="12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>
                  <a:cs typeface="Times New Roman" pitchFamily="18" charset="0"/>
                </a:rPr>
                <a:t>为</a:t>
              </a:r>
            </a:p>
          </p:txBody>
        </p:sp>
      </p:grp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755576" y="260648"/>
            <a:ext cx="8640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3600" dirty="0" smtClean="0">
                <a:solidFill>
                  <a:srgbClr val="0033CC"/>
                </a:solidFill>
                <a:ea typeface="黑体" pitchFamily="49" charset="-122"/>
              </a:rPr>
              <a:t>二、</a:t>
            </a:r>
            <a:r>
              <a:rPr lang="en-US" altLang="en-US" sz="3600" dirty="0" err="1" smtClean="0">
                <a:solidFill>
                  <a:srgbClr val="0033CC"/>
                </a:solidFill>
                <a:ea typeface="黑体" pitchFamily="49" charset="-122"/>
              </a:rPr>
              <a:t>拉普拉斯</a:t>
            </a:r>
            <a:r>
              <a:rPr lang="en-US" altLang="en-US" sz="3600" dirty="0">
                <a:solidFill>
                  <a:srgbClr val="0033CC"/>
                </a:solidFill>
                <a:ea typeface="黑体" pitchFamily="49" charset="-122"/>
              </a:rPr>
              <a:t>(Laplace)</a:t>
            </a:r>
            <a:r>
              <a:rPr lang="en-US" altLang="en-US" sz="3600" dirty="0" err="1">
                <a:solidFill>
                  <a:srgbClr val="0033CC"/>
                </a:solidFill>
                <a:ea typeface="黑体" pitchFamily="49" charset="-122"/>
              </a:rPr>
              <a:t>定理</a:t>
            </a:r>
            <a:endParaRPr lang="zh-CN" altLang="en-US" sz="3600" dirty="0">
              <a:solidFill>
                <a:srgbClr val="0033CC"/>
              </a:solidFill>
              <a:ea typeface="黑体" pitchFamily="49" charset="-122"/>
            </a:endParaRP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29600" y="5949280"/>
          <a:ext cx="914400" cy="792163"/>
        </p:xfrm>
        <a:graphic>
          <a:graphicData uri="http://schemas.openxmlformats.org/presentationml/2006/ole">
            <p:oleObj spid="_x0000_s151572" name="演示文稿" showAsIcon="1" r:id="rId7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8" grpId="0"/>
      <p:bldP spid="151562" grpId="0"/>
      <p:bldP spid="151563" grpId="0"/>
      <p:bldP spid="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90" name="Group 14"/>
          <p:cNvGrpSpPr>
            <a:grpSpLocks/>
          </p:cNvGrpSpPr>
          <p:nvPr/>
        </p:nvGrpSpPr>
        <p:grpSpPr bwMode="auto">
          <a:xfrm>
            <a:off x="755650" y="2492375"/>
            <a:ext cx="8064500" cy="2257425"/>
            <a:chOff x="476" y="1661"/>
            <a:chExt cx="5080" cy="1422"/>
          </a:xfrm>
        </p:grpSpPr>
        <p:graphicFrame>
          <p:nvGraphicFramePr>
            <p:cNvPr id="152586" name="Object 10"/>
            <p:cNvGraphicFramePr>
              <a:graphicFrameLocks noChangeAspect="1"/>
            </p:cNvGraphicFramePr>
            <p:nvPr/>
          </p:nvGraphicFramePr>
          <p:xfrm>
            <a:off x="839" y="1661"/>
            <a:ext cx="4717" cy="1422"/>
          </p:xfrm>
          <a:graphic>
            <a:graphicData uri="http://schemas.openxmlformats.org/presentationml/2006/ole">
              <p:oleObj spid="_x0000_s152586" name="Equation" r:id="rId3" imgW="7708680" imgH="2323800" progId="Equation.DSMT4">
                <p:embed/>
              </p:oleObj>
            </a:graphicData>
          </a:graphic>
        </p:graphicFrame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476" y="2205"/>
              <a:ext cx="9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/>
                <a:t>② </a:t>
              </a:r>
            </a:p>
          </p:txBody>
        </p:sp>
      </p:grpSp>
      <p:grpSp>
        <p:nvGrpSpPr>
          <p:cNvPr id="152592" name="Group 16"/>
          <p:cNvGrpSpPr>
            <a:grpSpLocks/>
          </p:cNvGrpSpPr>
          <p:nvPr/>
        </p:nvGrpSpPr>
        <p:grpSpPr bwMode="auto">
          <a:xfrm>
            <a:off x="684213" y="1052513"/>
            <a:ext cx="6943725" cy="519112"/>
            <a:chOff x="567" y="754"/>
            <a:chExt cx="4374" cy="327"/>
          </a:xfrm>
        </p:grpSpPr>
        <p:grpSp>
          <p:nvGrpSpPr>
            <p:cNvPr id="152591" name="Group 15"/>
            <p:cNvGrpSpPr>
              <a:grpSpLocks/>
            </p:cNvGrpSpPr>
            <p:nvPr/>
          </p:nvGrpSpPr>
          <p:grpSpPr bwMode="auto">
            <a:xfrm>
              <a:off x="567" y="754"/>
              <a:ext cx="4374" cy="327"/>
              <a:chOff x="567" y="754"/>
              <a:chExt cx="4374" cy="327"/>
            </a:xfrm>
          </p:grpSpPr>
          <p:sp>
            <p:nvSpPr>
              <p:cNvPr id="152581" name="Rectangle 5"/>
              <p:cNvSpPr>
                <a:spLocks noChangeArrowheads="1"/>
              </p:cNvSpPr>
              <p:nvPr/>
            </p:nvSpPr>
            <p:spPr bwMode="auto">
              <a:xfrm>
                <a:off x="567" y="754"/>
                <a:ext cx="29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indent="266700"/>
                <a:r>
                  <a:rPr kumimoji="1" lang="en-US" altLang="zh-CN">
                    <a:latin typeface="宋体" pitchFamily="2" charset="-122"/>
                    <a:cs typeface="Times New Roman" pitchFamily="18" charset="0"/>
                  </a:rPr>
                  <a:t>①      </a:t>
                </a:r>
                <a:r>
                  <a:rPr kumimoji="1" lang="zh-CN" altLang="en-US"/>
                  <a:t>时，</a:t>
                </a:r>
                <a:endParaRPr kumimoji="1" lang="zh-CN" altLang="en-US">
                  <a:cs typeface="Times New Roman" pitchFamily="18" charset="0"/>
                </a:endParaRPr>
              </a:p>
            </p:txBody>
          </p:sp>
          <p:graphicFrame>
            <p:nvGraphicFramePr>
              <p:cNvPr id="152582" name="Object 6"/>
              <p:cNvGraphicFramePr>
                <a:graphicFrameLocks noChangeAspect="1"/>
              </p:cNvGraphicFramePr>
              <p:nvPr/>
            </p:nvGraphicFramePr>
            <p:xfrm>
              <a:off x="2109" y="799"/>
              <a:ext cx="2832" cy="272"/>
            </p:xfrm>
            <a:graphic>
              <a:graphicData uri="http://schemas.openxmlformats.org/presentationml/2006/ole">
                <p:oleObj spid="_x0000_s152582" name="Equation" r:id="rId4" imgW="4495680" imgH="431640" progId="Equation.DSMT4">
                  <p:embed/>
                </p:oleObj>
              </a:graphicData>
            </a:graphic>
          </p:graphicFrame>
        </p:grpSp>
        <p:graphicFrame>
          <p:nvGraphicFramePr>
            <p:cNvPr id="152583" name="Object 7"/>
            <p:cNvGraphicFramePr>
              <a:graphicFrameLocks noChangeAspect="1"/>
            </p:cNvGraphicFramePr>
            <p:nvPr/>
          </p:nvGraphicFramePr>
          <p:xfrm>
            <a:off x="1156" y="845"/>
            <a:ext cx="480" cy="200"/>
          </p:xfrm>
          <a:graphic>
            <a:graphicData uri="http://schemas.openxmlformats.org/presentationml/2006/ole">
              <p:oleObj spid="_x0000_s152583" name="Equation" r:id="rId5" imgW="761760" imgH="317160" progId="Equation.DSMT4">
                <p:embed/>
              </p:oleObj>
            </a:graphicData>
          </a:graphic>
        </p:graphicFrame>
      </p:grp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1403350" y="1773238"/>
            <a:ext cx="6408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/>
              <a:t>即为行列式 </a:t>
            </a:r>
            <a:r>
              <a:rPr kumimoji="1" lang="en-US" altLang="zh-CN"/>
              <a:t>D </a:t>
            </a:r>
            <a:r>
              <a:rPr kumimoji="1" lang="zh-CN" altLang="en-US"/>
              <a:t>按某行展开； 　</a:t>
            </a:r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755650" y="476250"/>
            <a:ext cx="3402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0033CC"/>
                </a:solidFill>
                <a:ea typeface="黑体" pitchFamily="49" charset="-122"/>
                <a:cs typeface="Times New Roman" pitchFamily="18" charset="0"/>
              </a:rPr>
              <a:t>注：</a:t>
            </a:r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900113" y="5013325"/>
            <a:ext cx="9288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/>
              <a:t>为行列式 </a:t>
            </a:r>
            <a:r>
              <a:rPr kumimoji="1" lang="en-US" altLang="zh-CN"/>
              <a:t>D </a:t>
            </a:r>
            <a:r>
              <a:rPr kumimoji="1" lang="zh-CN" altLang="en-US"/>
              <a:t>取定前 </a:t>
            </a:r>
            <a:r>
              <a:rPr kumimoji="1" lang="en-US" altLang="zh-CN" i="1"/>
              <a:t>k</a:t>
            </a:r>
            <a:r>
              <a:rPr kumimoji="1" lang="en-US" altLang="zh-CN"/>
              <a:t> </a:t>
            </a:r>
            <a:r>
              <a:rPr kumimoji="1" lang="zh-CN" altLang="en-US"/>
              <a:t>行运用</a:t>
            </a:r>
            <a:r>
              <a:rPr kumimoji="1" lang="en-US" altLang="zh-CN"/>
              <a:t>Laplace </a:t>
            </a:r>
            <a:r>
              <a:rPr kumimoji="1" lang="zh-CN" altLang="en-US"/>
              <a:t>定理结果． 　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/>
      <p:bldP spid="1525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19313" y="1268413"/>
          <a:ext cx="3035300" cy="1778000"/>
        </p:xfrm>
        <a:graphic>
          <a:graphicData uri="http://schemas.openxmlformats.org/presentationml/2006/ole">
            <p:oleObj spid="_x0000_s195586" name="Equation" r:id="rId3" imgW="3035160" imgH="1777680" progId="Equation.DSMT4">
              <p:embed/>
            </p:oleObj>
          </a:graphicData>
        </a:graphic>
      </p:graphicFrame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005138" y="3429000"/>
          <a:ext cx="1193800" cy="952500"/>
        </p:xfrm>
        <a:graphic>
          <a:graphicData uri="http://schemas.openxmlformats.org/presentationml/2006/ole">
            <p:oleObj spid="_x0000_s195587" name="Equation" r:id="rId4" imgW="1193760" imgH="95220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87824" y="4509120"/>
          <a:ext cx="1168400" cy="469900"/>
        </p:xfrm>
        <a:graphic>
          <a:graphicData uri="http://schemas.openxmlformats.org/presentationml/2006/ole">
            <p:oleObj spid="_x0000_s195588" name="Equation" r:id="rId5" imgW="1168200" imgH="4698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87824" y="5373216"/>
          <a:ext cx="2222500" cy="292100"/>
        </p:xfrm>
        <a:graphic>
          <a:graphicData uri="http://schemas.openxmlformats.org/presentationml/2006/ole">
            <p:oleObj spid="_x0000_s195589" name="Equation" r:id="rId6" imgW="2222280" imgH="29196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8698" y="2060848"/>
            <a:ext cx="1295400" cy="58420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6363F"/>
                </a:solidFill>
              </a:rPr>
              <a:t>性质</a:t>
            </a:r>
            <a:r>
              <a:rPr lang="en-US" altLang="zh-CN" sz="3200" b="1" dirty="0" smtClean="0">
                <a:solidFill>
                  <a:srgbClr val="F6363F"/>
                </a:solidFill>
              </a:rPr>
              <a:t>7</a:t>
            </a:r>
            <a:endParaRPr lang="zh-CN" altLang="en-US" sz="3200" b="1" dirty="0">
              <a:solidFill>
                <a:srgbClr val="F6363F"/>
              </a:solidFill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411760" y="2060848"/>
          <a:ext cx="4711700" cy="1639888"/>
        </p:xfrm>
        <a:graphic>
          <a:graphicData uri="http://schemas.openxmlformats.org/presentationml/2006/ole">
            <p:oleObj spid="_x0000_s209924" name="Equation" r:id="rId3" imgW="2044440" imgH="711000" progId="Equation.DSMT4">
              <p:embed/>
            </p:oleObj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78582" y="634058"/>
            <a:ext cx="1295400" cy="58420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6363F"/>
                </a:solidFill>
              </a:rPr>
              <a:t>性质</a:t>
            </a:r>
            <a:r>
              <a:rPr lang="en-US" altLang="zh-CN" sz="3200" b="1" dirty="0" smtClean="0">
                <a:solidFill>
                  <a:srgbClr val="F6363F"/>
                </a:solidFill>
              </a:rPr>
              <a:t>6</a:t>
            </a:r>
            <a:endParaRPr lang="zh-CN" altLang="en-US" sz="3200" b="1" dirty="0">
              <a:solidFill>
                <a:srgbClr val="F6363F"/>
              </a:solidFill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843808" y="692696"/>
          <a:ext cx="4595812" cy="585788"/>
        </p:xfrm>
        <a:graphic>
          <a:graphicData uri="http://schemas.openxmlformats.org/presentationml/2006/ole">
            <p:oleObj spid="_x0000_s209925" name="Equation" r:id="rId4" imgW="1993680" imgH="253800" progId="Equation.DSMT4">
              <p:embed/>
            </p:oleObj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28184" y="4437112"/>
          <a:ext cx="914400" cy="792163"/>
        </p:xfrm>
        <a:graphic>
          <a:graphicData uri="http://schemas.openxmlformats.org/presentationml/2006/ole">
            <p:oleObj spid="_x0000_s209926" name="演示文稿" showAsIcon="1" r:id="rId5" imgW="914400" imgH="792360" progId="PowerPoint.Show.8">
              <p:embed/>
            </p:oleObj>
          </a:graphicData>
        </a:graphic>
      </p:graphicFrame>
      <p:graphicFrame>
        <p:nvGraphicFramePr>
          <p:cNvPr id="209927" name="Object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24328" y="1412776"/>
          <a:ext cx="914400" cy="787400"/>
        </p:xfrm>
        <a:graphic>
          <a:graphicData uri="http://schemas.openxmlformats.org/presentationml/2006/ole">
            <p:oleObj spid="_x0000_s209927" name="演示文稿" showAsIcon="1" r:id="rId6" imgW="914400" imgH="79248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806450" y="1484313"/>
            <a:ext cx="7848600" cy="1873250"/>
          </a:xfrm>
          <a:prstGeom prst="flowChartAlternateProcess">
            <a:avLst/>
          </a:prstGeom>
          <a:solidFill>
            <a:srgbClr val="CCFFCC">
              <a:alpha val="10001"/>
            </a:srgbClr>
          </a:solidFill>
          <a:ln w="25400" cap="rnd">
            <a:solidFill>
              <a:srgbClr val="CC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50913" y="1700213"/>
            <a:ext cx="7772400" cy="519112"/>
            <a:chOff x="476" y="639"/>
            <a:chExt cx="4896" cy="327"/>
          </a:xfrm>
        </p:grpSpPr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476" y="639"/>
              <a:ext cx="48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tabLst>
                  <a:tab pos="457200" algn="l"/>
                </a:tabLst>
              </a:pPr>
              <a:r>
                <a:rPr kumimoji="1" lang="zh-CN" altLang="en-US" sz="2800" b="1" dirty="0" smtClean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定理 </a:t>
              </a:r>
              <a:r>
                <a:rPr kumimoji="1" lang="en-US" altLang="zh-CN" sz="2800" b="1" dirty="0" smtClean="0">
                  <a:latin typeface="宋体" charset="-122"/>
                </a:rPr>
                <a:t> </a:t>
              </a:r>
              <a:r>
                <a:rPr kumimoji="1" lang="zh-CN" altLang="en-US" sz="2800" b="1" dirty="0">
                  <a:latin typeface="宋体" charset="-122"/>
                </a:rPr>
                <a:t>设    为数域  上的  </a:t>
              </a:r>
              <a:r>
                <a:rPr kumimoji="1" lang="zh-CN" altLang="en-US" sz="2800" b="1" dirty="0" smtClean="0">
                  <a:latin typeface="宋体" charset="-122"/>
                </a:rPr>
                <a:t>阶矩阵</a:t>
              </a:r>
              <a:r>
                <a:rPr kumimoji="1" lang="zh-CN" altLang="en-US" sz="2800" b="1" dirty="0">
                  <a:latin typeface="宋体" charset="-122"/>
                </a:rPr>
                <a:t>，</a:t>
              </a:r>
              <a:r>
                <a:rPr kumimoji="1" lang="zh-CN" altLang="en-US" sz="2800" b="1" dirty="0"/>
                <a:t>则</a:t>
              </a:r>
            </a:p>
          </p:txBody>
        </p:sp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1474" y="709"/>
            <a:ext cx="432" cy="232"/>
          </p:xfrm>
          <a:graphic>
            <a:graphicData uri="http://schemas.openxmlformats.org/presentationml/2006/ole">
              <p:oleObj spid="_x0000_s186375" name="Equation" r:id="rId3" imgW="685800" imgH="368280" progId="Equation.DSMT4">
                <p:embed/>
              </p:oleObj>
            </a:graphicData>
          </a:graphic>
        </p:graphicFrame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2608" y="709"/>
            <a:ext cx="184" cy="184"/>
          </p:xfrm>
          <a:graphic>
            <a:graphicData uri="http://schemas.openxmlformats.org/presentationml/2006/ole">
              <p:oleObj spid="_x0000_s186376" name="Equation" r:id="rId4" imgW="291960" imgH="291960" progId="Equation.DSMT4">
                <p:embed/>
              </p:oleObj>
            </a:graphicData>
          </a:graphic>
        </p:graphicFrame>
        <p:graphicFrame>
          <p:nvGraphicFramePr>
            <p:cNvPr id="14347" name="Object 11"/>
            <p:cNvGraphicFramePr>
              <a:graphicFrameLocks noChangeAspect="1"/>
            </p:cNvGraphicFramePr>
            <p:nvPr/>
          </p:nvGraphicFramePr>
          <p:xfrm>
            <a:off x="3284" y="750"/>
            <a:ext cx="144" cy="152"/>
          </p:xfrm>
          <a:graphic>
            <a:graphicData uri="http://schemas.openxmlformats.org/presentationml/2006/ole">
              <p:oleObj spid="_x0000_s186377" name="Equation" r:id="rId5" imgW="228600" imgH="241200" progId="Equation.DSMT4">
                <p:embed/>
              </p:oleObj>
            </a:graphicData>
          </a:graphic>
        </p:graphicFrame>
      </p:grp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987675" y="2492375"/>
          <a:ext cx="1917700" cy="495300"/>
        </p:xfrm>
        <a:graphic>
          <a:graphicData uri="http://schemas.openxmlformats.org/presentationml/2006/ole">
            <p:oleObj spid="_x0000_s186370" name="Equation" r:id="rId6" imgW="1917360" imgH="495000" progId="Equation.DSMT4">
              <p:embed/>
            </p:oleObj>
          </a:graphicData>
        </a:graphic>
      </p:graphicFrame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808038" y="3787775"/>
            <a:ext cx="7848600" cy="1873250"/>
          </a:xfrm>
          <a:prstGeom prst="flowChartAlternateProcess">
            <a:avLst/>
          </a:prstGeom>
          <a:solidFill>
            <a:srgbClr val="BBE0E3">
              <a:alpha val="10001"/>
            </a:srgbClr>
          </a:solidFill>
          <a:ln w="25400" cap="rnd">
            <a:solidFill>
              <a:srgbClr val="CC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2195513" y="4868863"/>
          <a:ext cx="4445000" cy="431800"/>
        </p:xfrm>
        <a:graphic>
          <a:graphicData uri="http://schemas.openxmlformats.org/presentationml/2006/ole">
            <p:oleObj spid="_x0000_s186371" name="Equation" r:id="rId7" imgW="4444920" imgH="431640" progId="Equation.DSMT4">
              <p:embed/>
            </p:oleObj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881063" y="4003675"/>
            <a:ext cx="9001125" cy="519113"/>
            <a:chOff x="476" y="2341"/>
            <a:chExt cx="5670" cy="327"/>
          </a:xfrm>
        </p:grpSpPr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476" y="2341"/>
              <a:ext cx="56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CC"/>
                  </a:solidFill>
                  <a:ea typeface="黑体" pitchFamily="2" charset="-122"/>
                </a:rPr>
                <a:t>推广   </a:t>
              </a:r>
              <a:r>
                <a:rPr lang="zh-CN" altLang="en-US" sz="2800" b="1" dirty="0" smtClean="0"/>
                <a:t>                       </a:t>
              </a:r>
              <a:r>
                <a:rPr lang="zh-CN" altLang="en-US" sz="2800" b="1" dirty="0"/>
                <a:t>为数域  </a:t>
              </a:r>
              <a:r>
                <a:rPr lang="zh-CN" altLang="en-US" sz="2800" b="1" dirty="0">
                  <a:latin typeface="Times New Roman" pitchFamily="18" charset="0"/>
                </a:rPr>
                <a:t>  </a:t>
              </a:r>
              <a:r>
                <a:rPr lang="zh-CN" altLang="en-US" sz="2800" b="1" dirty="0"/>
                <a:t>上的    </a:t>
              </a:r>
              <a:r>
                <a:rPr lang="zh-CN" altLang="en-US" sz="2800" b="1" dirty="0" smtClean="0"/>
                <a:t>阶方阵</a:t>
              </a:r>
              <a:r>
                <a:rPr lang="zh-CN" altLang="en-US" sz="2800" b="1" dirty="0"/>
                <a:t>，则</a:t>
              </a:r>
            </a:p>
          </p:txBody>
        </p:sp>
        <p:graphicFrame>
          <p:nvGraphicFramePr>
            <p:cNvPr id="14353" name="Object 17"/>
            <p:cNvGraphicFramePr>
              <a:graphicFrameLocks noChangeAspect="1"/>
            </p:cNvGraphicFramePr>
            <p:nvPr/>
          </p:nvGraphicFramePr>
          <p:xfrm>
            <a:off x="1210" y="2387"/>
            <a:ext cx="1144" cy="272"/>
          </p:xfrm>
          <a:graphic>
            <a:graphicData uri="http://schemas.openxmlformats.org/presentationml/2006/ole">
              <p:oleObj spid="_x0000_s186372" name="Equation" r:id="rId8" imgW="1815840" imgH="431640" progId="Equation.DSMT4">
                <p:embed/>
              </p:oleObj>
            </a:graphicData>
          </a:graphic>
        </p:graphicFrame>
        <p:graphicFrame>
          <p:nvGraphicFramePr>
            <p:cNvPr id="14354" name="Object 18"/>
            <p:cNvGraphicFramePr>
              <a:graphicFrameLocks noChangeAspect="1"/>
            </p:cNvGraphicFramePr>
            <p:nvPr/>
          </p:nvGraphicFramePr>
          <p:xfrm>
            <a:off x="3152" y="2432"/>
            <a:ext cx="184" cy="184"/>
          </p:xfrm>
          <a:graphic>
            <a:graphicData uri="http://schemas.openxmlformats.org/presentationml/2006/ole">
              <p:oleObj spid="_x0000_s186373" name="Equation" r:id="rId9" imgW="291960" imgH="291960" progId="Equation.DSMT4">
                <p:embed/>
              </p:oleObj>
            </a:graphicData>
          </a:graphic>
        </p:graphicFrame>
        <p:graphicFrame>
          <p:nvGraphicFramePr>
            <p:cNvPr id="14356" name="Object 20"/>
            <p:cNvGraphicFramePr>
              <a:graphicFrameLocks noChangeAspect="1"/>
            </p:cNvGraphicFramePr>
            <p:nvPr/>
          </p:nvGraphicFramePr>
          <p:xfrm>
            <a:off x="3833" y="2432"/>
            <a:ext cx="144" cy="152"/>
          </p:xfrm>
          <a:graphic>
            <a:graphicData uri="http://schemas.openxmlformats.org/presentationml/2006/ole">
              <p:oleObj spid="_x0000_s186374" name="Equation" r:id="rId10" imgW="228600" imgH="241200" progId="Equation.DSMT4">
                <p:embed/>
              </p:oleObj>
            </a:graphicData>
          </a:graphic>
        </p:graphicFrame>
      </p:grp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827088" y="404813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4000" b="1" dirty="0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矩阵</a:t>
            </a:r>
            <a:r>
              <a:rPr lang="zh-CN" altLang="en-US" sz="40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乘积的行列式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51" grpId="0" animBg="1"/>
      <p:bldP spid="14359" grpId="0"/>
    </p:bldLst>
  </p:timing>
</p:sld>
</file>

<file path=ppt/theme/theme1.xml><?xml version="1.0" encoding="utf-8"?>
<a:theme xmlns:a="http://schemas.openxmlformats.org/drawingml/2006/main" name="5.1">
  <a:themeElements>
    <a:clrScheme name="5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.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5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C:\WINDOWS\Desktop\5.1.pot</Template>
  <TotalTime>1939</TotalTime>
  <Words>301</Words>
  <Application>Microsoft Office PowerPoint</Application>
  <PresentationFormat>全屏显示(4:3)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5.1</vt:lpstr>
      <vt:lpstr>Equation</vt:lpstr>
      <vt:lpstr>Microsoft Office PowerPoint 97-2003 演示文稿</vt:lpstr>
      <vt:lpstr>演示文稿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pgz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§2.3  n阶行列式</dc:title>
  <dc:creator>kanglin</dc:creator>
  <cp:lastModifiedBy>上海大学</cp:lastModifiedBy>
  <cp:revision>137</cp:revision>
  <dcterms:created xsi:type="dcterms:W3CDTF">2004-08-20T01:50:55Z</dcterms:created>
  <dcterms:modified xsi:type="dcterms:W3CDTF">2017-04-24T13:52:21Z</dcterms:modified>
</cp:coreProperties>
</file>