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9" r:id="rId2"/>
    <p:sldId id="328" r:id="rId3"/>
    <p:sldId id="315" r:id="rId4"/>
    <p:sldId id="316" r:id="rId5"/>
    <p:sldId id="321" r:id="rId6"/>
    <p:sldId id="318" r:id="rId7"/>
    <p:sldId id="324" r:id="rId8"/>
    <p:sldId id="320" r:id="rId9"/>
    <p:sldId id="325" r:id="rId10"/>
    <p:sldId id="322" r:id="rId11"/>
    <p:sldId id="310" r:id="rId12"/>
    <p:sldId id="311" r:id="rId13"/>
    <p:sldId id="313" r:id="rId14"/>
    <p:sldId id="314" r:id="rId15"/>
    <p:sldId id="300" r:id="rId16"/>
    <p:sldId id="301" r:id="rId17"/>
    <p:sldId id="302" r:id="rId18"/>
    <p:sldId id="305" r:id="rId19"/>
    <p:sldId id="306" r:id="rId20"/>
    <p:sldId id="329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  <a:srgbClr val="3333CC"/>
    <a:srgbClr val="CC3300"/>
    <a:srgbClr val="FF3300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8674" autoAdjust="0"/>
    <p:restoredTop sz="86397" autoAdjust="0"/>
  </p:normalViewPr>
  <p:slideViewPr>
    <p:cSldViewPr>
      <p:cViewPr>
        <p:scale>
          <a:sx n="75" d="100"/>
          <a:sy n="75" d="100"/>
        </p:scale>
        <p:origin x="-2004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18" Type="http://schemas.openxmlformats.org/officeDocument/2006/relationships/image" Target="../media/image9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17" Type="http://schemas.openxmlformats.org/officeDocument/2006/relationships/image" Target="../media/image90.wmf"/><Relationship Id="rId2" Type="http://schemas.openxmlformats.org/officeDocument/2006/relationships/image" Target="../media/image75.wmf"/><Relationship Id="rId16" Type="http://schemas.openxmlformats.org/officeDocument/2006/relationships/image" Target="../media/image89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5" Type="http://schemas.openxmlformats.org/officeDocument/2006/relationships/image" Target="../media/image8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7" Type="http://schemas.openxmlformats.org/officeDocument/2006/relationships/image" Target="../media/image111.w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.wmf"/><Relationship Id="rId1" Type="http://schemas.openxmlformats.org/officeDocument/2006/relationships/image" Target="../media/image9.wmf"/><Relationship Id="rId5" Type="http://schemas.openxmlformats.org/officeDocument/2006/relationships/image" Target="../media/image11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9.wmf"/><Relationship Id="rId7" Type="http://schemas.openxmlformats.org/officeDocument/2006/relationships/image" Target="../media/image32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34.wmf"/><Relationship Id="rId5" Type="http://schemas.openxmlformats.org/officeDocument/2006/relationships/image" Target="../media/image3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28.wmf"/><Relationship Id="rId7" Type="http://schemas.openxmlformats.org/officeDocument/2006/relationships/image" Target="../media/image39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46D7C-DFB4-4DEE-86F2-49E36FF7CCAF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4C248-8A0C-4234-9A74-E3BDCE97C9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604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4C248-8A0C-4234-9A74-E3BDCE97C91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6E99D-02E7-47D9-B8FB-88FBB2414A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04107-F5B1-42F8-9F02-48D32A55FD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ABD48-A94A-4B9C-9AA6-A54A667D99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6158A-0A6C-43D9-908B-BA1C049368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F319A-0E46-4084-AFA6-B657FFCA5B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09791-06BD-4768-8C09-F92CB44B5B2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4DFD6-48A4-4660-A326-8DCE126A2E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C05FF-B2F2-4DBC-8CD2-52DF229966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3B275-C071-46D9-AE14-413FD1ED5B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2A7E0-AAE1-4981-873D-80BEAED5F2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0CA51-EF75-4843-89DF-09DA63B410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8F9534-C955-4108-8575-4C67B9785B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5.bin"/><Relationship Id="rId18" Type="http://schemas.openxmlformats.org/officeDocument/2006/relationships/oleObject" Target="../embeddings/oleObject10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4.bin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7.bin"/><Relationship Id="rId10" Type="http://schemas.openxmlformats.org/officeDocument/2006/relationships/oleObject" Target="../embeddings/oleObject92.bin"/><Relationship Id="rId19" Type="http://schemas.openxmlformats.org/officeDocument/2006/relationships/oleObject" Target="../embeddings/oleObject101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0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0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0.bin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09.bin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Microsoft_Office_PowerPoint_97-2003_____1.ppt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Microsoft_Office_Word_97_-_2003___4.doc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Microsoft_Office_Word_97_-_2003___6.doc"/><Relationship Id="rId4" Type="http://schemas.openxmlformats.org/officeDocument/2006/relationships/oleObject" Target="../embeddings/Microsoft_Office_Word_97_-_2003___5.doc"/><Relationship Id="rId9" Type="http://schemas.openxmlformats.org/officeDocument/2006/relationships/oleObject" Target="../embeddings/oleObject11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Microsoft_Office_PowerPoint_97-2003_____2.ppt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slide" Target="slide8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slide" Target="slide8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Microsoft_Office_PowerPoint_97-2003_____3.ppt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>
            <a:lum bright="-25000" contrast="-43000"/>
          </a:blip>
          <a:srcRect b="24536"/>
          <a:stretch>
            <a:fillRect/>
          </a:stretch>
        </p:blipFill>
        <p:spPr bwMode="auto">
          <a:xfrm>
            <a:off x="-5579" y="0"/>
            <a:ext cx="9149579" cy="688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341438"/>
            <a:ext cx="783178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3399"/>
                </a:solidFill>
              </a:rPr>
              <a:t>第三节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3492500" y="4365625"/>
            <a:ext cx="2592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rgbClr val="FFFF00"/>
                </a:solidFill>
                <a:latin typeface="华文隶书" pitchFamily="2" charset="-122"/>
                <a:ea typeface="华文隶书" pitchFamily="2" charset="-122"/>
              </a:rPr>
              <a:t>上海大学数学系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5576" y="1539573"/>
            <a:ext cx="3887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定义</a:t>
            </a: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475656" y="2187645"/>
          <a:ext cx="4533901" cy="508000"/>
        </p:xfrm>
        <a:graphic>
          <a:graphicData uri="http://schemas.openxmlformats.org/presentationml/2006/ole">
            <p:oleObj spid="_x0000_s140323" name="Equation" r:id="rId3" imgW="4533900" imgH="508000" progId="Equation.DSMT4">
              <p:embed/>
            </p:oleObj>
          </a:graphicData>
        </a:graphic>
      </p:graphicFrame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619622" y="1528411"/>
            <a:ext cx="6945313" cy="461963"/>
            <a:chOff x="839" y="1207"/>
            <a:chExt cx="4375" cy="291"/>
          </a:xfrm>
        </p:grpSpPr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>
              <a:off x="839" y="1207"/>
              <a:ext cx="4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400" b="1" dirty="0" smtClean="0">
                  <a:latin typeface="宋体" charset="-122"/>
                </a:rPr>
                <a:t> 设</a:t>
              </a:r>
              <a:r>
                <a:rPr kumimoji="1" lang="zh-CN" altLang="en-US" sz="2400" b="1" dirty="0" smtClean="0">
                  <a:latin typeface="Times New Roman" pitchFamily="18" charset="0"/>
                </a:rPr>
                <a:t>  </a:t>
              </a:r>
              <a:r>
                <a:rPr kumimoji="1" lang="zh-CN" altLang="en-US" sz="2400" b="1" dirty="0" smtClean="0">
                  <a:latin typeface="宋体" charset="-122"/>
                </a:rPr>
                <a:t> </a:t>
              </a:r>
              <a:r>
                <a:rPr kumimoji="1" lang="zh-CN" altLang="en-US" sz="2400" b="1" dirty="0">
                  <a:latin typeface="宋体" charset="-122"/>
                </a:rPr>
                <a:t>为数域  上的  </a:t>
              </a:r>
              <a:r>
                <a:rPr kumimoji="1" lang="zh-CN" altLang="en-US" sz="2400" b="1" dirty="0" smtClean="0">
                  <a:latin typeface="宋体" charset="-122"/>
                </a:rPr>
                <a:t>阶方阵</a:t>
              </a:r>
              <a:r>
                <a:rPr kumimoji="1" lang="zh-CN" altLang="en-US" sz="2400" b="1" dirty="0">
                  <a:latin typeface="宋体" charset="-122"/>
                </a:rPr>
                <a:t>，</a:t>
              </a:r>
              <a:r>
                <a:rPr kumimoji="1" lang="zh-CN" altLang="en-US" sz="2400" b="1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6" name="Object 26"/>
            <p:cNvGraphicFramePr>
              <a:graphicFrameLocks noChangeAspect="1"/>
            </p:cNvGraphicFramePr>
            <p:nvPr/>
          </p:nvGraphicFramePr>
          <p:xfrm>
            <a:off x="1148" y="1258"/>
            <a:ext cx="184" cy="192"/>
          </p:xfrm>
          <a:graphic>
            <a:graphicData uri="http://schemas.openxmlformats.org/presentationml/2006/ole">
              <p:oleObj spid="_x0000_s140324" name="Equation" r:id="rId4" imgW="291973" imgH="304668" progId="Equation.DSMT4">
                <p:embed/>
              </p:oleObj>
            </a:graphicData>
          </a:graphic>
        </p:graphicFrame>
        <p:graphicFrame>
          <p:nvGraphicFramePr>
            <p:cNvPr id="7" name="Object 27"/>
            <p:cNvGraphicFramePr>
              <a:graphicFrameLocks noChangeAspect="1"/>
            </p:cNvGraphicFramePr>
            <p:nvPr/>
          </p:nvGraphicFramePr>
          <p:xfrm>
            <a:off x="1973" y="1259"/>
            <a:ext cx="184" cy="184"/>
          </p:xfrm>
          <a:graphic>
            <a:graphicData uri="http://schemas.openxmlformats.org/presentationml/2006/ole">
              <p:oleObj spid="_x0000_s140325" name="Equation" r:id="rId5" imgW="291973" imgH="291973" progId="Equation.DSMT4">
                <p:embed/>
              </p:oleObj>
            </a:graphicData>
          </a:graphic>
        </p:graphicFrame>
        <p:graphicFrame>
          <p:nvGraphicFramePr>
            <p:cNvPr id="8" name="Object 28"/>
            <p:cNvGraphicFramePr>
              <a:graphicFrameLocks noChangeAspect="1"/>
            </p:cNvGraphicFramePr>
            <p:nvPr/>
          </p:nvGraphicFramePr>
          <p:xfrm>
            <a:off x="2559" y="1259"/>
            <a:ext cx="152" cy="152"/>
          </p:xfrm>
          <a:graphic>
            <a:graphicData uri="http://schemas.openxmlformats.org/presentationml/2006/ole">
              <p:oleObj spid="_x0000_s140326" name="Equation" r:id="rId6" imgW="241195" imgH="241195" progId="Equation.DSMT4">
                <p:embed/>
              </p:oleObj>
            </a:graphicData>
          </a:graphic>
        </p:graphicFrame>
      </p:grp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611560" y="620688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非退化矩阵</a:t>
            </a:r>
            <a:endParaRPr lang="zh-CN" altLang="en-US" sz="2800" b="1" dirty="0">
              <a:solidFill>
                <a:srgbClr val="0033CC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1547664" y="2835717"/>
          <a:ext cx="4178300" cy="508000"/>
        </p:xfrm>
        <a:graphic>
          <a:graphicData uri="http://schemas.openxmlformats.org/presentationml/2006/ole">
            <p:oleObj spid="_x0000_s140327" name="Equation" r:id="rId7" imgW="4178300" imgH="508000" progId="Equation.DSMT4">
              <p:embed/>
            </p:oleObj>
          </a:graphicData>
        </a:graphic>
      </p:graphicFrame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755650" y="4143375"/>
            <a:ext cx="7772400" cy="525463"/>
            <a:chOff x="476" y="2610"/>
            <a:chExt cx="4896" cy="331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76" y="2614"/>
              <a:ext cx="48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/>
              <a:r>
                <a:rPr kumimoji="1" lang="zh-CN" altLang="en-US" sz="2800" b="1" dirty="0">
                  <a:solidFill>
                    <a:srgbClr val="0000CC"/>
                  </a:solidFill>
                  <a:latin typeface="黑体" pitchFamily="2" charset="-122"/>
                  <a:ea typeface="黑体" pitchFamily="2" charset="-122"/>
                </a:rPr>
                <a:t>注</a:t>
              </a:r>
              <a:r>
                <a:rPr kumimoji="1" lang="zh-CN" altLang="en-US" sz="2800" b="1" dirty="0">
                  <a:solidFill>
                    <a:srgbClr val="0000CC"/>
                  </a:solidFill>
                  <a:latin typeface="宋体" charset="-122"/>
                </a:rPr>
                <a:t>：</a:t>
              </a:r>
              <a:r>
                <a:rPr kumimoji="1" lang="zh-CN" altLang="en-US" sz="2800" b="1" dirty="0">
                  <a:latin typeface="宋体" charset="-122"/>
                </a:rPr>
                <a:t> </a:t>
              </a:r>
              <a:r>
                <a:rPr kumimoji="1" lang="zh-CN" altLang="en-US" sz="2800" b="1" dirty="0">
                  <a:latin typeface="Times New Roman" pitchFamily="18" charset="0"/>
                </a:rPr>
                <a:t> 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阶</a:t>
              </a:r>
              <a:r>
                <a:rPr kumimoji="1" lang="zh-CN" altLang="en-US" sz="2800" b="1" dirty="0" smtClean="0">
                  <a:latin typeface="宋体" charset="-122"/>
                </a:rPr>
                <a:t>方阵  </a:t>
              </a:r>
              <a:r>
                <a:rPr kumimoji="1" lang="zh-CN" altLang="en-US" sz="2800" b="1" dirty="0">
                  <a:latin typeface="宋体" charset="-122"/>
                </a:rPr>
                <a:t>非退化                   ；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2833" y="2610"/>
            <a:ext cx="2008" cy="320"/>
          </p:xfrm>
          <a:graphic>
            <a:graphicData uri="http://schemas.openxmlformats.org/presentationml/2006/ole">
              <p:oleObj spid="_x0000_s140328" name="Equation" r:id="rId8" imgW="3187700" imgH="508000" progId="Equation.DSMT4">
                <p:embed/>
              </p:oleObj>
            </a:graphicData>
          </a:graphic>
        </p:graphicFrame>
        <p:graphicFrame>
          <p:nvGraphicFramePr>
            <p:cNvPr id="14" name="Object 17"/>
            <p:cNvGraphicFramePr>
              <a:graphicFrameLocks noChangeAspect="1"/>
            </p:cNvGraphicFramePr>
            <p:nvPr/>
          </p:nvGraphicFramePr>
          <p:xfrm>
            <a:off x="1837" y="2659"/>
            <a:ext cx="184" cy="192"/>
          </p:xfrm>
          <a:graphic>
            <a:graphicData uri="http://schemas.openxmlformats.org/presentationml/2006/ole">
              <p:oleObj spid="_x0000_s140329" name="Equation" r:id="rId9" imgW="291973" imgH="304668" progId="Equation.DSMT4">
                <p:embed/>
              </p:oleObj>
            </a:graphicData>
          </a:graphic>
        </p:graphicFrame>
        <p:graphicFrame>
          <p:nvGraphicFramePr>
            <p:cNvPr id="15" name="Object 18"/>
            <p:cNvGraphicFramePr>
              <a:graphicFrameLocks noChangeAspect="1"/>
            </p:cNvGraphicFramePr>
            <p:nvPr/>
          </p:nvGraphicFramePr>
          <p:xfrm>
            <a:off x="969" y="2734"/>
            <a:ext cx="144" cy="152"/>
          </p:xfrm>
          <a:graphic>
            <a:graphicData uri="http://schemas.openxmlformats.org/presentationml/2006/ole">
              <p:oleObj spid="_x0000_s140330" name="Equation" r:id="rId10" imgW="228600" imgH="241300" progId="Equation.DSMT4">
                <p:embed/>
              </p:oleObj>
            </a:graphicData>
          </a:graphic>
        </p:graphicFrame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1476375" y="4935538"/>
            <a:ext cx="6580188" cy="525462"/>
            <a:chOff x="930" y="3109"/>
            <a:chExt cx="4145" cy="331"/>
          </a:xfrm>
        </p:grpSpPr>
        <p:graphicFrame>
          <p:nvGraphicFramePr>
            <p:cNvPr id="17" name="Object 20"/>
            <p:cNvGraphicFramePr>
              <a:graphicFrameLocks noChangeAspect="1"/>
            </p:cNvGraphicFramePr>
            <p:nvPr/>
          </p:nvGraphicFramePr>
          <p:xfrm>
            <a:off x="2597" y="3109"/>
            <a:ext cx="2036" cy="320"/>
          </p:xfrm>
          <a:graphic>
            <a:graphicData uri="http://schemas.openxmlformats.org/presentationml/2006/ole">
              <p:oleObj spid="_x0000_s140331" name="Equation" r:id="rId11" imgW="3263900" imgH="508000" progId="Equation.DSMT4">
                <p:embed/>
              </p:oleObj>
            </a:graphicData>
          </a:graphic>
        </p:graphicFrame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930" y="3113"/>
              <a:ext cx="41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tabLst>
                  <a:tab pos="457200" algn="l"/>
                </a:tabLst>
              </a:pPr>
              <a:r>
                <a:rPr kumimoji="1" lang="en-US" altLang="zh-CN" sz="2800" b="1" i="1" dirty="0">
                  <a:latin typeface="宋体" charset="-122"/>
                </a:rPr>
                <a:t> </a:t>
              </a:r>
              <a:r>
                <a:rPr kumimoji="1" lang="zh-CN" altLang="en-US" sz="2800" b="1" dirty="0" smtClean="0">
                  <a:latin typeface="宋体" charset="-122"/>
                </a:rPr>
                <a:t>阶方阵 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 </a:t>
              </a:r>
              <a:r>
                <a:rPr kumimoji="1" lang="zh-CN" altLang="en-US" sz="2800" b="1" dirty="0" smtClean="0">
                  <a:latin typeface="宋体" charset="-122"/>
                </a:rPr>
                <a:t> </a:t>
              </a:r>
              <a:r>
                <a:rPr kumimoji="1" lang="zh-CN" altLang="en-US" sz="2800" b="1" dirty="0">
                  <a:latin typeface="宋体" charset="-122"/>
                </a:rPr>
                <a:t>退化	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19" name="Object 22"/>
            <p:cNvGraphicFramePr>
              <a:graphicFrameLocks noChangeAspect="1"/>
            </p:cNvGraphicFramePr>
            <p:nvPr/>
          </p:nvGraphicFramePr>
          <p:xfrm>
            <a:off x="1837" y="3158"/>
            <a:ext cx="182" cy="192"/>
          </p:xfrm>
          <a:graphic>
            <a:graphicData uri="http://schemas.openxmlformats.org/presentationml/2006/ole">
              <p:oleObj spid="_x0000_s140332" name="Equation" r:id="rId12" imgW="291973" imgH="304668" progId="Equation.DSMT4">
                <p:embed/>
              </p:oleObj>
            </a:graphicData>
          </a:graphic>
        </p:graphicFrame>
        <p:graphicFrame>
          <p:nvGraphicFramePr>
            <p:cNvPr id="20" name="Object 23"/>
            <p:cNvGraphicFramePr>
              <a:graphicFrameLocks noChangeAspect="1"/>
            </p:cNvGraphicFramePr>
            <p:nvPr/>
          </p:nvGraphicFramePr>
          <p:xfrm>
            <a:off x="948" y="3187"/>
            <a:ext cx="144" cy="152"/>
          </p:xfrm>
          <a:graphic>
            <a:graphicData uri="http://schemas.openxmlformats.org/presentationml/2006/ole">
              <p:oleObj spid="_x0000_s140333" name="Equation" r:id="rId13" imgW="228600" imgH="2413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187624" y="980728"/>
          <a:ext cx="3848100" cy="1257300"/>
        </p:xfrm>
        <a:graphic>
          <a:graphicData uri="http://schemas.openxmlformats.org/presentationml/2006/ole">
            <p:oleObj spid="_x0000_s101399" name="Equation" r:id="rId3" imgW="3848100" imgH="1257300" progId="Equation.DSMT4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55576" y="2348880"/>
            <a:ext cx="7924800" cy="1257300"/>
            <a:chOff x="567" y="1979"/>
            <a:chExt cx="4992" cy="792"/>
          </a:xfrm>
        </p:grpSpPr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567" y="2173"/>
              <a:ext cx="4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当                                     时，有唯一解</a:t>
              </a:r>
            </a:p>
          </p:txBody>
        </p:sp>
        <p:graphicFrame>
          <p:nvGraphicFramePr>
            <p:cNvPr id="7179" name="Object 11"/>
            <p:cNvGraphicFramePr>
              <a:graphicFrameLocks noChangeAspect="1"/>
            </p:cNvGraphicFramePr>
            <p:nvPr/>
          </p:nvGraphicFramePr>
          <p:xfrm>
            <a:off x="884" y="1979"/>
            <a:ext cx="1896" cy="792"/>
          </p:xfrm>
          <a:graphic>
            <a:graphicData uri="http://schemas.openxmlformats.org/presentationml/2006/ole">
              <p:oleObj spid="_x0000_s101400" name="Equation" r:id="rId4" imgW="3009900" imgH="1257300" progId="Equation.DSMT4">
                <p:embed/>
              </p:oleObj>
            </a:graphicData>
          </a:graphic>
        </p:graphicFrame>
      </p:grp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899592" y="3861048"/>
          <a:ext cx="4457700" cy="850900"/>
        </p:xfrm>
        <a:graphic>
          <a:graphicData uri="http://schemas.openxmlformats.org/presentationml/2006/ole">
            <p:oleObj spid="_x0000_s101401" name="Equation" r:id="rId5" imgW="4457700" imgH="850900" progId="Equation.DSMT4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30863" y="4077072"/>
            <a:ext cx="203748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其中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99592" y="4797152"/>
          <a:ext cx="2552700" cy="1270000"/>
        </p:xfrm>
        <a:graphic>
          <a:graphicData uri="http://schemas.openxmlformats.org/presentationml/2006/ole">
            <p:oleObj spid="_x0000_s101402" name="Equation" r:id="rId6" imgW="2552700" imgH="1270000" progId="Equation.DSMT4">
              <p:embed/>
            </p:oleObj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3563888" y="4797152"/>
          <a:ext cx="2565400" cy="1270000"/>
        </p:xfrm>
        <a:graphic>
          <a:graphicData uri="http://schemas.openxmlformats.org/presentationml/2006/ole">
            <p:oleObj spid="_x0000_s101403" name="Equation" r:id="rId7" imgW="2565400" imgH="1270000" progId="Equation.DSMT4">
              <p:embed/>
            </p:oleObj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162675" y="4803775"/>
          <a:ext cx="2552700" cy="1244600"/>
        </p:xfrm>
        <a:graphic>
          <a:graphicData uri="http://schemas.openxmlformats.org/presentationml/2006/ole">
            <p:oleObj spid="_x0000_s101404" name="Equation" r:id="rId8" imgW="2552700" imgH="1244600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323528" y="260648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</a:rPr>
              <a:t>线性方程组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55651" y="476251"/>
            <a:ext cx="5184502" cy="64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b="1" i="1" dirty="0" smtClean="0">
                <a:latin typeface="Times New Roman" pitchFamily="18" charset="0"/>
              </a:rPr>
              <a:t>n</a:t>
            </a:r>
            <a:r>
              <a:rPr lang="zh-CN" altLang="en-US" sz="2800" b="1" dirty="0" smtClean="0"/>
              <a:t>元线性方程组</a:t>
            </a:r>
            <a:endParaRPr lang="zh-CN" altLang="en-US" sz="2800" b="1" dirty="0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147763" y="1477963"/>
          <a:ext cx="6019800" cy="1625600"/>
        </p:xfrm>
        <a:graphic>
          <a:graphicData uri="http://schemas.openxmlformats.org/presentationml/2006/ole">
            <p:oleObj spid="_x0000_s102405" name="Equation" r:id="rId3" imgW="6019800" imgH="1625600" progId="Equation.DSMT4">
              <p:embed/>
            </p:oleObj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043608" y="34290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它的解是否也有类似的结论呢？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900113" y="415925"/>
            <a:ext cx="626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40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二、克拉姆法则</a:t>
            </a:r>
            <a:endParaRPr lang="zh-CN" altLang="en-US" sz="2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42340" name="AutoShape 4"/>
          <p:cNvSpPr>
            <a:spLocks noChangeArrowheads="1"/>
          </p:cNvSpPr>
          <p:nvPr/>
        </p:nvSpPr>
        <p:spPr bwMode="auto">
          <a:xfrm>
            <a:off x="684213" y="1341438"/>
            <a:ext cx="8064500" cy="4751387"/>
          </a:xfrm>
          <a:prstGeom prst="flowChartAlternateProcess">
            <a:avLst/>
          </a:prstGeom>
          <a:solidFill>
            <a:srgbClr val="CCFFCC">
              <a:alpha val="30000"/>
            </a:srgbClr>
          </a:solidFill>
          <a:ln w="25400" cap="rnd">
            <a:solidFill>
              <a:srgbClr val="CC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971550" y="1628775"/>
            <a:ext cx="7632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800" b="1"/>
              <a:t>如果线性方程组</a:t>
            </a:r>
            <a:r>
              <a:rPr kumimoji="1" lang="zh-CN" altLang="en-US" sz="2800" b="1">
                <a:latin typeface="Times New Roman" pitchFamily="18" charset="0"/>
              </a:rPr>
              <a:t>（</a:t>
            </a: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）</a:t>
            </a:r>
            <a:r>
              <a:rPr kumimoji="1" lang="zh-CN" altLang="en-US" sz="2800" b="1"/>
              <a:t>的系数矩阵  </a:t>
            </a:r>
          </a:p>
        </p:txBody>
      </p:sp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2268538" y="2349500"/>
          <a:ext cx="3263900" cy="1612900"/>
        </p:xfrm>
        <a:graphic>
          <a:graphicData uri="http://schemas.openxmlformats.org/presentationml/2006/ole">
            <p:oleObj spid="_x0000_s117771" name="Equation" r:id="rId3" imgW="3263900" imgH="1612900" progId="Equation.DSMT4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00113" y="4149725"/>
            <a:ext cx="8856662" cy="534988"/>
            <a:chOff x="567" y="2568"/>
            <a:chExt cx="5579" cy="337"/>
          </a:xfrm>
        </p:grpSpPr>
        <p:sp>
          <p:nvSpPr>
            <p:cNvPr id="142346" name="Rectangle 10"/>
            <p:cNvSpPr>
              <a:spLocks noChangeArrowheads="1"/>
            </p:cNvSpPr>
            <p:nvPr/>
          </p:nvSpPr>
          <p:spPr bwMode="auto">
            <a:xfrm>
              <a:off x="567" y="2568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的行列式 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42347" name="Rectangle 11"/>
            <p:cNvSpPr>
              <a:spLocks noChangeArrowheads="1"/>
            </p:cNvSpPr>
            <p:nvPr/>
          </p:nvSpPr>
          <p:spPr bwMode="auto">
            <a:xfrm>
              <a:off x="2542" y="2578"/>
              <a:ext cx="36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，则方程组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zh-CN" altLang="en-US" sz="2800" b="1">
                  <a:latin typeface="宋体" pitchFamily="2" charset="-122"/>
                  <a:cs typeface="Times New Roman" pitchFamily="18" charset="0"/>
                </a:rPr>
                <a:t>１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有唯一解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graphicFrame>
          <p:nvGraphicFramePr>
            <p:cNvPr id="142348" name="Object 12"/>
            <p:cNvGraphicFramePr>
              <a:graphicFrameLocks noChangeAspect="1"/>
            </p:cNvGraphicFramePr>
            <p:nvPr/>
          </p:nvGraphicFramePr>
          <p:xfrm>
            <a:off x="1565" y="2647"/>
            <a:ext cx="1008" cy="248"/>
          </p:xfrm>
          <a:graphic>
            <a:graphicData uri="http://schemas.openxmlformats.org/presentationml/2006/ole">
              <p:oleObj spid="_x0000_s117772" name="Equation" r:id="rId4" imgW="1600200" imgH="393700" progId="Equation.DSMT4">
                <p:embed/>
              </p:oleObj>
            </a:graphicData>
          </a:graphic>
        </p:graphicFrame>
      </p:grpSp>
      <p:graphicFrame>
        <p:nvGraphicFramePr>
          <p:cNvPr id="142349" name="Object 13"/>
          <p:cNvGraphicFramePr>
            <a:graphicFrameLocks noChangeAspect="1"/>
          </p:cNvGraphicFramePr>
          <p:nvPr/>
        </p:nvGraphicFramePr>
        <p:xfrm>
          <a:off x="1771650" y="4868863"/>
          <a:ext cx="4470400" cy="850900"/>
        </p:xfrm>
        <a:graphic>
          <a:graphicData uri="http://schemas.openxmlformats.org/presentationml/2006/ole">
            <p:oleObj spid="_x0000_s117773" name="Equation" r:id="rId5" imgW="4470400" imgH="850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40" grpId="0" animBg="1"/>
      <p:bldP spid="1423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3" name="AutoShape 53"/>
          <p:cNvSpPr>
            <a:spLocks noChangeArrowheads="1"/>
          </p:cNvSpPr>
          <p:nvPr/>
        </p:nvSpPr>
        <p:spPr bwMode="auto">
          <a:xfrm>
            <a:off x="684213" y="404813"/>
            <a:ext cx="8064500" cy="5545137"/>
          </a:xfrm>
          <a:prstGeom prst="flowChartAlternateProcess">
            <a:avLst/>
          </a:prstGeom>
          <a:solidFill>
            <a:srgbClr val="CCFFCC">
              <a:alpha val="30000"/>
            </a:srgbClr>
          </a:solidFill>
          <a:ln w="25400" cap="rnd">
            <a:solidFill>
              <a:srgbClr val="CC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24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67438" y="3113088"/>
          <a:ext cx="1587" cy="1587"/>
        </p:xfrm>
        <a:graphic>
          <a:graphicData uri="http://schemas.openxmlformats.org/presentationml/2006/ole">
            <p:oleObj spid="_x0000_s118810" name="Equation" r:id="rId3" imgW="1600200" imgH="393700" progId="Equation.DSMT4">
              <p:embed/>
            </p:oleObj>
          </a:graphicData>
        </a:graphic>
      </p:graphicFrame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27088" y="549275"/>
            <a:ext cx="7372350" cy="576263"/>
            <a:chOff x="657" y="2840"/>
            <a:chExt cx="4644" cy="363"/>
          </a:xfrm>
        </p:grpSpPr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657" y="2840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其中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02432" name="Rectangle 32"/>
            <p:cNvSpPr>
              <a:spLocks noChangeArrowheads="1"/>
            </p:cNvSpPr>
            <p:nvPr/>
          </p:nvSpPr>
          <p:spPr bwMode="auto">
            <a:xfrm>
              <a:off x="2835" y="2840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是把行列式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102433" name="Rectangle 33"/>
            <p:cNvSpPr>
              <a:spLocks noChangeArrowheads="1"/>
            </p:cNvSpPr>
            <p:nvPr/>
          </p:nvSpPr>
          <p:spPr bwMode="auto">
            <a:xfrm>
              <a:off x="4286" y="2840"/>
              <a:ext cx="10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中第    </a:t>
              </a:r>
              <a:r>
                <a:rPr kumimoji="1" lang="zh-CN" altLang="en-US" sz="2800" b="1"/>
                <a:t>列</a:t>
              </a:r>
            </a:p>
          </p:txBody>
        </p:sp>
        <p:graphicFrame>
          <p:nvGraphicFramePr>
            <p:cNvPr id="102435" name="Object 35"/>
            <p:cNvGraphicFramePr>
              <a:graphicFrameLocks noChangeAspect="1"/>
            </p:cNvGraphicFramePr>
            <p:nvPr/>
          </p:nvGraphicFramePr>
          <p:xfrm>
            <a:off x="1247" y="2899"/>
            <a:ext cx="1560" cy="304"/>
          </p:xfrm>
          <a:graphic>
            <a:graphicData uri="http://schemas.openxmlformats.org/presentationml/2006/ole">
              <p:oleObj spid="_x0000_s118811" name="Equation" r:id="rId4" imgW="2476500" imgH="482600" progId="Equation.DSMT4">
                <p:embed/>
              </p:oleObj>
            </a:graphicData>
          </a:graphic>
        </p:graphicFrame>
        <p:graphicFrame>
          <p:nvGraphicFramePr>
            <p:cNvPr id="102438" name="Object 38"/>
            <p:cNvGraphicFramePr>
              <a:graphicFrameLocks noChangeAspect="1"/>
            </p:cNvGraphicFramePr>
            <p:nvPr/>
          </p:nvGraphicFramePr>
          <p:xfrm>
            <a:off x="4059" y="2931"/>
            <a:ext cx="200" cy="184"/>
          </p:xfrm>
          <a:graphic>
            <a:graphicData uri="http://schemas.openxmlformats.org/presentationml/2006/ole">
              <p:oleObj spid="_x0000_s118812" name="Equation" r:id="rId5" imgW="317225" imgH="291847" progId="Equation.DSMT4">
                <p:embed/>
              </p:oleObj>
            </a:graphicData>
          </a:graphic>
        </p:graphicFrame>
        <p:graphicFrame>
          <p:nvGraphicFramePr>
            <p:cNvPr id="102439" name="Object 39"/>
            <p:cNvGraphicFramePr>
              <a:graphicFrameLocks noChangeAspect="1"/>
            </p:cNvGraphicFramePr>
            <p:nvPr/>
          </p:nvGraphicFramePr>
          <p:xfrm>
            <a:off x="4830" y="2886"/>
            <a:ext cx="136" cy="248"/>
          </p:xfrm>
          <a:graphic>
            <a:graphicData uri="http://schemas.openxmlformats.org/presentationml/2006/ole">
              <p:oleObj spid="_x0000_s118813" name="Equation" r:id="rId6" imgW="215713" imgH="393359" progId="Equation.DSMT4">
                <p:embed/>
              </p:oleObj>
            </a:graphicData>
          </a:graphic>
        </p:graphicFrame>
      </p:grpSp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755650" y="2133600"/>
            <a:ext cx="6697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所得的一个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阶行列式，即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827088" y="1341438"/>
            <a:ext cx="9361487" cy="519112"/>
            <a:chOff x="521" y="890"/>
            <a:chExt cx="5897" cy="327"/>
          </a:xfrm>
        </p:grpSpPr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521" y="890"/>
              <a:ext cx="58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的元素用方程组（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）的常数项　　　　　代换　　　　　　　　　　　　</a:t>
              </a:r>
              <a:r>
                <a:rPr kumimoji="1" lang="zh-CN" altLang="en-US" sz="2800" b="1"/>
                <a:t> 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graphicFrame>
          <p:nvGraphicFramePr>
            <p:cNvPr id="102443" name="Object 43"/>
            <p:cNvGraphicFramePr>
              <a:graphicFrameLocks noChangeAspect="1"/>
            </p:cNvGraphicFramePr>
            <p:nvPr/>
          </p:nvGraphicFramePr>
          <p:xfrm>
            <a:off x="3696" y="935"/>
            <a:ext cx="1016" cy="272"/>
          </p:xfrm>
          <a:graphic>
            <a:graphicData uri="http://schemas.openxmlformats.org/presentationml/2006/ole">
              <p:oleObj spid="_x0000_s118814" name="Equation" r:id="rId7" imgW="1612900" imgH="431800" progId="Equation.DSMT4">
                <p:embed/>
              </p:oleObj>
            </a:graphicData>
          </a:graphic>
        </p:graphicFrame>
      </p:grpSp>
      <p:graphicFrame>
        <p:nvGraphicFramePr>
          <p:cNvPr id="102449" name="Object 49"/>
          <p:cNvGraphicFramePr>
            <a:graphicFrameLocks noChangeAspect="1"/>
          </p:cNvGraphicFramePr>
          <p:nvPr/>
        </p:nvGraphicFramePr>
        <p:xfrm>
          <a:off x="1350963" y="2917825"/>
          <a:ext cx="5334000" cy="1752600"/>
        </p:xfrm>
        <a:graphic>
          <a:graphicData uri="http://schemas.openxmlformats.org/presentationml/2006/ole">
            <p:oleObj spid="_x0000_s118815" name="Equation" r:id="rId8" imgW="5334000" imgH="1752600" progId="Equation.DSMT4">
              <p:embed/>
            </p:oleObj>
          </a:graphicData>
        </a:graphic>
      </p:graphicFrame>
      <p:graphicFrame>
        <p:nvGraphicFramePr>
          <p:cNvPr id="102450" name="Object 50"/>
          <p:cNvGraphicFramePr>
            <a:graphicFrameLocks noChangeAspect="1"/>
          </p:cNvGraphicFramePr>
          <p:nvPr/>
        </p:nvGraphicFramePr>
        <p:xfrm>
          <a:off x="1619250" y="5084763"/>
          <a:ext cx="3898900" cy="482600"/>
        </p:xfrm>
        <a:graphic>
          <a:graphicData uri="http://schemas.openxmlformats.org/presentationml/2006/ole">
            <p:oleObj spid="_x0000_s118816" name="Equation" r:id="rId9" imgW="3898900" imgH="482600" progId="Equation.DSMT4">
              <p:embed/>
            </p:oleObj>
          </a:graphicData>
        </a:graphic>
      </p:graphicFrame>
      <p:graphicFrame>
        <p:nvGraphicFramePr>
          <p:cNvPr id="102451" name="Object 51"/>
          <p:cNvGraphicFramePr>
            <a:graphicFrameLocks noChangeAspect="1"/>
          </p:cNvGraphicFramePr>
          <p:nvPr/>
        </p:nvGraphicFramePr>
        <p:xfrm>
          <a:off x="5580063" y="4868863"/>
          <a:ext cx="1536700" cy="952500"/>
        </p:xfrm>
        <a:graphic>
          <a:graphicData uri="http://schemas.openxmlformats.org/presentationml/2006/ole">
            <p:oleObj spid="_x0000_s118817" name="Equation" r:id="rId10" imgW="1536700" imgH="9525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3" grpId="0" animBg="1"/>
      <p:bldP spid="1024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4213" y="836613"/>
            <a:ext cx="761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：</a:t>
            </a:r>
            <a:r>
              <a:rPr kumimoji="1" lang="zh-CN" altLang="en-US" sz="2400" b="1" dirty="0">
                <a:latin typeface="Times New Roman" pitchFamily="18" charset="0"/>
              </a:rPr>
              <a:t>   用</a:t>
            </a:r>
            <a:r>
              <a:rPr kumimoji="1" lang="en-US" altLang="zh-CN" sz="2400" b="1" dirty="0">
                <a:latin typeface="Times New Roman" pitchFamily="18" charset="0"/>
              </a:rPr>
              <a:t>Cramer</a:t>
            </a:r>
            <a:r>
              <a:rPr kumimoji="1" lang="zh-CN" altLang="en-US" sz="2400" b="1" dirty="0">
                <a:latin typeface="Times New Roman" pitchFamily="18" charset="0"/>
              </a:rPr>
              <a:t>法则解线性方程组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692275" y="1341438"/>
          <a:ext cx="6286500" cy="2057400"/>
        </p:xfrm>
        <a:graphic>
          <a:graphicData uri="http://schemas.openxmlformats.org/presentationml/2006/ole">
            <p:oleObj spid="_x0000_s83990" name="Equation" r:id="rId3" imgW="6286500" imgH="2057400" progId="Equation.3">
              <p:embed/>
            </p:oleObj>
          </a:graphicData>
        </a:graphic>
      </p:graphicFrame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762000" y="34051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838200" y="3822700"/>
          <a:ext cx="3302000" cy="2044700"/>
        </p:xfrm>
        <a:graphic>
          <a:graphicData uri="http://schemas.openxmlformats.org/presentationml/2006/ole">
            <p:oleObj spid="_x0000_s83991" name="Equation" r:id="rId4" imgW="3302000" imgH="2044700" progId="Equation.3">
              <p:embed/>
            </p:oleObj>
          </a:graphicData>
        </a:graphic>
      </p:graphicFrame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4267200" y="4572000"/>
            <a:ext cx="1600200" cy="76200"/>
            <a:chOff x="3216" y="2496"/>
            <a:chExt cx="1008" cy="48"/>
          </a:xfrm>
        </p:grpSpPr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32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4572000" y="4114800"/>
          <a:ext cx="1003300" cy="419100"/>
        </p:xfrm>
        <a:graphic>
          <a:graphicData uri="http://schemas.openxmlformats.org/presentationml/2006/ole">
            <p:oleObj spid="_x0000_s83992" name="Equation" r:id="rId5" imgW="1002865" imgH="418918" progId="Equation.3">
              <p:embed/>
            </p:oleObj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4648200" y="4648200"/>
          <a:ext cx="838200" cy="419100"/>
        </p:xfrm>
        <a:graphic>
          <a:graphicData uri="http://schemas.openxmlformats.org/presentationml/2006/ole">
            <p:oleObj spid="_x0000_s83993" name="Equation" r:id="rId6" imgW="838200" imgH="419100" progId="Equation.3">
              <p:embed/>
            </p:oleObj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5867400" y="3822700"/>
          <a:ext cx="2628900" cy="2044700"/>
        </p:xfrm>
        <a:graphic>
          <a:graphicData uri="http://schemas.openxmlformats.org/presentationml/2006/ole">
            <p:oleObj spid="_x0000_s83994" name="Equation" r:id="rId7" imgW="2628900" imgH="2044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autoUpdateAnimBg="0"/>
      <p:bldP spid="8397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550863" y="1112838"/>
          <a:ext cx="1828800" cy="1343025"/>
        </p:xfrm>
        <a:graphic>
          <a:graphicData uri="http://schemas.openxmlformats.org/presentationml/2006/ole">
            <p:oleObj spid="_x0000_s85051" name="Equation" r:id="rId3" imgW="2247900" imgH="1511300" progId="Equation.3">
              <p:embed/>
            </p:oleObj>
          </a:graphicData>
        </a:graphic>
      </p:graphicFrame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2684463" y="1798638"/>
            <a:ext cx="1066800" cy="76200"/>
            <a:chOff x="3216" y="2496"/>
            <a:chExt cx="1008" cy="48"/>
          </a:xfrm>
        </p:grpSpPr>
        <p:sp>
          <p:nvSpPr>
            <p:cNvPr id="84996" name="Line 4"/>
            <p:cNvSpPr>
              <a:spLocks noChangeShapeType="1"/>
            </p:cNvSpPr>
            <p:nvPr/>
          </p:nvSpPr>
          <p:spPr bwMode="auto">
            <a:xfrm>
              <a:off x="32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997" name="Line 5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2760663" y="1441450"/>
          <a:ext cx="831850" cy="319088"/>
        </p:xfrm>
        <a:graphic>
          <a:graphicData uri="http://schemas.openxmlformats.org/presentationml/2006/ole">
            <p:oleObj spid="_x0000_s85052" name="Equation" r:id="rId4" imgW="1091726" imgH="418918" progId="Equation.3">
              <p:embed/>
            </p:oleObj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2760663" y="1874838"/>
          <a:ext cx="908050" cy="355600"/>
        </p:xfrm>
        <a:graphic>
          <a:graphicData uri="http://schemas.openxmlformats.org/presentationml/2006/ole">
            <p:oleObj spid="_x0000_s85053" name="Equation" r:id="rId5" imgW="1104900" imgH="431800" progId="Equation.3">
              <p:embed/>
            </p:oleObj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3827463" y="1112838"/>
          <a:ext cx="1600200" cy="1322387"/>
        </p:xfrm>
        <a:graphic>
          <a:graphicData uri="http://schemas.openxmlformats.org/presentationml/2006/ole">
            <p:oleObj spid="_x0000_s85054" name="Equation" r:id="rId6" imgW="2413000" imgH="1511300" progId="Equation.3">
              <p:embed/>
            </p:oleObj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5580063" y="1341438"/>
          <a:ext cx="1219200" cy="869950"/>
        </p:xfrm>
        <a:graphic>
          <a:graphicData uri="http://schemas.openxmlformats.org/presentationml/2006/ole">
            <p:oleObj spid="_x0000_s85055" name="Equation" r:id="rId7" imgW="1638300" imgH="977900" progId="Equation.3">
              <p:embed/>
            </p:oleObj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7027863" y="1646238"/>
          <a:ext cx="533400" cy="236537"/>
        </p:xfrm>
        <a:graphic>
          <a:graphicData uri="http://schemas.openxmlformats.org/presentationml/2006/ole">
            <p:oleObj spid="_x0000_s85056" name="Equation" r:id="rId8" imgW="685502" imgH="304668" progId="Equation.3">
              <p:embed/>
            </p:oleObj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506413" y="2571750"/>
          <a:ext cx="2743200" cy="1600200"/>
        </p:xfrm>
        <a:graphic>
          <a:graphicData uri="http://schemas.openxmlformats.org/presentationml/2006/ole">
            <p:oleObj spid="_x0000_s85057" name="Equation" r:id="rId9" imgW="3657600" imgH="2044700" progId="Equation.3">
              <p:embed/>
            </p:oleObj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3363913" y="3233738"/>
          <a:ext cx="673100" cy="252412"/>
        </p:xfrm>
        <a:graphic>
          <a:graphicData uri="http://schemas.openxmlformats.org/presentationml/2006/ole">
            <p:oleObj spid="_x0000_s85058" name="Equation" r:id="rId10" imgW="672808" imgH="317362" progId="Equation.3">
              <p:embed/>
            </p:oleObj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4602163" y="2647950"/>
          <a:ext cx="2635250" cy="1524000"/>
        </p:xfrm>
        <a:graphic>
          <a:graphicData uri="http://schemas.openxmlformats.org/presentationml/2006/ole">
            <p:oleObj spid="_x0000_s85059" name="Equation" r:id="rId11" imgW="3403600" imgH="2044700" progId="Equation.3">
              <p:embed/>
            </p:oleObj>
          </a:graphicData>
        </a:graphic>
      </p:graphicFrame>
      <p:graphicFrame>
        <p:nvGraphicFramePr>
          <p:cNvPr id="85006" name="Object 14"/>
          <p:cNvGraphicFramePr>
            <a:graphicFrameLocks noChangeAspect="1"/>
          </p:cNvGraphicFramePr>
          <p:nvPr/>
        </p:nvGraphicFramePr>
        <p:xfrm>
          <a:off x="7313613" y="3303588"/>
          <a:ext cx="914400" cy="271462"/>
        </p:xfrm>
        <a:graphic>
          <a:graphicData uri="http://schemas.openxmlformats.org/presentationml/2006/ole">
            <p:oleObj spid="_x0000_s85060" name="Equation" r:id="rId12" imgW="1066337" imgH="317362" progId="Equation.3">
              <p:embed/>
            </p:oleObj>
          </a:graphicData>
        </a:graphic>
      </p:graphicFrame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531813" y="4324350"/>
          <a:ext cx="2673350" cy="1524000"/>
        </p:xfrm>
        <a:graphic>
          <a:graphicData uri="http://schemas.openxmlformats.org/presentationml/2006/ole">
            <p:oleObj spid="_x0000_s85061" name="Equation" r:id="rId13" imgW="3403600" imgH="2044700" progId="Equation.3">
              <p:embed/>
            </p:oleObj>
          </a:graphicData>
        </a:graphic>
      </p:graphicFrame>
      <p:graphicFrame>
        <p:nvGraphicFramePr>
          <p:cNvPr id="85008" name="Object 16"/>
          <p:cNvGraphicFramePr>
            <a:graphicFrameLocks noChangeAspect="1"/>
          </p:cNvGraphicFramePr>
          <p:nvPr/>
        </p:nvGraphicFramePr>
        <p:xfrm>
          <a:off x="3306763" y="5010150"/>
          <a:ext cx="736600" cy="252413"/>
        </p:xfrm>
        <a:graphic>
          <a:graphicData uri="http://schemas.openxmlformats.org/presentationml/2006/ole">
            <p:oleObj spid="_x0000_s85062" name="Equation" r:id="rId14" imgW="888614" imgH="304668" progId="Equation.3">
              <p:embed/>
            </p:oleObj>
          </a:graphicData>
        </a:graphic>
      </p:graphicFrame>
      <p:graphicFrame>
        <p:nvGraphicFramePr>
          <p:cNvPr id="85009" name="Object 17"/>
          <p:cNvGraphicFramePr>
            <a:graphicFrameLocks noChangeAspect="1"/>
          </p:cNvGraphicFramePr>
          <p:nvPr/>
        </p:nvGraphicFramePr>
        <p:xfrm>
          <a:off x="4646613" y="4324350"/>
          <a:ext cx="2667000" cy="1524000"/>
        </p:xfrm>
        <a:graphic>
          <a:graphicData uri="http://schemas.openxmlformats.org/presentationml/2006/ole">
            <p:oleObj spid="_x0000_s85063" name="Equation" r:id="rId15" imgW="3403600" imgH="2044700" progId="Equation.3">
              <p:embed/>
            </p:oleObj>
          </a:graphicData>
        </a:graphic>
      </p:graphicFrame>
      <p:graphicFrame>
        <p:nvGraphicFramePr>
          <p:cNvPr id="85010" name="Object 18"/>
          <p:cNvGraphicFramePr>
            <a:graphicFrameLocks noChangeAspect="1"/>
          </p:cNvGraphicFramePr>
          <p:nvPr/>
        </p:nvGraphicFramePr>
        <p:xfrm>
          <a:off x="7389813" y="4933950"/>
          <a:ext cx="609600" cy="271463"/>
        </p:xfrm>
        <a:graphic>
          <a:graphicData uri="http://schemas.openxmlformats.org/presentationml/2006/ole">
            <p:oleObj spid="_x0000_s85064" name="Equation" r:id="rId16" imgW="685502" imgH="304668" progId="Equation.3">
              <p:embed/>
            </p:oleObj>
          </a:graphicData>
        </a:graphic>
      </p:graphicFrame>
      <p:graphicFrame>
        <p:nvGraphicFramePr>
          <p:cNvPr id="85011" name="Object 19"/>
          <p:cNvGraphicFramePr>
            <a:graphicFrameLocks noChangeAspect="1"/>
          </p:cNvGraphicFramePr>
          <p:nvPr/>
        </p:nvGraphicFramePr>
        <p:xfrm>
          <a:off x="504825" y="5907088"/>
          <a:ext cx="3028950" cy="609600"/>
        </p:xfrm>
        <a:graphic>
          <a:graphicData uri="http://schemas.openxmlformats.org/presentationml/2006/ole">
            <p:oleObj spid="_x0000_s85065" name="Equation" r:id="rId17" imgW="3390900" imgH="825500" progId="Equation.3">
              <p:embed/>
            </p:oleObj>
          </a:graphicData>
        </a:graphic>
      </p:graphicFrame>
      <p:graphicFrame>
        <p:nvGraphicFramePr>
          <p:cNvPr id="85012" name="Object 20"/>
          <p:cNvGraphicFramePr>
            <a:graphicFrameLocks noChangeAspect="1"/>
          </p:cNvGraphicFramePr>
          <p:nvPr/>
        </p:nvGraphicFramePr>
        <p:xfrm>
          <a:off x="3732213" y="5969000"/>
          <a:ext cx="1020762" cy="395288"/>
        </p:xfrm>
        <a:graphic>
          <a:graphicData uri="http://schemas.openxmlformats.org/presentationml/2006/ole">
            <p:oleObj spid="_x0000_s85066" name="Equation" r:id="rId18" imgW="1219200" imgH="419100" progId="Equation.3">
              <p:embed/>
            </p:oleObj>
          </a:graphicData>
        </a:graphic>
      </p:graphicFrame>
      <p:graphicFrame>
        <p:nvGraphicFramePr>
          <p:cNvPr id="85013" name="Object 21"/>
          <p:cNvGraphicFramePr>
            <a:graphicFrameLocks noChangeAspect="1"/>
          </p:cNvGraphicFramePr>
          <p:nvPr/>
        </p:nvGraphicFramePr>
        <p:xfrm>
          <a:off x="5022850" y="5983288"/>
          <a:ext cx="1025525" cy="366712"/>
        </p:xfrm>
        <a:graphic>
          <a:graphicData uri="http://schemas.openxmlformats.org/presentationml/2006/ole">
            <p:oleObj spid="_x0000_s85067" name="Equation" r:id="rId19" imgW="1206500" imgH="431800" progId="Equation.3">
              <p:embed/>
            </p:oleObj>
          </a:graphicData>
        </a:graphic>
      </p:graphicFrame>
      <p:graphicFrame>
        <p:nvGraphicFramePr>
          <p:cNvPr id="85014" name="Object 22"/>
          <p:cNvGraphicFramePr>
            <a:graphicFrameLocks noChangeAspect="1"/>
          </p:cNvGraphicFramePr>
          <p:nvPr/>
        </p:nvGraphicFramePr>
        <p:xfrm>
          <a:off x="6516688" y="6021388"/>
          <a:ext cx="903287" cy="381000"/>
        </p:xfrm>
        <a:graphic>
          <a:graphicData uri="http://schemas.openxmlformats.org/presentationml/2006/ole">
            <p:oleObj spid="_x0000_s85068" name="Equation" r:id="rId20" imgW="9906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77838" y="969963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注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302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1.  Cramer</a:t>
            </a:r>
            <a:r>
              <a:rPr kumimoji="1" lang="zh-CN" altLang="en-US" sz="2400" b="1">
                <a:latin typeface="Times New Roman" pitchFamily="18" charset="0"/>
              </a:rPr>
              <a:t>法则仅适用于方程个数与未知量个数</a:t>
            </a:r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</a:rPr>
              <a:t>相等</a:t>
            </a:r>
            <a:r>
              <a:rPr kumimoji="1" lang="zh-CN" altLang="en-US" sz="2400" b="1">
                <a:latin typeface="Times New Roman" pitchFamily="18" charset="0"/>
              </a:rPr>
              <a:t>的情形。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54038" y="2057400"/>
            <a:ext cx="7042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kumimoji="1" lang="zh-CN" altLang="en-US" sz="2400" b="1">
                <a:latin typeface="Times New Roman" pitchFamily="18" charset="0"/>
              </a:rPr>
              <a:t>理论意义：给出了解与系数的明显关系。</a:t>
            </a:r>
          </a:p>
          <a:p>
            <a:pPr marL="457200" indent="-457200"/>
            <a:r>
              <a:rPr kumimoji="1" lang="zh-CN" altLang="en-US" sz="2400" b="1">
                <a:latin typeface="Times New Roman" pitchFamily="18" charset="0"/>
              </a:rPr>
              <a:t>      但用此法则求解线性方程组计算量大，不可取。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54038" y="3068638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3.   </a:t>
            </a:r>
            <a:r>
              <a:rPr kumimoji="1" lang="zh-CN" altLang="en-US" sz="2400" b="1">
                <a:latin typeface="Times New Roman" pitchFamily="18" charset="0"/>
              </a:rPr>
              <a:t>撇开求解公式</a:t>
            </a: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3019425" y="2874963"/>
          <a:ext cx="1128713" cy="752475"/>
        </p:xfrm>
        <a:graphic>
          <a:graphicData uri="http://schemas.openxmlformats.org/presentationml/2006/ole">
            <p:oleObj spid="_x0000_s86043" name="Equation" r:id="rId3" imgW="1295400" imgH="863600" progId="Equation.3">
              <p:embed/>
            </p:oleObj>
          </a:graphicData>
        </a:graphic>
      </p:graphicFrame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211638" y="3068638"/>
            <a:ext cx="4320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Cramer</a:t>
            </a:r>
            <a:r>
              <a:rPr kumimoji="1" lang="zh-CN" altLang="en-US" sz="2400" b="1" dirty="0">
                <a:latin typeface="Times New Roman" pitchFamily="18" charset="0"/>
              </a:rPr>
              <a:t>法则可叙述为</a:t>
            </a:r>
            <a:r>
              <a:rPr kumimoji="1" lang="zh-CN" altLang="en-US" sz="2400" b="1" dirty="0" smtClean="0">
                <a:latin typeface="Times New Roman" pitchFamily="18" charset="0"/>
              </a:rPr>
              <a:t>下面的：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611560" y="3789040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推论：</a:t>
            </a:r>
            <a:endParaRPr kumimoji="1" lang="zh-CN" alt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86039" name="Group 23"/>
          <p:cNvGraphicFramePr>
            <a:graphicFrameLocks noGrp="1"/>
          </p:cNvGraphicFramePr>
          <p:nvPr/>
        </p:nvGraphicFramePr>
        <p:xfrm>
          <a:off x="1763713" y="3716338"/>
          <a:ext cx="6019800" cy="11430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如果线性方程组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的系数行列式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一定有解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且解是唯一的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611560" y="5157192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推论：</a:t>
            </a:r>
            <a:endParaRPr kumimoji="1" lang="zh-CN" alt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86041" name="Group 25"/>
          <p:cNvGraphicFramePr>
            <a:graphicFrameLocks noGrp="1"/>
          </p:cNvGraphicFramePr>
          <p:nvPr/>
        </p:nvGraphicFramePr>
        <p:xfrm>
          <a:off x="1752600" y="5084763"/>
          <a:ext cx="6019800" cy="935038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如果线性方程组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(1)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无解或有两个或以上不同的解，则它的系数行列式必为零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6437313" y="3735388"/>
          <a:ext cx="812800" cy="431800"/>
        </p:xfrm>
        <a:graphic>
          <a:graphicData uri="http://schemas.openxmlformats.org/presentationml/2006/ole">
            <p:oleObj spid="_x0000_s86044" name="Equation" r:id="rId4" imgW="812447" imgH="431613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19" grpId="0" build="p" autoUpdateAnimBg="0"/>
      <p:bldP spid="86020" grpId="0" uiExpand="1" build="p" autoUpdateAnimBg="0"/>
      <p:bldP spid="86021" grpId="0" build="p" autoUpdateAnimBg="0"/>
      <p:bldP spid="86023" grpId="0" build="p" autoUpdateAnimBg="0"/>
      <p:bldP spid="86024" grpId="0" build="p" autoUpdateAnimBg="0"/>
      <p:bldP spid="860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827583" y="2636912"/>
            <a:ext cx="26638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:</a:t>
            </a:r>
            <a:endParaRPr kumimoji="1" lang="zh-CN" alt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55381" name="Object 1109"/>
          <p:cNvGraphicFramePr>
            <a:graphicFrameLocks noChangeAspect="1"/>
          </p:cNvGraphicFramePr>
          <p:nvPr/>
        </p:nvGraphicFramePr>
        <p:xfrm>
          <a:off x="827584" y="1772816"/>
          <a:ext cx="7488832" cy="431800"/>
        </p:xfrm>
        <a:graphic>
          <a:graphicData uri="http://schemas.openxmlformats.org/presentationml/2006/ole">
            <p:oleObj spid="_x0000_s89115" name="Equation" r:id="rId3" imgW="7150100" imgH="431800" progId="Equation.DSMT4">
              <p:embed/>
            </p:oleObj>
          </a:graphicData>
        </a:graphic>
      </p:graphicFrame>
      <p:graphicFrame>
        <p:nvGraphicFramePr>
          <p:cNvPr id="3" name="Object 1109"/>
          <p:cNvGraphicFramePr>
            <a:graphicFrameLocks noChangeAspect="1"/>
          </p:cNvGraphicFramePr>
          <p:nvPr/>
        </p:nvGraphicFramePr>
        <p:xfrm>
          <a:off x="827584" y="3140968"/>
          <a:ext cx="7162800" cy="457200"/>
        </p:xfrm>
        <a:graphic>
          <a:graphicData uri="http://schemas.openxmlformats.org/presentationml/2006/ole">
            <p:oleObj spid="_x0000_s89116" name="Equation" r:id="rId4" imgW="6743700" imgH="457200" progId="Equation.DSMT4">
              <p:embed/>
            </p:oleObj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27584" y="980728"/>
            <a:ext cx="26638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:</a:t>
            </a:r>
            <a:endParaRPr kumimoji="1" lang="zh-CN" altLang="en-US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1" grpId="0" build="p" autoUpdateAnimBg="0"/>
      <p:bldP spid="1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2"/>
          <p:cNvGrpSpPr>
            <a:grpSpLocks/>
          </p:cNvGrpSpPr>
          <p:nvPr/>
        </p:nvGrpSpPr>
        <p:grpSpPr bwMode="auto">
          <a:xfrm>
            <a:off x="611188" y="1196975"/>
            <a:ext cx="7239000" cy="1397000"/>
            <a:chOff x="480" y="464"/>
            <a:chExt cx="4560" cy="880"/>
          </a:xfrm>
        </p:grpSpPr>
        <p:sp>
          <p:nvSpPr>
            <p:cNvPr id="90115" name="Text Box 3"/>
            <p:cNvSpPr txBox="1">
              <a:spLocks noChangeArrowheads="1"/>
            </p:cNvSpPr>
            <p:nvPr/>
          </p:nvSpPr>
          <p:spPr bwMode="auto">
            <a:xfrm>
              <a:off x="480" y="464"/>
              <a:ext cx="208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zh-CN" altLang="en-US" sz="2400" b="1">
                  <a:latin typeface="Times New Roman" pitchFamily="18" charset="0"/>
                  <a:ea typeface="黑体" pitchFamily="2" charset="-122"/>
                </a:rPr>
                <a:t>：</a:t>
              </a:r>
              <a:r>
                <a:rPr kumimoji="1" lang="zh-CN" altLang="en-US" sz="2400" b="1">
                  <a:latin typeface="Times New Roman" pitchFamily="18" charset="0"/>
                </a:rPr>
                <a:t>  问     取何值时，</a:t>
              </a:r>
            </a:p>
            <a:p>
              <a:r>
                <a:rPr kumimoji="1" lang="zh-CN" altLang="en-US" sz="2400" b="1">
                  <a:latin typeface="Times New Roman" pitchFamily="18" charset="0"/>
                </a:rPr>
                <a:t>            齐次线性方程组</a:t>
              </a:r>
            </a:p>
            <a:p>
              <a:r>
                <a:rPr kumimoji="1" lang="zh-CN" altLang="en-US" sz="2400" b="1">
                  <a:latin typeface="Times New Roman" pitchFamily="18" charset="0"/>
                </a:rPr>
                <a:t>            有非零解？</a:t>
              </a:r>
            </a:p>
          </p:txBody>
        </p:sp>
        <p:graphicFrame>
          <p:nvGraphicFramePr>
            <p:cNvPr id="90116" name="Object 4"/>
            <p:cNvGraphicFramePr>
              <a:graphicFrameLocks noChangeAspect="1"/>
            </p:cNvGraphicFramePr>
            <p:nvPr/>
          </p:nvGraphicFramePr>
          <p:xfrm>
            <a:off x="2656" y="507"/>
            <a:ext cx="2384" cy="837"/>
          </p:xfrm>
          <a:graphic>
            <a:graphicData uri="http://schemas.openxmlformats.org/presentationml/2006/ole">
              <p:oleObj spid="_x0000_s90148" name="Equation" r:id="rId3" imgW="3784600" imgH="1536700" progId="Equation.3">
                <p:embed/>
              </p:oleObj>
            </a:graphicData>
          </a:graphic>
        </p:graphicFrame>
        <p:graphicFrame>
          <p:nvGraphicFramePr>
            <p:cNvPr id="90117" name="Object 5"/>
            <p:cNvGraphicFramePr>
              <a:graphicFrameLocks noChangeAspect="1"/>
            </p:cNvGraphicFramePr>
            <p:nvPr/>
          </p:nvGraphicFramePr>
          <p:xfrm>
            <a:off x="1360" y="534"/>
            <a:ext cx="176" cy="186"/>
          </p:xfrm>
          <a:graphic>
            <a:graphicData uri="http://schemas.openxmlformats.org/presentationml/2006/ole">
              <p:oleObj spid="_x0000_s90149" name="公式" r:id="rId4" imgW="279279" imgH="342751" progId="Equation.3">
                <p:embed/>
              </p:oleObj>
            </a:graphicData>
          </a:graphic>
        </p:graphicFrame>
      </p:grp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906463" y="26447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1014413" y="2928938"/>
          <a:ext cx="3606800" cy="1346200"/>
        </p:xfrm>
        <a:graphic>
          <a:graphicData uri="http://schemas.openxmlformats.org/presentationml/2006/ole">
            <p:oleObj spid="_x0000_s90150" name="Equation" r:id="rId5" imgW="3606800" imgH="1511300" progId="Equation.3">
              <p:embed/>
            </p:oleObj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4716463" y="2852738"/>
          <a:ext cx="3517900" cy="1417637"/>
        </p:xfrm>
        <a:graphic>
          <a:graphicData uri="http://schemas.openxmlformats.org/presentationml/2006/ole">
            <p:oleObj spid="_x0000_s90151" name="Equation" r:id="rId6" imgW="3517900" imgH="1511300" progId="Equation.3">
              <p:embed/>
            </p:oleObj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1408113" y="4376738"/>
          <a:ext cx="6935787" cy="434975"/>
        </p:xfrm>
        <a:graphic>
          <a:graphicData uri="http://schemas.openxmlformats.org/presentationml/2006/ole">
            <p:oleObj spid="_x0000_s90152" name="Equation" r:id="rId7" imgW="6934200" imgH="469900" progId="Equation.3">
              <p:embed/>
            </p:oleObj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1439863" y="4986338"/>
          <a:ext cx="6934200" cy="446087"/>
        </p:xfrm>
        <a:graphic>
          <a:graphicData uri="http://schemas.openxmlformats.org/presentationml/2006/ole">
            <p:oleObj spid="_x0000_s90153" name="Equation" r:id="rId8" imgW="6934200" imgH="482600" progId="Equation.3">
              <p:embed/>
            </p:oleObj>
          </a:graphicData>
        </a:graphic>
      </p:graphicFrame>
      <p:grpSp>
        <p:nvGrpSpPr>
          <p:cNvPr id="90123" name="Group 11"/>
          <p:cNvGrpSpPr>
            <a:grpSpLocks/>
          </p:cNvGrpSpPr>
          <p:nvPr/>
        </p:nvGrpSpPr>
        <p:grpSpPr bwMode="auto">
          <a:xfrm>
            <a:off x="1143000" y="5410200"/>
            <a:ext cx="4445000" cy="457200"/>
            <a:chOff x="720" y="3408"/>
            <a:chExt cx="2800" cy="288"/>
          </a:xfrm>
        </p:grpSpPr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720" y="3408"/>
              <a:ext cx="2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齐次方程组有非零解，则</a:t>
              </a:r>
            </a:p>
          </p:txBody>
        </p:sp>
        <p:graphicFrame>
          <p:nvGraphicFramePr>
            <p:cNvPr id="90125" name="Object 13"/>
            <p:cNvGraphicFramePr>
              <a:graphicFrameLocks noChangeAspect="1"/>
            </p:cNvGraphicFramePr>
            <p:nvPr/>
          </p:nvGraphicFramePr>
          <p:xfrm>
            <a:off x="2976" y="3448"/>
            <a:ext cx="544" cy="200"/>
          </p:xfrm>
          <a:graphic>
            <a:graphicData uri="http://schemas.openxmlformats.org/presentationml/2006/ole">
              <p:oleObj spid="_x0000_s90154" name="Equation" r:id="rId9" imgW="863225" imgH="317362" progId="Equation.3">
                <p:embed/>
              </p:oleObj>
            </a:graphicData>
          </a:graphic>
        </p:graphicFrame>
      </p:grpSp>
      <p:grpSp>
        <p:nvGrpSpPr>
          <p:cNvPr id="90126" name="Group 14"/>
          <p:cNvGrpSpPr>
            <a:grpSpLocks/>
          </p:cNvGrpSpPr>
          <p:nvPr/>
        </p:nvGrpSpPr>
        <p:grpSpPr bwMode="auto">
          <a:xfrm>
            <a:off x="1146175" y="5867400"/>
            <a:ext cx="7391400" cy="457200"/>
            <a:chOff x="722" y="3696"/>
            <a:chExt cx="4656" cy="288"/>
          </a:xfrm>
        </p:grpSpPr>
        <p:sp>
          <p:nvSpPr>
            <p:cNvPr id="90127" name="Rectangle 15"/>
            <p:cNvSpPr>
              <a:spLocks noChangeArrowheads="1"/>
            </p:cNvSpPr>
            <p:nvPr/>
          </p:nvSpPr>
          <p:spPr bwMode="auto">
            <a:xfrm>
              <a:off x="722" y="3696"/>
              <a:ext cx="46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所以                         或             时齐次方程组有非零解。</a:t>
              </a:r>
            </a:p>
          </p:txBody>
        </p:sp>
        <p:graphicFrame>
          <p:nvGraphicFramePr>
            <p:cNvPr id="90128" name="Object 16"/>
            <p:cNvGraphicFramePr>
              <a:graphicFrameLocks noChangeAspect="1"/>
            </p:cNvGraphicFramePr>
            <p:nvPr/>
          </p:nvGraphicFramePr>
          <p:xfrm>
            <a:off x="1224" y="3751"/>
            <a:ext cx="1080" cy="232"/>
          </p:xfrm>
          <a:graphic>
            <a:graphicData uri="http://schemas.openxmlformats.org/presentationml/2006/ole">
              <p:oleObj spid="_x0000_s90155" name="Equation" r:id="rId10" imgW="1714500" imgH="368300" progId="Equation.3">
                <p:embed/>
              </p:oleObj>
            </a:graphicData>
          </a:graphic>
        </p:graphicFrame>
        <p:graphicFrame>
          <p:nvGraphicFramePr>
            <p:cNvPr id="90129" name="Object 17"/>
            <p:cNvGraphicFramePr>
              <a:graphicFrameLocks noChangeAspect="1"/>
            </p:cNvGraphicFramePr>
            <p:nvPr/>
          </p:nvGraphicFramePr>
          <p:xfrm>
            <a:off x="2608" y="3737"/>
            <a:ext cx="512" cy="199"/>
          </p:xfrm>
          <a:graphic>
            <a:graphicData uri="http://schemas.openxmlformats.org/presentationml/2006/ole">
              <p:oleObj spid="_x0000_s90156" name="Equation" r:id="rId11" imgW="812447" imgH="317362" progId="Equation.3">
                <p:embed/>
              </p:oleObj>
            </a:graphicData>
          </a:graphic>
        </p:graphicFrame>
      </p:grpSp>
      <p:sp>
        <p:nvSpPr>
          <p:cNvPr id="9013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4213" y="333375"/>
            <a:ext cx="7772400" cy="722313"/>
          </a:xfrm>
        </p:spPr>
        <p:txBody>
          <a:bodyPr/>
          <a:lstStyle/>
          <a:p>
            <a:r>
              <a:rPr kumimoji="1" lang="zh-CN" altLang="en-US" sz="3200" b="1">
                <a:solidFill>
                  <a:srgbClr val="FF3300"/>
                </a:solidFill>
              </a:rPr>
              <a:t>齐次线性方程组解的讨论举例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625" y="1285875"/>
            <a:ext cx="1143000" cy="584200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6363F"/>
                </a:solidFill>
              </a:rPr>
              <a:t>回顾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92275" y="1214438"/>
            <a:ext cx="7086600" cy="1246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行列式中任一行(列)中元素与另一行(列)对应元素的代数余子式乘积之和等于零,即</a:t>
            </a:r>
          </a:p>
          <a:p>
            <a:pPr>
              <a:spcBef>
                <a:spcPct val="50000"/>
              </a:spcBef>
            </a:pPr>
            <a:endParaRPr lang="zh-CN" altLang="en-US" b="1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27113" y="2222500"/>
          <a:ext cx="3554412" cy="1169988"/>
        </p:xfrm>
        <a:graphic>
          <a:graphicData uri="http://schemas.openxmlformats.org/presentationml/2006/ole">
            <p:oleObj spid="_x0000_s150549" name="Equation" r:id="rId4" imgW="1459866" imgH="482391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772025" y="2222500"/>
          <a:ext cx="3606800" cy="1211263"/>
        </p:xfrm>
        <a:graphic>
          <a:graphicData uri="http://schemas.openxmlformats.org/presentationml/2006/ole">
            <p:oleObj spid="_x0000_s150550" name="Equation" r:id="rId5" imgW="1435100" imgH="48260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8625" y="3643313"/>
            <a:ext cx="906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若记</a:t>
            </a:r>
            <a:endParaRPr lang="zh-CN" altLang="en-US" sz="2800"/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1571625" y="4143375"/>
          <a:ext cx="2743200" cy="1803400"/>
        </p:xfrm>
        <a:graphic>
          <a:graphicData uri="http://schemas.openxmlformats.org/presentationml/2006/ole">
            <p:oleObj spid="_x0000_s150551" name="Equation" r:id="rId6" imgW="2743200" imgH="1803400" progId="Equation.DSMT4">
              <p:embed/>
            </p:oleObj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857250" y="4786313"/>
          <a:ext cx="609600" cy="330200"/>
        </p:xfrm>
        <a:graphic>
          <a:graphicData uri="http://schemas.openxmlformats.org/presentationml/2006/ole">
            <p:oleObj spid="_x0000_s150552" name="Equation" r:id="rId7" imgW="609600" imgH="33020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43438" y="3857625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则</a:t>
            </a: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4929188" y="4429125"/>
          <a:ext cx="2641600" cy="444500"/>
        </p:xfrm>
        <a:graphic>
          <a:graphicData uri="http://schemas.openxmlformats.org/presentationml/2006/ole">
            <p:oleObj spid="_x0000_s150553" name="Equation" r:id="rId8" imgW="2641600" imgH="444500" progId="Equation.DSMT4">
              <p:embed/>
            </p:oleObj>
          </a:graphicData>
        </a:graphic>
      </p:graphicFrame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357188" y="6000750"/>
            <a:ext cx="1214437" cy="571500"/>
            <a:chOff x="4572000" y="6143644"/>
            <a:chExt cx="1214446" cy="571504"/>
          </a:xfrm>
        </p:grpSpPr>
        <p:sp>
          <p:nvSpPr>
            <p:cNvPr id="13" name="圆角矩形标注 12"/>
            <p:cNvSpPr/>
            <p:nvPr/>
          </p:nvSpPr>
          <p:spPr>
            <a:xfrm>
              <a:off x="4572000" y="6143644"/>
              <a:ext cx="1214446" cy="571504"/>
            </a:xfrm>
            <a:prstGeom prst="wedgeRoundRectCallout">
              <a:avLst>
                <a:gd name="adj1" fmla="val 43601"/>
                <a:gd name="adj2" fmla="val -95961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311" name="TextBox 13"/>
            <p:cNvSpPr txBox="1">
              <a:spLocks noChangeArrowheads="1"/>
            </p:cNvSpPr>
            <p:nvPr/>
          </p:nvSpPr>
          <p:spPr bwMode="auto">
            <a:xfrm>
              <a:off x="4572000" y="6274378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/>
                <a:t>伴随矩阵</a:t>
              </a:r>
            </a:p>
          </p:txBody>
        </p:sp>
      </p:grpSp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4929188" y="5000625"/>
          <a:ext cx="3467100" cy="838200"/>
        </p:xfrm>
        <a:graphic>
          <a:graphicData uri="http://schemas.openxmlformats.org/presentationml/2006/ole">
            <p:oleObj spid="_x0000_s150554" name="Equation" r:id="rId9" imgW="3467100" imgH="838200" progId="Equation.DSMT4">
              <p:embed/>
            </p:oleObj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85918" y="3286124"/>
          <a:ext cx="914400" cy="828675"/>
        </p:xfrm>
        <a:graphic>
          <a:graphicData uri="http://schemas.openxmlformats.org/presentationml/2006/ole">
            <p:oleObj spid="_x0000_s150555" name="演示文稿" showAsIcon="1" r:id="rId10" imgW="914400" imgH="828675" progId="PowerPoint.Show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00113" y="908050"/>
            <a:ext cx="60481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宋体" charset="-122"/>
              </a:rPr>
              <a:t>矩阵的秩</a:t>
            </a:r>
            <a:r>
              <a:rPr lang="zh-CN" altLang="en-US" sz="3200" b="1" dirty="0">
                <a:solidFill>
                  <a:srgbClr val="000099"/>
                </a:solidFill>
                <a:latin typeface="宋体" charset="-122"/>
              </a:rPr>
              <a:t>与行列式的关系</a:t>
            </a:r>
            <a:r>
              <a:rPr lang="zh-CN" altLang="en-US" sz="3200" b="1" dirty="0">
                <a:solidFill>
                  <a:srgbClr val="000099"/>
                </a:solidFill>
              </a:rPr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52475" y="3932238"/>
          <a:ext cx="7040563" cy="852487"/>
        </p:xfrm>
        <a:graphic>
          <a:graphicData uri="http://schemas.openxmlformats.org/presentationml/2006/ole">
            <p:oleObj spid="_x0000_s166914" name="Document" r:id="rId3" imgW="3143816" imgH="382147" progId="Word.Document.8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2638" y="5110163"/>
          <a:ext cx="6969125" cy="884237"/>
        </p:xfrm>
        <a:graphic>
          <a:graphicData uri="http://schemas.openxmlformats.org/presentationml/2006/ole">
            <p:oleObj spid="_x0000_s166915" name="Document" r:id="rId4" imgW="3066170" imgH="387915" progId="Word.Document.8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7624" y="5589240"/>
          <a:ext cx="5486400" cy="874712"/>
        </p:xfrm>
        <a:graphic>
          <a:graphicData uri="http://schemas.openxmlformats.org/presentationml/2006/ole">
            <p:oleObj spid="_x0000_s166916" name="Document" r:id="rId5" imgW="2436590" imgH="392602" progId="Word.Document.8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3568" y="1628800"/>
          <a:ext cx="1765300" cy="355600"/>
        </p:xfrm>
        <a:graphic>
          <a:graphicData uri="http://schemas.openxmlformats.org/presentationml/2006/ole">
            <p:oleObj spid="_x0000_s166917" name="Equation" r:id="rId6" imgW="1764534" imgH="355446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71600" y="2060848"/>
          <a:ext cx="5257800" cy="342900"/>
        </p:xfrm>
        <a:graphic>
          <a:graphicData uri="http://schemas.openxmlformats.org/presentationml/2006/ole">
            <p:oleObj spid="_x0000_s166918" name="Equation" r:id="rId7" imgW="5257800" imgH="342900" progId="Equation.DSMT4">
              <p:embed/>
            </p:oleObj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899592" y="2564904"/>
          <a:ext cx="6311900" cy="342900"/>
        </p:xfrm>
        <a:graphic>
          <a:graphicData uri="http://schemas.openxmlformats.org/presentationml/2006/ole">
            <p:oleObj spid="_x0000_s166919" name="Equation" r:id="rId8" imgW="6311900" imgH="3429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83568" y="3284984"/>
          <a:ext cx="5067300" cy="381000"/>
        </p:xfrm>
        <a:graphic>
          <a:graphicData uri="http://schemas.openxmlformats.org/presentationml/2006/ole">
            <p:oleObj spid="_x0000_s166920" name="Equation" r:id="rId9" imgW="5067300" imgH="38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0872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99"/>
                </a:solidFill>
              </a:rPr>
              <a:t>一、伴随矩阵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47750" y="1493838"/>
          <a:ext cx="7543800" cy="939800"/>
        </p:xfrm>
        <a:graphic>
          <a:graphicData uri="http://schemas.openxmlformats.org/presentationml/2006/ole">
            <p:oleObj spid="_x0000_s119823" name="Equation" r:id="rId3" imgW="7543800" imgH="9398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362325" y="2420938"/>
          <a:ext cx="2743200" cy="1803400"/>
        </p:xfrm>
        <a:graphic>
          <a:graphicData uri="http://schemas.openxmlformats.org/presentationml/2006/ole">
            <p:oleObj spid="_x0000_s119824" name="Equation" r:id="rId4" imgW="2743200" imgH="18034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259632" y="4653136"/>
          <a:ext cx="4267200" cy="368300"/>
        </p:xfrm>
        <a:graphic>
          <a:graphicData uri="http://schemas.openxmlformats.org/presentationml/2006/ole">
            <p:oleObj spid="_x0000_s119825" name="Equation" r:id="rId5" imgW="4267200" imgH="3683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99792" y="3068960"/>
          <a:ext cx="609600" cy="330200"/>
        </p:xfrm>
        <a:graphic>
          <a:graphicData uri="http://schemas.openxmlformats.org/presentationml/2006/ole">
            <p:oleObj spid="_x0000_s119826" name="Equation" r:id="rId6" imgW="609600" imgH="330200" progId="Equation.DSMT4">
              <p:embed/>
            </p:oleObj>
          </a:graphicData>
        </a:graphic>
      </p:graphicFrame>
      <p:graphicFrame>
        <p:nvGraphicFramePr>
          <p:cNvPr id="119822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15206" y="571480"/>
          <a:ext cx="914400" cy="787400"/>
        </p:xfrm>
        <a:graphic>
          <a:graphicData uri="http://schemas.openxmlformats.org/presentationml/2006/ole">
            <p:oleObj spid="_x0000_s119827" name="演示文稿" showAsIcon="1" r:id="rId7" imgW="914400" imgH="792480" progId="PowerPoint.Show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43608" y="764704"/>
          <a:ext cx="3708400" cy="342900"/>
        </p:xfrm>
        <a:graphic>
          <a:graphicData uri="http://schemas.openxmlformats.org/presentationml/2006/ole">
            <p:oleObj spid="_x0000_s120865" name="Equation" r:id="rId3" imgW="3708400" imgH="34290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15616" y="1484784"/>
          <a:ext cx="1549400" cy="863600"/>
        </p:xfrm>
        <a:graphic>
          <a:graphicData uri="http://schemas.openxmlformats.org/presentationml/2006/ole">
            <p:oleObj spid="_x0000_s120866" name="Equation" r:id="rId4" imgW="1548728" imgH="863225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54088" y="2924175"/>
          <a:ext cx="965200" cy="342900"/>
        </p:xfrm>
        <a:graphic>
          <a:graphicData uri="http://schemas.openxmlformats.org/presentationml/2006/ole">
            <p:oleObj spid="_x0000_s120867" name="Equation" r:id="rId5" imgW="965200" imgH="3429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23728" y="2852936"/>
          <a:ext cx="2171700" cy="419100"/>
        </p:xfrm>
        <a:graphic>
          <a:graphicData uri="http://schemas.openxmlformats.org/presentationml/2006/ole">
            <p:oleObj spid="_x0000_s120868" name="Equation" r:id="rId6" imgW="2171700" imgH="419100" progId="Equation.DSMT4">
              <p:embed/>
            </p:oleObj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4794250" y="2781300"/>
          <a:ext cx="2590800" cy="419100"/>
        </p:xfrm>
        <a:graphic>
          <a:graphicData uri="http://schemas.openxmlformats.org/presentationml/2006/ole">
            <p:oleObj spid="_x0000_s120869" name="Equation" r:id="rId7" imgW="2590800" imgH="419100" progId="Equation.DSMT4">
              <p:embed/>
            </p:oleObj>
          </a:graphicData>
        </a:graphic>
      </p:graphicFrame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2022475" y="3500438"/>
          <a:ext cx="2374900" cy="419100"/>
        </p:xfrm>
        <a:graphic>
          <a:graphicData uri="http://schemas.openxmlformats.org/presentationml/2006/ole">
            <p:oleObj spid="_x0000_s120870" name="Equation" r:id="rId8" imgW="2374900" imgH="419100" progId="Equation.DSMT4">
              <p:embed/>
            </p:oleObj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4788024" y="3429000"/>
          <a:ext cx="2184400" cy="419100"/>
        </p:xfrm>
        <a:graphic>
          <a:graphicData uri="http://schemas.openxmlformats.org/presentationml/2006/ole">
            <p:oleObj spid="_x0000_s120871" name="Equation" r:id="rId9" imgW="2184400" imgH="4191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57350" y="4279900"/>
          <a:ext cx="2832100" cy="889000"/>
        </p:xfrm>
        <a:graphic>
          <a:graphicData uri="http://schemas.openxmlformats.org/presentationml/2006/ole">
            <p:oleObj spid="_x0000_s120872" name="Equation" r:id="rId10" imgW="2832100" imgH="889000" progId="Equation.DSMT4">
              <p:embed/>
            </p:oleObj>
          </a:graphicData>
        </a:graphic>
      </p:graphicFrame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4499992" y="4221088"/>
          <a:ext cx="1333500" cy="863600"/>
        </p:xfrm>
        <a:graphic>
          <a:graphicData uri="http://schemas.openxmlformats.org/presentationml/2006/ole">
            <p:oleObj spid="_x0000_s120873" name="Equation" r:id="rId11" imgW="1333500" imgH="863600" progId="Equation.DSMT4">
              <p:embed/>
            </p:oleObj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/>
        </p:nvGraphicFramePr>
        <p:xfrm>
          <a:off x="4860032" y="1196752"/>
          <a:ext cx="1841500" cy="1346200"/>
        </p:xfrm>
        <a:graphic>
          <a:graphicData uri="http://schemas.openxmlformats.org/presentationml/2006/ole">
            <p:oleObj spid="_x0000_s120874" name="Equation" r:id="rId12" imgW="1841500" imgH="1346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1" name="Oval 13">
            <a:hlinkClick r:id="rId3" action="ppaction://hlinksldjump" tooltip="单击返回"/>
          </p:cNvPr>
          <p:cNvSpPr>
            <a:spLocks noChangeArrowheads="1"/>
          </p:cNvSpPr>
          <p:nvPr/>
        </p:nvSpPr>
        <p:spPr bwMode="auto">
          <a:xfrm>
            <a:off x="6011863" y="5661025"/>
            <a:ext cx="1366837" cy="1196975"/>
          </a:xfrm>
          <a:prstGeom prst="ellipse">
            <a:avLst/>
          </a:prstGeom>
          <a:noFill/>
          <a:ln w="317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827584" y="692696"/>
            <a:ext cx="4548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/>
              <a:t>解</a:t>
            </a:r>
            <a:r>
              <a:rPr lang="zh-CN" altLang="en-US" sz="2800" b="1" dirty="0" smtClean="0"/>
              <a:t>：</a:t>
            </a:r>
            <a:r>
              <a:rPr lang="zh-CN" altLang="en-US" sz="2800" b="1" dirty="0">
                <a:latin typeface="Times New Roman" pitchFamily="18" charset="0"/>
              </a:rPr>
              <a:t>　</a:t>
            </a: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258888" y="2997200"/>
          <a:ext cx="4254500" cy="431800"/>
        </p:xfrm>
        <a:graphic>
          <a:graphicData uri="http://schemas.openxmlformats.org/presentationml/2006/ole">
            <p:oleObj spid="_x0000_s139282" name="Equation" r:id="rId4" imgW="4254500" imgH="431800" progId="Equation.DSMT4">
              <p:embed/>
            </p:oleObj>
          </a:graphicData>
        </a:graphic>
      </p:graphicFrame>
      <p:graphicFrame>
        <p:nvGraphicFramePr>
          <p:cNvPr id="68615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1331913" y="2349500"/>
          <a:ext cx="4038600" cy="431800"/>
        </p:xfrm>
        <a:graphic>
          <a:graphicData uri="http://schemas.openxmlformats.org/presentationml/2006/ole">
            <p:oleObj spid="_x0000_s139283" name="Equation" r:id="rId5" imgW="4038600" imgH="431800" progId="Equation.DSMT4">
              <p:embed/>
            </p:oleObj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331913" y="3789363"/>
          <a:ext cx="4051300" cy="431800"/>
        </p:xfrm>
        <a:graphic>
          <a:graphicData uri="http://schemas.openxmlformats.org/presentationml/2006/ole">
            <p:oleObj spid="_x0000_s139284" name="Equation" r:id="rId6" imgW="4051300" imgH="431800" progId="Equation.DSMT4">
              <p:embed/>
            </p:oleObj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27088" y="4581525"/>
            <a:ext cx="4124325" cy="1206500"/>
            <a:chOff x="521" y="2886"/>
            <a:chExt cx="2598" cy="760"/>
          </a:xfrm>
        </p:grpSpPr>
        <p:graphicFrame>
          <p:nvGraphicFramePr>
            <p:cNvPr id="686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372105280"/>
                </p:ext>
              </p:extLst>
            </p:nvPr>
          </p:nvGraphicFramePr>
          <p:xfrm>
            <a:off x="1359" y="2886"/>
            <a:ext cx="1760" cy="760"/>
          </p:xfrm>
          <a:graphic>
            <a:graphicData uri="http://schemas.openxmlformats.org/presentationml/2006/ole">
              <p:oleObj spid="_x0000_s139285" name="Equation" r:id="rId7" imgW="2793960" imgH="1206360" progId="Equation.DSMT4">
                <p:embed/>
              </p:oleObj>
            </a:graphicData>
          </a:graphic>
        </p:graphicFrame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521" y="3067"/>
              <a:ext cx="19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</a:rPr>
                <a:t>有</a:t>
              </a:r>
            </a:p>
          </p:txBody>
        </p:sp>
      </p:grp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778000" y="333375"/>
          <a:ext cx="1841500" cy="1346200"/>
        </p:xfrm>
        <a:graphic>
          <a:graphicData uri="http://schemas.openxmlformats.org/presentationml/2006/ole">
            <p:oleObj spid="_x0000_s139286" name="Equation" r:id="rId8" imgW="1841500" imgH="1346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54868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33CC"/>
                </a:solidFill>
              </a:rPr>
              <a:t>伴随矩阵的性质</a:t>
            </a:r>
            <a:endParaRPr lang="zh-CN" altLang="en-US" sz="2800" b="1" dirty="0">
              <a:solidFill>
                <a:srgbClr val="3333CC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600" y="1340768"/>
          <a:ext cx="2819400" cy="444500"/>
        </p:xfrm>
        <a:graphic>
          <a:graphicData uri="http://schemas.openxmlformats.org/presentationml/2006/ole">
            <p:oleObj spid="_x0000_s122891" name="Equation" r:id="rId3" imgW="2819400" imgH="4445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600" y="2060848"/>
          <a:ext cx="2794000" cy="431800"/>
        </p:xfrm>
        <a:graphic>
          <a:graphicData uri="http://schemas.openxmlformats.org/presentationml/2006/ole">
            <p:oleObj spid="_x0000_s122892" name="Equation" r:id="rId4" imgW="2794000" imgH="4318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923928" y="1844824"/>
          <a:ext cx="2260600" cy="825500"/>
        </p:xfrm>
        <a:graphic>
          <a:graphicData uri="http://schemas.openxmlformats.org/presentationml/2006/ole">
            <p:oleObj spid="_x0000_s122893" name="Equation" r:id="rId5" imgW="2260600" imgH="825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15616" y="1484784"/>
          <a:ext cx="1549400" cy="863600"/>
        </p:xfrm>
        <a:graphic>
          <a:graphicData uri="http://schemas.openxmlformats.org/presentationml/2006/ole">
            <p:oleObj spid="_x0000_s145443" name="Equation" r:id="rId3" imgW="1548728" imgH="863225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54088" y="2924175"/>
          <a:ext cx="965200" cy="342900"/>
        </p:xfrm>
        <a:graphic>
          <a:graphicData uri="http://schemas.openxmlformats.org/presentationml/2006/ole">
            <p:oleObj spid="_x0000_s145444" name="Equation" r:id="rId4" imgW="965200" imgH="3429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06166" y="2983756"/>
          <a:ext cx="2222500" cy="889000"/>
        </p:xfrm>
        <a:graphic>
          <a:graphicData uri="http://schemas.openxmlformats.org/presentationml/2006/ole">
            <p:oleObj spid="_x0000_s145445" name="Equation" r:id="rId5" imgW="2222500" imgH="889000" progId="Equation.DSMT4">
              <p:embed/>
            </p:oleObj>
          </a:graphicData>
        </a:graphic>
      </p:graphicFrame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4644008" y="2924944"/>
          <a:ext cx="1333500" cy="863600"/>
        </p:xfrm>
        <a:graphic>
          <a:graphicData uri="http://schemas.openxmlformats.org/presentationml/2006/ole">
            <p:oleObj spid="_x0000_s145446" name="Equation" r:id="rId6" imgW="1333500" imgH="863600" progId="Equation.DSMT4">
              <p:embed/>
            </p:oleObj>
          </a:graphicData>
        </a:graphic>
      </p:graphicFrame>
      <p:graphicFrame>
        <p:nvGraphicFramePr>
          <p:cNvPr id="145420" name="Object 12"/>
          <p:cNvGraphicFramePr>
            <a:graphicFrameLocks noChangeAspect="1"/>
          </p:cNvGraphicFramePr>
          <p:nvPr/>
        </p:nvGraphicFramePr>
        <p:xfrm>
          <a:off x="899592" y="548680"/>
          <a:ext cx="3429000" cy="342900"/>
        </p:xfrm>
        <a:graphic>
          <a:graphicData uri="http://schemas.openxmlformats.org/presentationml/2006/ole">
            <p:oleObj spid="_x0000_s145447" name="Equation" r:id="rId7" imgW="3429000" imgH="3429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987824" y="4221088"/>
          <a:ext cx="1460500" cy="431800"/>
        </p:xfrm>
        <a:graphic>
          <a:graphicData uri="http://schemas.openxmlformats.org/presentationml/2006/ole">
            <p:oleObj spid="_x0000_s145448" name="Equation" r:id="rId8" imgW="1459866" imgH="431613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667967" y="4940572"/>
          <a:ext cx="2311400" cy="825500"/>
        </p:xfrm>
        <a:graphic>
          <a:graphicData uri="http://schemas.openxmlformats.org/presentationml/2006/ole">
            <p:oleObj spid="_x0000_s145449" name="Equation" r:id="rId9" imgW="2311400" imgH="825500" progId="Equation.DSMT4">
              <p:embed/>
            </p:oleObj>
          </a:graphicData>
        </a:graphic>
      </p:graphicFrame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4932040" y="4797152"/>
          <a:ext cx="1701800" cy="863600"/>
        </p:xfrm>
        <a:graphic>
          <a:graphicData uri="http://schemas.openxmlformats.org/presentationml/2006/ole">
            <p:oleObj spid="_x0000_s145450" name="Equation" r:id="rId10" imgW="1701800" imgH="863600" progId="Equation.DSMT4">
              <p:embed/>
            </p:oleObj>
          </a:graphicData>
        </a:graphic>
      </p:graphicFrame>
      <p:graphicFrame>
        <p:nvGraphicFramePr>
          <p:cNvPr id="145424" name="Object 16"/>
          <p:cNvGraphicFramePr>
            <a:graphicFrameLocks noChangeAspect="1"/>
          </p:cNvGraphicFramePr>
          <p:nvPr/>
        </p:nvGraphicFramePr>
        <p:xfrm>
          <a:off x="5076056" y="1052736"/>
          <a:ext cx="1841500" cy="1346919"/>
        </p:xfrm>
        <a:graphic>
          <a:graphicData uri="http://schemas.openxmlformats.org/presentationml/2006/ole">
            <p:oleObj spid="_x0000_s145451" name="Equation" r:id="rId11" imgW="1841500" imgH="1346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1" name="Oval 13">
            <a:hlinkClick r:id="rId3" action="ppaction://hlinksldjump" tooltip="单击返回"/>
          </p:cNvPr>
          <p:cNvSpPr>
            <a:spLocks noChangeArrowheads="1"/>
          </p:cNvSpPr>
          <p:nvPr/>
        </p:nvSpPr>
        <p:spPr bwMode="auto">
          <a:xfrm>
            <a:off x="6011863" y="5661025"/>
            <a:ext cx="1366837" cy="1196975"/>
          </a:xfrm>
          <a:prstGeom prst="ellipse">
            <a:avLst/>
          </a:prstGeom>
          <a:noFill/>
          <a:ln w="317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260350"/>
            <a:ext cx="4548188" cy="1206500"/>
            <a:chOff x="476" y="164"/>
            <a:chExt cx="2865" cy="760"/>
          </a:xfrm>
        </p:grpSpPr>
        <p:sp>
          <p:nvSpPr>
            <p:cNvPr id="68611" name="Rectangle 3"/>
            <p:cNvSpPr>
              <a:spLocks noChangeArrowheads="1"/>
            </p:cNvSpPr>
            <p:nvPr/>
          </p:nvSpPr>
          <p:spPr bwMode="auto">
            <a:xfrm>
              <a:off x="476" y="346"/>
              <a:ext cx="28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解：</a:t>
              </a:r>
              <a:r>
                <a:rPr lang="en-US" altLang="zh-CN" sz="2800" b="1">
                  <a:latin typeface="Times New Roman" pitchFamily="18" charset="0"/>
                </a:rPr>
                <a:t>1</a:t>
              </a:r>
              <a:r>
                <a:rPr lang="zh-CN" altLang="en-US" sz="2800" b="1">
                  <a:latin typeface="Times New Roman" pitchFamily="18" charset="0"/>
                </a:rPr>
                <a:t>）　</a:t>
              </a:r>
            </a:p>
          </p:txBody>
        </p:sp>
        <p:graphicFrame>
          <p:nvGraphicFramePr>
            <p:cNvPr id="68612" name="Object 4"/>
            <p:cNvGraphicFramePr>
              <a:graphicFrameLocks noChangeAspect="1"/>
            </p:cNvGraphicFramePr>
            <p:nvPr/>
          </p:nvGraphicFramePr>
          <p:xfrm>
            <a:off x="1474" y="164"/>
            <a:ext cx="1376" cy="760"/>
          </p:xfrm>
          <a:graphic>
            <a:graphicData uri="http://schemas.openxmlformats.org/presentationml/2006/ole">
              <p:oleObj spid="_x0000_s138257" name="Equation" r:id="rId4" imgW="2184400" imgH="1206500" progId="Equation.DSMT4">
                <p:embed/>
              </p:oleObj>
            </a:graphicData>
          </a:graphic>
        </p:graphicFrame>
      </p:grp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755650" y="1590675"/>
            <a:ext cx="4548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latin typeface="宋体" charset="-122"/>
              </a:rPr>
              <a:t>∴ 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可逆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258888" y="2997200"/>
          <a:ext cx="4254500" cy="431800"/>
        </p:xfrm>
        <a:graphic>
          <a:graphicData uri="http://schemas.openxmlformats.org/presentationml/2006/ole">
            <p:oleObj spid="_x0000_s138258" name="Equation" r:id="rId5" imgW="4254500" imgH="431800" progId="Equation.DSMT4">
              <p:embed/>
            </p:oleObj>
          </a:graphicData>
        </a:graphic>
      </p:graphicFrame>
      <p:graphicFrame>
        <p:nvGraphicFramePr>
          <p:cNvPr id="68615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1331913" y="2349500"/>
          <a:ext cx="4038600" cy="431800"/>
        </p:xfrm>
        <a:graphic>
          <a:graphicData uri="http://schemas.openxmlformats.org/presentationml/2006/ole">
            <p:oleObj spid="_x0000_s138259" name="Equation" r:id="rId6" imgW="4038600" imgH="431800" progId="Equation.DSMT4">
              <p:embed/>
            </p:oleObj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331913" y="3789363"/>
          <a:ext cx="4051300" cy="431800"/>
        </p:xfrm>
        <a:graphic>
          <a:graphicData uri="http://schemas.openxmlformats.org/presentationml/2006/ole">
            <p:oleObj spid="_x0000_s138260" name="Equation" r:id="rId7" imgW="4051300" imgH="431800" progId="Equation.DSMT4">
              <p:embed/>
            </p:oleObj>
          </a:graphicData>
        </a:graphic>
      </p:graphicFrame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2771775" y="1557338"/>
            <a:ext cx="3743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再由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27088" y="4581525"/>
            <a:ext cx="4733925" cy="1206500"/>
            <a:chOff x="521" y="2886"/>
            <a:chExt cx="2982" cy="760"/>
          </a:xfrm>
        </p:grpSpPr>
        <p:graphicFrame>
          <p:nvGraphicFramePr>
            <p:cNvPr id="68619" name="Object 11"/>
            <p:cNvGraphicFramePr>
              <a:graphicFrameLocks noChangeAspect="1"/>
            </p:cNvGraphicFramePr>
            <p:nvPr/>
          </p:nvGraphicFramePr>
          <p:xfrm>
            <a:off x="975" y="2886"/>
            <a:ext cx="2528" cy="760"/>
          </p:xfrm>
          <a:graphic>
            <a:graphicData uri="http://schemas.openxmlformats.org/presentationml/2006/ole">
              <p:oleObj spid="_x0000_s138261" name="Equation" r:id="rId8" imgW="4013200" imgH="1206500" progId="Equation.DSMT4">
                <p:embed/>
              </p:oleObj>
            </a:graphicData>
          </a:graphic>
        </p:graphicFrame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521" y="3067"/>
              <a:ext cx="19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</a:rPr>
                <a:t>有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1" grpId="0" animBg="1"/>
      <p:bldP spid="68613" grpId="0"/>
      <p:bldP spid="686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54868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33CC"/>
                </a:solidFill>
              </a:rPr>
              <a:t>伴随矩阵的性质</a:t>
            </a:r>
            <a:endParaRPr lang="zh-CN" altLang="en-US" sz="2800" b="1" dirty="0">
              <a:solidFill>
                <a:srgbClr val="3333CC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600" y="1196752"/>
          <a:ext cx="2819400" cy="444500"/>
        </p:xfrm>
        <a:graphic>
          <a:graphicData uri="http://schemas.openxmlformats.org/presentationml/2006/ole">
            <p:oleObj spid="_x0000_s146461" name="Equation" r:id="rId3" imgW="2819400" imgH="4445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600" y="1772816"/>
          <a:ext cx="2794000" cy="431800"/>
        </p:xfrm>
        <a:graphic>
          <a:graphicData uri="http://schemas.openxmlformats.org/presentationml/2006/ole">
            <p:oleObj spid="_x0000_s146462" name="Equation" r:id="rId4" imgW="2794000" imgH="4318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067944" y="1556792"/>
          <a:ext cx="2260600" cy="825500"/>
        </p:xfrm>
        <a:graphic>
          <a:graphicData uri="http://schemas.openxmlformats.org/presentationml/2006/ole">
            <p:oleObj spid="_x0000_s146463" name="Equation" r:id="rId5" imgW="2260600" imgH="8255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71600" y="2492896"/>
          <a:ext cx="4191000" cy="406400"/>
        </p:xfrm>
        <a:graphic>
          <a:graphicData uri="http://schemas.openxmlformats.org/presentationml/2006/ole">
            <p:oleObj spid="_x0000_s146464" name="Equation" r:id="rId6" imgW="4191000" imgH="4064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71600" y="3068960"/>
          <a:ext cx="4203700" cy="406400"/>
        </p:xfrm>
        <a:graphic>
          <a:graphicData uri="http://schemas.openxmlformats.org/presentationml/2006/ole">
            <p:oleObj spid="_x0000_s146465" name="Equation" r:id="rId7" imgW="4203700" imgH="4064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71600" y="4293096"/>
          <a:ext cx="1955800" cy="520700"/>
        </p:xfrm>
        <a:graphic>
          <a:graphicData uri="http://schemas.openxmlformats.org/presentationml/2006/ole">
            <p:oleObj spid="_x0000_s146466" name="Equation" r:id="rId8" imgW="1955800" imgH="5207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65200" y="4868863"/>
          <a:ext cx="3683000" cy="1346200"/>
        </p:xfrm>
        <a:graphic>
          <a:graphicData uri="http://schemas.openxmlformats.org/presentationml/2006/ole">
            <p:oleObj spid="_x0000_s146467" name="Equation" r:id="rId9" imgW="3683000" imgH="1346200" progId="Equation.DSMT4">
              <p:embed/>
            </p:oleObj>
          </a:graphicData>
        </a:graphic>
      </p:graphicFrame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971600" y="3645024"/>
          <a:ext cx="2209800" cy="482600"/>
        </p:xfrm>
        <a:graphic>
          <a:graphicData uri="http://schemas.openxmlformats.org/presentationml/2006/ole">
            <p:oleObj spid="_x0000_s146468" name="Equation" r:id="rId10" imgW="2209800" imgH="482600" progId="Equation.DSMT4">
              <p:embed/>
            </p:oleObj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61375"/>
              </p:ext>
            </p:extLst>
          </p:nvPr>
        </p:nvGraphicFramePr>
        <p:xfrm>
          <a:off x="7164288" y="908720"/>
          <a:ext cx="914400" cy="792163"/>
        </p:xfrm>
        <a:graphic>
          <a:graphicData uri="http://schemas.openxmlformats.org/presentationml/2006/ole">
            <p:oleObj spid="_x0000_s146469" name="演示文稿" showAsIcon="1" r:id="rId11" imgW="914400" imgH="792480" progId="PowerPoint.Show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324</Words>
  <Application>Microsoft Office PowerPoint</Application>
  <PresentationFormat>全屏显示(4:3)</PresentationFormat>
  <Paragraphs>59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默认设计模板</vt:lpstr>
      <vt:lpstr>Equation</vt:lpstr>
      <vt:lpstr>Microsoft Office PowerPoint 97-2003 演示文稿</vt:lpstr>
      <vt:lpstr>公式</vt:lpstr>
      <vt:lpstr>Document</vt:lpstr>
      <vt:lpstr>第三节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齐次线性方程组解的讨论举例</vt:lpstr>
      <vt:lpstr>幻灯片 20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行列式</dc:title>
  <dc:creator>林琪</dc:creator>
  <cp:lastModifiedBy>上海大学</cp:lastModifiedBy>
  <cp:revision>135</cp:revision>
  <dcterms:created xsi:type="dcterms:W3CDTF">2007-09-07T09:30:28Z</dcterms:created>
  <dcterms:modified xsi:type="dcterms:W3CDTF">2017-04-27T14:43:05Z</dcterms:modified>
</cp:coreProperties>
</file>