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334" r:id="rId2"/>
    <p:sldId id="270" r:id="rId3"/>
    <p:sldId id="318" r:id="rId4"/>
    <p:sldId id="343" r:id="rId5"/>
    <p:sldId id="323" r:id="rId6"/>
    <p:sldId id="313" r:id="rId7"/>
    <p:sldId id="320" r:id="rId8"/>
    <p:sldId id="314" r:id="rId9"/>
    <p:sldId id="315" r:id="rId10"/>
    <p:sldId id="321" r:id="rId11"/>
    <p:sldId id="316" r:id="rId12"/>
    <p:sldId id="309" r:id="rId13"/>
    <p:sldId id="296" r:id="rId14"/>
    <p:sldId id="274" r:id="rId15"/>
    <p:sldId id="344" r:id="rId16"/>
    <p:sldId id="325" r:id="rId17"/>
    <p:sldId id="326" r:id="rId18"/>
    <p:sldId id="340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00FF"/>
    <a:srgbClr val="009900"/>
    <a:srgbClr val="FFFFFF"/>
    <a:srgbClr val="FFFFCC"/>
    <a:srgbClr val="66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1" autoAdjust="0"/>
  </p:normalViewPr>
  <p:slideViewPr>
    <p:cSldViewPr>
      <p:cViewPr varScale="1">
        <p:scale>
          <a:sx n="66" d="100"/>
          <a:sy n="66" d="100"/>
        </p:scale>
        <p:origin x="-1446" y="-108"/>
      </p:cViewPr>
      <p:guideLst>
        <p:guide orient="horz" pos="240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78.wmf"/><Relationship Id="rId7" Type="http://schemas.openxmlformats.org/officeDocument/2006/relationships/image" Target="../media/image85.wmf"/><Relationship Id="rId2" Type="http://schemas.openxmlformats.org/officeDocument/2006/relationships/image" Target="../media/image77.wmf"/><Relationship Id="rId1" Type="http://schemas.openxmlformats.org/officeDocument/2006/relationships/image" Target="../media/image81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emf"/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12" Type="http://schemas.openxmlformats.org/officeDocument/2006/relationships/image" Target="../media/image26.wmf"/><Relationship Id="rId2" Type="http://schemas.openxmlformats.org/officeDocument/2006/relationships/image" Target="../media/image16.e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____2.ppt"/><Relationship Id="rId4" Type="http://schemas.openxmlformats.org/officeDocument/2006/relationships/oleObject" Target="../embeddings/Microsoft_Office_PowerPoint_97-2003_____1.pp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Microsoft_Office_PowerPoint_97-2003_____4.ppt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Microsoft_Office_PowerPoint_97-2003_____6.ppt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Microsoft_Office_PowerPoint_97-2003_____5.ppt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Microsoft_Office_PowerPoint_97-2003_____7.ppt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Office_PowerPoint_97-2003_____3.ppt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7776914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 第一节 矩阵的特征值与特征向量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032125"/>
          <a:ext cx="914400" cy="792163"/>
        </p:xfrm>
        <a:graphic>
          <a:graphicData uri="http://schemas.openxmlformats.org/presentationml/2006/ole">
            <p:oleObj spid="_x0000_s90116" name="演示文稿" showAsIcon="1" r:id="rId4" imgW="914400" imgH="792480" progId="PowerPoint.Show.8">
              <p:embed/>
            </p:oleObj>
          </a:graphicData>
        </a:graphic>
      </p:graphicFrame>
      <p:graphicFrame>
        <p:nvGraphicFramePr>
          <p:cNvPr id="90117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2588" y="549275"/>
          <a:ext cx="914400" cy="792163"/>
        </p:xfrm>
        <a:graphic>
          <a:graphicData uri="http://schemas.openxmlformats.org/presentationml/2006/ole">
            <p:oleObj spid="_x0000_s90117" name="演示文稿" showAsIcon="1" r:id="rId5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230313" y="1812925"/>
          <a:ext cx="6502400" cy="1574800"/>
        </p:xfrm>
        <a:graphic>
          <a:graphicData uri="http://schemas.openxmlformats.org/presentationml/2006/ole">
            <p:oleObj spid="_x0000_s93196" name="Equation" r:id="rId3" imgW="6502400" imgH="1574800" progId="Equation.DSMT4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182688" y="3541713"/>
          <a:ext cx="4965700" cy="1574800"/>
        </p:xfrm>
        <a:graphic>
          <a:graphicData uri="http://schemas.openxmlformats.org/presentationml/2006/ole">
            <p:oleObj spid="_x0000_s93197" name="Equation" r:id="rId4" imgW="4965700" imgH="15748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60225709"/>
              </p:ext>
            </p:extLst>
          </p:nvPr>
        </p:nvGraphicFramePr>
        <p:xfrm>
          <a:off x="908050" y="5308600"/>
          <a:ext cx="7112000" cy="457200"/>
        </p:xfrm>
        <a:graphic>
          <a:graphicData uri="http://schemas.openxmlformats.org/presentationml/2006/ole">
            <p:oleObj spid="_x0000_s93198" name="Equation" r:id="rId5" imgW="7111800" imgH="457200" progId="Equation.DSMT4">
              <p:embed/>
            </p:oleObj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566863" y="974725"/>
          <a:ext cx="5270500" cy="444500"/>
        </p:xfrm>
        <a:graphic>
          <a:graphicData uri="http://schemas.openxmlformats.org/presentationml/2006/ole">
            <p:oleObj spid="_x0000_s93199" name="Equation" r:id="rId6" imgW="5270500" imgH="444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397000" y="830263"/>
          <a:ext cx="5867400" cy="444500"/>
        </p:xfrm>
        <a:graphic>
          <a:graphicData uri="http://schemas.openxmlformats.org/presentationml/2006/ole">
            <p:oleObj spid="_x0000_s79887" name="Equation" r:id="rId3" imgW="5867400" imgH="444500" progId="Equation.DSMT4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298575" y="1452563"/>
          <a:ext cx="6489700" cy="1574800"/>
        </p:xfrm>
        <a:graphic>
          <a:graphicData uri="http://schemas.openxmlformats.org/presentationml/2006/ole">
            <p:oleObj spid="_x0000_s79888" name="Equation" r:id="rId4" imgW="6489700" imgH="1574800" progId="Equation.DSMT4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1074738" y="3252788"/>
          <a:ext cx="4800600" cy="1574800"/>
        </p:xfrm>
        <a:graphic>
          <a:graphicData uri="http://schemas.openxmlformats.org/presentationml/2006/ole">
            <p:oleObj spid="_x0000_s79889" name="Equation" r:id="rId5" imgW="4800600" imgH="1574800" progId="Equation.DSMT4">
              <p:embed/>
            </p:oleObj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5966016"/>
              </p:ext>
            </p:extLst>
          </p:nvPr>
        </p:nvGraphicFramePr>
        <p:xfrm>
          <a:off x="889000" y="5164138"/>
          <a:ext cx="7810500" cy="457200"/>
        </p:xfrm>
        <a:graphic>
          <a:graphicData uri="http://schemas.openxmlformats.org/presentationml/2006/ole">
            <p:oleObj spid="_x0000_s79890" name="Equation" r:id="rId6" imgW="7810200" imgH="457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2" name="Group 1034"/>
          <p:cNvGrpSpPr>
            <a:grpSpLocks/>
          </p:cNvGrpSpPr>
          <p:nvPr/>
        </p:nvGrpSpPr>
        <p:grpSpPr bwMode="auto">
          <a:xfrm>
            <a:off x="838200" y="806450"/>
            <a:ext cx="8132763" cy="1574800"/>
            <a:chOff x="528" y="508"/>
            <a:chExt cx="5123" cy="992"/>
          </a:xfrm>
        </p:grpSpPr>
        <p:sp>
          <p:nvSpPr>
            <p:cNvPr id="64514" name="Text Box 1026"/>
            <p:cNvSpPr txBox="1">
              <a:spLocks noChangeArrowheads="1"/>
            </p:cNvSpPr>
            <p:nvPr/>
          </p:nvSpPr>
          <p:spPr bwMode="auto">
            <a:xfrm>
              <a:off x="528" y="825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例３</a:t>
              </a:r>
              <a:r>
                <a:rPr lang="zh-CN" altLang="en-US" sz="2800">
                  <a:solidFill>
                    <a:schemeClr val="bg2"/>
                  </a:solidFill>
                </a:rPr>
                <a:t>  </a:t>
              </a:r>
              <a:r>
                <a:rPr lang="zh-CN" altLang="en-US" sz="2800" b="1"/>
                <a:t>设</a:t>
              </a:r>
              <a:endParaRPr lang="zh-CN" altLang="en-US"/>
            </a:p>
          </p:txBody>
        </p:sp>
        <p:graphicFrame>
          <p:nvGraphicFramePr>
            <p:cNvPr id="64515" name="Object 1027"/>
            <p:cNvGraphicFramePr>
              <a:graphicFrameLocks noChangeAspect="1"/>
            </p:cNvGraphicFramePr>
            <p:nvPr/>
          </p:nvGraphicFramePr>
          <p:xfrm>
            <a:off x="1360" y="508"/>
            <a:ext cx="1608" cy="992"/>
          </p:xfrm>
          <a:graphic>
            <a:graphicData uri="http://schemas.openxmlformats.org/presentationml/2006/ole">
              <p:oleObj spid="_x0000_s64527" name="Equation" r:id="rId3" imgW="2552700" imgH="1574800" progId="Equation.DSMT4">
                <p:embed/>
              </p:oleObj>
            </a:graphicData>
          </a:graphic>
        </p:graphicFrame>
        <p:sp>
          <p:nvSpPr>
            <p:cNvPr id="64516" name="Text Box 1028"/>
            <p:cNvSpPr txBox="1">
              <a:spLocks noChangeArrowheads="1"/>
            </p:cNvSpPr>
            <p:nvPr/>
          </p:nvSpPr>
          <p:spPr bwMode="auto">
            <a:xfrm>
              <a:off x="2892" y="816"/>
              <a:ext cx="27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求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的特征值与特征向量．</a:t>
              </a:r>
              <a:endParaRPr lang="zh-CN" altLang="en-US" sz="2800"/>
            </a:p>
          </p:txBody>
        </p:sp>
      </p:grpSp>
      <p:sp>
        <p:nvSpPr>
          <p:cNvPr id="64517" name="Text Box 1029"/>
          <p:cNvSpPr txBox="1">
            <a:spLocks noChangeArrowheads="1"/>
          </p:cNvSpPr>
          <p:nvPr/>
        </p:nvSpPr>
        <p:spPr bwMode="auto">
          <a:xfrm>
            <a:off x="838200" y="26670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64518" name="Object 1030"/>
          <p:cNvGraphicFramePr>
            <a:graphicFrameLocks noChangeAspect="1"/>
          </p:cNvGraphicFramePr>
          <p:nvPr/>
        </p:nvGraphicFramePr>
        <p:xfrm>
          <a:off x="1331640" y="2708920"/>
          <a:ext cx="4457700" cy="1574800"/>
        </p:xfrm>
        <a:graphic>
          <a:graphicData uri="http://schemas.openxmlformats.org/presentationml/2006/ole">
            <p:oleObj spid="_x0000_s64528" name="Equation" r:id="rId4" imgW="4457700" imgH="1574800" progId="Equation.DSMT4">
              <p:embed/>
            </p:oleObj>
          </a:graphicData>
        </a:graphic>
      </p:graphicFrame>
      <p:graphicFrame>
        <p:nvGraphicFramePr>
          <p:cNvPr id="64519" name="Object 1031"/>
          <p:cNvGraphicFramePr>
            <a:graphicFrameLocks noChangeAspect="1"/>
          </p:cNvGraphicFramePr>
          <p:nvPr/>
        </p:nvGraphicFramePr>
        <p:xfrm>
          <a:off x="5884863" y="3168650"/>
          <a:ext cx="2616200" cy="582613"/>
        </p:xfrm>
        <a:graphic>
          <a:graphicData uri="http://schemas.openxmlformats.org/presentationml/2006/ole">
            <p:oleObj spid="_x0000_s64529" name="Equation" r:id="rId5" imgW="2616200" imgH="584200" progId="Equation.DSMT4">
              <p:embed/>
            </p:oleObj>
          </a:graphicData>
        </a:graphic>
      </p:graphicFrame>
      <p:graphicFrame>
        <p:nvGraphicFramePr>
          <p:cNvPr id="64520" name="Object 1032"/>
          <p:cNvGraphicFramePr>
            <a:graphicFrameLocks noChangeAspect="1"/>
          </p:cNvGraphicFramePr>
          <p:nvPr/>
        </p:nvGraphicFramePr>
        <p:xfrm>
          <a:off x="1274763" y="4394200"/>
          <a:ext cx="3416300" cy="581025"/>
        </p:xfrm>
        <a:graphic>
          <a:graphicData uri="http://schemas.openxmlformats.org/presentationml/2006/ole">
            <p:oleObj spid="_x0000_s64530" name="Equation" r:id="rId6" imgW="3416300" imgH="584200" progId="Equation.DSMT4">
              <p:embed/>
            </p:oleObj>
          </a:graphicData>
        </a:graphic>
      </p:graphicFrame>
      <p:graphicFrame>
        <p:nvGraphicFramePr>
          <p:cNvPr id="64521" name="Object 1033"/>
          <p:cNvGraphicFramePr>
            <a:graphicFrameLocks noChangeAspect="1"/>
          </p:cNvGraphicFramePr>
          <p:nvPr/>
        </p:nvGraphicFramePr>
        <p:xfrm>
          <a:off x="1115616" y="5301208"/>
          <a:ext cx="5411788" cy="444500"/>
        </p:xfrm>
        <a:graphic>
          <a:graphicData uri="http://schemas.openxmlformats.org/presentationml/2006/ole">
            <p:oleObj spid="_x0000_s64531" name="Equation" r:id="rId7" imgW="5410200" imgH="444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06550" y="800100"/>
          <a:ext cx="5461000" cy="506413"/>
        </p:xfrm>
        <a:graphic>
          <a:graphicData uri="http://schemas.openxmlformats.org/presentationml/2006/ole">
            <p:oleObj spid="_x0000_s47124" name="Equation" r:id="rId3" imgW="5461000" imgH="508000" progId="Equation.DSMT4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600200" y="1428750"/>
          <a:ext cx="5664200" cy="1574800"/>
        </p:xfrm>
        <a:graphic>
          <a:graphicData uri="http://schemas.openxmlformats.org/presentationml/2006/ole">
            <p:oleObj spid="_x0000_s47125" name="Equation" r:id="rId4" imgW="5664200" imgH="157480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876300" y="3028950"/>
          <a:ext cx="3683000" cy="1574800"/>
        </p:xfrm>
        <a:graphic>
          <a:graphicData uri="http://schemas.openxmlformats.org/presentationml/2006/ole">
            <p:oleObj spid="_x0000_s47126" name="Equation" r:id="rId5" imgW="3683000" imgH="1574800" progId="Equation.DSMT4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952500" y="4654550"/>
          <a:ext cx="5653088" cy="455613"/>
        </p:xfrm>
        <a:graphic>
          <a:graphicData uri="http://schemas.openxmlformats.org/presentationml/2006/ole">
            <p:oleObj spid="_x0000_s47127" name="Equation" r:id="rId6" imgW="5359400" imgH="457200" progId="Equation.DSMT4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000375" y="5257800"/>
          <a:ext cx="2490788" cy="442913"/>
        </p:xfrm>
        <a:graphic>
          <a:graphicData uri="http://schemas.openxmlformats.org/presentationml/2006/ole">
            <p:oleObj spid="_x0000_s47128" name="Equation" r:id="rId7" imgW="2362200" imgH="444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758950" y="782638"/>
          <a:ext cx="5943600" cy="506412"/>
        </p:xfrm>
        <a:graphic>
          <a:graphicData uri="http://schemas.openxmlformats.org/presentationml/2006/ole">
            <p:oleObj spid="_x0000_s22541" name="Equation" r:id="rId3" imgW="5943600" imgH="508000" progId="Equation.DSMT4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20850" y="1428750"/>
          <a:ext cx="5626100" cy="1574800"/>
        </p:xfrm>
        <a:graphic>
          <a:graphicData uri="http://schemas.openxmlformats.org/presentationml/2006/ole">
            <p:oleObj spid="_x0000_s22542" name="Equation" r:id="rId4" imgW="5626100" imgH="1574800" progId="Equation.DSMT4">
              <p:embed/>
            </p:oleObj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38200" y="2876550"/>
            <a:ext cx="269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得基础解系为：</a:t>
            </a:r>
            <a:endParaRPr lang="zh-CN" altLang="en-US" sz="280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14563" y="3340100"/>
          <a:ext cx="4310062" cy="1574800"/>
        </p:xfrm>
        <a:graphic>
          <a:graphicData uri="http://schemas.openxmlformats.org/presentationml/2006/ole">
            <p:oleObj spid="_x0000_s22543" name="Equation" r:id="rId5" imgW="3949700" imgH="1574800" progId="Equation.DSMT4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914400" y="4903788"/>
          <a:ext cx="6613525" cy="430212"/>
        </p:xfrm>
        <a:graphic>
          <a:graphicData uri="http://schemas.openxmlformats.org/presentationml/2006/ole">
            <p:oleObj spid="_x0000_s22544" name="Equation" r:id="rId6" imgW="6515100" imgH="43180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436813" y="5486400"/>
          <a:ext cx="5113337" cy="444500"/>
        </p:xfrm>
        <a:graphic>
          <a:graphicData uri="http://schemas.openxmlformats.org/presentationml/2006/ole">
            <p:oleObj spid="_x0000_s22545" name="Equation" r:id="rId7" imgW="4686300" imgH="444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475656" y="1052736"/>
          <a:ext cx="2387600" cy="508000"/>
        </p:xfrm>
        <a:graphic>
          <a:graphicData uri="http://schemas.openxmlformats.org/presentationml/2006/ole">
            <p:oleObj spid="_x0000_s112644" name="Equation" r:id="rId3" imgW="2387520" imgH="50796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411760" y="4221088"/>
          <a:ext cx="4670919" cy="504056"/>
        </p:xfrm>
        <a:graphic>
          <a:graphicData uri="http://schemas.openxmlformats.org/presentationml/2006/ole">
            <p:oleObj spid="_x0000_s112655" name="Equation" r:id="rId4" imgW="3530520" imgH="380880" progId="Equation.DSMT4">
              <p:embed/>
            </p:oleObj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1043608" y="476672"/>
          <a:ext cx="6553200" cy="584200"/>
        </p:xfrm>
        <a:graphic>
          <a:graphicData uri="http://schemas.openxmlformats.org/presentationml/2006/ole">
            <p:oleObj spid="_x0000_s112656" name="Equation" r:id="rId5" imgW="6553080" imgH="583920" progId="Equation.DSMT4">
              <p:embed/>
            </p:oleObj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1331640" y="5013176"/>
          <a:ext cx="6172200" cy="419100"/>
        </p:xfrm>
        <a:graphic>
          <a:graphicData uri="http://schemas.openxmlformats.org/presentationml/2006/ole">
            <p:oleObj spid="_x0000_s112657" name="Equation" r:id="rId6" imgW="6172200" imgH="431800" progId="Equation.3">
              <p:embed/>
            </p:oleObj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1331640" y="5733256"/>
          <a:ext cx="3048000" cy="431800"/>
        </p:xfrm>
        <a:graphic>
          <a:graphicData uri="http://schemas.openxmlformats.org/presentationml/2006/ole">
            <p:oleObj spid="_x0000_s112658" name="Equation" r:id="rId7" imgW="3048000" imgH="444500" progId="Equation.3">
              <p:embed/>
            </p:oleObj>
          </a:graphicData>
        </a:graphic>
      </p:graphicFrame>
      <p:graphicFrame>
        <p:nvGraphicFramePr>
          <p:cNvPr id="112659" name="Object 19"/>
          <p:cNvGraphicFramePr>
            <a:graphicFrameLocks noChangeAspect="1"/>
          </p:cNvGraphicFramePr>
          <p:nvPr/>
        </p:nvGraphicFramePr>
        <p:xfrm>
          <a:off x="2411760" y="1700808"/>
          <a:ext cx="4648200" cy="2108200"/>
        </p:xfrm>
        <a:graphic>
          <a:graphicData uri="http://schemas.openxmlformats.org/presentationml/2006/ole">
            <p:oleObj spid="_x0000_s112659" name="Equation" r:id="rId8" imgW="4647960" imgH="2108160" progId="Equation.DSMT4">
              <p:embed/>
            </p:oleObj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56376" y="260648"/>
          <a:ext cx="914400" cy="792163"/>
        </p:xfrm>
        <a:graphic>
          <a:graphicData uri="http://schemas.openxmlformats.org/presentationml/2006/ole">
            <p:oleObj spid="_x0000_s112660" name="演示文稿" showAsIcon="1" r:id="rId9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二、特征值和特征向量的性质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259632" y="1916832"/>
          <a:ext cx="6230937" cy="455612"/>
        </p:xfrm>
        <a:graphic>
          <a:graphicData uri="http://schemas.openxmlformats.org/presentationml/2006/ole">
            <p:oleObj spid="_x0000_s97295" name="Equation" r:id="rId3" imgW="5956300" imgH="457200" progId="Equation.DSMT4">
              <p:embed/>
            </p:oleObj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547664" y="2348880"/>
          <a:ext cx="6172200" cy="430213"/>
        </p:xfrm>
        <a:graphic>
          <a:graphicData uri="http://schemas.openxmlformats.org/presentationml/2006/ole">
            <p:oleObj spid="_x0000_s97296" name="Equation" r:id="rId4" imgW="6172200" imgH="431800" progId="Equation.DSMT4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547664" y="2852936"/>
          <a:ext cx="3048000" cy="442912"/>
        </p:xfrm>
        <a:graphic>
          <a:graphicData uri="http://schemas.openxmlformats.org/presentationml/2006/ole">
            <p:oleObj spid="_x0000_s97297" name="Equation" r:id="rId5" imgW="3048000" imgH="444500" progId="Equation.3">
              <p:embed/>
            </p:oleObj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115616" y="3429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注：</a:t>
            </a:r>
            <a:endParaRPr lang="zh-CN" altLang="en-US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835696" y="3429000"/>
          <a:ext cx="6680201" cy="457200"/>
        </p:xfrm>
        <a:graphic>
          <a:graphicData uri="http://schemas.openxmlformats.org/presentationml/2006/ole">
            <p:oleObj spid="_x0000_s97298" name="Equation" r:id="rId6" imgW="6680200" imgH="457200" progId="Equation.DSMT4">
              <p:embed/>
            </p:oleObj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259632" y="4797152"/>
          <a:ext cx="4648200" cy="455612"/>
        </p:xfrm>
        <a:graphic>
          <a:graphicData uri="http://schemas.openxmlformats.org/presentationml/2006/ole">
            <p:oleObj spid="_x0000_s97299" name="Equation" r:id="rId7" imgW="4648200" imgH="457200" progId="Equation.DSMT4">
              <p:embed/>
            </p:oleObj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252538" y="4149725"/>
          <a:ext cx="7010400" cy="392113"/>
        </p:xfrm>
        <a:graphic>
          <a:graphicData uri="http://schemas.openxmlformats.org/presentationml/2006/ole">
            <p:oleObj spid="_x0000_s97300" name="Equation" r:id="rId8" imgW="7010400" imgH="393700" progId="Equation.DSMT4">
              <p:embed/>
            </p:oleObj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84368" y="692696"/>
          <a:ext cx="914400" cy="792163"/>
        </p:xfrm>
        <a:graphic>
          <a:graphicData uri="http://schemas.openxmlformats.org/presentationml/2006/ole">
            <p:oleObj spid="_x0000_s97301" name="演示文稿" showAsIcon="1" r:id="rId9" imgW="914400" imgH="792360" progId="PowerPoint.Show.8">
              <p:embed/>
            </p:oleObj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84368" y="1700808"/>
          <a:ext cx="914400" cy="792163"/>
        </p:xfrm>
        <a:graphic>
          <a:graphicData uri="http://schemas.openxmlformats.org/presentationml/2006/ole">
            <p:oleObj spid="_x0000_s97302" name="演示文稿" showAsIcon="1" r:id="rId10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4" grpId="0"/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115616" y="908720"/>
          <a:ext cx="6994526" cy="401638"/>
        </p:xfrm>
        <a:graphic>
          <a:graphicData uri="http://schemas.openxmlformats.org/presentationml/2006/ole">
            <p:oleObj spid="_x0000_s98316" name="Equation" r:id="rId3" imgW="7264400" imgH="431800" progId="Equation.DSMT4">
              <p:embed/>
            </p:oleObj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115616" y="2348880"/>
          <a:ext cx="6964363" cy="792162"/>
        </p:xfrm>
        <a:graphic>
          <a:graphicData uri="http://schemas.openxmlformats.org/presentationml/2006/ole">
            <p:oleObj spid="_x0000_s98317" name="Equation" r:id="rId4" imgW="7226300" imgH="850900" progId="Equation.DSMT4">
              <p:embed/>
            </p:oleObj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259632" y="1628800"/>
          <a:ext cx="7323137" cy="401637"/>
        </p:xfrm>
        <a:graphic>
          <a:graphicData uri="http://schemas.openxmlformats.org/presentationml/2006/ole">
            <p:oleObj spid="_x0000_s98318" name="Equation" r:id="rId5" imgW="7607300" imgH="431800" progId="Equation.DSMT4">
              <p:embed/>
            </p:oleObj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187624" y="3573016"/>
          <a:ext cx="6756400" cy="431800"/>
        </p:xfrm>
        <a:graphic>
          <a:graphicData uri="http://schemas.openxmlformats.org/presentationml/2006/ole">
            <p:oleObj spid="_x0000_s98319" name="Equation" r:id="rId6" imgW="216085680" imgH="13804920" progId="Equation.DSMT4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4509120"/>
            <a:ext cx="7306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7.</a:t>
            </a:r>
            <a:r>
              <a:rPr lang="zh-CN" altLang="en-US" sz="2800" b="1" dirty="0" smtClean="0"/>
              <a:t>属于</a:t>
            </a:r>
            <a:r>
              <a:rPr lang="zh-CN" altLang="en-US" sz="2800" b="1" dirty="0"/>
              <a:t>不同特征值的特征向量是</a:t>
            </a:r>
            <a:r>
              <a:rPr lang="zh-CN" altLang="en-US" sz="2800" b="1" dirty="0" smtClean="0"/>
              <a:t>线性无关的</a:t>
            </a:r>
            <a:r>
              <a:rPr lang="zh-CN" altLang="en-US" sz="2800" b="1" dirty="0"/>
              <a:t>．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00392" y="2276872"/>
          <a:ext cx="914400" cy="792163"/>
        </p:xfrm>
        <a:graphic>
          <a:graphicData uri="http://schemas.openxmlformats.org/presentationml/2006/ole">
            <p:oleObj spid="_x0000_s98320" name="演示文稿" showAsIcon="1" r:id="rId7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1187624" y="764704"/>
          <a:ext cx="7307263" cy="3136900"/>
        </p:xfrm>
        <a:graphic>
          <a:graphicData uri="http://schemas.openxmlformats.org/presentationml/2006/ole">
            <p:oleObj spid="_x0000_s108548" name="Equation" r:id="rId3" imgW="7264400" imgH="3149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一、特征值与</a:t>
            </a:r>
            <a:r>
              <a:rPr lang="zh-CN" altLang="en-US" dirty="0" smtClean="0"/>
              <a:t>特征向量</a:t>
            </a:r>
            <a:endParaRPr lang="zh-CN" altLang="en-US" dirty="0"/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1331640" y="2348880"/>
          <a:ext cx="7344816" cy="939800"/>
        </p:xfrm>
        <a:graphic>
          <a:graphicData uri="http://schemas.openxmlformats.org/presentationml/2006/ole">
            <p:oleObj spid="_x0000_s16423" name="Equation" r:id="rId3" imgW="7213600" imgH="939800" progId="Equation.DSMT4">
              <p:embed/>
            </p:oleObj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1043608" y="1772816"/>
          <a:ext cx="1079500" cy="381000"/>
        </p:xfrm>
        <a:graphic>
          <a:graphicData uri="http://schemas.openxmlformats.org/presentationml/2006/ole">
            <p:oleObj spid="_x0000_s16424" name="Equation" r:id="rId4" imgW="1079032" imgH="380835" progId="Equation.DSMT4">
              <p:embed/>
            </p:oleObj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4067944" y="3212976"/>
          <a:ext cx="1358900" cy="317500"/>
        </p:xfrm>
        <a:graphic>
          <a:graphicData uri="http://schemas.openxmlformats.org/presentationml/2006/ole">
            <p:oleObj spid="_x0000_s16425" name="Equation" r:id="rId5" imgW="1358310" imgH="317362" progId="Equation.DSMT4">
              <p:embed/>
            </p:oleObj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1331640" y="3789040"/>
          <a:ext cx="7302500" cy="939800"/>
        </p:xfrm>
        <a:graphic>
          <a:graphicData uri="http://schemas.openxmlformats.org/presentationml/2006/ole">
            <p:oleObj spid="_x0000_s16426" name="Equation" r:id="rId6" imgW="7302500" imgH="939800" progId="Equation.DSMT4">
              <p:embed/>
            </p:oleObj>
          </a:graphicData>
        </a:graphic>
      </p:graphicFrame>
      <p:graphicFrame>
        <p:nvGraphicFramePr>
          <p:cNvPr id="16428" name="Object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2588" y="549275"/>
          <a:ext cx="914400" cy="792163"/>
        </p:xfrm>
        <a:graphic>
          <a:graphicData uri="http://schemas.openxmlformats.org/presentationml/2006/ole">
            <p:oleObj spid="_x0000_s16428" name="演示文稿" showAsIcon="1" r:id="rId7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115616" y="90872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注：</a:t>
            </a:r>
            <a:endParaRPr lang="zh-CN" altLang="en-US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476375" y="1611313"/>
          <a:ext cx="2579688" cy="436562"/>
        </p:xfrm>
        <a:graphic>
          <a:graphicData uri="http://schemas.openxmlformats.org/presentationml/2006/ole">
            <p:oleObj spid="_x0000_s89105" name="Equation" r:id="rId3" imgW="2679700" imgH="469900" progId="Equation.DSMT4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475656" y="2276872"/>
          <a:ext cx="5624513" cy="401638"/>
        </p:xfrm>
        <a:graphic>
          <a:graphicData uri="http://schemas.openxmlformats.org/presentationml/2006/ole">
            <p:oleObj spid="_x0000_s89106" name="Equation" r:id="rId4" imgW="5842000" imgH="431800" progId="Equation.DSMT4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373188" y="2924175"/>
          <a:ext cx="7223125" cy="898525"/>
        </p:xfrm>
        <a:graphic>
          <a:graphicData uri="http://schemas.openxmlformats.org/presentationml/2006/ole">
            <p:oleObj spid="_x0000_s89107" name="Equation" r:id="rId5" imgW="7505700" imgH="965200" progId="Equation.DSMT4">
              <p:embed/>
            </p:oleObj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475656" y="3933056"/>
          <a:ext cx="4573588" cy="473075"/>
        </p:xfrm>
        <a:graphic>
          <a:graphicData uri="http://schemas.openxmlformats.org/presentationml/2006/ole">
            <p:oleObj spid="_x0000_s89108" name="Equation" r:id="rId6" imgW="4749800" imgH="508000" progId="Equation.DSMT4">
              <p:embed/>
            </p:oleObj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475656" y="4581128"/>
          <a:ext cx="5086350" cy="401638"/>
        </p:xfrm>
        <a:graphic>
          <a:graphicData uri="http://schemas.openxmlformats.org/presentationml/2006/ole">
            <p:oleObj spid="_x0000_s89109" name="Equation" r:id="rId7" imgW="5283200" imgH="4318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95525" y="5157788"/>
          <a:ext cx="4521200" cy="469900"/>
        </p:xfrm>
        <a:graphic>
          <a:graphicData uri="http://schemas.openxmlformats.org/presentationml/2006/ole">
            <p:oleObj spid="_x0000_s89110" name="Equation" r:id="rId8" imgW="4521200" imgH="4699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038350" y="806450"/>
          <a:ext cx="2019300" cy="508000"/>
        </p:xfrm>
        <a:graphic>
          <a:graphicData uri="http://schemas.openxmlformats.org/presentationml/2006/ole">
            <p:oleObj spid="_x0000_s111618" name="Equation" r:id="rId3" imgW="2019300" imgH="508000" progId="Equation.DSMT4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524000" y="2190750"/>
          <a:ext cx="419100" cy="241300"/>
        </p:xfrm>
        <a:graphic>
          <a:graphicData uri="http://schemas.openxmlformats.org/presentationml/2006/ole">
            <p:oleObj spid="_x0000_s111619" name="Equation" r:id="rId4" imgW="13392000" imgH="7709040" progId="Equation.3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165350" y="1270000"/>
          <a:ext cx="4889500" cy="2108200"/>
        </p:xfrm>
        <a:graphic>
          <a:graphicData uri="http://schemas.openxmlformats.org/presentationml/2006/ole">
            <p:oleObj spid="_x0000_s111620" name="Equation" r:id="rId5" imgW="4889500" imgH="2108200" progId="Equation.DSMT4">
              <p:embed/>
            </p:oleObj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03300" y="3524250"/>
            <a:ext cx="7208838" cy="920750"/>
            <a:chOff x="632" y="2220"/>
            <a:chExt cx="4541" cy="580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964" y="2256"/>
            <a:ext cx="3089" cy="248"/>
          </p:xfrm>
          <a:graphic>
            <a:graphicData uri="http://schemas.openxmlformats.org/presentationml/2006/ole">
              <p:oleObj spid="_x0000_s111621" name="Equation" r:id="rId6" imgW="4902200" imgH="393700" progId="Equation.3">
                <p:embed/>
              </p:oleObj>
            </a:graphicData>
          </a:graphic>
        </p:graphicFrame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4108" y="2220"/>
            <a:ext cx="1065" cy="320"/>
          </p:xfrm>
          <a:graphic>
            <a:graphicData uri="http://schemas.openxmlformats.org/presentationml/2006/ole">
              <p:oleObj spid="_x0000_s111622" name="Equation" r:id="rId7" imgW="54011880" imgH="16243200" progId="Equation.DSMT4">
                <p:embed/>
              </p:oleObj>
            </a:graphicData>
          </a:graphic>
        </p:graphicFrame>
        <p:graphicFrame>
          <p:nvGraphicFramePr>
            <p:cNvPr id="17422" name="Object 14"/>
            <p:cNvGraphicFramePr>
              <a:graphicFrameLocks noChangeAspect="1"/>
            </p:cNvGraphicFramePr>
            <p:nvPr/>
          </p:nvGraphicFramePr>
          <p:xfrm>
            <a:off x="632" y="2544"/>
            <a:ext cx="1656" cy="240"/>
          </p:xfrm>
          <a:graphic>
            <a:graphicData uri="http://schemas.openxmlformats.org/presentationml/2006/ole">
              <p:oleObj spid="_x0000_s111623" name="Equation" r:id="rId8" imgW="2628900" imgH="381000" progId="Equation.3">
                <p:embed/>
              </p:oleObj>
            </a:graphicData>
          </a:graphic>
        </p:graphicFrame>
        <p:graphicFrame>
          <p:nvGraphicFramePr>
            <p:cNvPr id="17423" name="Object 15"/>
            <p:cNvGraphicFramePr>
              <a:graphicFrameLocks noChangeAspect="1"/>
            </p:cNvGraphicFramePr>
            <p:nvPr/>
          </p:nvGraphicFramePr>
          <p:xfrm>
            <a:off x="1236" y="2552"/>
            <a:ext cx="928" cy="248"/>
          </p:xfrm>
          <a:graphic>
            <a:graphicData uri="http://schemas.openxmlformats.org/presentationml/2006/ole">
              <p:oleObj spid="_x0000_s111624" name="Equation" r:id="rId9" imgW="47106360" imgH="12585600" progId="Equation.DSMT4">
                <p:embed/>
              </p:oleObj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08050" y="4597400"/>
            <a:ext cx="7632700" cy="1060450"/>
            <a:chOff x="572" y="2896"/>
            <a:chExt cx="4808" cy="668"/>
          </a:xfrm>
        </p:grpSpPr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2904" y="2928"/>
            <a:ext cx="1985" cy="256"/>
          </p:xfrm>
          <a:graphic>
            <a:graphicData uri="http://schemas.openxmlformats.org/presentationml/2006/ole">
              <p:oleObj spid="_x0000_s111625" name="Equation" r:id="rId10" imgW="3149600" imgH="406400" progId="Equation.3">
                <p:embed/>
              </p:oleObj>
            </a:graphicData>
          </a:graphic>
        </p:graphicFrame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1008" y="2932"/>
            <a:ext cx="240" cy="224"/>
          </p:xfrm>
          <a:graphic>
            <a:graphicData uri="http://schemas.openxmlformats.org/presentationml/2006/ole">
              <p:oleObj spid="_x0000_s111626" name="Equation" r:id="rId11" imgW="380835" imgH="355446" progId="Equation.3">
                <p:embed/>
              </p:oleObj>
            </a:graphicData>
          </a:graphic>
        </p:graphicFrame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1360" y="2896"/>
            <a:ext cx="1464" cy="320"/>
          </p:xfrm>
          <a:graphic>
            <a:graphicData uri="http://schemas.openxmlformats.org/presentationml/2006/ole">
              <p:oleObj spid="_x0000_s111627" name="Equation" r:id="rId12" imgW="74322000" imgH="16243200" progId="Equation.DSMT4">
                <p:embed/>
              </p:oleObj>
            </a:graphicData>
          </a:graphic>
        </p:graphicFrame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4908" y="2920"/>
            <a:ext cx="472" cy="248"/>
          </p:xfrm>
          <a:graphic>
            <a:graphicData uri="http://schemas.openxmlformats.org/presentationml/2006/ole">
              <p:oleObj spid="_x0000_s111628" name="Equation" r:id="rId13" imgW="748975" imgH="393529" progId="Equation.3">
                <p:embed/>
              </p:oleObj>
            </a:graphicData>
          </a:graphic>
        </p:graphicFrame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572" y="3320"/>
            <a:ext cx="2384" cy="240"/>
          </p:xfrm>
          <a:graphic>
            <a:graphicData uri="http://schemas.openxmlformats.org/presentationml/2006/ole">
              <p:oleObj spid="_x0000_s111629" name="Equation" r:id="rId14" imgW="3784600" imgH="381000" progId="Equation.3">
                <p:embed/>
              </p:oleObj>
            </a:graphicData>
          </a:graphic>
        </p:graphicFrame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1668" y="3316"/>
            <a:ext cx="1152" cy="248"/>
          </p:xfrm>
          <a:graphic>
            <a:graphicData uri="http://schemas.openxmlformats.org/presentationml/2006/ole">
              <p:oleObj spid="_x0000_s111630" name="Equation" r:id="rId15" imgW="58480200" imgH="125856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331640" y="548680"/>
            <a:ext cx="556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求矩阵特征值与特征向量的步骤：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763688" y="1484784"/>
          <a:ext cx="5562600" cy="508000"/>
        </p:xfrm>
        <a:graphic>
          <a:graphicData uri="http://schemas.openxmlformats.org/presentationml/2006/ole">
            <p:oleObj spid="_x0000_s95240" name="Equation" r:id="rId3" imgW="5562600" imgH="508000" progId="Equation.DSMT4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971600" y="2348880"/>
          <a:ext cx="7837487" cy="1063625"/>
        </p:xfrm>
        <a:graphic>
          <a:graphicData uri="http://schemas.openxmlformats.org/presentationml/2006/ole">
            <p:oleObj spid="_x0000_s95241" name="Equation" r:id="rId4" imgW="7835900" imgH="1066800" progId="Equation.DSMT4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971600" y="3645024"/>
          <a:ext cx="5791200" cy="1651000"/>
        </p:xfrm>
        <a:graphic>
          <a:graphicData uri="http://schemas.openxmlformats.org/presentationml/2006/ole">
            <p:oleObj spid="_x0000_s95242" name="Equation" r:id="rId5" imgW="5791200" imgH="16510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38200" y="17970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  <a:endParaRPr lang="zh-CN" altLang="en-US" sz="2800">
              <a:ea typeface="黑体" pitchFamily="2" charset="-122"/>
            </a:endParaRPr>
          </a:p>
        </p:txBody>
      </p:sp>
      <p:grpSp>
        <p:nvGrpSpPr>
          <p:cNvPr id="76818" name="Group 18"/>
          <p:cNvGrpSpPr>
            <a:grpSpLocks/>
          </p:cNvGrpSpPr>
          <p:nvPr/>
        </p:nvGrpSpPr>
        <p:grpSpPr bwMode="auto">
          <a:xfrm>
            <a:off x="825500" y="774700"/>
            <a:ext cx="6705600" cy="977900"/>
            <a:chOff x="520" y="488"/>
            <a:chExt cx="4224" cy="616"/>
          </a:xfrm>
        </p:grpSpPr>
        <p:sp>
          <p:nvSpPr>
            <p:cNvPr id="76802" name="Text Box 2"/>
            <p:cNvSpPr txBox="1">
              <a:spLocks noChangeArrowheads="1"/>
            </p:cNvSpPr>
            <p:nvPr/>
          </p:nvSpPr>
          <p:spPr bwMode="auto">
            <a:xfrm>
              <a:off x="520" y="609"/>
              <a:ext cx="5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800">
                  <a:solidFill>
                    <a:schemeClr val="bg2"/>
                  </a:solidFill>
                </a:rPr>
                <a:t> </a:t>
              </a:r>
              <a:endParaRPr lang="en-US" altLang="zh-CN"/>
            </a:p>
          </p:txBody>
        </p:sp>
        <p:graphicFrame>
          <p:nvGraphicFramePr>
            <p:cNvPr id="76810" name="Object 10"/>
            <p:cNvGraphicFramePr>
              <a:graphicFrameLocks noChangeAspect="1"/>
            </p:cNvGraphicFramePr>
            <p:nvPr/>
          </p:nvGraphicFramePr>
          <p:xfrm>
            <a:off x="1056" y="488"/>
            <a:ext cx="3688" cy="616"/>
          </p:xfrm>
          <a:graphic>
            <a:graphicData uri="http://schemas.openxmlformats.org/presentationml/2006/ole">
              <p:oleObj spid="_x0000_s76826" name="Equation" r:id="rId3" imgW="5854700" imgH="977900" progId="Equation.3">
                <p:embed/>
              </p:oleObj>
            </a:graphicData>
          </a:graphic>
        </p:graphicFrame>
      </p:grp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638300" y="1892300"/>
          <a:ext cx="3365748" cy="406400"/>
        </p:xfrm>
        <a:graphic>
          <a:graphicData uri="http://schemas.openxmlformats.org/presentationml/2006/ole">
            <p:oleObj spid="_x0000_s76827" name="Equation" r:id="rId4" imgW="2806700" imgH="406400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1657350" y="2387600"/>
          <a:ext cx="1930400" cy="1016000"/>
        </p:xfrm>
        <a:graphic>
          <a:graphicData uri="http://schemas.openxmlformats.org/presentationml/2006/ole">
            <p:oleObj spid="_x0000_s76828" name="Equation" r:id="rId5" imgW="1930400" imgH="1016000" progId="Equation.DSMT4">
              <p:embed/>
            </p:oleObj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708400" y="2616200"/>
          <a:ext cx="1930400" cy="457200"/>
        </p:xfrm>
        <a:graphic>
          <a:graphicData uri="http://schemas.openxmlformats.org/presentationml/2006/ole">
            <p:oleObj spid="_x0000_s76829" name="Equation" r:id="rId6" imgW="1930400" imgH="457200" progId="Equation.DSMT4">
              <p:embed/>
            </p:oleObj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3707904" y="3429000"/>
          <a:ext cx="1879600" cy="393700"/>
        </p:xfrm>
        <a:graphic>
          <a:graphicData uri="http://schemas.openxmlformats.org/presentationml/2006/ole">
            <p:oleObj spid="_x0000_s76830" name="Equation" r:id="rId7" imgW="1879600" imgH="393700" progId="Equation.DSMT4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1115616" y="5373216"/>
          <a:ext cx="4813300" cy="431800"/>
        </p:xfrm>
        <a:graphic>
          <a:graphicData uri="http://schemas.openxmlformats.org/presentationml/2006/ole">
            <p:oleObj spid="_x0000_s76831" name="Equation" r:id="rId8" imgW="4813300" imgH="43180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779912" y="4797152"/>
          <a:ext cx="431800" cy="279400"/>
        </p:xfrm>
        <a:graphic>
          <a:graphicData uri="http://schemas.openxmlformats.org/presentationml/2006/ole">
            <p:oleObj spid="_x0000_s76832" name="Equation" r:id="rId9" imgW="431613" imgH="279279" progId="Equation.DSMT4">
              <p:embed/>
            </p:oleObj>
          </a:graphicData>
        </a:graphic>
      </p:graphicFrame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3707904" y="4149080"/>
          <a:ext cx="2286000" cy="381000"/>
        </p:xfrm>
        <a:graphic>
          <a:graphicData uri="http://schemas.openxmlformats.org/presentationml/2006/ole">
            <p:oleObj spid="_x0000_s76833" name="Equation" r:id="rId10" imgW="2286000" imgH="3810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683568" y="620688"/>
          <a:ext cx="7378700" cy="533400"/>
        </p:xfrm>
        <a:graphic>
          <a:graphicData uri="http://schemas.openxmlformats.org/presentationml/2006/ole">
            <p:oleObj spid="_x0000_s92180" name="Equation" r:id="rId3" imgW="7378700" imgH="533400" progId="Equation.DSMT4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5076056" y="1412776"/>
          <a:ext cx="2425700" cy="1016000"/>
        </p:xfrm>
        <a:graphic>
          <a:graphicData uri="http://schemas.openxmlformats.org/presentationml/2006/ole">
            <p:oleObj spid="_x0000_s92181" name="Equation" r:id="rId4" imgW="2425700" imgH="10160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47664" y="3212976"/>
          <a:ext cx="3340100" cy="1016000"/>
        </p:xfrm>
        <a:graphic>
          <a:graphicData uri="http://schemas.openxmlformats.org/presentationml/2006/ole">
            <p:oleObj spid="_x0000_s92182" name="Equation" r:id="rId5" imgW="3340100" imgH="1016000" progId="Equation.DSMT4">
              <p:embed/>
            </p:oleObj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755576" y="4509120"/>
          <a:ext cx="6997700" cy="1016000"/>
        </p:xfrm>
        <a:graphic>
          <a:graphicData uri="http://schemas.openxmlformats.org/presentationml/2006/ole">
            <p:oleObj spid="_x0000_s92183" name="Equation" r:id="rId6" imgW="6997700" imgH="10160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300192" y="5517232"/>
          <a:ext cx="774700" cy="304800"/>
        </p:xfrm>
        <a:graphic>
          <a:graphicData uri="http://schemas.openxmlformats.org/presentationml/2006/ole">
            <p:oleObj spid="_x0000_s92184" name="Equation" r:id="rId7" imgW="774364" imgH="304668" progId="Equation.DSMT4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584" y="1484784"/>
          <a:ext cx="3848100" cy="1041400"/>
        </p:xfrm>
        <a:graphic>
          <a:graphicData uri="http://schemas.openxmlformats.org/presentationml/2006/ole">
            <p:oleObj spid="_x0000_s92185" name="Equation" r:id="rId8" imgW="3848100" imgH="1041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13075590"/>
              </p:ext>
            </p:extLst>
          </p:nvPr>
        </p:nvGraphicFramePr>
        <p:xfrm>
          <a:off x="1200150" y="773113"/>
          <a:ext cx="6997700" cy="1638300"/>
        </p:xfrm>
        <a:graphic>
          <a:graphicData uri="http://schemas.openxmlformats.org/presentationml/2006/ole">
            <p:oleObj spid="_x0000_s77840" name="Equation" r:id="rId3" imgW="6997680" imgH="1638000" progId="Equation.DSMT4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691680" y="2852936"/>
          <a:ext cx="3937000" cy="1016000"/>
        </p:xfrm>
        <a:graphic>
          <a:graphicData uri="http://schemas.openxmlformats.org/presentationml/2006/ole">
            <p:oleObj spid="_x0000_s77841" name="Equation" r:id="rId4" imgW="3937000" imgH="1016000" progId="Equation.DSMT4">
              <p:embed/>
            </p:oleObj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971600" y="4221088"/>
          <a:ext cx="7251700" cy="1016000"/>
        </p:xfrm>
        <a:graphic>
          <a:graphicData uri="http://schemas.openxmlformats.org/presentationml/2006/ole">
            <p:oleObj spid="_x0000_s77842" name="Equation" r:id="rId5" imgW="7251700" imgH="1016000" progId="Equation.DSMT4">
              <p:embed/>
            </p:oleObj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6516216" y="5229200"/>
          <a:ext cx="774700" cy="304800"/>
        </p:xfrm>
        <a:graphic>
          <a:graphicData uri="http://schemas.openxmlformats.org/presentationml/2006/ole">
            <p:oleObj spid="_x0000_s77843" name="Equation" r:id="rId6" imgW="774364" imgH="304668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825500" y="831850"/>
            <a:ext cx="7785100" cy="1511300"/>
            <a:chOff x="520" y="524"/>
            <a:chExt cx="4904" cy="952"/>
          </a:xfrm>
        </p:grpSpPr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520" y="789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例２</a:t>
              </a:r>
              <a:r>
                <a:rPr lang="zh-CN" altLang="en-US" sz="28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1128" y="524"/>
            <a:ext cx="4296" cy="952"/>
          </p:xfrm>
          <a:graphic>
            <a:graphicData uri="http://schemas.openxmlformats.org/presentationml/2006/ole">
              <p:oleObj spid="_x0000_s78863" name="Equation" r:id="rId3" imgW="6819900" imgH="1511300" progId="Equation.DSMT4">
                <p:embed/>
              </p:oleObj>
            </a:graphicData>
          </a:graphic>
        </p:graphicFrame>
      </p:grp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38200" y="25717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295400" y="2667000"/>
          <a:ext cx="6972300" cy="2108200"/>
        </p:xfrm>
        <a:graphic>
          <a:graphicData uri="http://schemas.openxmlformats.org/presentationml/2006/ole">
            <p:oleObj spid="_x0000_s78864" name="Equation" r:id="rId4" imgW="6972300" imgH="2108200" progId="Equation.DSMT4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914400" y="4819650"/>
          <a:ext cx="5537200" cy="431800"/>
        </p:xfrm>
        <a:graphic>
          <a:graphicData uri="http://schemas.openxmlformats.org/presentationml/2006/ole">
            <p:oleObj spid="_x0000_s78865" name="Equation" r:id="rId5" imgW="5537200" imgH="4318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utoUpdateAnimBg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3308</TotalTime>
  <Words>70</Words>
  <Application>Microsoft Office PowerPoint</Application>
  <PresentationFormat>全屏显示(4:3)</PresentationFormat>
  <Paragraphs>16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模板</vt:lpstr>
      <vt:lpstr>演示文稿</vt:lpstr>
      <vt:lpstr>Microsoft Office PowerPoint 97-2003 演示文稿</vt:lpstr>
      <vt:lpstr>Equation</vt:lpstr>
      <vt:lpstr> 第一节 矩阵的特征值与特征向量</vt:lpstr>
      <vt:lpstr>一、特征值与特征向量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二、特征值和特征向量的性质</vt:lpstr>
      <vt:lpstr>幻灯片 17</vt:lpstr>
      <vt:lpstr>幻灯片 18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上海大学</cp:lastModifiedBy>
  <cp:revision>313</cp:revision>
  <dcterms:created xsi:type="dcterms:W3CDTF">2000-01-08T00:00:24Z</dcterms:created>
  <dcterms:modified xsi:type="dcterms:W3CDTF">2017-05-22T15:00:44Z</dcterms:modified>
</cp:coreProperties>
</file>