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32" r:id="rId8"/>
    <p:sldId id="342" r:id="rId9"/>
    <p:sldId id="343" r:id="rId10"/>
    <p:sldId id="344" r:id="rId11"/>
    <p:sldId id="331" r:id="rId12"/>
    <p:sldId id="340" r:id="rId13"/>
    <p:sldId id="256" r:id="rId14"/>
    <p:sldId id="258" r:id="rId15"/>
    <p:sldId id="260" r:id="rId16"/>
    <p:sldId id="261" r:id="rId17"/>
    <p:sldId id="305" r:id="rId18"/>
    <p:sldId id="262" r:id="rId19"/>
    <p:sldId id="263" r:id="rId20"/>
    <p:sldId id="264" r:id="rId21"/>
    <p:sldId id="341" r:id="rId22"/>
    <p:sldId id="26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31" autoAdjust="0"/>
  </p:normalViewPr>
  <p:slideViewPr>
    <p:cSldViewPr>
      <p:cViewPr varScale="1">
        <p:scale>
          <a:sx n="66" d="100"/>
          <a:sy n="66" d="100"/>
        </p:scale>
        <p:origin x="-1446" y="-108"/>
      </p:cViewPr>
      <p:guideLst>
        <p:guide orient="horz" pos="384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2.wmf"/><Relationship Id="rId1" Type="http://schemas.openxmlformats.org/officeDocument/2006/relationships/image" Target="../media/image78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PowerPoint_97-2003_____2.ppt"/><Relationship Id="rId4" Type="http://schemas.openxmlformats.org/officeDocument/2006/relationships/oleObject" Target="../embeddings/Microsoft_Office_PowerPoint_97-2003_____1.ppt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Microsoft_Office_PowerPoint_97-2003_____5.ppt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PowerPoint_97-2003_____6.ppt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Office_PowerPoint_97-2003_____7.ppt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PowerPoint_97-2003_____3.ppt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Microsoft_Office_PowerPoint_97-2003_____4.ppt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5" descr="C:\Users\math\Pictures\003(2).jpg"/>
          <p:cNvPicPr>
            <a:picLocks noChangeAspect="1" noChangeArrowheads="1"/>
          </p:cNvPicPr>
          <p:nvPr/>
        </p:nvPicPr>
        <p:blipFill>
          <a:blip r:embed="rId3" cstate="print">
            <a:lum bright="8000" contrast="-6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341438"/>
            <a:ext cx="7543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 第二节 矩阵的对角化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3347864" y="4365625"/>
            <a:ext cx="3024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  <p:graphicFrame>
        <p:nvGraphicFramePr>
          <p:cNvPr id="145409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39952" y="2780928"/>
          <a:ext cx="914400" cy="792163"/>
        </p:xfrm>
        <a:graphic>
          <a:graphicData uri="http://schemas.openxmlformats.org/presentationml/2006/ole">
            <p:oleObj spid="_x0000_s145409" name="演示文稿" showAsIcon="1" r:id="rId4" imgW="914400" imgH="792360" progId="PowerPoint.Show.8">
              <p:embed/>
            </p:oleObj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52320" y="2996952"/>
          <a:ext cx="914400" cy="828675"/>
        </p:xfrm>
        <a:graphic>
          <a:graphicData uri="http://schemas.openxmlformats.org/presentationml/2006/ole">
            <p:oleObj spid="_x0000_s145410" name="演示文稿" showAsIcon="1" r:id="rId5" imgW="914400" imgH="82872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1259632" y="548680"/>
          <a:ext cx="2425700" cy="1574800"/>
        </p:xfrm>
        <a:graphic>
          <a:graphicData uri="http://schemas.openxmlformats.org/presentationml/2006/ole">
            <p:oleObj spid="_x0000_s161794" name="Equation" r:id="rId3" imgW="2425680" imgH="1574640" progId="Equation.DSMT4">
              <p:embed/>
            </p:oleObj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3671888" y="981075"/>
          <a:ext cx="4635500" cy="457200"/>
        </p:xfrm>
        <a:graphic>
          <a:graphicData uri="http://schemas.openxmlformats.org/presentationml/2006/ole">
            <p:oleObj spid="_x0000_s161795" name="Equation" r:id="rId4" imgW="4635360" imgH="457200" progId="Equation.DSMT4">
              <p:embed/>
            </p:oleObj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119188" y="2155825"/>
          <a:ext cx="6604000" cy="1562100"/>
        </p:xfrm>
        <a:graphic>
          <a:graphicData uri="http://schemas.openxmlformats.org/presentationml/2006/ole">
            <p:oleObj spid="_x0000_s161796" name="Equation" r:id="rId5" imgW="6603840" imgH="1562040" progId="Equation.DSMT4">
              <p:embed/>
            </p:oleObj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977900" y="3644900"/>
          <a:ext cx="4114800" cy="457200"/>
        </p:xfrm>
        <a:graphic>
          <a:graphicData uri="http://schemas.openxmlformats.org/presentationml/2006/ole">
            <p:oleObj spid="_x0000_s161797" name="Equation" r:id="rId6" imgW="4114800" imgH="4572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88024" y="33265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能相似对角化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259632" y="4509120"/>
          <a:ext cx="6604000" cy="1574800"/>
        </p:xfrm>
        <a:graphic>
          <a:graphicData uri="http://schemas.openxmlformats.org/presentationml/2006/ole">
            <p:oleObj spid="_x0000_s161798" name="Equation" r:id="rId7" imgW="6603840" imgH="1574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96" name="Object 20"/>
          <p:cNvGraphicFramePr>
            <a:graphicFrameLocks noChangeAspect="1"/>
          </p:cNvGraphicFramePr>
          <p:nvPr/>
        </p:nvGraphicFramePr>
        <p:xfrm>
          <a:off x="857250" y="2286000"/>
          <a:ext cx="7200900" cy="1914525"/>
        </p:xfrm>
        <a:graphic>
          <a:graphicData uri="http://schemas.openxmlformats.org/presentationml/2006/ole">
            <p:oleObj spid="_x0000_s124931" name="Equation" r:id="rId3" imgW="7162800" imgH="1905000" progId="Equation.DSMT4">
              <p:embed/>
            </p:oleObj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48264" y="836712"/>
          <a:ext cx="914400" cy="792163"/>
        </p:xfrm>
        <a:graphic>
          <a:graphicData uri="http://schemas.openxmlformats.org/presentationml/2006/ole">
            <p:oleObj spid="_x0000_s124933" name="演示文稿" showAsIcon="1" r:id="rId4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6461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</a:rPr>
              <a:t>   </a:t>
            </a:r>
            <a:r>
              <a:rPr lang="zh-CN" altLang="en-US" dirty="0">
                <a:solidFill>
                  <a:schemeClr val="tx2"/>
                </a:solidFill>
              </a:rPr>
              <a:t>判断下列实矩阵能否化为对角阵？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graphicFrame>
        <p:nvGraphicFramePr>
          <p:cNvPr id="95237" name="Object 1029"/>
          <p:cNvGraphicFramePr>
            <a:graphicFrameLocks noChangeAspect="1"/>
          </p:cNvGraphicFramePr>
          <p:nvPr/>
        </p:nvGraphicFramePr>
        <p:xfrm>
          <a:off x="1907704" y="1772816"/>
          <a:ext cx="2832100" cy="1562100"/>
        </p:xfrm>
        <a:graphic>
          <a:graphicData uri="http://schemas.openxmlformats.org/presentationml/2006/ole">
            <p:oleObj spid="_x0000_s134146" name="Equation" r:id="rId3" imgW="2831760" imgH="1562040" progId="Equation.DSMT4">
              <p:embed/>
            </p:oleObj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48264" y="1772816"/>
          <a:ext cx="914400" cy="828675"/>
        </p:xfrm>
        <a:graphic>
          <a:graphicData uri="http://schemas.openxmlformats.org/presentationml/2006/ole">
            <p:oleObj spid="_x0000_s134147" name="演示文稿" showAsIcon="1" r:id="rId4" imgW="914400" imgH="82872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71600" y="1412776"/>
            <a:ext cx="56236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lt"/>
                <a:ea typeface="黑体" pitchFamily="2" charset="-122"/>
              </a:rPr>
              <a:t>1)</a:t>
            </a:r>
            <a:r>
              <a:rPr lang="zh-CN" altLang="en-US" dirty="0" smtClean="0">
                <a:latin typeface="+mj-lt"/>
                <a:ea typeface="黑体" pitchFamily="2" charset="-122"/>
              </a:rPr>
              <a:t>   实</a:t>
            </a:r>
            <a:r>
              <a:rPr lang="zh-CN" altLang="en-US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对称矩阵</a:t>
            </a:r>
            <a:r>
              <a:rPr lang="zh-CN" altLang="en-US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dirty="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特征值均为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实数</a:t>
            </a:r>
            <a:r>
              <a:rPr lang="en-US" altLang="zh-CN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二、实对称矩阵</a:t>
            </a:r>
            <a:r>
              <a:rPr lang="zh-CN" altLang="en-US" dirty="0"/>
              <a:t>的性质</a:t>
            </a: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042988" y="1982788"/>
          <a:ext cx="7585075" cy="444500"/>
        </p:xfrm>
        <a:graphic>
          <a:graphicData uri="http://schemas.openxmlformats.org/presentationml/2006/ole">
            <p:oleObj spid="_x0000_s83970" name="Equation" r:id="rId3" imgW="7581600" imgH="444240" progId="Equation.DSMT4">
              <p:embed/>
            </p:oleObj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043608" y="2492896"/>
          <a:ext cx="7505700" cy="1485900"/>
        </p:xfrm>
        <a:graphic>
          <a:graphicData uri="http://schemas.openxmlformats.org/presentationml/2006/ole">
            <p:oleObj spid="_x0000_s83971" name="Equation" r:id="rId4" imgW="7505640" imgH="1485720" progId="Equation.DSMT4">
              <p:embed/>
            </p:oleObj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971600" y="4221088"/>
          <a:ext cx="7675562" cy="1511300"/>
        </p:xfrm>
        <a:graphic>
          <a:graphicData uri="http://schemas.openxmlformats.org/presentationml/2006/ole">
            <p:oleObj spid="_x0000_s83972" name="Equation" r:id="rId5" imgW="7518240" imgH="1511280" progId="Equation.DSMT4">
              <p:embed/>
            </p:oleObj>
          </a:graphicData>
        </a:graphic>
      </p:graphicFrame>
      <p:graphicFrame>
        <p:nvGraphicFramePr>
          <p:cNvPr id="83974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36296" y="476672"/>
          <a:ext cx="914400" cy="828675"/>
        </p:xfrm>
        <a:graphic>
          <a:graphicData uri="http://schemas.openxmlformats.org/presentationml/2006/ole">
            <p:oleObj spid="_x0000_s83974" name="演示文稿" showAsIcon="1" r:id="rId6" imgW="914400" imgH="82872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755576" y="404664"/>
            <a:ext cx="7718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>
                <a:solidFill>
                  <a:schemeClr val="bg2"/>
                </a:solidFill>
                <a:latin typeface="黑体" pitchFamily="2" charset="-122"/>
              </a:rPr>
              <a:t>根据上述结论，利用正交矩阵将对称矩阵化</a:t>
            </a:r>
          </a:p>
          <a:p>
            <a:r>
              <a:rPr lang="zh-CN" altLang="en-US" dirty="0">
                <a:solidFill>
                  <a:schemeClr val="bg2"/>
                </a:solidFill>
                <a:latin typeface="黑体" pitchFamily="2" charset="-122"/>
              </a:rPr>
              <a:t>为对角矩阵，其具体步骤</a:t>
            </a:r>
            <a:r>
              <a:rPr lang="zh-CN" altLang="en-US" dirty="0">
                <a:solidFill>
                  <a:schemeClr val="bg2"/>
                </a:solidFill>
              </a:rPr>
              <a:t>为：</a:t>
            </a:r>
          </a:p>
        </p:txBody>
      </p:sp>
      <p:grpSp>
        <p:nvGrpSpPr>
          <p:cNvPr id="4129" name="Group 33"/>
          <p:cNvGrpSpPr>
            <a:grpSpLocks/>
          </p:cNvGrpSpPr>
          <p:nvPr/>
        </p:nvGrpSpPr>
        <p:grpSpPr bwMode="auto">
          <a:xfrm>
            <a:off x="971600" y="3356992"/>
            <a:ext cx="3732213" cy="552450"/>
            <a:chOff x="1068" y="2880"/>
            <a:chExt cx="2351" cy="348"/>
          </a:xfrm>
        </p:grpSpPr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1440" y="2901"/>
              <a:ext cx="19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</a:rPr>
                <a:t>将特征向量正交化</a:t>
              </a:r>
              <a:r>
                <a:rPr lang="en-US" altLang="zh-CN" dirty="0">
                  <a:solidFill>
                    <a:schemeClr val="bg2"/>
                  </a:solidFill>
                </a:rPr>
                <a:t>;</a:t>
              </a: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1068" y="2880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3.</a:t>
              </a:r>
            </a:p>
          </p:txBody>
        </p:sp>
      </p:grpSp>
      <p:grpSp>
        <p:nvGrpSpPr>
          <p:cNvPr id="4130" name="Group 34"/>
          <p:cNvGrpSpPr>
            <a:grpSpLocks/>
          </p:cNvGrpSpPr>
          <p:nvPr/>
        </p:nvGrpSpPr>
        <p:grpSpPr bwMode="auto">
          <a:xfrm>
            <a:off x="971600" y="4005064"/>
            <a:ext cx="3702050" cy="533400"/>
            <a:chOff x="1068" y="3360"/>
            <a:chExt cx="2332" cy="336"/>
          </a:xfrm>
        </p:grpSpPr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440" y="3369"/>
              <a:ext cx="1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</a:rPr>
                <a:t>将特征向量单位化</a:t>
              </a:r>
              <a:r>
                <a:rPr lang="en-US" altLang="zh-CN" dirty="0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4126" name="Text Box 30"/>
            <p:cNvSpPr txBox="1">
              <a:spLocks noChangeArrowheads="1"/>
            </p:cNvSpPr>
            <p:nvPr/>
          </p:nvSpPr>
          <p:spPr bwMode="auto">
            <a:xfrm>
              <a:off x="1068" y="3360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4.</a:t>
              </a:r>
            </a:p>
          </p:txBody>
        </p:sp>
      </p:grpSp>
      <p:graphicFrame>
        <p:nvGraphicFramePr>
          <p:cNvPr id="4131" name="Object 35"/>
          <p:cNvGraphicFramePr>
            <a:graphicFrameLocks noChangeAspect="1"/>
          </p:cNvGraphicFramePr>
          <p:nvPr/>
        </p:nvGraphicFramePr>
        <p:xfrm>
          <a:off x="1043608" y="2132856"/>
          <a:ext cx="7353300" cy="1066800"/>
        </p:xfrm>
        <a:graphic>
          <a:graphicData uri="http://schemas.openxmlformats.org/presentationml/2006/ole">
            <p:oleObj spid="_x0000_s4131" name="Equation" r:id="rId3" imgW="7353000" imgH="1066680" progId="Equation.DSMT4">
              <p:embed/>
            </p:oleObj>
          </a:graphicData>
        </a:graphic>
      </p:graphicFrame>
      <p:grpSp>
        <p:nvGrpSpPr>
          <p:cNvPr id="4133" name="Group 37"/>
          <p:cNvGrpSpPr>
            <a:grpSpLocks/>
          </p:cNvGrpSpPr>
          <p:nvPr/>
        </p:nvGrpSpPr>
        <p:grpSpPr bwMode="auto">
          <a:xfrm>
            <a:off x="899592" y="1412776"/>
            <a:ext cx="2844800" cy="519113"/>
            <a:chOff x="1068" y="1920"/>
            <a:chExt cx="1792" cy="327"/>
          </a:xfrm>
        </p:grpSpPr>
        <p:sp>
          <p:nvSpPr>
            <p:cNvPr id="4123" name="Text Box 27"/>
            <p:cNvSpPr txBox="1">
              <a:spLocks noChangeArrowheads="1"/>
            </p:cNvSpPr>
            <p:nvPr/>
          </p:nvSpPr>
          <p:spPr bwMode="auto">
            <a:xfrm>
              <a:off x="1068" y="1920"/>
              <a:ext cx="2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1.</a:t>
              </a:r>
            </a:p>
          </p:txBody>
        </p:sp>
        <p:graphicFrame>
          <p:nvGraphicFramePr>
            <p:cNvPr id="4132" name="Object 36"/>
            <p:cNvGraphicFramePr>
              <a:graphicFrameLocks noChangeAspect="1"/>
            </p:cNvGraphicFramePr>
            <p:nvPr/>
          </p:nvGraphicFramePr>
          <p:xfrm>
            <a:off x="1516" y="1976"/>
            <a:ext cx="1344" cy="248"/>
          </p:xfrm>
          <a:graphic>
            <a:graphicData uri="http://schemas.openxmlformats.org/presentationml/2006/ole">
              <p:oleObj spid="_x0000_s4132" name="Equation" r:id="rId4" imgW="2133360" imgH="393480" progId="Equation.DSMT4">
                <p:embed/>
              </p:oleObj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43608" y="4653136"/>
          <a:ext cx="6692900" cy="393700"/>
        </p:xfrm>
        <a:graphic>
          <a:graphicData uri="http://schemas.openxmlformats.org/presentationml/2006/ole">
            <p:oleObj spid="_x0000_s4133" name="Equation" r:id="rId5" imgW="6692760" imgH="39348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923928" y="1484784"/>
          <a:ext cx="4648200" cy="444500"/>
        </p:xfrm>
        <a:graphic>
          <a:graphicData uri="http://schemas.openxmlformats.org/presentationml/2006/ole">
            <p:oleObj spid="_x0000_s4134" name="Equation" r:id="rId6" imgW="4647960" imgH="44424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47864" y="5157192"/>
          <a:ext cx="1270000" cy="444500"/>
        </p:xfrm>
        <a:graphic>
          <a:graphicData uri="http://schemas.openxmlformats.org/presentationml/2006/ole">
            <p:oleObj spid="_x0000_s4135" name="Equation" r:id="rId7" imgW="1269720" imgH="44424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259632" y="5733256"/>
          <a:ext cx="4622800" cy="482600"/>
        </p:xfrm>
        <a:graphic>
          <a:graphicData uri="http://schemas.openxmlformats.org/presentationml/2006/ole">
            <p:oleObj spid="_x0000_s4136" name="Equation" r:id="rId8" imgW="4622760" imgH="4824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38200" y="325755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itchFamily="2" charset="-122"/>
              </a:rPr>
              <a:t>解</a:t>
            </a:r>
          </a:p>
        </p:txBody>
      </p:sp>
      <p:graphicFrame>
        <p:nvGraphicFramePr>
          <p:cNvPr id="71680" name="Object 1024"/>
          <p:cNvGraphicFramePr>
            <a:graphicFrameLocks noChangeAspect="1"/>
          </p:cNvGraphicFramePr>
          <p:nvPr/>
        </p:nvGraphicFramePr>
        <p:xfrm>
          <a:off x="1401763" y="3930650"/>
          <a:ext cx="3533775" cy="1574800"/>
        </p:xfrm>
        <a:graphic>
          <a:graphicData uri="http://schemas.openxmlformats.org/presentationml/2006/ole">
            <p:oleObj spid="_x0000_s71680" name="Equation" r:id="rId3" imgW="3924000" imgH="1574640" progId="Equation.DSMT4">
              <p:embed/>
            </p:oleObj>
          </a:graphicData>
        </a:graphic>
      </p:graphicFrame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4986338" y="4444999"/>
            <a:ext cx="3471862" cy="506413"/>
            <a:chOff x="3141" y="2800"/>
            <a:chExt cx="2187" cy="319"/>
          </a:xfrm>
        </p:grpSpPr>
        <p:graphicFrame>
          <p:nvGraphicFramePr>
            <p:cNvPr id="71687" name="Object 1031"/>
            <p:cNvGraphicFramePr>
              <a:graphicFrameLocks noChangeAspect="1"/>
            </p:cNvGraphicFramePr>
            <p:nvPr/>
          </p:nvGraphicFramePr>
          <p:xfrm>
            <a:off x="3141" y="2800"/>
            <a:ext cx="1872" cy="319"/>
          </p:xfrm>
          <a:graphic>
            <a:graphicData uri="http://schemas.openxmlformats.org/presentationml/2006/ole">
              <p:oleObj spid="_x0000_s71687" name="Equation" r:id="rId4" imgW="3441600" imgH="507960" progId="Equation.DSMT4">
                <p:embed/>
              </p:oleObj>
            </a:graphicData>
          </a:graphic>
        </p:graphicFrame>
        <p:graphicFrame>
          <p:nvGraphicFramePr>
            <p:cNvPr id="71688" name="Object 1032"/>
            <p:cNvGraphicFramePr>
              <a:graphicFrameLocks noChangeAspect="1"/>
            </p:cNvGraphicFramePr>
            <p:nvPr/>
          </p:nvGraphicFramePr>
          <p:xfrm>
            <a:off x="5017" y="2832"/>
            <a:ext cx="311" cy="199"/>
          </p:xfrm>
          <a:graphic>
            <a:graphicData uri="http://schemas.openxmlformats.org/presentationml/2006/ole">
              <p:oleObj spid="_x0000_s71688" name="Equation" r:id="rId5" imgW="495000" imgH="317160" progId="Equation.3">
                <p:embed/>
              </p:oleObj>
            </a:graphicData>
          </a:graphic>
        </p:graphicFrame>
      </p:grpSp>
      <p:graphicFrame>
        <p:nvGraphicFramePr>
          <p:cNvPr id="71681" name="Object 1025"/>
          <p:cNvGraphicFramePr>
            <a:graphicFrameLocks noChangeAspect="1"/>
          </p:cNvGraphicFramePr>
          <p:nvPr/>
        </p:nvGraphicFramePr>
        <p:xfrm>
          <a:off x="914400" y="5562600"/>
          <a:ext cx="3975100" cy="442913"/>
        </p:xfrm>
        <a:graphic>
          <a:graphicData uri="http://schemas.openxmlformats.org/presentationml/2006/ole">
            <p:oleObj spid="_x0000_s71681" name="Equation" r:id="rId6" imgW="3974760" imgH="444240" progId="Equation.3">
              <p:embed/>
            </p:oleObj>
          </a:graphicData>
        </a:graphic>
      </p:graphicFrame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838200" y="762000"/>
            <a:ext cx="8066088" cy="2501900"/>
            <a:chOff x="528" y="480"/>
            <a:chExt cx="5081" cy="1576"/>
          </a:xfrm>
        </p:grpSpPr>
        <p:grpSp>
          <p:nvGrpSpPr>
            <p:cNvPr id="6168" name="Group 24"/>
            <p:cNvGrpSpPr>
              <a:grpSpLocks/>
            </p:cNvGrpSpPr>
            <p:nvPr/>
          </p:nvGrpSpPr>
          <p:grpSpPr bwMode="auto">
            <a:xfrm>
              <a:off x="528" y="480"/>
              <a:ext cx="5081" cy="1576"/>
              <a:chOff x="528" y="480"/>
              <a:chExt cx="5081" cy="1576"/>
            </a:xfrm>
          </p:grpSpPr>
          <p:graphicFrame>
            <p:nvGraphicFramePr>
              <p:cNvPr id="71684" name="Object 1028"/>
              <p:cNvGraphicFramePr>
                <a:graphicFrameLocks noChangeAspect="1"/>
              </p:cNvGraphicFramePr>
              <p:nvPr/>
            </p:nvGraphicFramePr>
            <p:xfrm>
              <a:off x="1048" y="1104"/>
              <a:ext cx="2208" cy="952"/>
            </p:xfrm>
            <a:graphic>
              <a:graphicData uri="http://schemas.openxmlformats.org/presentationml/2006/ole">
                <p:oleObj spid="_x0000_s71684" name="Equation" r:id="rId7" imgW="3504960" imgH="1511280" progId="Equation.3">
                  <p:embed/>
                </p:oleObj>
              </a:graphicData>
            </a:graphic>
          </p:graphicFrame>
          <p:graphicFrame>
            <p:nvGraphicFramePr>
              <p:cNvPr id="71685" name="Object 1029"/>
              <p:cNvGraphicFramePr>
                <a:graphicFrameLocks noChangeAspect="1"/>
              </p:cNvGraphicFramePr>
              <p:nvPr/>
            </p:nvGraphicFramePr>
            <p:xfrm>
              <a:off x="3572" y="1156"/>
              <a:ext cx="1456" cy="848"/>
            </p:xfrm>
            <a:graphic>
              <a:graphicData uri="http://schemas.openxmlformats.org/presentationml/2006/ole">
                <p:oleObj spid="_x0000_s71685" name="Equation" r:id="rId8" imgW="2311200" imgH="1346040" progId="Equation.DSMT4">
                  <p:embed/>
                </p:oleObj>
              </a:graphicData>
            </a:graphic>
          </p:graphicFrame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528" y="480"/>
                <a:ext cx="5081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latin typeface="黑体" pitchFamily="2" charset="-122"/>
                    <a:ea typeface="黑体" pitchFamily="2" charset="-122"/>
                  </a:rPr>
                  <a:t>例 </a:t>
                </a:r>
                <a:r>
                  <a:rPr lang="zh-CN" altLang="en-US">
                    <a:solidFill>
                      <a:schemeClr val="bg2"/>
                    </a:solidFill>
                  </a:rPr>
                  <a:t>   对下列各实对称矩阵，分别求出正交矩阵   ，</a:t>
                </a:r>
              </a:p>
              <a:p>
                <a:r>
                  <a:rPr lang="zh-CN" altLang="en-US">
                    <a:solidFill>
                      <a:schemeClr val="bg2"/>
                    </a:solidFill>
                  </a:rPr>
                  <a:t>使            为对角阵</a:t>
                </a:r>
                <a:r>
                  <a:rPr lang="en-US" altLang="zh-CN">
                    <a:solidFill>
                      <a:schemeClr val="bg2"/>
                    </a:solidFill>
                  </a:rPr>
                  <a:t>.</a:t>
                </a:r>
              </a:p>
            </p:txBody>
          </p:sp>
          <p:graphicFrame>
            <p:nvGraphicFramePr>
              <p:cNvPr id="71686" name="Object 1030"/>
              <p:cNvGraphicFramePr>
                <a:graphicFrameLocks noChangeAspect="1"/>
              </p:cNvGraphicFramePr>
              <p:nvPr/>
            </p:nvGraphicFramePr>
            <p:xfrm>
              <a:off x="840" y="768"/>
              <a:ext cx="664" cy="240"/>
            </p:xfrm>
            <a:graphic>
              <a:graphicData uri="http://schemas.openxmlformats.org/presentationml/2006/ole">
                <p:oleObj spid="_x0000_s71686" name="Equation" r:id="rId9" imgW="1054080" imgH="380880" progId="Equation.3">
                  <p:embed/>
                </p:oleObj>
              </a:graphicData>
            </a:graphic>
          </p:graphicFrame>
        </p:grpSp>
        <p:graphicFrame>
          <p:nvGraphicFramePr>
            <p:cNvPr id="71683" name="Object 1027"/>
            <p:cNvGraphicFramePr>
              <a:graphicFrameLocks noChangeAspect="1"/>
            </p:cNvGraphicFramePr>
            <p:nvPr/>
          </p:nvGraphicFramePr>
          <p:xfrm>
            <a:off x="5136" y="540"/>
            <a:ext cx="184" cy="184"/>
          </p:xfrm>
          <a:graphic>
            <a:graphicData uri="http://schemas.openxmlformats.org/presentationml/2006/ole">
              <p:oleObj spid="_x0000_s71683" name="Equation" r:id="rId10" imgW="291960" imgH="291960" progId="Equation.3">
                <p:embed/>
              </p:oleObj>
            </a:graphicData>
          </a:graphic>
        </p:graphicFrame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81150" y="3257550"/>
            <a:ext cx="6046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" name="Object 1025"/>
          <p:cNvGraphicFramePr>
            <a:graphicFrameLocks noChangeAspect="1"/>
          </p:cNvGraphicFramePr>
          <p:nvPr/>
        </p:nvGraphicFramePr>
        <p:xfrm>
          <a:off x="1763688" y="548680"/>
          <a:ext cx="4381500" cy="506413"/>
        </p:xfrm>
        <a:graphic>
          <a:graphicData uri="http://schemas.openxmlformats.org/presentationml/2006/ole">
            <p:oleObj spid="_x0000_s72705" name="Equation" r:id="rId3" imgW="4381200" imgH="507960" progId="Equation.DSMT4">
              <p:embed/>
            </p:oleObj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835696" y="1484784"/>
            <a:ext cx="1717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基础</a:t>
            </a:r>
            <a:r>
              <a:rPr lang="zh-CN" altLang="en-US" dirty="0">
                <a:solidFill>
                  <a:schemeClr val="bg2"/>
                </a:solidFill>
              </a:rPr>
              <a:t>解系 </a:t>
            </a:r>
          </a:p>
        </p:txBody>
      </p:sp>
      <p:graphicFrame>
        <p:nvGraphicFramePr>
          <p:cNvPr id="72707" name="Object 1027"/>
          <p:cNvGraphicFramePr>
            <a:graphicFrameLocks noChangeAspect="1"/>
          </p:cNvGraphicFramePr>
          <p:nvPr/>
        </p:nvGraphicFramePr>
        <p:xfrm>
          <a:off x="3851920" y="1052736"/>
          <a:ext cx="1600200" cy="1511300"/>
        </p:xfrm>
        <a:graphic>
          <a:graphicData uri="http://schemas.openxmlformats.org/presentationml/2006/ole">
            <p:oleObj spid="_x0000_s72707" name="Equation" r:id="rId4" imgW="1600200" imgH="1511280" progId="Equation.3">
              <p:embed/>
            </p:oleObj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47664" y="2924944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特征向量正交化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619672" y="3789040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特征向量单位化</a:t>
            </a:r>
          </a:p>
        </p:txBody>
      </p:sp>
      <p:graphicFrame>
        <p:nvGraphicFramePr>
          <p:cNvPr id="14" name="Object 1028"/>
          <p:cNvGraphicFramePr>
            <a:graphicFrameLocks noChangeAspect="1"/>
          </p:cNvGraphicFramePr>
          <p:nvPr/>
        </p:nvGraphicFramePr>
        <p:xfrm>
          <a:off x="2047875" y="4489450"/>
          <a:ext cx="2438400" cy="977900"/>
        </p:xfrm>
        <a:graphic>
          <a:graphicData uri="http://schemas.openxmlformats.org/presentationml/2006/ole">
            <p:oleObj spid="_x0000_s72712" name="Equation" r:id="rId5" imgW="2438280" imgH="977760" progId="Equation.DSMT4">
              <p:embed/>
            </p:oleObj>
          </a:graphicData>
        </a:graphic>
      </p:graphicFrame>
      <p:graphicFrame>
        <p:nvGraphicFramePr>
          <p:cNvPr id="72713" name="Object 1033"/>
          <p:cNvGraphicFramePr>
            <a:graphicFrameLocks noChangeAspect="1"/>
          </p:cNvGraphicFramePr>
          <p:nvPr/>
        </p:nvGraphicFramePr>
        <p:xfrm>
          <a:off x="5364088" y="4149080"/>
          <a:ext cx="2717800" cy="1511300"/>
        </p:xfrm>
        <a:graphic>
          <a:graphicData uri="http://schemas.openxmlformats.org/presentationml/2006/ole">
            <p:oleObj spid="_x0000_s72713" name="Equation" r:id="rId6" imgW="2717640" imgH="15112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utoUpdateAnimBg="0"/>
      <p:bldP spid="11" grpId="0" autoUpdateAnimBg="0"/>
      <p:bldP spid="1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1028"/>
          <p:cNvGraphicFramePr>
            <a:graphicFrameLocks noChangeAspect="1"/>
          </p:cNvGraphicFramePr>
          <p:nvPr/>
        </p:nvGraphicFramePr>
        <p:xfrm>
          <a:off x="1259632" y="764704"/>
          <a:ext cx="4191000" cy="506413"/>
        </p:xfrm>
        <a:graphic>
          <a:graphicData uri="http://schemas.openxmlformats.org/presentationml/2006/ole">
            <p:oleObj spid="_x0000_s93189" name="Equation" r:id="rId3" imgW="4190760" imgH="507960" progId="Equation.DSMT4">
              <p:embed/>
            </p:oleObj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619672" y="1772816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基础</a:t>
            </a:r>
            <a:r>
              <a:rPr lang="zh-CN" altLang="en-US" dirty="0">
                <a:solidFill>
                  <a:schemeClr val="bg2"/>
                </a:solidFill>
              </a:rPr>
              <a:t>解系</a:t>
            </a:r>
          </a:p>
        </p:txBody>
      </p:sp>
      <p:graphicFrame>
        <p:nvGraphicFramePr>
          <p:cNvPr id="72710" name="Object 1030"/>
          <p:cNvGraphicFramePr>
            <a:graphicFrameLocks noChangeAspect="1"/>
          </p:cNvGraphicFramePr>
          <p:nvPr/>
        </p:nvGraphicFramePr>
        <p:xfrm>
          <a:off x="3563888" y="1268760"/>
          <a:ext cx="1612900" cy="1511300"/>
        </p:xfrm>
        <a:graphic>
          <a:graphicData uri="http://schemas.openxmlformats.org/presentationml/2006/ole">
            <p:oleObj spid="_x0000_s93191" name="Equation" r:id="rId4" imgW="1612800" imgH="1511280" progId="Equation.3">
              <p:embed/>
            </p:oleObj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59632" y="2924944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特征向量正交化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31640" y="3789040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特征向量单位化</a:t>
            </a:r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1457325" y="4437063"/>
          <a:ext cx="2476500" cy="977900"/>
        </p:xfrm>
        <a:graphic>
          <a:graphicData uri="http://schemas.openxmlformats.org/presentationml/2006/ole">
            <p:oleObj spid="_x0000_s93192" name="Equation" r:id="rId5" imgW="2476440" imgH="977760" progId="Equation.DSMT4">
              <p:embed/>
            </p:oleObj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4644008" y="4221088"/>
          <a:ext cx="1943100" cy="1444972"/>
        </p:xfrm>
        <a:graphic>
          <a:graphicData uri="http://schemas.openxmlformats.org/presentationml/2006/ole">
            <p:oleObj spid="_x0000_s93193" name="Equation" r:id="rId6" imgW="1942920" imgH="15112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utoUpdateAnimBg="0"/>
      <p:bldP spid="10" grpId="0" autoUpdateAnimBg="0"/>
      <p:bldP spid="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" name="Object 1024"/>
          <p:cNvGraphicFramePr>
            <a:graphicFrameLocks noChangeAspect="1"/>
          </p:cNvGraphicFramePr>
          <p:nvPr/>
        </p:nvGraphicFramePr>
        <p:xfrm>
          <a:off x="1403648" y="908720"/>
          <a:ext cx="4813300" cy="504825"/>
        </p:xfrm>
        <a:graphic>
          <a:graphicData uri="http://schemas.openxmlformats.org/presentationml/2006/ole">
            <p:oleObj spid="_x0000_s73728" name="Equation" r:id="rId3" imgW="4813200" imgH="507960" progId="Equation.DSMT4">
              <p:embed/>
            </p:oleObj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835696" y="1844824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基础</a:t>
            </a:r>
            <a:r>
              <a:rPr lang="zh-CN" altLang="en-US" dirty="0">
                <a:solidFill>
                  <a:schemeClr val="bg2"/>
                </a:solidFill>
              </a:rPr>
              <a:t>解系</a:t>
            </a:r>
          </a:p>
        </p:txBody>
      </p:sp>
      <p:graphicFrame>
        <p:nvGraphicFramePr>
          <p:cNvPr id="73730" name="Object 1026"/>
          <p:cNvGraphicFramePr>
            <a:graphicFrameLocks noChangeAspect="1"/>
          </p:cNvGraphicFramePr>
          <p:nvPr/>
        </p:nvGraphicFramePr>
        <p:xfrm>
          <a:off x="3995936" y="1412776"/>
          <a:ext cx="1384300" cy="1511300"/>
        </p:xfrm>
        <a:graphic>
          <a:graphicData uri="http://schemas.openxmlformats.org/presentationml/2006/ole">
            <p:oleObj spid="_x0000_s73730" name="Equation" r:id="rId4" imgW="1384200" imgH="1511280" progId="Equation.3">
              <p:embed/>
            </p:oleObj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59632" y="2924944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特征向量正交化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31640" y="3789040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将</a:t>
            </a: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特征向量单位化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457325" y="4430713"/>
          <a:ext cx="2476500" cy="990600"/>
        </p:xfrm>
        <a:graphic>
          <a:graphicData uri="http://schemas.openxmlformats.org/presentationml/2006/ole">
            <p:oleObj spid="_x0000_s73734" name="Equation" r:id="rId5" imgW="2476440" imgH="990360" progId="Equation.DSMT4">
              <p:embed/>
            </p:oleObj>
          </a:graphicData>
        </a:graphic>
      </p:graphicFrame>
      <p:graphicFrame>
        <p:nvGraphicFramePr>
          <p:cNvPr id="73735" name="Object 1031"/>
          <p:cNvGraphicFramePr>
            <a:graphicFrameLocks noChangeAspect="1"/>
          </p:cNvGraphicFramePr>
          <p:nvPr/>
        </p:nvGraphicFramePr>
        <p:xfrm>
          <a:off x="4788024" y="4149080"/>
          <a:ext cx="1663700" cy="1511300"/>
        </p:xfrm>
        <a:graphic>
          <a:graphicData uri="http://schemas.openxmlformats.org/presentationml/2006/ole">
            <p:oleObj spid="_x0000_s73735" name="Equation" r:id="rId6" imgW="1663560" imgH="15112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11" grpId="0" autoUpdateAnimBg="0"/>
      <p:bldP spid="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2" name="Object 1024"/>
          <p:cNvGraphicFramePr>
            <a:graphicFrameLocks noChangeAspect="1"/>
          </p:cNvGraphicFramePr>
          <p:nvPr/>
        </p:nvGraphicFramePr>
        <p:xfrm>
          <a:off x="914400" y="914400"/>
          <a:ext cx="2717800" cy="1511300"/>
        </p:xfrm>
        <a:graphic>
          <a:graphicData uri="http://schemas.openxmlformats.org/presentationml/2006/ole">
            <p:oleObj spid="_x0000_s74752" name="Equation" r:id="rId3" imgW="2717640" imgH="1511280" progId="Equation.3">
              <p:embed/>
            </p:oleObj>
          </a:graphicData>
        </a:graphic>
      </p:graphicFrame>
      <p:graphicFrame>
        <p:nvGraphicFramePr>
          <p:cNvPr id="74753" name="Object 1025"/>
          <p:cNvGraphicFramePr>
            <a:graphicFrameLocks noChangeAspect="1"/>
          </p:cNvGraphicFramePr>
          <p:nvPr/>
        </p:nvGraphicFramePr>
        <p:xfrm>
          <a:off x="3810000" y="914400"/>
          <a:ext cx="1943100" cy="1511300"/>
        </p:xfrm>
        <a:graphic>
          <a:graphicData uri="http://schemas.openxmlformats.org/presentationml/2006/ole">
            <p:oleObj spid="_x0000_s74753" name="Equation" r:id="rId4" imgW="1942920" imgH="1511280" progId="Equation.3">
              <p:embed/>
            </p:oleObj>
          </a:graphicData>
        </a:graphic>
      </p:graphicFrame>
      <p:graphicFrame>
        <p:nvGraphicFramePr>
          <p:cNvPr id="74754" name="Object 1026"/>
          <p:cNvGraphicFramePr>
            <a:graphicFrameLocks noChangeAspect="1"/>
          </p:cNvGraphicFramePr>
          <p:nvPr/>
        </p:nvGraphicFramePr>
        <p:xfrm>
          <a:off x="6172200" y="990600"/>
          <a:ext cx="1663700" cy="1511300"/>
        </p:xfrm>
        <a:graphic>
          <a:graphicData uri="http://schemas.openxmlformats.org/presentationml/2006/ole">
            <p:oleObj spid="_x0000_s74754" name="Equation" r:id="rId5" imgW="1663560" imgH="1511280" progId="Equation.3">
              <p:embed/>
            </p:oleObj>
          </a:graphicData>
        </a:graphic>
      </p:graphicFrame>
      <p:graphicFrame>
        <p:nvGraphicFramePr>
          <p:cNvPr id="74755" name="Object 1027"/>
          <p:cNvGraphicFramePr>
            <a:graphicFrameLocks noChangeAspect="1"/>
          </p:cNvGraphicFramePr>
          <p:nvPr/>
        </p:nvGraphicFramePr>
        <p:xfrm>
          <a:off x="914400" y="2667000"/>
          <a:ext cx="5716588" cy="1511300"/>
        </p:xfrm>
        <a:graphic>
          <a:graphicData uri="http://schemas.openxmlformats.org/presentationml/2006/ole">
            <p:oleObj spid="_x0000_s74755" name="Equation" r:id="rId6" imgW="5715000" imgH="1511280" progId="Equation.3">
              <p:embed/>
            </p:oleObj>
          </a:graphicData>
        </a:graphic>
      </p:graphicFrame>
      <p:graphicFrame>
        <p:nvGraphicFramePr>
          <p:cNvPr id="74756" name="Object 1028"/>
          <p:cNvGraphicFramePr>
            <a:graphicFrameLocks noChangeAspect="1"/>
          </p:cNvGraphicFramePr>
          <p:nvPr/>
        </p:nvGraphicFramePr>
        <p:xfrm>
          <a:off x="939800" y="4419600"/>
          <a:ext cx="4889500" cy="1511300"/>
        </p:xfrm>
        <a:graphic>
          <a:graphicData uri="http://schemas.openxmlformats.org/presentationml/2006/ole">
            <p:oleObj spid="_x0000_s74756" name="Equation" r:id="rId7" imgW="4889160" imgH="15112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一、矩阵的相似</a:t>
            </a:r>
            <a:endParaRPr lang="zh-CN" altLang="en-US" dirty="0"/>
          </a:p>
        </p:txBody>
      </p:sp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1115616" y="2636912"/>
          <a:ext cx="7416800" cy="2641600"/>
        </p:xfrm>
        <a:graphic>
          <a:graphicData uri="http://schemas.openxmlformats.org/presentationml/2006/ole">
            <p:oleObj spid="_x0000_s117762" name="Equation" r:id="rId3" imgW="7416720" imgH="2641320" progId="Equation.DSMT4">
              <p:embed/>
            </p:oleObj>
          </a:graphicData>
        </a:graphic>
      </p:graphicFrame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1187624" y="1772816"/>
          <a:ext cx="1728192" cy="523695"/>
        </p:xfrm>
        <a:graphic>
          <a:graphicData uri="http://schemas.openxmlformats.org/presentationml/2006/ole">
            <p:oleObj spid="_x0000_s117763" name="Equation" r:id="rId4" imgW="1257120" imgH="3808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6" name="Object 2048"/>
          <p:cNvGraphicFramePr>
            <a:graphicFrameLocks noChangeAspect="1"/>
          </p:cNvGraphicFramePr>
          <p:nvPr/>
        </p:nvGraphicFramePr>
        <p:xfrm>
          <a:off x="1259632" y="476672"/>
          <a:ext cx="2501900" cy="1460500"/>
        </p:xfrm>
        <a:graphic>
          <a:graphicData uri="http://schemas.openxmlformats.org/presentationml/2006/ole">
            <p:oleObj spid="_x0000_s75776" name="Equation" r:id="rId3" imgW="2501640" imgH="1460160" progId="Equation.DSMT4">
              <p:embed/>
            </p:oleObj>
          </a:graphicData>
        </a:graphic>
      </p:graphicFrame>
      <p:graphicFrame>
        <p:nvGraphicFramePr>
          <p:cNvPr id="75777" name="Object 2049"/>
          <p:cNvGraphicFramePr>
            <a:graphicFrameLocks noChangeAspect="1"/>
          </p:cNvGraphicFramePr>
          <p:nvPr/>
        </p:nvGraphicFramePr>
        <p:xfrm>
          <a:off x="1043608" y="2132856"/>
          <a:ext cx="4457700" cy="1574800"/>
        </p:xfrm>
        <a:graphic>
          <a:graphicData uri="http://schemas.openxmlformats.org/presentationml/2006/ole">
            <p:oleObj spid="_x0000_s75777" name="Equation" r:id="rId4" imgW="4457520" imgH="1574640" progId="Equation.DSMT4">
              <p:embed/>
            </p:oleObj>
          </a:graphicData>
        </a:graphic>
      </p:graphicFrame>
      <p:graphicFrame>
        <p:nvGraphicFramePr>
          <p:cNvPr id="75778" name="Object 2050"/>
          <p:cNvGraphicFramePr>
            <a:graphicFrameLocks noChangeAspect="1"/>
          </p:cNvGraphicFramePr>
          <p:nvPr/>
        </p:nvGraphicFramePr>
        <p:xfrm>
          <a:off x="5436096" y="2708920"/>
          <a:ext cx="2679700" cy="582613"/>
        </p:xfrm>
        <a:graphic>
          <a:graphicData uri="http://schemas.openxmlformats.org/presentationml/2006/ole">
            <p:oleObj spid="_x0000_s75778" name="Equation" r:id="rId5" imgW="2679480" imgH="583920" progId="Equation.DSMT4">
              <p:embed/>
            </p:oleObj>
          </a:graphicData>
        </a:graphic>
      </p:graphicFrame>
      <p:graphicFrame>
        <p:nvGraphicFramePr>
          <p:cNvPr id="75779" name="Object 2051"/>
          <p:cNvGraphicFramePr>
            <a:graphicFrameLocks noChangeAspect="1"/>
          </p:cNvGraphicFramePr>
          <p:nvPr/>
        </p:nvGraphicFramePr>
        <p:xfrm>
          <a:off x="1187624" y="3933056"/>
          <a:ext cx="4152900" cy="431800"/>
        </p:xfrm>
        <a:graphic>
          <a:graphicData uri="http://schemas.openxmlformats.org/presentationml/2006/ole">
            <p:oleObj spid="_x0000_s75779" name="Equation" r:id="rId6" imgW="4152600" imgH="431640" progId="Equation.DSMT4">
              <p:embed/>
            </p:oleObj>
          </a:graphicData>
        </a:graphic>
      </p:graphicFrame>
      <p:graphicFrame>
        <p:nvGraphicFramePr>
          <p:cNvPr id="75780" name="Object 2052"/>
          <p:cNvGraphicFramePr>
            <a:graphicFrameLocks noChangeAspect="1"/>
          </p:cNvGraphicFramePr>
          <p:nvPr/>
        </p:nvGraphicFramePr>
        <p:xfrm>
          <a:off x="1043608" y="4581128"/>
          <a:ext cx="5729288" cy="504825"/>
        </p:xfrm>
        <a:graphic>
          <a:graphicData uri="http://schemas.openxmlformats.org/presentationml/2006/ole">
            <p:oleObj spid="_x0000_s75780" name="Equation" r:id="rId7" imgW="5727600" imgH="507960" progId="Equation.DSMT4">
              <p:embed/>
            </p:oleObj>
          </a:graphicData>
        </a:graphic>
      </p:graphicFrame>
      <p:graphicFrame>
        <p:nvGraphicFramePr>
          <p:cNvPr id="75781" name="Object 2053"/>
          <p:cNvGraphicFramePr>
            <a:graphicFrameLocks noChangeAspect="1"/>
          </p:cNvGraphicFramePr>
          <p:nvPr/>
        </p:nvGraphicFramePr>
        <p:xfrm>
          <a:off x="7092280" y="4005064"/>
          <a:ext cx="1117600" cy="1460500"/>
        </p:xfrm>
        <a:graphic>
          <a:graphicData uri="http://schemas.openxmlformats.org/presentationml/2006/ole">
            <p:oleObj spid="_x0000_s75781" name="Equation" r:id="rId8" imgW="1117440" imgH="146016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835696" y="5661248"/>
          <a:ext cx="1028700" cy="368300"/>
        </p:xfrm>
        <a:graphic>
          <a:graphicData uri="http://schemas.openxmlformats.org/presentationml/2006/ole">
            <p:oleObj spid="_x0000_s75783" name="Equation" r:id="rId9" imgW="1028520" imgH="368280" progId="Equation.DSMT4">
              <p:embed/>
            </p:oleObj>
          </a:graphicData>
        </a:graphic>
      </p:graphicFrame>
      <p:graphicFrame>
        <p:nvGraphicFramePr>
          <p:cNvPr id="75784" name="Object 2056"/>
          <p:cNvGraphicFramePr>
            <a:graphicFrameLocks noChangeAspect="1"/>
          </p:cNvGraphicFramePr>
          <p:nvPr/>
        </p:nvGraphicFramePr>
        <p:xfrm>
          <a:off x="3387725" y="4970463"/>
          <a:ext cx="1993900" cy="1739900"/>
        </p:xfrm>
        <a:graphic>
          <a:graphicData uri="http://schemas.openxmlformats.org/presentationml/2006/ole">
            <p:oleObj spid="_x0000_s75784" name="Equation" r:id="rId10" imgW="1993680" imgH="17398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1187624" y="404664"/>
          <a:ext cx="6653213" cy="506412"/>
        </p:xfrm>
        <a:graphic>
          <a:graphicData uri="http://schemas.openxmlformats.org/presentationml/2006/ole">
            <p:oleObj spid="_x0000_s148482" name="Equation" r:id="rId3" imgW="6451560" imgH="507960" progId="Equation.DSMT4">
              <p:embed/>
            </p:oleObj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2051720" y="1052736"/>
          <a:ext cx="3187700" cy="1460500"/>
        </p:xfrm>
        <a:graphic>
          <a:graphicData uri="http://schemas.openxmlformats.org/presentationml/2006/ole">
            <p:oleObj spid="_x0000_s148483" name="Equation" r:id="rId4" imgW="3187440" imgH="14601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403648" y="2636912"/>
          <a:ext cx="1866900" cy="430212"/>
        </p:xfrm>
        <a:graphic>
          <a:graphicData uri="http://schemas.openxmlformats.org/presentationml/2006/ole">
            <p:oleObj spid="_x0000_s148484" name="Equation" r:id="rId5" imgW="1866600" imgH="4316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29100" y="2209800"/>
          <a:ext cx="914400" cy="317500"/>
        </p:xfrm>
        <a:graphic>
          <a:graphicData uri="http://schemas.openxmlformats.org/presentationml/2006/ole">
            <p:oleObj spid="_x0000_s148485" name="Equation" r:id="rId6" imgW="914400" imgH="31716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707904" y="2636912"/>
          <a:ext cx="812800" cy="419100"/>
        </p:xfrm>
        <a:graphic>
          <a:graphicData uri="http://schemas.openxmlformats.org/presentationml/2006/ole">
            <p:oleObj spid="_x0000_s148486" name="Equation" r:id="rId7" imgW="812520" imgH="419040" progId="Equation.DSMT4">
              <p:embed/>
            </p:oleObj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835696" y="3429000"/>
          <a:ext cx="2654300" cy="889000"/>
        </p:xfrm>
        <a:graphic>
          <a:graphicData uri="http://schemas.openxmlformats.org/presentationml/2006/ole">
            <p:oleObj spid="_x0000_s148487" name="Equation" r:id="rId8" imgW="2654280" imgH="888840" progId="Equation.DSMT4">
              <p:embed/>
            </p:oleObj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4405313" y="2835275"/>
          <a:ext cx="3479800" cy="1993900"/>
        </p:xfrm>
        <a:graphic>
          <a:graphicData uri="http://schemas.openxmlformats.org/presentationml/2006/ole">
            <p:oleObj spid="_x0000_s148488" name="Equation" r:id="rId9" imgW="3479760" imgH="199368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43608" y="4581128"/>
          <a:ext cx="1028700" cy="368300"/>
        </p:xfrm>
        <a:graphic>
          <a:graphicData uri="http://schemas.openxmlformats.org/presentationml/2006/ole">
            <p:oleObj spid="_x0000_s148489" name="Equation" r:id="rId10" imgW="1028520" imgH="368280" progId="Equation.DSMT4">
              <p:embed/>
            </p:oleObj>
          </a:graphicData>
        </a:graphic>
      </p:graphicFrame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2201863" y="4737100"/>
          <a:ext cx="2146300" cy="1739900"/>
        </p:xfrm>
        <a:graphic>
          <a:graphicData uri="http://schemas.openxmlformats.org/presentationml/2006/ole">
            <p:oleObj spid="_x0000_s148490" name="Equation" r:id="rId11" imgW="2145960" imgH="1739880" progId="Equation.DSMT4">
              <p:embed/>
            </p:oleObj>
          </a:graphicData>
        </a:graphic>
      </p:graphicFrame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4355976" y="4725144"/>
          <a:ext cx="2032000" cy="1739900"/>
        </p:xfrm>
        <a:graphic>
          <a:graphicData uri="http://schemas.openxmlformats.org/presentationml/2006/ole">
            <p:oleObj spid="_x0000_s148491" name="Equation" r:id="rId12" imgW="2031840" imgH="17398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38200" y="852488"/>
            <a:ext cx="233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于是得正交阵</a:t>
            </a:r>
            <a:endParaRPr lang="zh-CN" altLang="en-US" b="0">
              <a:solidFill>
                <a:schemeClr val="bg2"/>
              </a:solidFill>
            </a:endParaRPr>
          </a:p>
        </p:txBody>
      </p:sp>
      <p:graphicFrame>
        <p:nvGraphicFramePr>
          <p:cNvPr id="77824" name="Object 0"/>
          <p:cNvGraphicFramePr>
            <a:graphicFrameLocks noChangeAspect="1"/>
          </p:cNvGraphicFramePr>
          <p:nvPr/>
        </p:nvGraphicFramePr>
        <p:xfrm>
          <a:off x="1333500" y="1390650"/>
          <a:ext cx="5843588" cy="1739900"/>
        </p:xfrm>
        <a:graphic>
          <a:graphicData uri="http://schemas.openxmlformats.org/presentationml/2006/ole">
            <p:oleObj spid="_x0000_s77824" name="Equation" r:id="rId3" imgW="5841720" imgH="1739880" progId="Equation.DSMT4">
              <p:embed/>
            </p:oleObj>
          </a:graphicData>
        </a:graphic>
      </p:graphicFrame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1073150" y="3435350"/>
          <a:ext cx="4660900" cy="1460500"/>
        </p:xfrm>
        <a:graphic>
          <a:graphicData uri="http://schemas.openxmlformats.org/presentationml/2006/ole">
            <p:oleObj spid="_x0000_s77825" name="Equation" r:id="rId4" imgW="4660560" imgH="146016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447800" y="1462088"/>
            <a:ext cx="21066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1)  </a:t>
            </a:r>
            <a:r>
              <a:rPr lang="zh-CN" altLang="en-US" sz="2800" b="1" dirty="0"/>
              <a:t>等价关系</a:t>
            </a:r>
          </a:p>
        </p:txBody>
      </p:sp>
      <p:sp>
        <p:nvSpPr>
          <p:cNvPr id="67606" name="Rectangle 22"/>
          <p:cNvSpPr>
            <a:spLocks noGrp="1" noChangeArrowheads="1"/>
          </p:cNvSpPr>
          <p:nvPr>
            <p:ph type="title"/>
          </p:nvPr>
        </p:nvSpPr>
        <p:spPr>
          <a:xfrm>
            <a:off x="827584" y="476672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、性质</a:t>
            </a:r>
            <a:endParaRPr lang="zh-CN" altLang="en-US" dirty="0"/>
          </a:p>
        </p:txBody>
      </p:sp>
      <p:graphicFrame>
        <p:nvGraphicFramePr>
          <p:cNvPr id="87042" name="Object 1026"/>
          <p:cNvGraphicFramePr>
            <a:graphicFrameLocks noChangeAspect="1"/>
          </p:cNvGraphicFramePr>
          <p:nvPr/>
        </p:nvGraphicFramePr>
        <p:xfrm>
          <a:off x="3543300" y="2046288"/>
          <a:ext cx="2425700" cy="406400"/>
        </p:xfrm>
        <a:graphic>
          <a:graphicData uri="http://schemas.openxmlformats.org/presentationml/2006/ole">
            <p:oleObj spid="_x0000_s118786" name="Equation" r:id="rId3" imgW="2425680" imgH="406080" progId="Equation.3">
              <p:embed/>
            </p:oleObj>
          </a:graphicData>
        </a:graphic>
      </p:graphicFrame>
      <p:graphicFrame>
        <p:nvGraphicFramePr>
          <p:cNvPr id="87043" name="Object 1027"/>
          <p:cNvGraphicFramePr>
            <a:graphicFrameLocks noChangeAspect="1"/>
          </p:cNvGraphicFramePr>
          <p:nvPr/>
        </p:nvGraphicFramePr>
        <p:xfrm>
          <a:off x="3543300" y="2770188"/>
          <a:ext cx="4000500" cy="411162"/>
        </p:xfrm>
        <a:graphic>
          <a:graphicData uri="http://schemas.openxmlformats.org/presentationml/2006/ole">
            <p:oleObj spid="_x0000_s118787" name="Equation" r:id="rId4" imgW="4063680" imgH="419040" progId="Equation.3">
              <p:embed/>
            </p:oleObj>
          </a:graphicData>
        </a:graphic>
      </p:graphicFrame>
      <p:graphicFrame>
        <p:nvGraphicFramePr>
          <p:cNvPr id="87044" name="Object 1028"/>
          <p:cNvGraphicFramePr>
            <a:graphicFrameLocks noChangeAspect="1"/>
          </p:cNvGraphicFramePr>
          <p:nvPr/>
        </p:nvGraphicFramePr>
        <p:xfrm>
          <a:off x="3568700" y="3432175"/>
          <a:ext cx="3640138" cy="911225"/>
        </p:xfrm>
        <a:graphic>
          <a:graphicData uri="http://schemas.openxmlformats.org/presentationml/2006/ole">
            <p:oleObj spid="_x0000_s118788" name="Equation" r:id="rId5" imgW="3733560" imgH="939600" progId="Equation.3">
              <p:embed/>
            </p:oleObj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716088" y="2090738"/>
            <a:ext cx="1516062" cy="398462"/>
            <a:chOff x="1497" y="1281"/>
            <a:chExt cx="955" cy="251"/>
          </a:xfrm>
        </p:grpSpPr>
        <p:graphicFrame>
          <p:nvGraphicFramePr>
            <p:cNvPr id="87049" name="Object 1033"/>
            <p:cNvGraphicFramePr>
              <a:graphicFrameLocks noChangeAspect="1"/>
            </p:cNvGraphicFramePr>
            <p:nvPr/>
          </p:nvGraphicFramePr>
          <p:xfrm>
            <a:off x="1756" y="1285"/>
            <a:ext cx="696" cy="247"/>
          </p:xfrm>
          <a:graphic>
            <a:graphicData uri="http://schemas.openxmlformats.org/presentationml/2006/ole">
              <p:oleObj spid="_x0000_s118793" name="Equation" r:id="rId6" imgW="1104840" imgH="393480" progId="Equation.3">
                <p:embed/>
              </p:oleObj>
            </a:graphicData>
          </a:graphic>
        </p:graphicFrame>
        <p:graphicFrame>
          <p:nvGraphicFramePr>
            <p:cNvPr id="87050" name="Object 1034"/>
            <p:cNvGraphicFramePr>
              <a:graphicFrameLocks noChangeAspect="1"/>
            </p:cNvGraphicFramePr>
            <p:nvPr/>
          </p:nvGraphicFramePr>
          <p:xfrm>
            <a:off x="1497" y="1281"/>
            <a:ext cx="264" cy="247"/>
          </p:xfrm>
          <a:graphic>
            <a:graphicData uri="http://schemas.openxmlformats.org/presentationml/2006/ole">
              <p:oleObj spid="_x0000_s118794" name="Equation" r:id="rId7" imgW="419040" imgH="393480" progId="Equation.3">
                <p:embed/>
              </p:oleObj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716088" y="2795588"/>
            <a:ext cx="1509712" cy="385762"/>
            <a:chOff x="1497" y="1725"/>
            <a:chExt cx="951" cy="243"/>
          </a:xfrm>
        </p:grpSpPr>
        <p:graphicFrame>
          <p:nvGraphicFramePr>
            <p:cNvPr id="87047" name="Object 1031"/>
            <p:cNvGraphicFramePr>
              <a:graphicFrameLocks noChangeAspect="1"/>
            </p:cNvGraphicFramePr>
            <p:nvPr/>
          </p:nvGraphicFramePr>
          <p:xfrm>
            <a:off x="1497" y="1725"/>
            <a:ext cx="283" cy="243"/>
          </p:xfrm>
          <a:graphic>
            <a:graphicData uri="http://schemas.openxmlformats.org/presentationml/2006/ole">
              <p:oleObj spid="_x0000_s118791" name="Equation" r:id="rId8" imgW="457200" imgH="393480" progId="Equation.3">
                <p:embed/>
              </p:oleObj>
            </a:graphicData>
          </a:graphic>
        </p:graphicFrame>
        <p:graphicFrame>
          <p:nvGraphicFramePr>
            <p:cNvPr id="87048" name="Object 1032"/>
            <p:cNvGraphicFramePr>
              <a:graphicFrameLocks noChangeAspect="1"/>
            </p:cNvGraphicFramePr>
            <p:nvPr/>
          </p:nvGraphicFramePr>
          <p:xfrm>
            <a:off x="1755" y="1728"/>
            <a:ext cx="693" cy="235"/>
          </p:xfrm>
          <a:graphic>
            <a:graphicData uri="http://schemas.openxmlformats.org/presentationml/2006/ole">
              <p:oleObj spid="_x0000_s118792" name="Equation" r:id="rId9" imgW="1117440" imgH="380880" progId="Equation.3">
                <p:embed/>
              </p:oleObj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716088" y="3409950"/>
            <a:ext cx="1516062" cy="382588"/>
            <a:chOff x="1497" y="2112"/>
            <a:chExt cx="955" cy="241"/>
          </a:xfrm>
        </p:grpSpPr>
        <p:graphicFrame>
          <p:nvGraphicFramePr>
            <p:cNvPr id="87045" name="Object 1029"/>
            <p:cNvGraphicFramePr>
              <a:graphicFrameLocks noChangeAspect="1"/>
            </p:cNvGraphicFramePr>
            <p:nvPr/>
          </p:nvGraphicFramePr>
          <p:xfrm>
            <a:off x="1766" y="2112"/>
            <a:ext cx="686" cy="241"/>
          </p:xfrm>
          <a:graphic>
            <a:graphicData uri="http://schemas.openxmlformats.org/presentationml/2006/ole">
              <p:oleObj spid="_x0000_s118789" name="Equation" r:id="rId10" imgW="1117440" imgH="393480" progId="Equation.3">
                <p:embed/>
              </p:oleObj>
            </a:graphicData>
          </a:graphic>
        </p:graphicFrame>
        <p:graphicFrame>
          <p:nvGraphicFramePr>
            <p:cNvPr id="87046" name="Object 1030"/>
            <p:cNvGraphicFramePr>
              <a:graphicFrameLocks noChangeAspect="1"/>
            </p:cNvGraphicFramePr>
            <p:nvPr/>
          </p:nvGraphicFramePr>
          <p:xfrm>
            <a:off x="1497" y="2112"/>
            <a:ext cx="281" cy="240"/>
          </p:xfrm>
          <a:graphic>
            <a:graphicData uri="http://schemas.openxmlformats.org/presentationml/2006/ole">
              <p:oleObj spid="_x0000_s118790" name="Equation" r:id="rId11" imgW="457200" imgH="39348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1041326" y="1475085"/>
            <a:ext cx="854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solidFill>
                  <a:srgbClr val="FD0FFF"/>
                </a:solidFill>
                <a:latin typeface="Times New Roman" pitchFamily="18" charset="0"/>
                <a:ea typeface="黑体" pitchFamily="49" charset="-122"/>
              </a:rPr>
              <a:t>证明</a:t>
            </a:r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2090663" y="1548110"/>
          <a:ext cx="1944688" cy="387350"/>
        </p:xfrm>
        <a:graphic>
          <a:graphicData uri="http://schemas.openxmlformats.org/presentationml/2006/ole">
            <p:oleObj spid="_x0000_s119810" name="Equation" r:id="rId3" imgW="1968500" imgH="393700" progId="Equation.DSMT4">
              <p:embed/>
            </p:oleObj>
          </a:graphicData>
        </a:graphic>
      </p:graphicFrame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898451" y="2618085"/>
          <a:ext cx="4740275" cy="714375"/>
        </p:xfrm>
        <a:graphic>
          <a:graphicData uri="http://schemas.openxmlformats.org/presentationml/2006/ole">
            <p:oleObj spid="_x0000_s119811" name="Equation" r:id="rId4" imgW="2057400" imgH="279400" progId="Equation.DSMT4">
              <p:embed/>
            </p:oleObj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5613326" y="2618085"/>
          <a:ext cx="2603500" cy="731838"/>
        </p:xfrm>
        <a:graphic>
          <a:graphicData uri="http://schemas.openxmlformats.org/presentationml/2006/ole">
            <p:oleObj spid="_x0000_s119812" name="Equation" r:id="rId5" imgW="1091726" imgH="279279" progId="Equation.DSMT4">
              <p:embed/>
            </p:oleObj>
          </a:graphicData>
        </a:graphic>
      </p:graphicFrame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2327201" y="3403898"/>
          <a:ext cx="2741612" cy="747712"/>
        </p:xfrm>
        <a:graphic>
          <a:graphicData uri="http://schemas.openxmlformats.org/presentationml/2006/ole">
            <p:oleObj spid="_x0000_s119813" name="Equation" r:id="rId6" imgW="1117600" imgH="279400" progId="Equation.DSMT4">
              <p:embed/>
            </p:oleObj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5256138" y="3475335"/>
          <a:ext cx="1660525" cy="625475"/>
        </p:xfrm>
        <a:graphic>
          <a:graphicData uri="http://schemas.openxmlformats.org/presentationml/2006/ole">
            <p:oleObj spid="_x0000_s119814" name="Equation" r:id="rId7" imgW="698500" imgH="241300" progId="Equation.DSMT4">
              <p:embed/>
            </p:oleObj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2163688" y="2051348"/>
          <a:ext cx="5256213" cy="431800"/>
        </p:xfrm>
        <a:graphic>
          <a:graphicData uri="http://schemas.openxmlformats.org/presentationml/2006/ole">
            <p:oleObj spid="_x0000_s119815" name="Equation" r:id="rId8" imgW="5207000" imgH="431800" progId="Equation.DSMT4">
              <p:embed/>
            </p:oleObj>
          </a:graphicData>
        </a:graphic>
      </p:graphicFrame>
      <p:graphicFrame>
        <p:nvGraphicFramePr>
          <p:cNvPr id="221195" name="Object 11"/>
          <p:cNvGraphicFramePr>
            <a:graphicFrameLocks noChangeAspect="1"/>
          </p:cNvGraphicFramePr>
          <p:nvPr/>
        </p:nvGraphicFramePr>
        <p:xfrm>
          <a:off x="755576" y="260648"/>
          <a:ext cx="7661275" cy="868362"/>
        </p:xfrm>
        <a:graphic>
          <a:graphicData uri="http://schemas.openxmlformats.org/presentationml/2006/ole">
            <p:oleObj spid="_x0000_s119816" name="Equation" r:id="rId9" imgW="7949880" imgH="901440" progId="Equation.DSMT4">
              <p:embed/>
            </p:oleObj>
          </a:graphicData>
        </a:graphic>
      </p:graphicFrame>
      <p:sp>
        <p:nvSpPr>
          <p:cNvPr id="221197" name="Text Box 13"/>
          <p:cNvSpPr txBox="1">
            <a:spLocks noChangeArrowheads="1"/>
          </p:cNvSpPr>
          <p:nvPr/>
        </p:nvSpPr>
        <p:spPr bwMode="auto">
          <a:xfrm>
            <a:off x="7113513" y="3546773"/>
            <a:ext cx="854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证毕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27013" y="4332585"/>
            <a:ext cx="50117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注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: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这里</a:t>
            </a:r>
            <a:r>
              <a:rPr kumimoji="1" lang="en-US" altLang="zh-CN" sz="2600" b="1" i="1">
                <a:latin typeface="Times New Roman" pitchFamily="18" charset="0"/>
                <a:ea typeface="黑体" pitchFamily="49" charset="-122"/>
              </a:rPr>
              <a:t>A,B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的特征向量未必相同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898451" y="4975523"/>
          <a:ext cx="4357687" cy="431800"/>
        </p:xfrm>
        <a:graphic>
          <a:graphicData uri="http://schemas.openxmlformats.org/presentationml/2006/ole">
            <p:oleObj spid="_x0000_s119817" name="Equation" r:id="rId10" imgW="4317840" imgH="431640" progId="Equation.DSMT4">
              <p:embed/>
            </p:oleObj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1223888" y="5618460"/>
          <a:ext cx="7175500" cy="431800"/>
        </p:xfrm>
        <a:graphic>
          <a:graphicData uri="http://schemas.openxmlformats.org/presentationml/2006/ole">
            <p:oleObj spid="_x0000_s119818" name="Equation" r:id="rId11" imgW="7175160" imgH="43164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autoUpdateAnimBg="0"/>
      <p:bldP spid="221197" grpId="0" autoUpdateAnimBg="0"/>
      <p:bldP spid="1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4" name="Object 2"/>
          <p:cNvGraphicFramePr>
            <a:graphicFrameLocks noChangeAspect="1"/>
          </p:cNvGraphicFramePr>
          <p:nvPr/>
        </p:nvGraphicFramePr>
        <p:xfrm>
          <a:off x="1691680" y="620688"/>
          <a:ext cx="5402263" cy="962025"/>
        </p:xfrm>
        <a:graphic>
          <a:graphicData uri="http://schemas.openxmlformats.org/presentationml/2006/ole">
            <p:oleObj spid="_x0000_s120834" name="Equation" r:id="rId3" imgW="5283000" imgH="888840" progId="Equation.DSMT4">
              <p:embed/>
            </p:oleObj>
          </a:graphicData>
        </a:graphic>
      </p:graphicFrame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964605" y="1809726"/>
          <a:ext cx="7015163" cy="979487"/>
        </p:xfrm>
        <a:graphic>
          <a:graphicData uri="http://schemas.openxmlformats.org/presentationml/2006/ole">
            <p:oleObj spid="_x0000_s120835" name="Equation" r:id="rId4" imgW="7327900" imgH="939800" progId="Equation.DSMT4">
              <p:embed/>
            </p:oleObj>
          </a:graphicData>
        </a:graphic>
      </p:graphicFrame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1464668" y="3095601"/>
          <a:ext cx="7010400" cy="454025"/>
        </p:xfrm>
        <a:graphic>
          <a:graphicData uri="http://schemas.openxmlformats.org/presentationml/2006/ole">
            <p:oleObj spid="_x0000_s120836" name="Equation" r:id="rId5" imgW="6883400" imgH="406400" progId="Equation.DSMT4">
              <p:embed/>
            </p:oleObj>
          </a:graphicData>
        </a:graphic>
      </p:graphicFrame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964605" y="4024288"/>
          <a:ext cx="7081838" cy="1000125"/>
        </p:xfrm>
        <a:graphic>
          <a:graphicData uri="http://schemas.openxmlformats.org/presentationml/2006/ole">
            <p:oleObj spid="_x0000_s120837" name="Equation" r:id="rId6" imgW="7188200" imgH="914400" progId="Equation.DSMT4">
              <p:embed/>
            </p:oleObj>
          </a:graphicData>
        </a:graphic>
      </p:graphicFrame>
      <p:sp>
        <p:nvSpPr>
          <p:cNvPr id="36872" name="Rectangle 6"/>
          <p:cNvSpPr>
            <a:spLocks noGrp="1" noChangeArrowheads="1"/>
          </p:cNvSpPr>
          <p:nvPr>
            <p:ph type="title"/>
          </p:nvPr>
        </p:nvSpPr>
        <p:spPr>
          <a:xfrm>
            <a:off x="928688" y="428625"/>
            <a:ext cx="7772400" cy="785813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rgbClr val="FD0FFF"/>
                </a:solidFill>
                <a:ea typeface="黑体" pitchFamily="49" charset="-122"/>
              </a:rPr>
              <a:t>注</a:t>
            </a: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1821855" y="5238726"/>
          <a:ext cx="5232400" cy="977900"/>
        </p:xfrm>
        <a:graphic>
          <a:graphicData uri="http://schemas.openxmlformats.org/presentationml/2006/ole">
            <p:oleObj spid="_x0000_s120838" name="Equation" r:id="rId7" imgW="5232240" imgH="97776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2903835" y="1048172"/>
          <a:ext cx="2870200" cy="2092325"/>
        </p:xfrm>
        <a:graphic>
          <a:graphicData uri="http://schemas.openxmlformats.org/presentationml/2006/ole">
            <p:oleObj spid="_x0000_s121858" name="Equation" r:id="rId3" imgW="1459866" imgH="939392" progId="Equation.DSMT4">
              <p:embed/>
            </p:oleObj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1403648" y="3334172"/>
          <a:ext cx="6335712" cy="431800"/>
        </p:xfrm>
        <a:graphic>
          <a:graphicData uri="http://schemas.openxmlformats.org/presentationml/2006/ole">
            <p:oleObj spid="_x0000_s121859" name="Equation" r:id="rId4" imgW="6426200" imgH="431800" progId="Equation.DSMT4">
              <p:embed/>
            </p:oleObj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1403648" y="476672"/>
          <a:ext cx="4537075" cy="390525"/>
        </p:xfrm>
        <a:graphic>
          <a:graphicData uri="http://schemas.openxmlformats.org/presentationml/2006/ole">
            <p:oleObj spid="_x0000_s121860" name="Equation" r:id="rId5" imgW="4533900" imgH="368300" progId="Equation.DSMT4">
              <p:embed/>
            </p:oleObj>
          </a:graphicData>
        </a:graphic>
      </p:graphicFrame>
      <p:graphicFrame>
        <p:nvGraphicFramePr>
          <p:cNvPr id="226306" name="Object 2"/>
          <p:cNvGraphicFramePr>
            <a:graphicFrameLocks noChangeAspect="1"/>
          </p:cNvGraphicFramePr>
          <p:nvPr/>
        </p:nvGraphicFramePr>
        <p:xfrm>
          <a:off x="760710" y="4548610"/>
          <a:ext cx="8018463" cy="954087"/>
        </p:xfrm>
        <a:graphic>
          <a:graphicData uri="http://schemas.openxmlformats.org/presentationml/2006/ole">
            <p:oleObj spid="_x0000_s121861" name="Equation" r:id="rId6" imgW="8064360" imgH="93960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546523" y="5977360"/>
          <a:ext cx="4899025" cy="414337"/>
        </p:xfrm>
        <a:graphic>
          <a:graphicData uri="http://schemas.openxmlformats.org/presentationml/2006/ole">
            <p:oleObj spid="_x0000_s121862" name="Equation" r:id="rId7" imgW="4927320" imgH="406080" progId="Equation.DSMT4">
              <p:embed/>
            </p:oleObj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40352" y="1340768"/>
          <a:ext cx="914400" cy="792163"/>
        </p:xfrm>
        <a:graphic>
          <a:graphicData uri="http://schemas.openxmlformats.org/presentationml/2006/ole">
            <p:oleObj spid="_x0000_s121863" name="演示文稿" showAsIcon="1" r:id="rId8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6"/>
          <p:cNvSpPr>
            <a:spLocks noGrp="1" noChangeArrowheads="1"/>
          </p:cNvSpPr>
          <p:nvPr>
            <p:ph type="title"/>
          </p:nvPr>
        </p:nvSpPr>
        <p:spPr>
          <a:xfrm>
            <a:off x="857250" y="500063"/>
            <a:ext cx="6610350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黑体" pitchFamily="49" charset="-122"/>
              </a:rPr>
              <a:t>二、方阵可对角化的条件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928688" y="1785938"/>
          <a:ext cx="7058025" cy="1381125"/>
        </p:xfrm>
        <a:graphic>
          <a:graphicData uri="http://schemas.openxmlformats.org/presentationml/2006/ole">
            <p:oleObj spid="_x0000_s125956" name="Equation" r:id="rId3" imgW="7010400" imgH="1371600" progId="Equation.DSMT4">
              <p:embed/>
            </p:oleObj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84368" y="764704"/>
          <a:ext cx="914400" cy="792163"/>
        </p:xfrm>
        <a:graphic>
          <a:graphicData uri="http://schemas.openxmlformats.org/presentationml/2006/ole">
            <p:oleObj spid="_x0000_s125957" name="演示文稿" showAsIcon="1" r:id="rId4" imgW="914400" imgH="792360" progId="PowerPoint.Show.8">
              <p:embed/>
            </p:oleObj>
          </a:graphicData>
        </a:graphic>
      </p:graphicFrame>
      <p:graphicFrame>
        <p:nvGraphicFramePr>
          <p:cNvPr id="125958" name="Object 8"/>
          <p:cNvGraphicFramePr>
            <a:graphicFrameLocks noChangeAspect="1"/>
          </p:cNvGraphicFramePr>
          <p:nvPr/>
        </p:nvGraphicFramePr>
        <p:xfrm>
          <a:off x="971600" y="3573016"/>
          <a:ext cx="7343775" cy="914400"/>
        </p:xfrm>
        <a:graphic>
          <a:graphicData uri="http://schemas.openxmlformats.org/presentationml/2006/ole">
            <p:oleObj spid="_x0000_s125958" name="Equation" r:id="rId5" imgW="7137400" imgH="8890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71600" y="4725144"/>
          <a:ext cx="6869112" cy="1455737"/>
        </p:xfrm>
        <a:graphic>
          <a:graphicData uri="http://schemas.openxmlformats.org/presentationml/2006/ole">
            <p:oleObj spid="_x0000_s125959" name="Equation" r:id="rId6" imgW="6832440" imgH="144756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971600" y="548680"/>
          <a:ext cx="2095500" cy="1016000"/>
        </p:xfrm>
        <a:graphic>
          <a:graphicData uri="http://schemas.openxmlformats.org/presentationml/2006/ole">
            <p:oleObj spid="_x0000_s159747" name="Equation" r:id="rId3" imgW="2095200" imgH="1015920" progId="Equation.DSMT4">
              <p:embed/>
            </p:oleObj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3347864" y="836712"/>
          <a:ext cx="3416300" cy="457200"/>
        </p:xfrm>
        <a:graphic>
          <a:graphicData uri="http://schemas.openxmlformats.org/presentationml/2006/ole">
            <p:oleObj spid="_x0000_s159746" name="Equation" r:id="rId4" imgW="3416040" imgH="457200" progId="Equation.DSMT4">
              <p:embed/>
            </p:oleObj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971600" y="1772816"/>
          <a:ext cx="5740400" cy="1016000"/>
        </p:xfrm>
        <a:graphic>
          <a:graphicData uri="http://schemas.openxmlformats.org/presentationml/2006/ole">
            <p:oleObj spid="_x0000_s159748" name="Equation" r:id="rId5" imgW="5740200" imgH="1015920" progId="Equation.DSMT4">
              <p:embed/>
            </p:oleObj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971600" y="2780928"/>
          <a:ext cx="5994400" cy="1016000"/>
        </p:xfrm>
        <a:graphic>
          <a:graphicData uri="http://schemas.openxmlformats.org/presentationml/2006/ole">
            <p:oleObj spid="_x0000_s159749" name="Equation" r:id="rId6" imgW="5994360" imgH="10159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393305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能相似对角化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1259632" y="548680"/>
          <a:ext cx="2425700" cy="1574800"/>
        </p:xfrm>
        <a:graphic>
          <a:graphicData uri="http://schemas.openxmlformats.org/presentationml/2006/ole">
            <p:oleObj spid="_x0000_s160770" name="Equation" r:id="rId3" imgW="2425680" imgH="1574640" progId="Equation.DSMT4">
              <p:embed/>
            </p:oleObj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3779912" y="980728"/>
          <a:ext cx="4419600" cy="457200"/>
        </p:xfrm>
        <a:graphic>
          <a:graphicData uri="http://schemas.openxmlformats.org/presentationml/2006/ole">
            <p:oleObj spid="_x0000_s160771" name="Equation" r:id="rId4" imgW="4419360" imgH="457200" progId="Equation.DSMT4">
              <p:embed/>
            </p:oleObj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360488" y="2149475"/>
          <a:ext cx="6121400" cy="1574800"/>
        </p:xfrm>
        <a:graphic>
          <a:graphicData uri="http://schemas.openxmlformats.org/presentationml/2006/ole">
            <p:oleObj spid="_x0000_s160772" name="Equation" r:id="rId5" imgW="6121080" imgH="1574640" progId="Equation.DSMT4">
              <p:embed/>
            </p:oleObj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1081088" y="3933825"/>
          <a:ext cx="7023100" cy="1574800"/>
        </p:xfrm>
        <a:graphic>
          <a:graphicData uri="http://schemas.openxmlformats.org/presentationml/2006/ole">
            <p:oleObj spid="_x0000_s160773" name="Equation" r:id="rId6" imgW="7022880" imgH="15746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530120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不能相似对角化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E:\线性代数\模板.POT</Template>
  <TotalTime>2775</TotalTime>
  <Words>145</Words>
  <Application>Microsoft Office PowerPoint</Application>
  <PresentationFormat>全屏显示(4:3)</PresentationFormat>
  <Paragraphs>37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模板</vt:lpstr>
      <vt:lpstr>演示文稿</vt:lpstr>
      <vt:lpstr>Equation</vt:lpstr>
      <vt:lpstr>Microsoft Office PowerPoint 97-2003 演示文稿</vt:lpstr>
      <vt:lpstr> 第二节 矩阵的对角化</vt:lpstr>
      <vt:lpstr>一、矩阵的相似</vt:lpstr>
      <vt:lpstr>2、性质</vt:lpstr>
      <vt:lpstr>幻灯片 4</vt:lpstr>
      <vt:lpstr>注</vt:lpstr>
      <vt:lpstr>幻灯片 6</vt:lpstr>
      <vt:lpstr>二、方阵可对角化的条件</vt:lpstr>
      <vt:lpstr>幻灯片 8</vt:lpstr>
      <vt:lpstr>幻灯片 9</vt:lpstr>
      <vt:lpstr>幻灯片 10</vt:lpstr>
      <vt:lpstr>幻灯片 11</vt:lpstr>
      <vt:lpstr>幻灯片 12</vt:lpstr>
      <vt:lpstr>二、实对称矩阵的性质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西安通信学院数学教研室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西安通信学院数学教研室</dc:creator>
  <cp:lastModifiedBy>上海大学</cp:lastModifiedBy>
  <cp:revision>232</cp:revision>
  <dcterms:created xsi:type="dcterms:W3CDTF">2000-01-15T01:21:34Z</dcterms:created>
  <dcterms:modified xsi:type="dcterms:W3CDTF">2017-05-25T14:28:40Z</dcterms:modified>
</cp:coreProperties>
</file>