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ppt" ContentType="application/vnd.ms-powerpoint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0"/>
  </p:notesMasterIdLst>
  <p:sldIdLst>
    <p:sldId id="330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73" r:id="rId13"/>
    <p:sldId id="348" r:id="rId14"/>
    <p:sldId id="387" r:id="rId15"/>
    <p:sldId id="388" r:id="rId16"/>
    <p:sldId id="389" r:id="rId17"/>
    <p:sldId id="390" r:id="rId18"/>
    <p:sldId id="391" r:id="rId19"/>
    <p:sldId id="392" r:id="rId20"/>
    <p:sldId id="355" r:id="rId21"/>
    <p:sldId id="356" r:id="rId22"/>
    <p:sldId id="357" r:id="rId23"/>
    <p:sldId id="371" r:id="rId24"/>
    <p:sldId id="372" r:id="rId25"/>
    <p:sldId id="386" r:id="rId26"/>
    <p:sldId id="360" r:id="rId27"/>
    <p:sldId id="377" r:id="rId28"/>
    <p:sldId id="378" r:id="rId29"/>
    <p:sldId id="382" r:id="rId30"/>
    <p:sldId id="383" r:id="rId31"/>
    <p:sldId id="379" r:id="rId32"/>
    <p:sldId id="380" r:id="rId33"/>
    <p:sldId id="374" r:id="rId34"/>
    <p:sldId id="384" r:id="rId35"/>
    <p:sldId id="385" r:id="rId36"/>
    <p:sldId id="365" r:id="rId37"/>
    <p:sldId id="366" r:id="rId38"/>
    <p:sldId id="367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FFCC"/>
    <a:srgbClr val="FFFF99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0931" autoAdjust="0"/>
  </p:normalViewPr>
  <p:slideViewPr>
    <p:cSldViewPr>
      <p:cViewPr varScale="1">
        <p:scale>
          <a:sx n="103" d="100"/>
          <a:sy n="103" d="100"/>
        </p:scale>
        <p:origin x="-1194" y="318"/>
      </p:cViewPr>
      <p:guideLst>
        <p:guide orient="horz" pos="360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5" Type="http://schemas.openxmlformats.org/officeDocument/2006/relationships/image" Target="../media/image110.emf"/><Relationship Id="rId4" Type="http://schemas.openxmlformats.org/officeDocument/2006/relationships/image" Target="../media/image10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Relationship Id="rId9" Type="http://schemas.openxmlformats.org/officeDocument/2006/relationships/image" Target="../media/image15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4" Type="http://schemas.openxmlformats.org/officeDocument/2006/relationships/image" Target="../media/image182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7" Type="http://schemas.openxmlformats.org/officeDocument/2006/relationships/image" Target="../media/image189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DB652-7204-4834-982F-4050D432573E}" type="datetimeFigureOut">
              <a:rPr lang="zh-CN" altLang="en-US" smtClean="0"/>
              <a:pPr/>
              <a:t>2017/3/2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C006-B063-40B5-A29C-55A7D5C895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8581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9E464F4-BEAD-4B95-925E-CAB6A2CBB85F}" type="slidenum">
              <a:rPr lang="zh-CN" altLang="en-US" smtClean="0">
                <a:ea typeface="宋体" pitchFamily="2" charset="-122"/>
              </a:rPr>
              <a:pPr/>
              <a:t>18</a:t>
            </a:fld>
            <a:endParaRPr lang="zh-CN" altLang="en-US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277813"/>
            <a:ext cx="7772400" cy="58531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3873500" cy="457200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zh-CN"/>
              <a:t>§</a:t>
            </a:r>
            <a:r>
              <a:rPr lang="en-US" altLang="zh-CN">
                <a:latin typeface="+mj-lt"/>
              </a:rPr>
              <a:t>5.1</a:t>
            </a:r>
            <a:r>
              <a:rPr lang="en-US" altLang="zh-CN"/>
              <a:t>  </a:t>
            </a:r>
            <a:r>
              <a:rPr lang="zh-CN" altLang="en-US"/>
              <a:t>二次型的矩阵表示</a:t>
            </a:r>
          </a:p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47259CB-ED97-47D1-8199-F69A939440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6" name="Rectangle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7" name="Rectangle 9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5725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</p:sldLayoutIdLst>
  <p:transition>
    <p:wipe/>
  </p:transition>
  <p:txStyles>
    <p:titleStyle>
      <a:lvl1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Microsoft_Office_PowerPoint_97-2003_____2.ppt"/><Relationship Id="rId4" Type="http://schemas.openxmlformats.org/officeDocument/2006/relationships/oleObject" Target="../embeddings/Microsoft_Office_PowerPoint_97-2003_____1.ppt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Relationship Id="rId9" Type="http://schemas.openxmlformats.org/officeDocument/2006/relationships/oleObject" Target="../embeddings/oleObject9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4" Type="http://schemas.openxmlformats.org/officeDocument/2006/relationships/oleObject" Target="../embeddings/oleObject9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9.bin"/><Relationship Id="rId5" Type="http://schemas.openxmlformats.org/officeDocument/2006/relationships/oleObject" Target="../embeddings/oleObject98.bin"/><Relationship Id="rId4" Type="http://schemas.openxmlformats.org/officeDocument/2006/relationships/oleObject" Target="../embeddings/oleObject9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3.bin"/><Relationship Id="rId5" Type="http://schemas.openxmlformats.org/officeDocument/2006/relationships/oleObject" Target="../embeddings/oleObject102.bin"/><Relationship Id="rId4" Type="http://schemas.openxmlformats.org/officeDocument/2006/relationships/oleObject" Target="../embeddings/oleObject10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7.bin"/><Relationship Id="rId5" Type="http://schemas.openxmlformats.org/officeDocument/2006/relationships/oleObject" Target="../embeddings/oleObject106.bin"/><Relationship Id="rId4" Type="http://schemas.openxmlformats.org/officeDocument/2006/relationships/oleObject" Target="../embeddings/oleObject10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111.bin"/><Relationship Id="rId4" Type="http://schemas.openxmlformats.org/officeDocument/2006/relationships/oleObject" Target="../embeddings/oleObject11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6.bin"/><Relationship Id="rId5" Type="http://schemas.openxmlformats.org/officeDocument/2006/relationships/oleObject" Target="../embeddings/oleObject115.bin"/><Relationship Id="rId4" Type="http://schemas.openxmlformats.org/officeDocument/2006/relationships/oleObject" Target="../embeddings/oleObject114.bin"/><Relationship Id="rId9" Type="http://schemas.openxmlformats.org/officeDocument/2006/relationships/oleObject" Target="../embeddings/oleObject11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3.bin"/><Relationship Id="rId5" Type="http://schemas.openxmlformats.org/officeDocument/2006/relationships/oleObject" Target="../embeddings/oleObject122.bin"/><Relationship Id="rId4" Type="http://schemas.openxmlformats.org/officeDocument/2006/relationships/oleObject" Target="../embeddings/oleObject12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28.bin"/><Relationship Id="rId5" Type="http://schemas.openxmlformats.org/officeDocument/2006/relationships/oleObject" Target="../embeddings/oleObject127.bin"/><Relationship Id="rId4" Type="http://schemas.openxmlformats.org/officeDocument/2006/relationships/oleObject" Target="../embeddings/oleObject12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34.bin"/><Relationship Id="rId5" Type="http://schemas.openxmlformats.org/officeDocument/2006/relationships/oleObject" Target="../embeddings/oleObject133.bin"/><Relationship Id="rId4" Type="http://schemas.openxmlformats.org/officeDocument/2006/relationships/oleObject" Target="../embeddings/oleObject13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3" Type="http://schemas.openxmlformats.org/officeDocument/2006/relationships/slide" Target="slide2.xml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39.bin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38.bin"/><Relationship Id="rId10" Type="http://schemas.openxmlformats.org/officeDocument/2006/relationships/oleObject" Target="../embeddings/oleObject143.bin"/><Relationship Id="rId4" Type="http://schemas.openxmlformats.org/officeDocument/2006/relationships/oleObject" Target="../embeddings/oleObject137.bin"/><Relationship Id="rId9" Type="http://schemas.openxmlformats.org/officeDocument/2006/relationships/oleObject" Target="../embeddings/oleObject14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147.bin"/><Relationship Id="rId4" Type="http://schemas.openxmlformats.org/officeDocument/2006/relationships/oleObject" Target="../embeddings/oleObject14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4" Type="http://schemas.openxmlformats.org/officeDocument/2006/relationships/oleObject" Target="../embeddings/oleObject14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53.bin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2.bin"/><Relationship Id="rId10" Type="http://schemas.openxmlformats.org/officeDocument/2006/relationships/oleObject" Target="../embeddings/oleObject157.bin"/><Relationship Id="rId4" Type="http://schemas.openxmlformats.org/officeDocument/2006/relationships/oleObject" Target="../embeddings/oleObject151.bin"/><Relationship Id="rId9" Type="http://schemas.openxmlformats.org/officeDocument/2006/relationships/oleObject" Target="../embeddings/oleObject15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62.bin"/><Relationship Id="rId5" Type="http://schemas.openxmlformats.org/officeDocument/2006/relationships/oleObject" Target="../embeddings/oleObject161.bin"/><Relationship Id="rId4" Type="http://schemas.openxmlformats.org/officeDocument/2006/relationships/oleObject" Target="../embeddings/oleObject16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68.bin"/><Relationship Id="rId5" Type="http://schemas.openxmlformats.org/officeDocument/2006/relationships/oleObject" Target="../embeddings/oleObject167.bin"/><Relationship Id="rId10" Type="http://schemas.openxmlformats.org/officeDocument/2006/relationships/oleObject" Target="../embeddings/oleObject172.bin"/><Relationship Id="rId4" Type="http://schemas.openxmlformats.org/officeDocument/2006/relationships/oleObject" Target="../embeddings/oleObject166.bin"/><Relationship Id="rId9" Type="http://schemas.openxmlformats.org/officeDocument/2006/relationships/oleObject" Target="../embeddings/oleObject17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oleObject" Target="../embeddings/oleObject175.bin"/><Relationship Id="rId4" Type="http://schemas.openxmlformats.org/officeDocument/2006/relationships/oleObject" Target="../embeddings/oleObject17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80.bin"/><Relationship Id="rId5" Type="http://schemas.openxmlformats.org/officeDocument/2006/relationships/oleObject" Target="../embeddings/oleObject179.bin"/><Relationship Id="rId4" Type="http://schemas.openxmlformats.org/officeDocument/2006/relationships/oleObject" Target="../embeddings/oleObject17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86.bin"/><Relationship Id="rId5" Type="http://schemas.openxmlformats.org/officeDocument/2006/relationships/oleObject" Target="../embeddings/oleObject185.bin"/><Relationship Id="rId4" Type="http://schemas.openxmlformats.org/officeDocument/2006/relationships/oleObject" Target="../embeddings/oleObject18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90.bin"/><Relationship Id="rId5" Type="http://schemas.openxmlformats.org/officeDocument/2006/relationships/oleObject" Target="../embeddings/oleObject189.bin"/><Relationship Id="rId4" Type="http://schemas.openxmlformats.org/officeDocument/2006/relationships/oleObject" Target="../embeddings/oleObject188.bin"/><Relationship Id="rId9" Type="http://schemas.openxmlformats.org/officeDocument/2006/relationships/oleObject" Target="../embeddings/oleObject19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7.bin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5" descr="C:\Users\math\Pictures\003(2).jpg"/>
          <p:cNvPicPr>
            <a:picLocks noChangeAspect="1" noChangeArrowheads="1"/>
          </p:cNvPicPr>
          <p:nvPr/>
        </p:nvPicPr>
        <p:blipFill>
          <a:blip r:embed="rId3" cstate="print">
            <a:lum bright="8000" contrast="-64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340768"/>
            <a:ext cx="7776914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 第三节  二次型</a:t>
            </a:r>
          </a:p>
        </p:txBody>
      </p:sp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3131840" y="4437112"/>
            <a:ext cx="33117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上海大学数学系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80158112"/>
              </p:ext>
            </p:extLst>
          </p:nvPr>
        </p:nvGraphicFramePr>
        <p:xfrm>
          <a:off x="4114800" y="3032125"/>
          <a:ext cx="914400" cy="792163"/>
        </p:xfrm>
        <a:graphic>
          <a:graphicData uri="http://schemas.openxmlformats.org/presentationml/2006/ole">
            <p:oleObj spid="_x0000_s191491" name="演示文稿" showAsIcon="1" r:id="rId4" imgW="914400" imgH="792480" progId="PowerPoint.Show.8">
              <p:embed/>
            </p:oleObj>
          </a:graphicData>
        </a:graphic>
      </p:graphicFrame>
      <p:graphicFrame>
        <p:nvGraphicFramePr>
          <p:cNvPr id="191492" name="Object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451725" y="2997200"/>
          <a:ext cx="914400" cy="828675"/>
        </p:xfrm>
        <a:graphic>
          <a:graphicData uri="http://schemas.openxmlformats.org/presentationml/2006/ole">
            <p:oleObj spid="_x0000_s191492" name="演示文稿" showAsIcon="1" r:id="rId5" imgW="914400" imgH="82872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5" name="Text Box 2"/>
          <p:cNvSpPr txBox="1">
            <a:spLocks noChangeArrowheads="1"/>
          </p:cNvSpPr>
          <p:nvPr/>
        </p:nvSpPr>
        <p:spPr bwMode="auto">
          <a:xfrm>
            <a:off x="869950" y="476250"/>
            <a:ext cx="125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FD0FFF"/>
                </a:solidFill>
                <a:latin typeface="Times New Roman" pitchFamily="18" charset="0"/>
                <a:ea typeface="黑体" pitchFamily="49" charset="-122"/>
              </a:rPr>
              <a:t>说明</a:t>
            </a:r>
            <a:endParaRPr kumimoji="1" lang="zh-CN" altLang="en-US" sz="2800">
              <a:solidFill>
                <a:srgbClr val="FD0FFF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277507" name="Object 3"/>
          <p:cNvGraphicFramePr>
            <a:graphicFrameLocks noChangeAspect="1"/>
          </p:cNvGraphicFramePr>
          <p:nvPr/>
        </p:nvGraphicFramePr>
        <p:xfrm>
          <a:off x="950913" y="3192463"/>
          <a:ext cx="5657850" cy="493712"/>
        </p:xfrm>
        <a:graphic>
          <a:graphicData uri="http://schemas.openxmlformats.org/presentationml/2006/ole">
            <p:oleObj spid="_x0000_s156689" name="Equation" r:id="rId3" imgW="5143500" imgH="457200" progId="Equation.DSMT4">
              <p:embed/>
            </p:oleObj>
          </a:graphicData>
        </a:graphic>
      </p:graphicFrame>
      <p:graphicFrame>
        <p:nvGraphicFramePr>
          <p:cNvPr id="277508" name="Object 4"/>
          <p:cNvGraphicFramePr>
            <a:graphicFrameLocks noChangeAspect="1"/>
          </p:cNvGraphicFramePr>
          <p:nvPr/>
        </p:nvGraphicFramePr>
        <p:xfrm>
          <a:off x="1115616" y="2060848"/>
          <a:ext cx="7258050" cy="960438"/>
        </p:xfrm>
        <a:graphic>
          <a:graphicData uri="http://schemas.openxmlformats.org/presentationml/2006/ole">
            <p:oleObj spid="_x0000_s156690" name="Equation" r:id="rId4" imgW="7162800" imgH="914400" progId="Equation.DSMT4">
              <p:embed/>
            </p:oleObj>
          </a:graphicData>
        </a:graphic>
      </p:graphicFrame>
      <p:graphicFrame>
        <p:nvGraphicFramePr>
          <p:cNvPr id="277509" name="Object 5"/>
          <p:cNvGraphicFramePr>
            <a:graphicFrameLocks noChangeAspect="1"/>
          </p:cNvGraphicFramePr>
          <p:nvPr/>
        </p:nvGraphicFramePr>
        <p:xfrm>
          <a:off x="1835150" y="3716338"/>
          <a:ext cx="6200775" cy="2089150"/>
        </p:xfrm>
        <a:graphic>
          <a:graphicData uri="http://schemas.openxmlformats.org/presentationml/2006/ole">
            <p:oleObj spid="_x0000_s156691" name="Equation" r:id="rId5" imgW="2578100" imgH="939800" progId="Equation.DSMT4">
              <p:embed/>
            </p:oleObj>
          </a:graphicData>
        </a:graphic>
      </p:graphicFrame>
      <p:graphicFrame>
        <p:nvGraphicFramePr>
          <p:cNvPr id="277510" name="Object 6"/>
          <p:cNvGraphicFramePr>
            <a:graphicFrameLocks noChangeAspect="1"/>
          </p:cNvGraphicFramePr>
          <p:nvPr/>
        </p:nvGraphicFramePr>
        <p:xfrm>
          <a:off x="954088" y="5854700"/>
          <a:ext cx="4716462" cy="428625"/>
        </p:xfrm>
        <a:graphic>
          <a:graphicData uri="http://schemas.openxmlformats.org/presentationml/2006/ole">
            <p:oleObj spid="_x0000_s156692" name="Equation" r:id="rId6" imgW="4876800" imgH="393700" progId="Equation.DSMT4">
              <p:embed/>
            </p:oleObj>
          </a:graphicData>
        </a:graphic>
      </p:graphicFrame>
      <p:graphicFrame>
        <p:nvGraphicFramePr>
          <p:cNvPr id="277511" name="Object 7"/>
          <p:cNvGraphicFramePr>
            <a:graphicFrameLocks noChangeAspect="1"/>
          </p:cNvGraphicFramePr>
          <p:nvPr/>
        </p:nvGraphicFramePr>
        <p:xfrm>
          <a:off x="1131888" y="981075"/>
          <a:ext cx="7380287" cy="984250"/>
        </p:xfrm>
        <a:graphic>
          <a:graphicData uri="http://schemas.openxmlformats.org/presentationml/2006/ole">
            <p:oleObj spid="_x0000_s156693" name="Equation" r:id="rId7" imgW="7112000" imgH="93980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881063" y="1033463"/>
          <a:ext cx="7527925" cy="1514475"/>
        </p:xfrm>
        <a:graphic>
          <a:graphicData uri="http://schemas.openxmlformats.org/presentationml/2006/ole">
            <p:oleObj spid="_x0000_s157713" name="Equation" r:id="rId3" imgW="7353300" imgH="1447800" progId="Equation.DSMT4">
              <p:embed/>
            </p:oleObj>
          </a:graphicData>
        </a:graphic>
      </p:graphicFrame>
      <p:graphicFrame>
        <p:nvGraphicFramePr>
          <p:cNvPr id="278531" name="Object 3"/>
          <p:cNvGraphicFramePr>
            <a:graphicFrameLocks noChangeAspect="1"/>
          </p:cNvGraphicFramePr>
          <p:nvPr/>
        </p:nvGraphicFramePr>
        <p:xfrm>
          <a:off x="979488" y="2779713"/>
          <a:ext cx="6896100" cy="931862"/>
        </p:xfrm>
        <a:graphic>
          <a:graphicData uri="http://schemas.openxmlformats.org/presentationml/2006/ole">
            <p:oleObj spid="_x0000_s157714" name="Equation" r:id="rId4" imgW="7086600" imgH="927100" progId="Equation.DSMT4">
              <p:embed/>
            </p:oleObj>
          </a:graphicData>
        </a:graphic>
      </p:graphicFrame>
      <p:graphicFrame>
        <p:nvGraphicFramePr>
          <p:cNvPr id="278532" name="Object 4"/>
          <p:cNvGraphicFramePr>
            <a:graphicFrameLocks noChangeAspect="1"/>
          </p:cNvGraphicFramePr>
          <p:nvPr/>
        </p:nvGraphicFramePr>
        <p:xfrm>
          <a:off x="2627313" y="4508500"/>
          <a:ext cx="4176712" cy="600075"/>
        </p:xfrm>
        <a:graphic>
          <a:graphicData uri="http://schemas.openxmlformats.org/presentationml/2006/ole">
            <p:oleObj spid="_x0000_s157715" name="Equation" r:id="rId5" imgW="1790700" imgH="241300" progId="Equation.DSMT4">
              <p:embed/>
            </p:oleObj>
          </a:graphicData>
        </a:graphic>
      </p:graphicFrame>
      <p:graphicFrame>
        <p:nvGraphicFramePr>
          <p:cNvPr id="278533" name="Object 5"/>
          <p:cNvGraphicFramePr>
            <a:graphicFrameLocks noChangeAspect="1"/>
          </p:cNvGraphicFramePr>
          <p:nvPr/>
        </p:nvGraphicFramePr>
        <p:xfrm>
          <a:off x="919163" y="5278438"/>
          <a:ext cx="6950075" cy="523875"/>
        </p:xfrm>
        <a:graphic>
          <a:graphicData uri="http://schemas.openxmlformats.org/presentationml/2006/ole">
            <p:oleObj spid="_x0000_s157716" name="Equation" r:id="rId6" imgW="6896100" imgH="469900" progId="Equation.DSMT4">
              <p:embed/>
            </p:oleObj>
          </a:graphicData>
        </a:graphic>
      </p:graphicFrame>
      <p:graphicFrame>
        <p:nvGraphicFramePr>
          <p:cNvPr id="278535" name="Object 7"/>
          <p:cNvGraphicFramePr>
            <a:graphicFrameLocks noChangeAspect="1"/>
          </p:cNvGraphicFramePr>
          <p:nvPr/>
        </p:nvGraphicFramePr>
        <p:xfrm>
          <a:off x="942975" y="3933825"/>
          <a:ext cx="5068888" cy="415925"/>
        </p:xfrm>
        <a:graphic>
          <a:graphicData uri="http://schemas.openxmlformats.org/presentationml/2006/ole">
            <p:oleObj spid="_x0000_s157717" name="Equation" r:id="rId7" imgW="5105400" imgH="40640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881063" y="1033463"/>
          <a:ext cx="7527925" cy="1514475"/>
        </p:xfrm>
        <a:graphic>
          <a:graphicData uri="http://schemas.openxmlformats.org/presentationml/2006/ole">
            <p:oleObj spid="_x0000_s183313" name="Equation" r:id="rId3" imgW="7353300" imgH="1447800" progId="Equation.DSMT4">
              <p:embed/>
            </p:oleObj>
          </a:graphicData>
        </a:graphic>
      </p:graphicFrame>
      <p:graphicFrame>
        <p:nvGraphicFramePr>
          <p:cNvPr id="278531" name="Object 3"/>
          <p:cNvGraphicFramePr>
            <a:graphicFrameLocks noChangeAspect="1"/>
          </p:cNvGraphicFramePr>
          <p:nvPr/>
        </p:nvGraphicFramePr>
        <p:xfrm>
          <a:off x="979488" y="2779713"/>
          <a:ext cx="6896100" cy="931862"/>
        </p:xfrm>
        <a:graphic>
          <a:graphicData uri="http://schemas.openxmlformats.org/presentationml/2006/ole">
            <p:oleObj spid="_x0000_s183314" name="Equation" r:id="rId4" imgW="7086600" imgH="927100" progId="Equation.DSMT4">
              <p:embed/>
            </p:oleObj>
          </a:graphicData>
        </a:graphic>
      </p:graphicFrame>
      <p:graphicFrame>
        <p:nvGraphicFramePr>
          <p:cNvPr id="278532" name="Object 4"/>
          <p:cNvGraphicFramePr>
            <a:graphicFrameLocks noChangeAspect="1"/>
          </p:cNvGraphicFramePr>
          <p:nvPr/>
        </p:nvGraphicFramePr>
        <p:xfrm>
          <a:off x="2641600" y="4508500"/>
          <a:ext cx="4148138" cy="600075"/>
        </p:xfrm>
        <a:graphic>
          <a:graphicData uri="http://schemas.openxmlformats.org/presentationml/2006/ole">
            <p:oleObj spid="_x0000_s183315" name="Equation" r:id="rId5" imgW="1778000" imgH="241300" progId="Equation.DSMT4">
              <p:embed/>
            </p:oleObj>
          </a:graphicData>
        </a:graphic>
      </p:graphicFrame>
      <p:graphicFrame>
        <p:nvGraphicFramePr>
          <p:cNvPr id="278533" name="Object 5"/>
          <p:cNvGraphicFramePr>
            <a:graphicFrameLocks noChangeAspect="1"/>
          </p:cNvGraphicFramePr>
          <p:nvPr/>
        </p:nvGraphicFramePr>
        <p:xfrm>
          <a:off x="899592" y="5301208"/>
          <a:ext cx="7616825" cy="523875"/>
        </p:xfrm>
        <a:graphic>
          <a:graphicData uri="http://schemas.openxmlformats.org/presentationml/2006/ole">
            <p:oleObj spid="_x0000_s183316" name="Equation" r:id="rId6" imgW="7556500" imgH="469900" progId="Equation.DSMT4">
              <p:embed/>
            </p:oleObj>
          </a:graphicData>
        </a:graphic>
      </p:graphicFrame>
      <p:graphicFrame>
        <p:nvGraphicFramePr>
          <p:cNvPr id="278535" name="Object 7"/>
          <p:cNvGraphicFramePr>
            <a:graphicFrameLocks noChangeAspect="1"/>
          </p:cNvGraphicFramePr>
          <p:nvPr/>
        </p:nvGraphicFramePr>
        <p:xfrm>
          <a:off x="942975" y="3933825"/>
          <a:ext cx="5068888" cy="415925"/>
        </p:xfrm>
        <a:graphic>
          <a:graphicData uri="http://schemas.openxmlformats.org/presentationml/2006/ole">
            <p:oleObj spid="_x0000_s183317" name="Equation" r:id="rId7" imgW="5105400" imgH="40640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555" name="Object 3"/>
          <p:cNvGraphicFramePr>
            <a:graphicFrameLocks noChangeAspect="1"/>
          </p:cNvGraphicFramePr>
          <p:nvPr/>
        </p:nvGraphicFramePr>
        <p:xfrm>
          <a:off x="1042988" y="1535113"/>
          <a:ext cx="6808787" cy="492125"/>
        </p:xfrm>
        <a:graphic>
          <a:graphicData uri="http://schemas.openxmlformats.org/presentationml/2006/ole">
            <p:oleObj spid="_x0000_s158737" name="Equation" r:id="rId3" imgW="6438900" imgH="431800" progId="Equation.DSMT4">
              <p:embed/>
            </p:oleObj>
          </a:graphicData>
        </a:graphic>
      </p:graphicFrame>
      <p:graphicFrame>
        <p:nvGraphicFramePr>
          <p:cNvPr id="279556" name="Object 4"/>
          <p:cNvGraphicFramePr>
            <a:graphicFrameLocks noChangeAspect="1"/>
          </p:cNvGraphicFramePr>
          <p:nvPr/>
        </p:nvGraphicFramePr>
        <p:xfrm>
          <a:off x="1022350" y="2181225"/>
          <a:ext cx="5300663" cy="500063"/>
        </p:xfrm>
        <a:graphic>
          <a:graphicData uri="http://schemas.openxmlformats.org/presentationml/2006/ole">
            <p:oleObj spid="_x0000_s158738" name="Equation" r:id="rId4" imgW="5232400" imgH="431800" progId="Equation.DSMT4">
              <p:embed/>
            </p:oleObj>
          </a:graphicData>
        </a:graphic>
      </p:graphicFrame>
      <p:graphicFrame>
        <p:nvGraphicFramePr>
          <p:cNvPr id="279557" name="Object 5"/>
          <p:cNvGraphicFramePr>
            <a:graphicFrameLocks noChangeAspect="1"/>
          </p:cNvGraphicFramePr>
          <p:nvPr/>
        </p:nvGraphicFramePr>
        <p:xfrm>
          <a:off x="1023938" y="2813050"/>
          <a:ext cx="6808787" cy="527050"/>
        </p:xfrm>
        <a:graphic>
          <a:graphicData uri="http://schemas.openxmlformats.org/presentationml/2006/ole">
            <p:oleObj spid="_x0000_s158739" name="Equation" r:id="rId5" imgW="6477000" imgH="469900" progId="Equation.DSMT4">
              <p:embed/>
            </p:oleObj>
          </a:graphicData>
        </a:graphic>
      </p:graphicFrame>
      <p:graphicFrame>
        <p:nvGraphicFramePr>
          <p:cNvPr id="279558" name="Object 6"/>
          <p:cNvGraphicFramePr>
            <a:graphicFrameLocks noChangeAspect="1"/>
          </p:cNvGraphicFramePr>
          <p:nvPr/>
        </p:nvGraphicFramePr>
        <p:xfrm>
          <a:off x="1008063" y="3481388"/>
          <a:ext cx="6742112" cy="1041400"/>
        </p:xfrm>
        <a:graphic>
          <a:graphicData uri="http://schemas.openxmlformats.org/presentationml/2006/ole">
            <p:oleObj spid="_x0000_s158740" name="Equation" r:id="rId6" imgW="6794500" imgH="990600" progId="Equation.DSMT4">
              <p:embed/>
            </p:oleObj>
          </a:graphicData>
        </a:graphic>
      </p:graphicFrame>
      <p:graphicFrame>
        <p:nvGraphicFramePr>
          <p:cNvPr id="279559" name="Object 7"/>
          <p:cNvGraphicFramePr>
            <a:graphicFrameLocks noChangeAspect="1"/>
          </p:cNvGraphicFramePr>
          <p:nvPr/>
        </p:nvGraphicFramePr>
        <p:xfrm>
          <a:off x="1022350" y="4703763"/>
          <a:ext cx="5875338" cy="1017587"/>
        </p:xfrm>
        <a:graphic>
          <a:graphicData uri="http://schemas.openxmlformats.org/presentationml/2006/ole">
            <p:oleObj spid="_x0000_s158741" name="Equation" r:id="rId7" imgW="5765800" imgH="965200" progId="Equation.DSMT4">
              <p:embed/>
            </p:oleObj>
          </a:graphicData>
        </a:graphic>
      </p:graphicFrame>
      <p:sp>
        <p:nvSpPr>
          <p:cNvPr id="47113" name="Text Box 23"/>
          <p:cNvSpPr txBox="1">
            <a:spLocks noChangeArrowheads="1"/>
          </p:cNvSpPr>
          <p:nvPr/>
        </p:nvSpPr>
        <p:spPr bwMode="auto">
          <a:xfrm>
            <a:off x="785813" y="785813"/>
            <a:ext cx="7099300" cy="523875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FD0FFF"/>
                </a:solidFill>
                <a:latin typeface="Times New Roman" pitchFamily="18" charset="0"/>
                <a:ea typeface="黑体" pitchFamily="49" charset="-122"/>
              </a:rPr>
              <a:t>用</a:t>
            </a:r>
            <a:r>
              <a:rPr kumimoji="1" lang="zh-CN" altLang="en-US" sz="2800" b="1" dirty="0" smtClean="0">
                <a:solidFill>
                  <a:srgbClr val="FD0FFF"/>
                </a:solidFill>
                <a:latin typeface="Times New Roman" pitchFamily="18" charset="0"/>
                <a:ea typeface="黑体" pitchFamily="49" charset="-122"/>
              </a:rPr>
              <a:t>正交替换</a:t>
            </a:r>
            <a:r>
              <a:rPr kumimoji="1" lang="zh-CN" altLang="en-US" sz="2800" b="1" dirty="0">
                <a:solidFill>
                  <a:srgbClr val="FD0FFF"/>
                </a:solidFill>
                <a:latin typeface="Times New Roman" pitchFamily="18" charset="0"/>
                <a:ea typeface="黑体" pitchFamily="49" charset="-122"/>
              </a:rPr>
              <a:t>化二次型为标准形的具体步骤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9" name="Text Box 3"/>
          <p:cNvSpPr txBox="1">
            <a:spLocks noChangeArrowheads="1"/>
          </p:cNvSpPr>
          <p:nvPr/>
        </p:nvSpPr>
        <p:spPr bwMode="auto">
          <a:xfrm>
            <a:off x="1187624" y="2276872"/>
            <a:ext cx="420179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600" b="1" dirty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1.  </a:t>
            </a:r>
            <a:r>
              <a:rPr kumimoji="1" lang="zh-CN" altLang="en-US" sz="2600" b="1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写出对应的二次型</a:t>
            </a:r>
            <a:r>
              <a:rPr kumimoji="1" lang="zh-CN" altLang="en-US" sz="26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矩阵</a:t>
            </a:r>
            <a:r>
              <a:rPr kumimoji="1" lang="en-US" altLang="zh-CN" sz="26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  </a:t>
            </a:r>
            <a:endParaRPr kumimoji="1" lang="zh-CN" altLang="en-US" sz="2600" b="1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80580" name="Object 4"/>
          <p:cNvGraphicFramePr>
            <a:graphicFrameLocks noChangeAspect="1"/>
          </p:cNvGraphicFramePr>
          <p:nvPr/>
        </p:nvGraphicFramePr>
        <p:xfrm>
          <a:off x="5580112" y="1988840"/>
          <a:ext cx="2087562" cy="1406525"/>
        </p:xfrm>
        <a:graphic>
          <a:graphicData uri="http://schemas.openxmlformats.org/presentationml/2006/ole">
            <p:oleObj spid="_x0000_s215053" name="Equation" r:id="rId3" imgW="2171700" imgH="1447800" progId="Equation.DSMT4">
              <p:embed/>
            </p:oleObj>
          </a:graphicData>
        </a:graphic>
      </p:graphicFrame>
      <p:graphicFrame>
        <p:nvGraphicFramePr>
          <p:cNvPr id="280581" name="Object 5"/>
          <p:cNvGraphicFramePr>
            <a:graphicFrameLocks noChangeAspect="1"/>
          </p:cNvGraphicFramePr>
          <p:nvPr/>
        </p:nvGraphicFramePr>
        <p:xfrm>
          <a:off x="1475656" y="4005064"/>
          <a:ext cx="3767137" cy="1417638"/>
        </p:xfrm>
        <a:graphic>
          <a:graphicData uri="http://schemas.openxmlformats.org/presentationml/2006/ole">
            <p:oleObj spid="_x0000_s215054" name="Equation" r:id="rId4" imgW="4203700" imgH="1447800" progId="Equation.DSMT4">
              <p:embed/>
            </p:oleObj>
          </a:graphicData>
        </a:graphic>
      </p:graphicFrame>
      <p:graphicFrame>
        <p:nvGraphicFramePr>
          <p:cNvPr id="280582" name="Object 6"/>
          <p:cNvGraphicFramePr>
            <a:graphicFrameLocks noChangeAspect="1"/>
          </p:cNvGraphicFramePr>
          <p:nvPr/>
        </p:nvGraphicFramePr>
        <p:xfrm>
          <a:off x="5292080" y="4509120"/>
          <a:ext cx="2270125" cy="409575"/>
        </p:xfrm>
        <a:graphic>
          <a:graphicData uri="http://schemas.openxmlformats.org/presentationml/2006/ole">
            <p:oleObj spid="_x0000_s215055" name="Equation" r:id="rId5" imgW="2323800" imgH="355320" progId="Equation.DSMT4">
              <p:embed/>
            </p:oleObj>
          </a:graphicData>
        </a:graphic>
      </p:graphicFrame>
      <p:sp>
        <p:nvSpPr>
          <p:cNvPr id="280586" name="Text Box 10"/>
          <p:cNvSpPr txBox="1">
            <a:spLocks noChangeArrowheads="1"/>
          </p:cNvSpPr>
          <p:nvPr/>
        </p:nvSpPr>
        <p:spPr bwMode="auto">
          <a:xfrm>
            <a:off x="1115616" y="5517232"/>
            <a:ext cx="21955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 dirty="0">
                <a:latin typeface="Times New Roman" pitchFamily="18" charset="0"/>
                <a:ea typeface="黑体" pitchFamily="49" charset="-122"/>
              </a:rPr>
              <a:t>从而得特征值</a:t>
            </a:r>
          </a:p>
        </p:txBody>
      </p:sp>
      <p:graphicFrame>
        <p:nvGraphicFramePr>
          <p:cNvPr id="280587" name="Object 11"/>
          <p:cNvGraphicFramePr>
            <a:graphicFrameLocks noChangeAspect="1"/>
          </p:cNvGraphicFramePr>
          <p:nvPr/>
        </p:nvGraphicFramePr>
        <p:xfrm>
          <a:off x="3419872" y="5589240"/>
          <a:ext cx="3108325" cy="460375"/>
        </p:xfrm>
        <a:graphic>
          <a:graphicData uri="http://schemas.openxmlformats.org/presentationml/2006/ole">
            <p:oleObj spid="_x0000_s215056" name="Equation" r:id="rId6" imgW="3073400" imgH="4191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1560" y="1916832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解：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59632" y="3356992"/>
            <a:ext cx="2350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求其特征值</a:t>
            </a:r>
            <a:endParaRPr lang="zh-CN" altLang="en-US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1259632" y="332656"/>
          <a:ext cx="6400800" cy="1536700"/>
        </p:xfrm>
        <a:graphic>
          <a:graphicData uri="http://schemas.openxmlformats.org/presentationml/2006/ole">
            <p:oleObj spid="_x0000_s215057" name="Equation" r:id="rId7" imgW="6273800" imgH="148590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autoUpdateAnimBg="0"/>
      <p:bldP spid="280586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1604" name="Object 4"/>
          <p:cNvGraphicFramePr>
            <a:graphicFrameLocks noChangeAspect="1"/>
          </p:cNvGraphicFramePr>
          <p:nvPr/>
        </p:nvGraphicFramePr>
        <p:xfrm>
          <a:off x="893539" y="1266924"/>
          <a:ext cx="5938837" cy="492125"/>
        </p:xfrm>
        <a:graphic>
          <a:graphicData uri="http://schemas.openxmlformats.org/presentationml/2006/ole">
            <p:oleObj spid="_x0000_s216074" name="Equation" r:id="rId3" imgW="5981700" imgH="457200" progId="Equation.DSMT4">
              <p:embed/>
            </p:oleObj>
          </a:graphicData>
        </a:graphic>
      </p:graphicFrame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827584" y="404664"/>
            <a:ext cx="512512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600" b="1" dirty="0" smtClean="0">
                <a:solidFill>
                  <a:srgbClr val="7030A0"/>
                </a:solidFill>
                <a:latin typeface="Times New Roman" pitchFamily="18" charset="0"/>
                <a:ea typeface="黑体" pitchFamily="49" charset="-122"/>
              </a:rPr>
              <a:t>3.</a:t>
            </a:r>
            <a:r>
              <a:rPr kumimoji="1" lang="zh-CN" altLang="en-US" sz="2600" b="1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求特征向量，再正交化，单位化</a:t>
            </a:r>
            <a:endParaRPr kumimoji="1" lang="zh-CN" altLang="en-US" sz="2600" b="1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81612" name="Object 12"/>
          <p:cNvGraphicFramePr>
            <a:graphicFrameLocks noChangeAspect="1"/>
          </p:cNvGraphicFramePr>
          <p:nvPr/>
        </p:nvGraphicFramePr>
        <p:xfrm>
          <a:off x="6948264" y="836712"/>
          <a:ext cx="1401762" cy="1406525"/>
        </p:xfrm>
        <a:graphic>
          <a:graphicData uri="http://schemas.openxmlformats.org/presentationml/2006/ole">
            <p:oleObj spid="_x0000_s216075" name="Equation" r:id="rId4" imgW="1447800" imgH="1447800" progId="Equation.DSMT4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1043608" y="2204864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正交化，单位化</a:t>
            </a:r>
            <a:endParaRPr lang="zh-CN" altLang="en-US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95593" name="Object 9"/>
          <p:cNvGraphicFramePr>
            <a:graphicFrameLocks noChangeAspect="1"/>
          </p:cNvGraphicFramePr>
          <p:nvPr/>
        </p:nvGraphicFramePr>
        <p:xfrm>
          <a:off x="2920876" y="3360688"/>
          <a:ext cx="1447800" cy="965200"/>
        </p:xfrm>
        <a:graphic>
          <a:graphicData uri="http://schemas.openxmlformats.org/presentationml/2006/ole">
            <p:oleObj spid="_x0000_s216076" name="Equation" r:id="rId5" imgW="1498600" imgH="990600" progId="Equation.DSMT4">
              <p:embed/>
            </p:oleObj>
          </a:graphicData>
        </a:graphic>
      </p:graphicFrame>
      <p:graphicFrame>
        <p:nvGraphicFramePr>
          <p:cNvPr id="195594" name="Object 10"/>
          <p:cNvGraphicFramePr>
            <a:graphicFrameLocks noChangeAspect="1"/>
          </p:cNvGraphicFramePr>
          <p:nvPr/>
        </p:nvGraphicFramePr>
        <p:xfrm>
          <a:off x="4355976" y="2420888"/>
          <a:ext cx="1409700" cy="2692400"/>
        </p:xfrm>
        <a:graphic>
          <a:graphicData uri="http://schemas.openxmlformats.org/presentationml/2006/ole">
            <p:oleObj spid="_x0000_s216077" name="Equation" r:id="rId6" imgW="1460500" imgH="281940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5" grpId="0" autoUpdateAnimBg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1606" name="Object 6"/>
          <p:cNvGraphicFramePr>
            <a:graphicFrameLocks noChangeAspect="1"/>
          </p:cNvGraphicFramePr>
          <p:nvPr/>
        </p:nvGraphicFramePr>
        <p:xfrm>
          <a:off x="827584" y="908720"/>
          <a:ext cx="5876925" cy="492125"/>
        </p:xfrm>
        <a:graphic>
          <a:graphicData uri="http://schemas.openxmlformats.org/presentationml/2006/ole">
            <p:oleObj spid="_x0000_s217098" name="Equation" r:id="rId3" imgW="5943600" imgH="457200" progId="Equation.DSMT4">
              <p:embed/>
            </p:oleObj>
          </a:graphicData>
        </a:graphic>
      </p:graphicFrame>
      <p:graphicFrame>
        <p:nvGraphicFramePr>
          <p:cNvPr id="281627" name="Object 27"/>
          <p:cNvGraphicFramePr>
            <a:graphicFrameLocks noChangeAspect="1"/>
          </p:cNvGraphicFramePr>
          <p:nvPr/>
        </p:nvGraphicFramePr>
        <p:xfrm>
          <a:off x="6842621" y="470570"/>
          <a:ext cx="1416050" cy="1404937"/>
        </p:xfrm>
        <a:graphic>
          <a:graphicData uri="http://schemas.openxmlformats.org/presentationml/2006/ole">
            <p:oleObj spid="_x0000_s217099" name="Equation" r:id="rId4" imgW="1460500" imgH="1447800" progId="Equation.DSMT4">
              <p:embed/>
            </p:oleObj>
          </a:graphicData>
        </a:graphic>
      </p:graphicFrame>
      <p:graphicFrame>
        <p:nvGraphicFramePr>
          <p:cNvPr id="195595" name="Object 11"/>
          <p:cNvGraphicFramePr>
            <a:graphicFrameLocks noChangeAspect="1"/>
          </p:cNvGraphicFramePr>
          <p:nvPr/>
        </p:nvGraphicFramePr>
        <p:xfrm>
          <a:off x="3924796" y="2962548"/>
          <a:ext cx="1498600" cy="965200"/>
        </p:xfrm>
        <a:graphic>
          <a:graphicData uri="http://schemas.openxmlformats.org/presentationml/2006/ole">
            <p:oleObj spid="_x0000_s217100" name="Equation" r:id="rId5" imgW="1562100" imgH="990600" progId="Equation.DSMT4">
              <p:embed/>
            </p:oleObj>
          </a:graphicData>
        </a:graphic>
      </p:graphicFrame>
      <p:graphicFrame>
        <p:nvGraphicFramePr>
          <p:cNvPr id="195596" name="Object 12"/>
          <p:cNvGraphicFramePr>
            <a:graphicFrameLocks noChangeAspect="1"/>
          </p:cNvGraphicFramePr>
          <p:nvPr/>
        </p:nvGraphicFramePr>
        <p:xfrm>
          <a:off x="5436096" y="2060848"/>
          <a:ext cx="1409700" cy="2641600"/>
        </p:xfrm>
        <a:graphic>
          <a:graphicData uri="http://schemas.openxmlformats.org/presentationml/2006/ole">
            <p:oleObj spid="_x0000_s217101" name="Equation" r:id="rId6" imgW="1460500" imgH="2768600" progId="Equation.DSMT4">
              <p:embed/>
            </p:oleObj>
          </a:graphicData>
        </a:graphic>
      </p:graphicFrame>
      <p:sp>
        <p:nvSpPr>
          <p:cNvPr id="16" name="矩形 15"/>
          <p:cNvSpPr/>
          <p:nvPr/>
        </p:nvSpPr>
        <p:spPr>
          <a:xfrm>
            <a:off x="971600" y="2564904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正交化，单位化</a:t>
            </a:r>
            <a:endParaRPr lang="zh-CN" altLang="en-US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1628" name="Object 28"/>
          <p:cNvGraphicFramePr>
            <a:graphicFrameLocks noChangeAspect="1"/>
          </p:cNvGraphicFramePr>
          <p:nvPr/>
        </p:nvGraphicFramePr>
        <p:xfrm>
          <a:off x="755576" y="548680"/>
          <a:ext cx="5919788" cy="490538"/>
        </p:xfrm>
        <a:graphic>
          <a:graphicData uri="http://schemas.openxmlformats.org/presentationml/2006/ole">
            <p:oleObj spid="_x0000_s218128" name="Equation" r:id="rId3" imgW="5981700" imgH="457200" progId="Equation.DSMT4">
              <p:embed/>
            </p:oleObj>
          </a:graphicData>
        </a:graphic>
      </p:graphicFrame>
      <p:graphicFrame>
        <p:nvGraphicFramePr>
          <p:cNvPr id="281629" name="Object 29"/>
          <p:cNvGraphicFramePr>
            <a:graphicFrameLocks noChangeAspect="1"/>
          </p:cNvGraphicFramePr>
          <p:nvPr/>
        </p:nvGraphicFramePr>
        <p:xfrm>
          <a:off x="6804248" y="188640"/>
          <a:ext cx="1241425" cy="1404937"/>
        </p:xfrm>
        <a:graphic>
          <a:graphicData uri="http://schemas.openxmlformats.org/presentationml/2006/ole">
            <p:oleObj spid="_x0000_s218129" name="Equation" r:id="rId4" imgW="1282700" imgH="1447800" progId="Equation.DSMT4">
              <p:embed/>
            </p:oleObj>
          </a:graphicData>
        </a:graphic>
      </p:graphicFrame>
      <p:sp>
        <p:nvSpPr>
          <p:cNvPr id="16" name="矩形 15"/>
          <p:cNvSpPr/>
          <p:nvPr/>
        </p:nvSpPr>
        <p:spPr>
          <a:xfrm>
            <a:off x="611560" y="1844824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正交化，单位化</a:t>
            </a:r>
            <a:endParaRPr lang="zh-CN" altLang="en-US" dirty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02760" name="Object 8"/>
          <p:cNvGraphicFramePr>
            <a:graphicFrameLocks noChangeAspect="1"/>
          </p:cNvGraphicFramePr>
          <p:nvPr/>
        </p:nvGraphicFramePr>
        <p:xfrm>
          <a:off x="3923928" y="1988840"/>
          <a:ext cx="1498600" cy="965200"/>
        </p:xfrm>
        <a:graphic>
          <a:graphicData uri="http://schemas.openxmlformats.org/presentationml/2006/ole">
            <p:oleObj spid="_x0000_s218130" name="Equation" r:id="rId5" imgW="1562100" imgH="990600" progId="Equation.DSMT4">
              <p:embed/>
            </p:oleObj>
          </a:graphicData>
        </a:graphic>
      </p:graphicFrame>
      <p:graphicFrame>
        <p:nvGraphicFramePr>
          <p:cNvPr id="202761" name="Object 9"/>
          <p:cNvGraphicFramePr>
            <a:graphicFrameLocks noChangeAspect="1"/>
          </p:cNvGraphicFramePr>
          <p:nvPr/>
        </p:nvGraphicFramePr>
        <p:xfrm>
          <a:off x="5580112" y="1268760"/>
          <a:ext cx="1010829" cy="2304256"/>
        </p:xfrm>
        <a:graphic>
          <a:graphicData uri="http://schemas.openxmlformats.org/presentationml/2006/ole">
            <p:oleObj spid="_x0000_s218131" name="Equation" r:id="rId6" imgW="1219200" imgH="2819400" progId="Equation.DSMT4">
              <p:embed/>
            </p:oleObj>
          </a:graphicData>
        </a:graphic>
      </p:graphicFrame>
      <p:graphicFrame>
        <p:nvGraphicFramePr>
          <p:cNvPr id="202762" name="Object 10"/>
          <p:cNvGraphicFramePr>
            <a:graphicFrameLocks noChangeAspect="1"/>
          </p:cNvGraphicFramePr>
          <p:nvPr/>
        </p:nvGraphicFramePr>
        <p:xfrm>
          <a:off x="1547664" y="3789040"/>
          <a:ext cx="1441996" cy="2199303"/>
        </p:xfrm>
        <a:graphic>
          <a:graphicData uri="http://schemas.openxmlformats.org/presentationml/2006/ole">
            <p:oleObj spid="_x0000_s218132" name="Equation" r:id="rId7" imgW="1841500" imgH="2819400" progId="Equation.DSMT4">
              <p:embed/>
            </p:oleObj>
          </a:graphicData>
        </a:graphic>
      </p:graphicFrame>
      <p:graphicFrame>
        <p:nvGraphicFramePr>
          <p:cNvPr id="202763" name="Object 11"/>
          <p:cNvGraphicFramePr>
            <a:graphicFrameLocks noChangeAspect="1"/>
          </p:cNvGraphicFramePr>
          <p:nvPr/>
        </p:nvGraphicFramePr>
        <p:xfrm>
          <a:off x="3421112" y="3801740"/>
          <a:ext cx="1462744" cy="2157807"/>
        </p:xfrm>
        <a:graphic>
          <a:graphicData uri="http://schemas.openxmlformats.org/presentationml/2006/ole">
            <p:oleObj spid="_x0000_s218133" name="Equation" r:id="rId8" imgW="1866900" imgH="2768600" progId="Equation.DSMT4">
              <p:embed/>
            </p:oleObj>
          </a:graphicData>
        </a:graphic>
      </p:graphicFrame>
      <p:graphicFrame>
        <p:nvGraphicFramePr>
          <p:cNvPr id="202764" name="Object 12"/>
          <p:cNvGraphicFramePr>
            <a:graphicFrameLocks noChangeAspect="1"/>
          </p:cNvGraphicFramePr>
          <p:nvPr/>
        </p:nvGraphicFramePr>
        <p:xfrm>
          <a:off x="5436096" y="3789040"/>
          <a:ext cx="1276011" cy="2199304"/>
        </p:xfrm>
        <a:graphic>
          <a:graphicData uri="http://schemas.openxmlformats.org/presentationml/2006/ole">
            <p:oleObj spid="_x0000_s218134" name="Equation" r:id="rId9" imgW="1625600" imgH="28194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5576" y="3140968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得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3"/>
          <p:cNvGraphicFramePr>
            <a:graphicFrameLocks noChangeAspect="1"/>
          </p:cNvGraphicFramePr>
          <p:nvPr/>
        </p:nvGraphicFramePr>
        <p:xfrm>
          <a:off x="1187624" y="908720"/>
          <a:ext cx="4824536" cy="547862"/>
        </p:xfrm>
        <a:graphic>
          <a:graphicData uri="http://schemas.openxmlformats.org/presentationml/2006/ole">
            <p:oleObj spid="_x0000_s219146" name="Equation" r:id="rId4" imgW="2006600" imgH="228600" progId="Equation.DSMT4">
              <p:embed/>
            </p:oleObj>
          </a:graphicData>
        </a:graphic>
      </p:graphicFrame>
      <p:sp>
        <p:nvSpPr>
          <p:cNvPr id="338954" name="Rectangle 10"/>
          <p:cNvSpPr>
            <a:spLocks noChangeArrowheads="1"/>
          </p:cNvSpPr>
          <p:nvPr/>
        </p:nvSpPr>
        <p:spPr bwMode="auto">
          <a:xfrm>
            <a:off x="1259632" y="2564904"/>
            <a:ext cx="216058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 dirty="0" smtClean="0">
                <a:latin typeface="黑体" pitchFamily="49" charset="-122"/>
                <a:ea typeface="黑体" pitchFamily="49" charset="-122"/>
              </a:rPr>
              <a:t>正交矩阵</a:t>
            </a:r>
            <a:endParaRPr kumimoji="1" lang="zh-CN" altLang="en-US" sz="26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38955" name="Object 11"/>
          <p:cNvGraphicFramePr>
            <a:graphicFrameLocks noChangeAspect="1"/>
          </p:cNvGraphicFramePr>
          <p:nvPr/>
        </p:nvGraphicFramePr>
        <p:xfrm>
          <a:off x="2915816" y="1556792"/>
          <a:ext cx="4881563" cy="2590800"/>
        </p:xfrm>
        <a:graphic>
          <a:graphicData uri="http://schemas.openxmlformats.org/presentationml/2006/ole">
            <p:oleObj spid="_x0000_s219147" name="Equation" r:id="rId5" imgW="5295900" imgH="280670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571592" y="4986939"/>
          <a:ext cx="2857500" cy="368300"/>
        </p:xfrm>
        <a:graphic>
          <a:graphicData uri="http://schemas.openxmlformats.org/presentationml/2006/ole">
            <p:oleObj spid="_x0000_s219148" name="Equation" r:id="rId6" imgW="2857500" imgH="368300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530320" y="4566871"/>
          <a:ext cx="1358900" cy="1346200"/>
        </p:xfrm>
        <a:graphic>
          <a:graphicData uri="http://schemas.openxmlformats.org/presentationml/2006/ole">
            <p:oleObj spid="_x0000_s219149" name="Equation" r:id="rId7" imgW="1358900" imgH="134620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6" name="Text Box 2"/>
          <p:cNvSpPr txBox="1">
            <a:spLocks noChangeArrowheads="1"/>
          </p:cNvSpPr>
          <p:nvPr/>
        </p:nvSpPr>
        <p:spPr bwMode="auto">
          <a:xfrm>
            <a:off x="1701800" y="1065213"/>
            <a:ext cx="3581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 dirty="0">
                <a:latin typeface="Times New Roman" pitchFamily="18" charset="0"/>
                <a:ea typeface="黑体" pitchFamily="49" charset="-122"/>
              </a:rPr>
              <a:t>于是所求正</a:t>
            </a:r>
            <a:r>
              <a:rPr kumimoji="1" lang="zh-CN" altLang="en-US" sz="2600" b="1" dirty="0" smtClean="0">
                <a:latin typeface="Times New Roman" pitchFamily="18" charset="0"/>
                <a:ea typeface="黑体" pitchFamily="49" charset="-122"/>
              </a:rPr>
              <a:t>交替换</a:t>
            </a:r>
            <a:r>
              <a:rPr kumimoji="1" lang="zh-CN" altLang="en-US" sz="2600" b="1" dirty="0">
                <a:latin typeface="Times New Roman" pitchFamily="18" charset="0"/>
                <a:ea typeface="黑体" pitchFamily="49" charset="-122"/>
              </a:rPr>
              <a:t>为</a:t>
            </a:r>
          </a:p>
        </p:txBody>
      </p:sp>
      <p:graphicFrame>
        <p:nvGraphicFramePr>
          <p:cNvPr id="283651" name="Object 3"/>
          <p:cNvGraphicFramePr>
            <a:graphicFrameLocks noChangeAspect="1"/>
          </p:cNvGraphicFramePr>
          <p:nvPr/>
        </p:nvGraphicFramePr>
        <p:xfrm>
          <a:off x="1900238" y="1909763"/>
          <a:ext cx="4619625" cy="2803525"/>
        </p:xfrm>
        <a:graphic>
          <a:graphicData uri="http://schemas.openxmlformats.org/presentationml/2006/ole">
            <p:oleObj spid="_x0000_s220170" name="Equation" r:id="rId3" imgW="4673600" imgH="2819400" progId="Equation.DSMT4">
              <p:embed/>
            </p:oleObj>
          </a:graphicData>
        </a:graphic>
      </p:graphicFrame>
      <p:graphicFrame>
        <p:nvGraphicFramePr>
          <p:cNvPr id="283652" name="Object 4"/>
          <p:cNvGraphicFramePr>
            <a:graphicFrameLocks noChangeAspect="1"/>
          </p:cNvGraphicFramePr>
          <p:nvPr/>
        </p:nvGraphicFramePr>
        <p:xfrm>
          <a:off x="1828800" y="4933950"/>
          <a:ext cx="2098675" cy="400050"/>
        </p:xfrm>
        <a:graphic>
          <a:graphicData uri="http://schemas.openxmlformats.org/presentationml/2006/ole">
            <p:oleObj spid="_x0000_s220171" name="Equation" r:id="rId4" imgW="2209800" imgH="368300" progId="Equation.DSMT4">
              <p:embed/>
            </p:oleObj>
          </a:graphicData>
        </a:graphic>
      </p:graphicFrame>
      <p:graphicFrame>
        <p:nvGraphicFramePr>
          <p:cNvPr id="53252" name="Object 6"/>
          <p:cNvGraphicFramePr>
            <a:graphicFrameLocks noChangeAspect="1"/>
          </p:cNvGraphicFramePr>
          <p:nvPr/>
        </p:nvGraphicFramePr>
        <p:xfrm>
          <a:off x="4852988" y="1144588"/>
          <a:ext cx="1128712" cy="422275"/>
        </p:xfrm>
        <a:graphic>
          <a:graphicData uri="http://schemas.openxmlformats.org/presentationml/2006/ole">
            <p:oleObj spid="_x0000_s220172" name="Equation" r:id="rId5" imgW="1091726" imgH="380835" progId="Equation.DSMT4">
              <p:embed/>
            </p:oleObj>
          </a:graphicData>
        </a:graphic>
      </p:graphicFrame>
      <p:sp>
        <p:nvSpPr>
          <p:cNvPr id="53257" name="Text Box 7"/>
          <p:cNvSpPr txBox="1">
            <a:spLocks noChangeArrowheads="1"/>
          </p:cNvSpPr>
          <p:nvPr/>
        </p:nvSpPr>
        <p:spPr bwMode="auto">
          <a:xfrm>
            <a:off x="6229350" y="1069975"/>
            <a:ext cx="1295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即</a:t>
            </a:r>
          </a:p>
        </p:txBody>
      </p:sp>
      <p:graphicFrame>
        <p:nvGraphicFramePr>
          <p:cNvPr id="283656" name="Object 8"/>
          <p:cNvGraphicFramePr>
            <a:graphicFrameLocks noChangeAspect="1"/>
          </p:cNvGraphicFramePr>
          <p:nvPr/>
        </p:nvGraphicFramePr>
        <p:xfrm>
          <a:off x="3825875" y="4903788"/>
          <a:ext cx="1779588" cy="490537"/>
        </p:xfrm>
        <a:graphic>
          <a:graphicData uri="http://schemas.openxmlformats.org/presentationml/2006/ole">
            <p:oleObj spid="_x0000_s220173" name="Equation" r:id="rId6" imgW="1866900" imgH="45720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30238"/>
            <a:ext cx="8229600" cy="11430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a typeface="黑体" pitchFamily="49" charset="-122"/>
              </a:rPr>
              <a:t>一、二次型及其标准形的概念</a:t>
            </a:r>
          </a:p>
        </p:txBody>
      </p:sp>
      <p:graphicFrame>
        <p:nvGraphicFramePr>
          <p:cNvPr id="268291" name="Object 3"/>
          <p:cNvGraphicFramePr>
            <a:graphicFrameLocks noChangeAspect="1"/>
          </p:cNvGraphicFramePr>
          <p:nvPr/>
        </p:nvGraphicFramePr>
        <p:xfrm>
          <a:off x="1027113" y="2433638"/>
          <a:ext cx="6226175" cy="476250"/>
        </p:xfrm>
        <a:graphic>
          <a:graphicData uri="http://schemas.openxmlformats.org/presentationml/2006/ole">
            <p:oleObj spid="_x0000_s148497" name="Equation" r:id="rId3" imgW="6032500" imgH="457200" progId="Equation.DSMT4">
              <p:embed/>
            </p:oleObj>
          </a:graphicData>
        </a:graphic>
      </p:graphicFrame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900113" y="3657600"/>
            <a:ext cx="20288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>
                <a:latin typeface="黑体" pitchFamily="49" charset="-122"/>
                <a:ea typeface="黑体" pitchFamily="49" charset="-122"/>
              </a:rPr>
              <a:t>称为</a:t>
            </a:r>
            <a:r>
              <a:rPr kumimoji="1" lang="zh-CN" altLang="en-US" sz="2600" b="1">
                <a:solidFill>
                  <a:srgbClr val="FD0FFF"/>
                </a:solidFill>
                <a:latin typeface="黑体" pitchFamily="49" charset="-122"/>
                <a:ea typeface="黑体" pitchFamily="49" charset="-122"/>
              </a:rPr>
              <a:t>二次型</a:t>
            </a:r>
            <a:r>
              <a:rPr kumimoji="1" lang="en-US" altLang="zh-CN" sz="2600" b="1"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graphicFrame>
        <p:nvGraphicFramePr>
          <p:cNvPr id="268293" name="Object 5"/>
          <p:cNvGraphicFramePr>
            <a:graphicFrameLocks noChangeAspect="1"/>
          </p:cNvGraphicFramePr>
          <p:nvPr/>
        </p:nvGraphicFramePr>
        <p:xfrm>
          <a:off x="971550" y="1844675"/>
          <a:ext cx="7272338" cy="431800"/>
        </p:xfrm>
        <a:graphic>
          <a:graphicData uri="http://schemas.openxmlformats.org/presentationml/2006/ole">
            <p:oleObj spid="_x0000_s148498" name="Equation" r:id="rId4" imgW="7404100" imgH="431800" progId="Equation.DSMT4">
              <p:embed/>
            </p:oleObj>
          </a:graphicData>
        </a:graphic>
      </p:graphicFrame>
      <p:graphicFrame>
        <p:nvGraphicFramePr>
          <p:cNvPr id="268294" name="Object 6"/>
          <p:cNvGraphicFramePr>
            <a:graphicFrameLocks noChangeAspect="1"/>
          </p:cNvGraphicFramePr>
          <p:nvPr/>
        </p:nvGraphicFramePr>
        <p:xfrm>
          <a:off x="1677988" y="4360863"/>
          <a:ext cx="5286375" cy="509587"/>
        </p:xfrm>
        <a:graphic>
          <a:graphicData uri="http://schemas.openxmlformats.org/presentationml/2006/ole">
            <p:oleObj spid="_x0000_s148499" name="Equation" r:id="rId5" imgW="5067300" imgH="469900" progId="Equation.DSMT4">
              <p:embed/>
            </p:oleObj>
          </a:graphicData>
        </a:graphic>
      </p:graphicFrame>
      <p:graphicFrame>
        <p:nvGraphicFramePr>
          <p:cNvPr id="268296" name="Object 8"/>
          <p:cNvGraphicFramePr>
            <a:graphicFrameLocks noChangeAspect="1"/>
          </p:cNvGraphicFramePr>
          <p:nvPr/>
        </p:nvGraphicFramePr>
        <p:xfrm>
          <a:off x="1677988" y="5008563"/>
          <a:ext cx="5141912" cy="511175"/>
        </p:xfrm>
        <a:graphic>
          <a:graphicData uri="http://schemas.openxmlformats.org/presentationml/2006/ole">
            <p:oleObj spid="_x0000_s148500" name="Equation" r:id="rId6" imgW="4914900" imgH="469900" progId="Equation.DSMT4">
              <p:embed/>
            </p:oleObj>
          </a:graphicData>
        </a:graphic>
      </p:graphicFrame>
      <p:graphicFrame>
        <p:nvGraphicFramePr>
          <p:cNvPr id="268299" name="Object 11"/>
          <p:cNvGraphicFramePr>
            <a:graphicFrameLocks noChangeAspect="1"/>
          </p:cNvGraphicFramePr>
          <p:nvPr/>
        </p:nvGraphicFramePr>
        <p:xfrm>
          <a:off x="2324100" y="3098800"/>
          <a:ext cx="5721350" cy="466725"/>
        </p:xfrm>
        <a:graphic>
          <a:graphicData uri="http://schemas.openxmlformats.org/presentationml/2006/ole">
            <p:oleObj spid="_x0000_s148501" name="Equation" r:id="rId7" imgW="5461000" imgH="44450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2"/>
          <p:cNvSpPr>
            <a:spLocks noChangeArrowheads="1"/>
          </p:cNvSpPr>
          <p:nvPr/>
        </p:nvSpPr>
        <p:spPr bwMode="auto">
          <a:xfrm>
            <a:off x="1258888" y="333375"/>
            <a:ext cx="60293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注意</a:t>
            </a:r>
            <a:r>
              <a:rPr kumimoji="1" lang="en-US" altLang="zh-CN" sz="26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:</a:t>
            </a:r>
            <a:endParaRPr kumimoji="1" lang="en-US" altLang="zh-CN" sz="2600" b="1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4274" name="Object 4"/>
          <p:cNvGraphicFramePr>
            <a:graphicFrameLocks noChangeAspect="1"/>
          </p:cNvGraphicFramePr>
          <p:nvPr/>
        </p:nvGraphicFramePr>
        <p:xfrm>
          <a:off x="1385888" y="987425"/>
          <a:ext cx="1776412" cy="2703513"/>
        </p:xfrm>
        <a:graphic>
          <a:graphicData uri="http://schemas.openxmlformats.org/presentationml/2006/ole">
            <p:oleObj spid="_x0000_s165902" name="Equation" r:id="rId3" imgW="1841500" imgH="2819400" progId="Equation.DSMT4">
              <p:embed/>
            </p:oleObj>
          </a:graphicData>
        </a:graphic>
      </p:graphicFrame>
      <p:graphicFrame>
        <p:nvGraphicFramePr>
          <p:cNvPr id="54275" name="Object 5"/>
          <p:cNvGraphicFramePr>
            <a:graphicFrameLocks noChangeAspect="1"/>
          </p:cNvGraphicFramePr>
          <p:nvPr/>
        </p:nvGraphicFramePr>
        <p:xfrm>
          <a:off x="3403600" y="989013"/>
          <a:ext cx="1797050" cy="2651125"/>
        </p:xfrm>
        <a:graphic>
          <a:graphicData uri="http://schemas.openxmlformats.org/presentationml/2006/ole">
            <p:oleObj spid="_x0000_s165903" name="Equation" r:id="rId4" imgW="1866900" imgH="2768600" progId="Equation.DSMT4">
              <p:embed/>
            </p:oleObj>
          </a:graphicData>
        </a:graphic>
      </p:graphicFrame>
      <p:graphicFrame>
        <p:nvGraphicFramePr>
          <p:cNvPr id="54276" name="Object 6"/>
          <p:cNvGraphicFramePr>
            <a:graphicFrameLocks noChangeAspect="1"/>
          </p:cNvGraphicFramePr>
          <p:nvPr/>
        </p:nvGraphicFramePr>
        <p:xfrm>
          <a:off x="5565775" y="968375"/>
          <a:ext cx="1566863" cy="2701925"/>
        </p:xfrm>
        <a:graphic>
          <a:graphicData uri="http://schemas.openxmlformats.org/presentationml/2006/ole">
            <p:oleObj spid="_x0000_s165904" name="Equation" r:id="rId5" imgW="1625600" imgH="2819400" progId="Equation.DSMT4">
              <p:embed/>
            </p:oleObj>
          </a:graphicData>
        </a:graphic>
      </p:graphicFrame>
      <p:sp>
        <p:nvSpPr>
          <p:cNvPr id="339975" name="Rectangle 7"/>
          <p:cNvSpPr>
            <a:spLocks noChangeArrowheads="1"/>
          </p:cNvSpPr>
          <p:nvPr/>
        </p:nvSpPr>
        <p:spPr bwMode="auto">
          <a:xfrm>
            <a:off x="1258888" y="4859338"/>
            <a:ext cx="24479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>
                <a:latin typeface="黑体" pitchFamily="49" charset="-122"/>
                <a:ea typeface="黑体" pitchFamily="49" charset="-122"/>
              </a:rPr>
              <a:t>若取正交矩阵</a:t>
            </a:r>
          </a:p>
        </p:txBody>
      </p:sp>
      <p:graphicFrame>
        <p:nvGraphicFramePr>
          <p:cNvPr id="339976" name="Object 8"/>
          <p:cNvGraphicFramePr>
            <a:graphicFrameLocks noChangeAspect="1"/>
          </p:cNvGraphicFramePr>
          <p:nvPr/>
        </p:nvGraphicFramePr>
        <p:xfrm>
          <a:off x="3454400" y="3862388"/>
          <a:ext cx="3278188" cy="2605087"/>
        </p:xfrm>
        <a:graphic>
          <a:graphicData uri="http://schemas.openxmlformats.org/presentationml/2006/ole">
            <p:oleObj spid="_x0000_s165905" name="Equation" r:id="rId6" imgW="3556000" imgH="281940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5" name="Text Box 2"/>
          <p:cNvSpPr txBox="1">
            <a:spLocks noChangeArrowheads="1"/>
          </p:cNvSpPr>
          <p:nvPr/>
        </p:nvSpPr>
        <p:spPr bwMode="auto">
          <a:xfrm>
            <a:off x="1701800" y="692150"/>
            <a:ext cx="3581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则所求正交变换为</a:t>
            </a:r>
          </a:p>
        </p:txBody>
      </p:sp>
      <p:graphicFrame>
        <p:nvGraphicFramePr>
          <p:cNvPr id="340995" name="Object 3"/>
          <p:cNvGraphicFramePr>
            <a:graphicFrameLocks noChangeAspect="1"/>
          </p:cNvGraphicFramePr>
          <p:nvPr/>
        </p:nvGraphicFramePr>
        <p:xfrm>
          <a:off x="1890713" y="1524000"/>
          <a:ext cx="4619625" cy="2803525"/>
        </p:xfrm>
        <a:graphic>
          <a:graphicData uri="http://schemas.openxmlformats.org/presentationml/2006/ole">
            <p:oleObj spid="_x0000_s166929" name="Equation" r:id="rId3" imgW="4673600" imgH="2819400" progId="Equation.DSMT4">
              <p:embed/>
            </p:oleObj>
          </a:graphicData>
        </a:graphic>
      </p:graphicFrame>
      <p:graphicFrame>
        <p:nvGraphicFramePr>
          <p:cNvPr id="340996" name="Object 4"/>
          <p:cNvGraphicFramePr>
            <a:graphicFrameLocks noChangeAspect="1"/>
          </p:cNvGraphicFramePr>
          <p:nvPr/>
        </p:nvGraphicFramePr>
        <p:xfrm>
          <a:off x="1828800" y="4627563"/>
          <a:ext cx="2098675" cy="400050"/>
        </p:xfrm>
        <a:graphic>
          <a:graphicData uri="http://schemas.openxmlformats.org/presentationml/2006/ole">
            <p:oleObj spid="_x0000_s166930" name="Equation" r:id="rId4" imgW="2209800" imgH="368300" progId="Equation.DSMT4">
              <p:embed/>
            </p:oleObj>
          </a:graphicData>
        </a:graphic>
      </p:graphicFrame>
      <p:graphicFrame>
        <p:nvGraphicFramePr>
          <p:cNvPr id="55300" name="Object 5"/>
          <p:cNvGraphicFramePr>
            <a:graphicFrameLocks noChangeAspect="1"/>
          </p:cNvGraphicFramePr>
          <p:nvPr/>
        </p:nvGraphicFramePr>
        <p:xfrm>
          <a:off x="4554538" y="803275"/>
          <a:ext cx="1128712" cy="422275"/>
        </p:xfrm>
        <a:graphic>
          <a:graphicData uri="http://schemas.openxmlformats.org/presentationml/2006/ole">
            <p:oleObj spid="_x0000_s166931" name="Equation" r:id="rId5" imgW="1091726" imgH="380835" progId="Equation.DSMT4">
              <p:embed/>
            </p:oleObj>
          </a:graphicData>
        </a:graphic>
      </p:graphicFrame>
      <p:sp>
        <p:nvSpPr>
          <p:cNvPr id="55306" name="Text Box 6"/>
          <p:cNvSpPr txBox="1">
            <a:spLocks noChangeArrowheads="1"/>
          </p:cNvSpPr>
          <p:nvPr/>
        </p:nvSpPr>
        <p:spPr bwMode="auto">
          <a:xfrm>
            <a:off x="5867400" y="708025"/>
            <a:ext cx="1295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即</a:t>
            </a:r>
          </a:p>
        </p:txBody>
      </p:sp>
      <p:graphicFrame>
        <p:nvGraphicFramePr>
          <p:cNvPr id="340999" name="Object 7"/>
          <p:cNvGraphicFramePr>
            <a:graphicFrameLocks noChangeAspect="1"/>
          </p:cNvGraphicFramePr>
          <p:nvPr/>
        </p:nvGraphicFramePr>
        <p:xfrm>
          <a:off x="3833813" y="4614863"/>
          <a:ext cx="1778000" cy="490537"/>
        </p:xfrm>
        <a:graphic>
          <a:graphicData uri="http://schemas.openxmlformats.org/presentationml/2006/ole">
            <p:oleObj spid="_x0000_s166932" name="Equation" r:id="rId6" imgW="1866900" imgH="457200" progId="Equation.DSMT4">
              <p:embed/>
            </p:oleObj>
          </a:graphicData>
        </a:graphic>
      </p:graphicFrame>
      <p:graphicFrame>
        <p:nvGraphicFramePr>
          <p:cNvPr id="341000" name="Object 8"/>
          <p:cNvGraphicFramePr>
            <a:graphicFrameLocks noChangeAspect="1"/>
          </p:cNvGraphicFramePr>
          <p:nvPr/>
        </p:nvGraphicFramePr>
        <p:xfrm>
          <a:off x="1835150" y="5300663"/>
          <a:ext cx="5397500" cy="965200"/>
        </p:xfrm>
        <a:graphic>
          <a:graphicData uri="http://schemas.openxmlformats.org/presentationml/2006/ole">
            <p:oleObj spid="_x0000_s166933" name="Equation" r:id="rId7" imgW="7146720" imgH="123192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2"/>
          <p:cNvSpPr txBox="1">
            <a:spLocks noChangeArrowheads="1"/>
          </p:cNvSpPr>
          <p:nvPr/>
        </p:nvSpPr>
        <p:spPr bwMode="auto">
          <a:xfrm>
            <a:off x="857250" y="1000125"/>
            <a:ext cx="6429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注：</a:t>
            </a:r>
          </a:p>
        </p:txBody>
      </p:sp>
      <p:sp>
        <p:nvSpPr>
          <p:cNvPr id="56326" name="Text Box 2"/>
          <p:cNvSpPr txBox="1">
            <a:spLocks noChangeArrowheads="1"/>
          </p:cNvSpPr>
          <p:nvPr/>
        </p:nvSpPr>
        <p:spPr bwMode="auto">
          <a:xfrm>
            <a:off x="1785938" y="1000125"/>
            <a:ext cx="44291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二次型的标准形不唯一，如</a:t>
            </a:r>
          </a:p>
        </p:txBody>
      </p:sp>
      <p:graphicFrame>
        <p:nvGraphicFramePr>
          <p:cNvPr id="340999" name="Object 7"/>
          <p:cNvGraphicFramePr>
            <a:graphicFrameLocks noChangeAspect="1"/>
          </p:cNvGraphicFramePr>
          <p:nvPr/>
        </p:nvGraphicFramePr>
        <p:xfrm>
          <a:off x="1857375" y="1928813"/>
          <a:ext cx="2732088" cy="476250"/>
        </p:xfrm>
        <a:graphic>
          <a:graphicData uri="http://schemas.openxmlformats.org/presentationml/2006/ole">
            <p:oleObj spid="_x0000_s167947" name="Equation" r:id="rId3" imgW="2870200" imgH="444500" progId="Equation.DSMT4">
              <p:embed/>
            </p:oleObj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1000125" y="2571750"/>
          <a:ext cx="3098800" cy="800100"/>
        </p:xfrm>
        <a:graphic>
          <a:graphicData uri="http://schemas.openxmlformats.org/presentationml/2006/ole">
            <p:oleObj spid="_x0000_s167948" name="Equation" r:id="rId4" imgW="3098800" imgH="800100" progId="Equation.DSMT4">
              <p:embed/>
            </p:oleObj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1714500" y="3714750"/>
          <a:ext cx="3317875" cy="549275"/>
        </p:xfrm>
        <a:graphic>
          <a:graphicData uri="http://schemas.openxmlformats.org/presentationml/2006/ole">
            <p:oleObj spid="_x0000_s167949" name="Equation" r:id="rId5" imgW="2679700" imgH="4445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1258888" y="260350"/>
            <a:ext cx="69135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黑体" pitchFamily="49" charset="-122"/>
                <a:cs typeface="+mj-cs"/>
              </a:rPr>
              <a:t>五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黑体" pitchFamily="49" charset="-122"/>
                <a:cs typeface="+mj-cs"/>
              </a:rPr>
              <a:t>、实二次型的规范型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黑体" pitchFamily="49" charset="-122"/>
              <a:cs typeface="+mj-cs"/>
            </a:endParaRPr>
          </a:p>
        </p:txBody>
      </p:sp>
      <p:graphicFrame>
        <p:nvGraphicFramePr>
          <p:cNvPr id="181250" name="Object 2"/>
          <p:cNvGraphicFramePr>
            <a:graphicFrameLocks noChangeAspect="1"/>
          </p:cNvGraphicFramePr>
          <p:nvPr/>
        </p:nvGraphicFramePr>
        <p:xfrm>
          <a:off x="1258888" y="1484313"/>
          <a:ext cx="7072312" cy="3698875"/>
        </p:xfrm>
        <a:graphic>
          <a:graphicData uri="http://schemas.openxmlformats.org/presentationml/2006/ole">
            <p:oleObj spid="_x0000_s181253" name="Equation" r:id="rId3" imgW="6870700" imgH="35941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71550" y="1309688"/>
            <a:ext cx="5803900" cy="579437"/>
            <a:chOff x="340" y="327"/>
            <a:chExt cx="3656" cy="365"/>
          </a:xfrm>
        </p:grpSpPr>
        <p:sp>
          <p:nvSpPr>
            <p:cNvPr id="13316" name="Rectangle 4"/>
            <p:cNvSpPr>
              <a:spLocks noChangeArrowheads="1"/>
            </p:cNvSpPr>
            <p:nvPr/>
          </p:nvSpPr>
          <p:spPr bwMode="auto">
            <a:xfrm>
              <a:off x="340" y="327"/>
              <a:ext cx="175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sz="3200" b="1">
                  <a:solidFill>
                    <a:schemeClr val="accent2"/>
                  </a:solidFill>
                  <a:ea typeface="黑体" pitchFamily="49" charset="-122"/>
                </a:rPr>
                <a:t>定义</a:t>
              </a:r>
              <a:r>
                <a:rPr lang="zh-CN" altLang="en-US" b="1"/>
                <a:t>：实二次型</a:t>
              </a:r>
            </a:p>
          </p:txBody>
        </p:sp>
        <p:graphicFrame>
          <p:nvGraphicFramePr>
            <p:cNvPr id="13315" name="Object 3"/>
            <p:cNvGraphicFramePr>
              <a:graphicFrameLocks noChangeAspect="1"/>
            </p:cNvGraphicFramePr>
            <p:nvPr/>
          </p:nvGraphicFramePr>
          <p:xfrm>
            <a:off x="1990" y="391"/>
            <a:ext cx="1026" cy="270"/>
          </p:xfrm>
          <a:graphic>
            <a:graphicData uri="http://schemas.openxmlformats.org/presentationml/2006/ole">
              <p:oleObj spid="_x0000_s182295" name="Equation" r:id="rId3" imgW="1625600" imgH="431800" progId="Equation.DSMT4">
                <p:embed/>
              </p:oleObj>
            </a:graphicData>
          </a:graphic>
        </p:graphicFrame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2971" y="345"/>
              <a:ext cx="102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b="1" dirty="0" smtClean="0"/>
                <a:t>的标准形</a:t>
              </a:r>
              <a:endParaRPr lang="zh-CN" altLang="en-US" sz="2400" b="1" dirty="0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900113" y="2620963"/>
            <a:ext cx="6931025" cy="534987"/>
            <a:chOff x="431" y="1470"/>
            <a:chExt cx="4366" cy="337"/>
          </a:xfrm>
        </p:grpSpPr>
        <p:graphicFrame>
          <p:nvGraphicFramePr>
            <p:cNvPr id="13322" name="Object 10"/>
            <p:cNvGraphicFramePr>
              <a:graphicFrameLocks noChangeAspect="1"/>
            </p:cNvGraphicFramePr>
            <p:nvPr/>
          </p:nvGraphicFramePr>
          <p:xfrm>
            <a:off x="2971" y="1525"/>
            <a:ext cx="174" cy="246"/>
          </p:xfrm>
          <a:graphic>
            <a:graphicData uri="http://schemas.openxmlformats.org/presentationml/2006/ole">
              <p:oleObj spid="_x0000_s182296" name="公式" r:id="rId4" imgW="279279" imgH="393529" progId="Equation.3">
                <p:embed/>
              </p:oleObj>
            </a:graphicData>
          </a:graphic>
        </p:graphicFrame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431" y="1470"/>
              <a:ext cx="4366" cy="337"/>
              <a:chOff x="431" y="1470"/>
              <a:chExt cx="4366" cy="337"/>
            </a:xfrm>
          </p:grpSpPr>
          <p:sp>
            <p:nvSpPr>
              <p:cNvPr id="13323" name="Rectangle 11"/>
              <p:cNvSpPr>
                <a:spLocks noChangeArrowheads="1"/>
              </p:cNvSpPr>
              <p:nvPr/>
            </p:nvSpPr>
            <p:spPr bwMode="auto">
              <a:xfrm>
                <a:off x="431" y="1470"/>
                <a:ext cx="259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b="1"/>
                  <a:t>中正平方项的个数 </a:t>
                </a:r>
                <a:r>
                  <a:rPr lang="en-US" altLang="zh-CN" b="1" i="1"/>
                  <a:t>p </a:t>
                </a:r>
                <a:r>
                  <a:rPr lang="zh-CN" altLang="en-US" b="1"/>
                  <a:t>称为</a:t>
                </a:r>
                <a:endParaRPr lang="zh-CN" altLang="en-US" sz="2400" b="1"/>
              </a:p>
            </p:txBody>
          </p:sp>
          <p:sp>
            <p:nvSpPr>
              <p:cNvPr id="13324" name="Rectangle 12"/>
              <p:cNvSpPr>
                <a:spLocks noChangeArrowheads="1"/>
              </p:cNvSpPr>
              <p:nvPr/>
            </p:nvSpPr>
            <p:spPr bwMode="auto">
              <a:xfrm>
                <a:off x="3107" y="1480"/>
                <a:ext cx="169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r>
                  <a:rPr lang="zh-CN" altLang="en-US" b="1"/>
                  <a:t>的</a:t>
                </a:r>
                <a:r>
                  <a:rPr lang="zh-CN" altLang="en-US" b="1">
                    <a:solidFill>
                      <a:srgbClr val="CC3300"/>
                    </a:solidFill>
                    <a:ea typeface="黑体" pitchFamily="49" charset="-122"/>
                  </a:rPr>
                  <a:t>正惯性指数</a:t>
                </a:r>
                <a:r>
                  <a:rPr lang="zh-CN" altLang="en-US"/>
                  <a:t>；</a:t>
                </a:r>
                <a:endParaRPr lang="zh-CN" altLang="en-US" sz="2400"/>
              </a:p>
            </p:txBody>
          </p:sp>
        </p:grp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900113" y="3213100"/>
            <a:ext cx="7234237" cy="538163"/>
            <a:chOff x="431" y="1843"/>
            <a:chExt cx="4557" cy="339"/>
          </a:xfrm>
        </p:grpSpPr>
        <p:graphicFrame>
          <p:nvGraphicFramePr>
            <p:cNvPr id="13321" name="Object 9"/>
            <p:cNvGraphicFramePr>
              <a:graphicFrameLocks noChangeAspect="1"/>
            </p:cNvGraphicFramePr>
            <p:nvPr/>
          </p:nvGraphicFramePr>
          <p:xfrm>
            <a:off x="2109" y="1933"/>
            <a:ext cx="499" cy="232"/>
          </p:xfrm>
          <a:graphic>
            <a:graphicData uri="http://schemas.openxmlformats.org/presentationml/2006/ole">
              <p:oleObj spid="_x0000_s182297" name="Equation" r:id="rId5" imgW="355292" imgH="164957" progId="Equation.DSMT4">
                <p:embed/>
              </p:oleObj>
            </a:graphicData>
          </a:graphic>
        </p:graphicFrame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2572" y="1843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称为</a:t>
              </a:r>
            </a:p>
          </p:txBody>
        </p:sp>
        <p:graphicFrame>
          <p:nvGraphicFramePr>
            <p:cNvPr id="13320" name="Object 8"/>
            <p:cNvGraphicFramePr>
              <a:graphicFrameLocks noChangeAspect="1"/>
            </p:cNvGraphicFramePr>
            <p:nvPr/>
          </p:nvGraphicFramePr>
          <p:xfrm>
            <a:off x="3116" y="1933"/>
            <a:ext cx="174" cy="246"/>
          </p:xfrm>
          <a:graphic>
            <a:graphicData uri="http://schemas.openxmlformats.org/presentationml/2006/ole">
              <p:oleObj spid="_x0000_s182298" name="公式" r:id="rId6" imgW="279279" imgH="393529" progId="Equation.3">
                <p:embed/>
              </p:oleObj>
            </a:graphicData>
          </a:graphic>
        </p:graphicFrame>
        <p:sp>
          <p:nvSpPr>
            <p:cNvPr id="13326" name="Rectangle 14"/>
            <p:cNvSpPr>
              <a:spLocks noChangeArrowheads="1"/>
            </p:cNvSpPr>
            <p:nvPr/>
          </p:nvSpPr>
          <p:spPr bwMode="auto">
            <a:xfrm>
              <a:off x="3298" y="1843"/>
              <a:ext cx="16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的</a:t>
              </a:r>
              <a:r>
                <a:rPr lang="zh-CN" altLang="en-US" b="1">
                  <a:solidFill>
                    <a:srgbClr val="CC3300"/>
                  </a:solidFill>
                  <a:ea typeface="黑体" pitchFamily="49" charset="-122"/>
                </a:rPr>
                <a:t>负惯性指数</a:t>
              </a:r>
              <a:r>
                <a:rPr lang="zh-CN" altLang="en-US"/>
                <a:t>；</a:t>
              </a:r>
              <a:endParaRPr lang="zh-CN" altLang="en-US" sz="2400"/>
            </a:p>
          </p:txBody>
        </p:sp>
        <p:sp>
          <p:nvSpPr>
            <p:cNvPr id="13329" name="Rectangle 17"/>
            <p:cNvSpPr>
              <a:spLocks noChangeArrowheads="1"/>
            </p:cNvSpPr>
            <p:nvPr/>
          </p:nvSpPr>
          <p:spPr bwMode="auto">
            <a:xfrm>
              <a:off x="431" y="1855"/>
              <a:ext cx="16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/>
                <a:t>负平方项的个数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900113" y="3860800"/>
            <a:ext cx="7318375" cy="519113"/>
            <a:chOff x="295" y="2069"/>
            <a:chExt cx="4610" cy="327"/>
          </a:xfrm>
        </p:grpSpPr>
        <p:graphicFrame>
          <p:nvGraphicFramePr>
            <p:cNvPr id="13319" name="Object 7"/>
            <p:cNvGraphicFramePr>
              <a:graphicFrameLocks noChangeAspect="1"/>
            </p:cNvGraphicFramePr>
            <p:nvPr/>
          </p:nvGraphicFramePr>
          <p:xfrm>
            <a:off x="1292" y="2141"/>
            <a:ext cx="1794" cy="246"/>
          </p:xfrm>
          <a:graphic>
            <a:graphicData uri="http://schemas.openxmlformats.org/presentationml/2006/ole">
              <p:oleObj spid="_x0000_s182299" name="Equation" r:id="rId7" imgW="2844800" imgH="393700" progId="Equation.DSMT4">
                <p:embed/>
              </p:oleObj>
            </a:graphicData>
          </a:graphic>
        </p:graphicFrame>
        <p:sp>
          <p:nvSpPr>
            <p:cNvPr id="13327" name="Rectangle 15"/>
            <p:cNvSpPr>
              <a:spLocks noChangeArrowheads="1"/>
            </p:cNvSpPr>
            <p:nvPr/>
          </p:nvSpPr>
          <p:spPr bwMode="auto">
            <a:xfrm>
              <a:off x="3107" y="2069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称为</a:t>
              </a:r>
              <a:endParaRPr lang="zh-CN" altLang="en-US" sz="2400" b="1"/>
            </a:p>
          </p:txBody>
        </p:sp>
        <p:graphicFrame>
          <p:nvGraphicFramePr>
            <p:cNvPr id="13318" name="Object 6"/>
            <p:cNvGraphicFramePr>
              <a:graphicFrameLocks noChangeAspect="1"/>
            </p:cNvGraphicFramePr>
            <p:nvPr/>
          </p:nvGraphicFramePr>
          <p:xfrm>
            <a:off x="3651" y="2141"/>
            <a:ext cx="174" cy="246"/>
          </p:xfrm>
          <a:graphic>
            <a:graphicData uri="http://schemas.openxmlformats.org/presentationml/2006/ole">
              <p:oleObj spid="_x0000_s182300" name="公式" r:id="rId8" imgW="279279" imgH="393529" progId="Equation.3">
                <p:embed/>
              </p:oleObj>
            </a:graphicData>
          </a:graphic>
        </p:graphicFrame>
        <p:sp>
          <p:nvSpPr>
            <p:cNvPr id="13328" name="Rectangle 16"/>
            <p:cNvSpPr>
              <a:spLocks noChangeArrowheads="1"/>
            </p:cNvSpPr>
            <p:nvPr/>
          </p:nvSpPr>
          <p:spPr bwMode="auto">
            <a:xfrm>
              <a:off x="3833" y="2069"/>
              <a:ext cx="10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的</a:t>
              </a:r>
              <a:r>
                <a:rPr lang="zh-CN" altLang="en-US" b="1">
                  <a:solidFill>
                    <a:srgbClr val="CC3300"/>
                  </a:solidFill>
                  <a:ea typeface="黑体" pitchFamily="49" charset="-122"/>
                </a:rPr>
                <a:t>符号差</a:t>
              </a:r>
              <a:r>
                <a:rPr lang="en-US" altLang="zh-CN" b="1"/>
                <a:t>.</a:t>
              </a:r>
            </a:p>
          </p:txBody>
        </p:sp>
        <p:sp>
          <p:nvSpPr>
            <p:cNvPr id="13330" name="Rectangle 18"/>
            <p:cNvSpPr>
              <a:spLocks noChangeArrowheads="1"/>
            </p:cNvSpPr>
            <p:nvPr/>
          </p:nvSpPr>
          <p:spPr bwMode="auto">
            <a:xfrm>
              <a:off x="295" y="2069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/>
                <a:t>它们的差</a:t>
              </a:r>
            </a:p>
          </p:txBody>
        </p:sp>
      </p:grp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611188" y="908050"/>
            <a:ext cx="7772400" cy="4114800"/>
          </a:xfrm>
          <a:prstGeom prst="rect">
            <a:avLst/>
          </a:prstGeom>
          <a:noFill/>
          <a:ln w="28575" cap="rnd">
            <a:solidFill>
              <a:srgbClr val="3366FF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/>
              <a:t>  </a:t>
            </a:r>
          </a:p>
        </p:txBody>
      </p:sp>
      <p:graphicFrame>
        <p:nvGraphicFramePr>
          <p:cNvPr id="13352" name="Object 40"/>
          <p:cNvGraphicFramePr>
            <a:graphicFrameLocks noChangeAspect="1"/>
          </p:cNvGraphicFramePr>
          <p:nvPr/>
        </p:nvGraphicFramePr>
        <p:xfrm>
          <a:off x="971600" y="1988840"/>
          <a:ext cx="7124700" cy="533400"/>
        </p:xfrm>
        <a:graphic>
          <a:graphicData uri="http://schemas.openxmlformats.org/presentationml/2006/ole">
            <p:oleObj spid="_x0000_s182301" name="Equation" r:id="rId9" imgW="7124700" imgH="5334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0" name="Object 2"/>
          <p:cNvGraphicFramePr>
            <a:graphicFrameLocks noChangeAspect="1"/>
          </p:cNvGraphicFramePr>
          <p:nvPr/>
        </p:nvGraphicFramePr>
        <p:xfrm>
          <a:off x="899592" y="764704"/>
          <a:ext cx="7124700" cy="533400"/>
        </p:xfrm>
        <a:graphic>
          <a:graphicData uri="http://schemas.openxmlformats.org/presentationml/2006/ole">
            <p:oleObj spid="_x0000_s205836" name="Equation" r:id="rId3" imgW="7124700" imgH="533400" progId="Equation.DSMT4">
              <p:embed/>
            </p:oleObj>
          </a:graphicData>
        </a:graphic>
      </p:graphicFrame>
      <p:graphicFrame>
        <p:nvGraphicFramePr>
          <p:cNvPr id="191491" name="Object 3"/>
          <p:cNvGraphicFramePr>
            <a:graphicFrameLocks noChangeAspect="1"/>
          </p:cNvGraphicFramePr>
          <p:nvPr/>
        </p:nvGraphicFramePr>
        <p:xfrm>
          <a:off x="1043608" y="2132856"/>
          <a:ext cx="1982788" cy="3844925"/>
        </p:xfrm>
        <a:graphic>
          <a:graphicData uri="http://schemas.openxmlformats.org/presentationml/2006/ole">
            <p:oleObj spid="_x0000_s205837" name="Equation" r:id="rId4" imgW="1638300" imgH="3708400" progId="Equation.DSMT4">
              <p:embed/>
            </p:oleObj>
          </a:graphicData>
        </a:graphic>
      </p:graphicFrame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971600" y="1556792"/>
          <a:ext cx="1689100" cy="342900"/>
        </p:xfrm>
        <a:graphic>
          <a:graphicData uri="http://schemas.openxmlformats.org/presentationml/2006/ole">
            <p:oleObj spid="_x0000_s205838" name="Equation" r:id="rId5" imgW="1688367" imgH="342751" progId="Equation.DSMT4">
              <p:embed/>
            </p:oleObj>
          </a:graphicData>
        </a:graphic>
      </p:graphicFrame>
      <p:graphicFrame>
        <p:nvGraphicFramePr>
          <p:cNvPr id="191493" name="Object 5"/>
          <p:cNvGraphicFramePr>
            <a:graphicFrameLocks noChangeAspect="1"/>
          </p:cNvGraphicFramePr>
          <p:nvPr/>
        </p:nvGraphicFramePr>
        <p:xfrm>
          <a:off x="3419872" y="2348880"/>
          <a:ext cx="5295900" cy="457200"/>
        </p:xfrm>
        <a:graphic>
          <a:graphicData uri="http://schemas.openxmlformats.org/presentationml/2006/ole">
            <p:oleObj spid="_x0000_s205839" name="Equation" r:id="rId6" imgW="5295900" imgH="457200" progId="Equation.DSMT4">
              <p:embed/>
            </p:oleObj>
          </a:graphicData>
        </a:graphic>
      </p:graphicFrame>
      <p:grpSp>
        <p:nvGrpSpPr>
          <p:cNvPr id="2" name="组合 7"/>
          <p:cNvGrpSpPr/>
          <p:nvPr/>
        </p:nvGrpSpPr>
        <p:grpSpPr>
          <a:xfrm>
            <a:off x="4355976" y="3573016"/>
            <a:ext cx="2808312" cy="648072"/>
            <a:chOff x="4067944" y="4077072"/>
            <a:chExt cx="2808312" cy="64807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4067944" y="4077072"/>
              <a:ext cx="2808312" cy="648072"/>
            </a:xfrm>
            <a:prstGeom prst="wedgeRectCallout">
              <a:avLst>
                <a:gd name="adj1" fmla="val 44288"/>
                <a:gd name="adj2" fmla="val -149996"/>
              </a:avLst>
            </a:prstGeom>
            <a:grpFill/>
            <a:ln w="9525">
              <a:solidFill>
                <a:schemeClr val="accent1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zh-CN" sz="2400" dirty="0" smtClean="0">
                  <a:solidFill>
                    <a:srgbClr val="FFFF99"/>
                  </a:solidFill>
                  <a:latin typeface="宋体" charset="-122"/>
                </a:rPr>
                <a:t>                         </a:t>
              </a:r>
              <a:r>
                <a:rPr lang="en-US" altLang="zh-CN" sz="2400" i="1" baseline="-25000" dirty="0" smtClean="0">
                  <a:solidFill>
                    <a:srgbClr val="FFFF99"/>
                  </a:solidFill>
                  <a:latin typeface="Times New Roman" pitchFamily="18" charset="0"/>
                  <a:ea typeface="隶书体" pitchFamily="49" charset="-122"/>
                </a:rPr>
                <a:t> </a:t>
              </a:r>
              <a:endParaRPr lang="en-US" altLang="zh-CN" sz="2400" i="1" dirty="0">
                <a:solidFill>
                  <a:srgbClr val="FFFF99"/>
                </a:solidFill>
                <a:latin typeface="Times New Roman" pitchFamily="18" charset="0"/>
                <a:ea typeface="隶书体" pitchFamily="49" charset="-122"/>
              </a:endParaRPr>
            </a:p>
          </p:txBody>
        </p:sp>
        <p:graphicFrame>
          <p:nvGraphicFramePr>
            <p:cNvPr id="191494" name="Object 6"/>
            <p:cNvGraphicFramePr>
              <a:graphicFrameLocks noChangeAspect="1"/>
            </p:cNvGraphicFramePr>
            <p:nvPr/>
          </p:nvGraphicFramePr>
          <p:xfrm>
            <a:off x="4499992" y="4221088"/>
            <a:ext cx="2184400" cy="342900"/>
          </p:xfrm>
          <a:graphic>
            <a:graphicData uri="http://schemas.openxmlformats.org/presentationml/2006/ole">
              <p:oleObj spid="_x0000_s205840" name="Equation" r:id="rId7" imgW="2184400" imgH="342900" progId="Equation.DSMT4">
                <p:embed/>
              </p:oleObj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178" name="Object 2"/>
          <p:cNvGraphicFramePr>
            <a:graphicFrameLocks noChangeAspect="1"/>
          </p:cNvGraphicFramePr>
          <p:nvPr/>
        </p:nvGraphicFramePr>
        <p:xfrm>
          <a:off x="1338263" y="4767263"/>
          <a:ext cx="3757612" cy="534987"/>
        </p:xfrm>
        <a:graphic>
          <a:graphicData uri="http://schemas.openxmlformats.org/presentationml/2006/ole">
            <p:oleObj spid="_x0000_s170005" name="Equation" r:id="rId3" imgW="1739900" imgH="228600" progId="Equation.DSMT4">
              <p:embed/>
            </p:oleObj>
          </a:graphicData>
        </a:graphic>
      </p:graphicFrame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5167933" y="4787156"/>
            <a:ext cx="21955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为</a:t>
            </a:r>
            <a:r>
              <a:rPr kumimoji="1" lang="zh-CN" altLang="en-US" sz="26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正定二次型</a:t>
            </a:r>
          </a:p>
        </p:txBody>
      </p:sp>
      <p:graphicFrame>
        <p:nvGraphicFramePr>
          <p:cNvPr id="306180" name="Object 4"/>
          <p:cNvGraphicFramePr>
            <a:graphicFrameLocks noChangeAspect="1"/>
          </p:cNvGraphicFramePr>
          <p:nvPr/>
        </p:nvGraphicFramePr>
        <p:xfrm>
          <a:off x="1408113" y="5502275"/>
          <a:ext cx="3060700" cy="568325"/>
        </p:xfrm>
        <a:graphic>
          <a:graphicData uri="http://schemas.openxmlformats.org/presentationml/2006/ole">
            <p:oleObj spid="_x0000_s170006" name="Equation" r:id="rId4" imgW="1397000" imgH="241300" progId="Equation.DSMT4">
              <p:embed/>
            </p:oleObj>
          </a:graphicData>
        </a:graphic>
      </p:graphicFrame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5139358" y="5566619"/>
            <a:ext cx="21955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为</a:t>
            </a:r>
            <a:r>
              <a:rPr kumimoji="1" lang="zh-CN" altLang="en-US" sz="26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负定二次型</a:t>
            </a:r>
          </a:p>
        </p:txBody>
      </p:sp>
      <p:sp>
        <p:nvSpPr>
          <p:cNvPr id="306184" name="Text Box 8"/>
          <p:cNvSpPr txBox="1">
            <a:spLocks noChangeArrowheads="1"/>
          </p:cNvSpPr>
          <p:nvPr/>
        </p:nvSpPr>
        <p:spPr bwMode="auto">
          <a:xfrm>
            <a:off x="899592" y="4149080"/>
            <a:ext cx="8540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 dirty="0">
                <a:latin typeface="Times New Roman" pitchFamily="18" charset="0"/>
                <a:ea typeface="黑体" pitchFamily="49" charset="-122"/>
              </a:rPr>
              <a:t>例如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971600" y="260648"/>
            <a:ext cx="69135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黑体" pitchFamily="49" charset="-122"/>
                <a:cs typeface="+mj-cs"/>
              </a:rPr>
              <a:t>六、正（负）定二次型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黑体" pitchFamily="49" charset="-122"/>
              <a:cs typeface="+mj-cs"/>
            </a:endParaRPr>
          </a:p>
        </p:txBody>
      </p:sp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611188" y="3429000"/>
            <a:ext cx="4968875" cy="519113"/>
            <a:chOff x="385" y="2069"/>
            <a:chExt cx="3130" cy="327"/>
          </a:xfrm>
        </p:grpSpPr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385" y="2069"/>
              <a:ext cx="31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tabLst>
                  <a:tab pos="495300" algn="l"/>
                </a:tabLst>
              </a:pPr>
              <a:r>
                <a:rPr lang="zh-CN" altLang="en-US" b="1" dirty="0">
                  <a:latin typeface="宋体" pitchFamily="2" charset="-122"/>
                </a:rPr>
                <a:t>则称  为</a:t>
              </a:r>
              <a:r>
                <a:rPr lang="zh-CN" altLang="en-US" b="1" dirty="0" smtClean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正</a:t>
              </a:r>
              <a:r>
                <a:rPr lang="zh-CN" altLang="en-US" dirty="0" smtClean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zh-CN" altLang="en-US" dirty="0" smtClean="0">
                  <a:solidFill>
                    <a:srgbClr val="FF00FF"/>
                  </a:solidFill>
                  <a:latin typeface="黑体" pitchFamily="49" charset="-122"/>
                  <a:ea typeface="黑体" pitchFamily="49" charset="-122"/>
                </a:rPr>
                <a:t>负</a:t>
              </a:r>
              <a:r>
                <a:rPr lang="zh-CN" altLang="en-US" dirty="0" smtClean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r>
                <a:rPr lang="zh-CN" altLang="en-US" b="1" dirty="0" smtClean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定二次型</a:t>
              </a:r>
              <a:r>
                <a:rPr lang="en-US" altLang="zh-CN" b="1" dirty="0">
                  <a:latin typeface="黑体" pitchFamily="49" charset="-122"/>
                  <a:ea typeface="黑体" pitchFamily="49" charset="-122"/>
                </a:rPr>
                <a:t>.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14" name="Object 24"/>
            <p:cNvGraphicFramePr>
              <a:graphicFrameLocks noChangeAspect="1"/>
            </p:cNvGraphicFramePr>
            <p:nvPr/>
          </p:nvGraphicFramePr>
          <p:xfrm>
            <a:off x="975" y="2125"/>
            <a:ext cx="176" cy="227"/>
          </p:xfrm>
          <a:graphic>
            <a:graphicData uri="http://schemas.openxmlformats.org/presentationml/2006/ole">
              <p:oleObj spid="_x0000_s170007" name="Equation" r:id="rId5" imgW="304536" imgH="393359" progId="Equation.DSMT4">
                <p:embed/>
              </p:oleObj>
            </a:graphicData>
          </a:graphic>
        </p:graphicFrame>
      </p:grpSp>
      <p:graphicFrame>
        <p:nvGraphicFramePr>
          <p:cNvPr id="15" name="Object 27"/>
          <p:cNvGraphicFramePr>
            <a:graphicFrameLocks noChangeAspect="1"/>
          </p:cNvGraphicFramePr>
          <p:nvPr/>
        </p:nvGraphicFramePr>
        <p:xfrm>
          <a:off x="1966913" y="2708275"/>
          <a:ext cx="3149600" cy="431800"/>
        </p:xfrm>
        <a:graphic>
          <a:graphicData uri="http://schemas.openxmlformats.org/presentationml/2006/ole">
            <p:oleObj spid="_x0000_s170008" name="Equation" r:id="rId6" imgW="3149600" imgH="431800" progId="Equation.DSMT4">
              <p:embed/>
            </p:oleObj>
          </a:graphicData>
        </a:graphic>
      </p:graphicFrame>
      <p:grpSp>
        <p:nvGrpSpPr>
          <p:cNvPr id="16" name="Group 33"/>
          <p:cNvGrpSpPr>
            <a:grpSpLocks/>
          </p:cNvGrpSpPr>
          <p:nvPr/>
        </p:nvGrpSpPr>
        <p:grpSpPr bwMode="auto">
          <a:xfrm>
            <a:off x="1259632" y="1988840"/>
            <a:ext cx="7489825" cy="519112"/>
            <a:chOff x="385" y="1207"/>
            <a:chExt cx="4718" cy="327"/>
          </a:xfrm>
        </p:grpSpPr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385" y="1207"/>
              <a:ext cx="30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b="1" dirty="0">
                  <a:latin typeface="宋体" pitchFamily="2" charset="-122"/>
                </a:rPr>
                <a:t>一组不全为零的实数</a:t>
              </a:r>
              <a:r>
                <a:rPr lang="zh-CN" altLang="en-US" sz="1400" dirty="0">
                  <a:latin typeface="宋体" pitchFamily="2" charset="-122"/>
                </a:rPr>
                <a:t> </a:t>
              </a: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3515" y="1207"/>
              <a:ext cx="15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b="1" dirty="0"/>
                <a:t>都有</a:t>
              </a:r>
              <a:r>
                <a:rPr lang="en-US" altLang="zh-CN" sz="1000" dirty="0"/>
                <a:t>　　　　　　　　　　　　　　　　　　　</a:t>
              </a:r>
              <a:endParaRPr lang="en-US" altLang="zh-CN" sz="2400" dirty="0"/>
            </a:p>
          </p:txBody>
        </p:sp>
        <p:graphicFrame>
          <p:nvGraphicFramePr>
            <p:cNvPr id="19" name="Object 30"/>
            <p:cNvGraphicFramePr>
              <a:graphicFrameLocks noChangeAspect="1"/>
            </p:cNvGraphicFramePr>
            <p:nvPr/>
          </p:nvGraphicFramePr>
          <p:xfrm>
            <a:off x="2472" y="1253"/>
            <a:ext cx="1008" cy="272"/>
          </p:xfrm>
          <a:graphic>
            <a:graphicData uri="http://schemas.openxmlformats.org/presentationml/2006/ole">
              <p:oleObj spid="_x0000_s170009" name="Equation" r:id="rId7" imgW="1600200" imgH="431800" progId="Equation.DSMT4">
                <p:embed/>
              </p:oleObj>
            </a:graphicData>
          </a:graphic>
        </p:graphicFrame>
      </p:grpSp>
      <p:grpSp>
        <p:nvGrpSpPr>
          <p:cNvPr id="20" name="Group 32"/>
          <p:cNvGrpSpPr>
            <a:grpSpLocks/>
          </p:cNvGrpSpPr>
          <p:nvPr/>
        </p:nvGrpSpPr>
        <p:grpSpPr bwMode="auto">
          <a:xfrm>
            <a:off x="1258888" y="1196975"/>
            <a:ext cx="6624637" cy="523875"/>
            <a:chOff x="793" y="754"/>
            <a:chExt cx="4173" cy="330"/>
          </a:xfrm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793" y="754"/>
              <a:ext cx="335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b="1" dirty="0" smtClean="0">
                  <a:latin typeface="宋体" pitchFamily="2" charset="-122"/>
                </a:rPr>
                <a:t>实</a:t>
              </a:r>
              <a:r>
                <a:rPr lang="zh-CN" altLang="en-US" b="1" dirty="0">
                  <a:latin typeface="宋体" pitchFamily="2" charset="-122"/>
                </a:rPr>
                <a:t>二次型</a:t>
              </a:r>
              <a:r>
                <a:rPr lang="zh-CN" altLang="en-US" sz="1400" dirty="0"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3379" y="754"/>
              <a:ext cx="15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b="1" dirty="0"/>
                <a:t>若对任意  </a:t>
              </a:r>
              <a:endParaRPr lang="zh-CN" altLang="en-US" sz="2400" dirty="0"/>
            </a:p>
          </p:txBody>
        </p:sp>
        <p:graphicFrame>
          <p:nvGraphicFramePr>
            <p:cNvPr id="23" name="Object 31"/>
            <p:cNvGraphicFramePr>
              <a:graphicFrameLocks noChangeAspect="1"/>
            </p:cNvGraphicFramePr>
            <p:nvPr/>
          </p:nvGraphicFramePr>
          <p:xfrm>
            <a:off x="1791" y="799"/>
            <a:ext cx="1464" cy="272"/>
          </p:xfrm>
          <a:graphic>
            <a:graphicData uri="http://schemas.openxmlformats.org/presentationml/2006/ole">
              <p:oleObj spid="_x0000_s170010" name="Equation" r:id="rId8" imgW="2324100" imgH="431800" progId="Equation.DSMT4">
                <p:embed/>
              </p:oleObj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autoUpdateAnimBg="0"/>
      <p:bldP spid="306181" grpId="0" autoUpdateAnimBg="0"/>
      <p:bldP spid="30618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2952750" y="2957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971550" y="260350"/>
            <a:ext cx="417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正定</a:t>
            </a:r>
            <a:r>
              <a:rPr lang="zh-CN" altLang="en-US" sz="32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性的判定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4148138" y="3271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436245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900113" y="981075"/>
            <a:ext cx="5761037" cy="519113"/>
            <a:chOff x="703" y="704"/>
            <a:chExt cx="3629" cy="327"/>
          </a:xfrm>
        </p:grpSpPr>
        <p:sp>
          <p:nvSpPr>
            <p:cNvPr id="78857" name="Rectangle 9"/>
            <p:cNvSpPr>
              <a:spLocks noChangeArrowheads="1"/>
            </p:cNvSpPr>
            <p:nvPr/>
          </p:nvSpPr>
          <p:spPr bwMode="auto">
            <a:xfrm>
              <a:off x="703" y="704"/>
              <a:ext cx="36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  <a:ea typeface="黑体" pitchFamily="49" charset="-122"/>
                </a:rPr>
                <a:t>1）</a:t>
              </a:r>
              <a:r>
                <a:rPr lang="zh-CN" altLang="en-US" b="1">
                  <a:latin typeface="宋体" pitchFamily="2" charset="-122"/>
                </a:rPr>
                <a:t>实二次型       正定</a:t>
              </a:r>
              <a:r>
                <a:rPr lang="zh-CN" altLang="en-US" sz="2400">
                  <a:latin typeface="宋体" pitchFamily="2" charset="-122"/>
                </a:rPr>
                <a:t> </a:t>
              </a:r>
            </a:p>
          </p:txBody>
        </p:sp>
        <p:graphicFrame>
          <p:nvGraphicFramePr>
            <p:cNvPr id="78858" name="Object 10"/>
            <p:cNvGraphicFramePr>
              <a:graphicFrameLocks noChangeAspect="1"/>
            </p:cNvGraphicFramePr>
            <p:nvPr/>
          </p:nvGraphicFramePr>
          <p:xfrm>
            <a:off x="2025" y="728"/>
            <a:ext cx="802" cy="244"/>
          </p:xfrm>
          <a:graphic>
            <a:graphicData uri="http://schemas.openxmlformats.org/presentationml/2006/ole">
              <p:oleObj spid="_x0000_s187412" name="Equation" r:id="rId3" imgW="939392" imgH="406224" progId="Equation.DSMT4">
                <p:embed/>
              </p:oleObj>
            </a:graphicData>
          </a:graphic>
        </p:graphicFrame>
      </p:grpSp>
      <p:graphicFrame>
        <p:nvGraphicFramePr>
          <p:cNvPr id="78859" name="Object 11"/>
          <p:cNvGraphicFramePr>
            <a:graphicFrameLocks noChangeAspect="1"/>
          </p:cNvGraphicFramePr>
          <p:nvPr/>
        </p:nvGraphicFramePr>
        <p:xfrm>
          <a:off x="1108075" y="1628775"/>
          <a:ext cx="5041900" cy="427038"/>
        </p:xfrm>
        <a:graphic>
          <a:graphicData uri="http://schemas.openxmlformats.org/presentationml/2006/ole">
            <p:oleObj spid="_x0000_s187413" name="Equation" r:id="rId4" imgW="4826000" imgH="444500" progId="Equation.DSMT4">
              <p:embed/>
            </p:oleObj>
          </a:graphicData>
        </a:graphic>
      </p:graphicFrame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827088" y="2276475"/>
            <a:ext cx="5256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ea typeface="黑体" pitchFamily="49" charset="-122"/>
              </a:rPr>
              <a:t>2）</a:t>
            </a:r>
            <a:r>
              <a:rPr lang="zh-CN" altLang="en-US" b="1">
                <a:latin typeface="宋体" pitchFamily="2" charset="-122"/>
              </a:rPr>
              <a:t>设实二次型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116013" y="3573463"/>
            <a:ext cx="4610100" cy="541337"/>
            <a:chOff x="611" y="2128"/>
            <a:chExt cx="2904" cy="341"/>
          </a:xfrm>
        </p:grpSpPr>
        <p:sp>
          <p:nvSpPr>
            <p:cNvPr id="78863" name="Rectangle 15"/>
            <p:cNvSpPr>
              <a:spLocks noChangeArrowheads="1"/>
            </p:cNvSpPr>
            <p:nvPr/>
          </p:nvSpPr>
          <p:spPr bwMode="auto">
            <a:xfrm>
              <a:off x="611" y="2128"/>
              <a:ext cx="81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 i="1"/>
                <a:t>f </a:t>
              </a:r>
              <a:r>
                <a:rPr lang="zh-CN" altLang="en-US" b="1">
                  <a:latin typeface="宋体" pitchFamily="2" charset="-122"/>
                </a:rPr>
                <a:t>正定</a:t>
              </a:r>
              <a:r>
                <a:rPr lang="zh-CN" altLang="en-US" sz="1400">
                  <a:latin typeface="黑体" pitchFamily="49" charset="-122"/>
                  <a:ea typeface="黑体" pitchFamily="49" charset="-122"/>
                </a:rPr>
                <a:t> </a:t>
              </a:r>
              <a:endParaRPr lang="zh-CN" altLang="en-US" sz="2400"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78864" name="Object 16"/>
            <p:cNvGraphicFramePr>
              <a:graphicFrameLocks noChangeAspect="1"/>
            </p:cNvGraphicFramePr>
            <p:nvPr/>
          </p:nvGraphicFramePr>
          <p:xfrm>
            <a:off x="1292" y="2160"/>
            <a:ext cx="2223" cy="309"/>
          </p:xfrm>
          <a:graphic>
            <a:graphicData uri="http://schemas.openxmlformats.org/presentationml/2006/ole">
              <p:oleObj spid="_x0000_s187414" r:id="rId5" imgW="3073400" imgH="431800" progId="Equation.DSMT4">
                <p:embed/>
              </p:oleObj>
            </a:graphicData>
          </a:graphic>
        </p:graphicFrame>
      </p:grpSp>
      <p:sp>
        <p:nvSpPr>
          <p:cNvPr id="78870" name="Rectangle 22"/>
          <p:cNvSpPr>
            <a:spLocks noChangeArrowheads="1"/>
          </p:cNvSpPr>
          <p:nvPr/>
        </p:nvSpPr>
        <p:spPr bwMode="auto">
          <a:xfrm>
            <a:off x="827088" y="4292600"/>
            <a:ext cx="7559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/>
              <a:t>证：充分性显然</a:t>
            </a:r>
            <a:r>
              <a:rPr lang="en-US" altLang="zh-CN" b="1"/>
              <a:t>. </a:t>
            </a:r>
            <a:r>
              <a:rPr lang="zh-CN" altLang="en-US" b="1"/>
              <a:t>下证必要性，若 </a:t>
            </a:r>
            <a:r>
              <a:rPr lang="en-US" altLang="zh-CN" b="1" i="1"/>
              <a:t>f </a:t>
            </a:r>
            <a:r>
              <a:rPr lang="zh-CN" altLang="en-US" b="1"/>
              <a:t>正定，取</a:t>
            </a:r>
            <a:r>
              <a:rPr lang="zh-CN" altLang="en-US" sz="2400"/>
              <a:t> </a:t>
            </a:r>
          </a:p>
        </p:txBody>
      </p:sp>
      <p:graphicFrame>
        <p:nvGraphicFramePr>
          <p:cNvPr id="78875" name="Object 27"/>
          <p:cNvGraphicFramePr>
            <a:graphicFrameLocks noChangeAspect="1"/>
          </p:cNvGraphicFramePr>
          <p:nvPr/>
        </p:nvGraphicFramePr>
        <p:xfrm>
          <a:off x="1187450" y="2924175"/>
          <a:ext cx="6019800" cy="482600"/>
        </p:xfrm>
        <a:graphic>
          <a:graphicData uri="http://schemas.openxmlformats.org/presentationml/2006/ole">
            <p:oleObj spid="_x0000_s187415" name="Equation" r:id="rId6" imgW="6019800" imgH="482600" progId="Equation.DSMT4">
              <p:embed/>
            </p:oleObj>
          </a:graphicData>
        </a:graphic>
      </p:graphicFrame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539750" y="5661025"/>
            <a:ext cx="7027863" cy="519113"/>
            <a:chOff x="340" y="3566"/>
            <a:chExt cx="4427" cy="327"/>
          </a:xfrm>
        </p:grpSpPr>
        <p:sp>
          <p:nvSpPr>
            <p:cNvPr id="78868" name="Rectangle 20"/>
            <p:cNvSpPr>
              <a:spLocks noChangeArrowheads="1"/>
            </p:cNvSpPr>
            <p:nvPr/>
          </p:nvSpPr>
          <p:spPr bwMode="auto">
            <a:xfrm>
              <a:off x="340" y="3566"/>
              <a:ext cx="15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/>
              <a:r>
                <a:rPr lang="zh-CN" altLang="en-US" b="1"/>
                <a:t>  则</a:t>
              </a:r>
              <a:endParaRPr lang="zh-CN" altLang="en-US" sz="2400"/>
            </a:p>
          </p:txBody>
        </p:sp>
        <p:graphicFrame>
          <p:nvGraphicFramePr>
            <p:cNvPr id="78876" name="Object 28"/>
            <p:cNvGraphicFramePr>
              <a:graphicFrameLocks noChangeAspect="1"/>
            </p:cNvGraphicFramePr>
            <p:nvPr/>
          </p:nvGraphicFramePr>
          <p:xfrm>
            <a:off x="839" y="3566"/>
            <a:ext cx="3928" cy="304"/>
          </p:xfrm>
          <a:graphic>
            <a:graphicData uri="http://schemas.openxmlformats.org/presentationml/2006/ole">
              <p:oleObj spid="_x0000_s187416" name="Equation" r:id="rId7" imgW="6235700" imgH="482600" progId="Equation.DSMT4">
                <p:embed/>
              </p:oleObj>
            </a:graphicData>
          </a:graphic>
        </p:graphicFrame>
      </p:grpSp>
      <p:graphicFrame>
        <p:nvGraphicFramePr>
          <p:cNvPr id="78878" name="Object 30"/>
          <p:cNvGraphicFramePr>
            <a:graphicFrameLocks noChangeAspect="1"/>
          </p:cNvGraphicFramePr>
          <p:nvPr/>
        </p:nvGraphicFramePr>
        <p:xfrm>
          <a:off x="1547813" y="5013325"/>
          <a:ext cx="5372100" cy="596900"/>
        </p:xfrm>
        <a:graphic>
          <a:graphicData uri="http://schemas.openxmlformats.org/presentationml/2006/ole">
            <p:oleObj spid="_x0000_s187417" name="Equation" r:id="rId8" imgW="5372100" imgH="5969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 autoUpdateAnimBg="0"/>
      <p:bldP spid="78860" grpId="0"/>
      <p:bldP spid="7887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80" name="Rectangle 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81950" y="7705725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3729038" y="4110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3219450" y="4110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87" name="Rectangle 15"/>
          <p:cNvSpPr>
            <a:spLocks noChangeArrowheads="1"/>
          </p:cNvSpPr>
          <p:nvPr/>
        </p:nvSpPr>
        <p:spPr bwMode="auto">
          <a:xfrm>
            <a:off x="1766888" y="46529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90" name="Rectangle 18"/>
          <p:cNvSpPr>
            <a:spLocks noChangeArrowheads="1"/>
          </p:cNvSpPr>
          <p:nvPr/>
        </p:nvSpPr>
        <p:spPr bwMode="auto">
          <a:xfrm>
            <a:off x="3967163" y="467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9891" name="Rectangle 19"/>
          <p:cNvSpPr>
            <a:spLocks noChangeArrowheads="1"/>
          </p:cNvSpPr>
          <p:nvPr/>
        </p:nvSpPr>
        <p:spPr bwMode="auto">
          <a:xfrm>
            <a:off x="900113" y="260350"/>
            <a:ext cx="7272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ea typeface="黑体" pitchFamily="49" charset="-122"/>
              </a:rPr>
              <a:t>3）</a:t>
            </a:r>
            <a:r>
              <a:rPr lang="zh-CN" altLang="en-US" b="1">
                <a:latin typeface="宋体" pitchFamily="2" charset="-122"/>
              </a:rPr>
              <a:t>非退化线性替换不改变二次型的正定性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1400"/>
              <a:t> </a:t>
            </a:r>
            <a:endParaRPr lang="zh-CN" altLang="en-US" sz="2400"/>
          </a:p>
        </p:txBody>
      </p:sp>
      <p:grpSp>
        <p:nvGrpSpPr>
          <p:cNvPr id="20" name="Group 41"/>
          <p:cNvGrpSpPr>
            <a:grpSpLocks/>
          </p:cNvGrpSpPr>
          <p:nvPr/>
        </p:nvGrpSpPr>
        <p:grpSpPr bwMode="auto">
          <a:xfrm>
            <a:off x="1187450" y="1955577"/>
            <a:ext cx="6046788" cy="519112"/>
            <a:chOff x="1202" y="845"/>
            <a:chExt cx="3809" cy="327"/>
          </a:xfrm>
        </p:grpSpPr>
        <p:graphicFrame>
          <p:nvGraphicFramePr>
            <p:cNvPr id="21" name="Object 25"/>
            <p:cNvGraphicFramePr>
              <a:graphicFrameLocks noChangeAspect="1"/>
            </p:cNvGraphicFramePr>
            <p:nvPr/>
          </p:nvGraphicFramePr>
          <p:xfrm>
            <a:off x="1202" y="935"/>
            <a:ext cx="264" cy="162"/>
          </p:xfrm>
          <a:graphic>
            <a:graphicData uri="http://schemas.openxmlformats.org/presentationml/2006/ole">
              <p:oleObj spid="_x0000_s188450" r:id="rId4" imgW="418918" imgH="253890" progId="Equation.DSMT4">
                <p:embed/>
              </p:oleObj>
            </a:graphicData>
          </a:graphic>
        </p:graphicFrame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1429" y="845"/>
              <a:ext cx="35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/>
              <a:r>
                <a:rPr lang="zh-CN" altLang="en-US" b="1">
                  <a:latin typeface="宋体" pitchFamily="2" charset="-122"/>
                </a:rPr>
                <a:t>秩  </a:t>
              </a:r>
              <a:r>
                <a:rPr lang="zh-CN" altLang="en-US" b="1"/>
                <a:t>＝</a:t>
              </a:r>
              <a:r>
                <a:rPr lang="en-US" altLang="zh-CN" b="1" i="1"/>
                <a:t>n</a:t>
              </a:r>
              <a:r>
                <a:rPr lang="zh-CN" altLang="en-US" b="1"/>
                <a:t>＝</a:t>
              </a:r>
              <a:r>
                <a:rPr lang="zh-CN" altLang="en-US" b="1">
                  <a:latin typeface="宋体" pitchFamily="2" charset="-122"/>
                </a:rPr>
                <a:t> （  的正惯性指数）</a:t>
              </a:r>
              <a:r>
                <a:rPr lang="en-US" altLang="zh-CN" b="1">
                  <a:latin typeface="宋体" pitchFamily="2" charset="-122"/>
                </a:rPr>
                <a:t>.</a:t>
              </a:r>
              <a:endParaRPr lang="en-US" altLang="zh-CN" sz="2400"/>
            </a:p>
          </p:txBody>
        </p:sp>
        <p:graphicFrame>
          <p:nvGraphicFramePr>
            <p:cNvPr id="23" name="Object 31"/>
            <p:cNvGraphicFramePr>
              <a:graphicFrameLocks noChangeAspect="1"/>
            </p:cNvGraphicFramePr>
            <p:nvPr/>
          </p:nvGraphicFramePr>
          <p:xfrm>
            <a:off x="1747" y="890"/>
            <a:ext cx="174" cy="246"/>
          </p:xfrm>
          <a:graphic>
            <a:graphicData uri="http://schemas.openxmlformats.org/presentationml/2006/ole">
              <p:oleObj spid="_x0000_s188451" r:id="rId5" imgW="279279" imgH="393529" progId="Equation.DSMT4">
                <p:embed/>
              </p:oleObj>
            </a:graphicData>
          </a:graphic>
        </p:graphicFrame>
        <p:graphicFrame>
          <p:nvGraphicFramePr>
            <p:cNvPr id="24" name="Object 32"/>
            <p:cNvGraphicFramePr>
              <a:graphicFrameLocks noChangeAspect="1"/>
            </p:cNvGraphicFramePr>
            <p:nvPr/>
          </p:nvGraphicFramePr>
          <p:xfrm>
            <a:off x="2563" y="936"/>
            <a:ext cx="168" cy="192"/>
          </p:xfrm>
          <a:graphic>
            <a:graphicData uri="http://schemas.openxmlformats.org/presentationml/2006/ole">
              <p:oleObj spid="_x0000_s188452" r:id="rId6" imgW="266469" imgH="304536" progId="Equation.DSMT4">
                <p:embed/>
              </p:oleObj>
            </a:graphicData>
          </a:graphic>
        </p:graphicFrame>
        <p:graphicFrame>
          <p:nvGraphicFramePr>
            <p:cNvPr id="25" name="Object 33"/>
            <p:cNvGraphicFramePr>
              <a:graphicFrameLocks noChangeAspect="1"/>
            </p:cNvGraphicFramePr>
            <p:nvPr/>
          </p:nvGraphicFramePr>
          <p:xfrm>
            <a:off x="2880" y="890"/>
            <a:ext cx="174" cy="246"/>
          </p:xfrm>
          <a:graphic>
            <a:graphicData uri="http://schemas.openxmlformats.org/presentationml/2006/ole">
              <p:oleObj spid="_x0000_s188453" r:id="rId7" imgW="279279" imgH="393529" progId="Equation.DSMT4">
                <p:embed/>
              </p:oleObj>
            </a:graphicData>
          </a:graphic>
        </p:graphicFrame>
      </p:grpSp>
      <p:grpSp>
        <p:nvGrpSpPr>
          <p:cNvPr id="26" name="Group 102"/>
          <p:cNvGrpSpPr>
            <a:grpSpLocks/>
          </p:cNvGrpSpPr>
          <p:nvPr/>
        </p:nvGrpSpPr>
        <p:grpSpPr bwMode="auto">
          <a:xfrm>
            <a:off x="827088" y="1234852"/>
            <a:ext cx="7812087" cy="552450"/>
            <a:chOff x="521" y="209"/>
            <a:chExt cx="4921" cy="348"/>
          </a:xfrm>
        </p:grpSpPr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521" y="209"/>
              <a:ext cx="38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4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r>
                <a:rPr lang="en-US" altLang="zh-CN" b="1" dirty="0" smtClean="0"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b="1" i="1" dirty="0">
                  <a:ea typeface="黑体" pitchFamily="49" charset="-122"/>
                </a:rPr>
                <a:t>n</a:t>
              </a:r>
              <a:r>
                <a:rPr lang="zh-CN" altLang="en-US" b="1" dirty="0">
                  <a:latin typeface="宋体" pitchFamily="2" charset="-122"/>
                </a:rPr>
                <a:t>元实二次型</a:t>
              </a:r>
              <a:r>
                <a:rPr lang="zh-CN" altLang="en-US" sz="1100" dirty="0"/>
                <a:t> </a:t>
              </a:r>
              <a:endParaRPr lang="zh-CN" altLang="en-US" sz="2400" dirty="0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4195" y="230"/>
              <a:ext cx="12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b="1" dirty="0">
                  <a:latin typeface="宋体" pitchFamily="2" charset="-122"/>
                </a:rPr>
                <a:t>正定</a:t>
              </a:r>
            </a:p>
          </p:txBody>
        </p:sp>
        <p:graphicFrame>
          <p:nvGraphicFramePr>
            <p:cNvPr id="29" name="Object 46"/>
            <p:cNvGraphicFramePr>
              <a:graphicFrameLocks noChangeAspect="1"/>
            </p:cNvGraphicFramePr>
            <p:nvPr/>
          </p:nvGraphicFramePr>
          <p:xfrm>
            <a:off x="2608" y="276"/>
            <a:ext cx="1464" cy="272"/>
          </p:xfrm>
          <a:graphic>
            <a:graphicData uri="http://schemas.openxmlformats.org/presentationml/2006/ole">
              <p:oleObj spid="_x0000_s188454" name="Equation" r:id="rId8" imgW="2324100" imgH="431800" progId="Equation.DSMT4">
                <p:embed/>
              </p:oleObj>
            </a:graphicData>
          </a:graphic>
        </p:graphicFrame>
      </p:grpSp>
      <p:sp>
        <p:nvSpPr>
          <p:cNvPr id="36" name="Rectangle 22"/>
          <p:cNvSpPr>
            <a:spLocks noChangeArrowheads="1"/>
          </p:cNvSpPr>
          <p:nvPr/>
        </p:nvSpPr>
        <p:spPr bwMode="auto">
          <a:xfrm>
            <a:off x="1260004" y="4581624"/>
            <a:ext cx="2035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b="1">
                <a:latin typeface="宋体" pitchFamily="2" charset="-122"/>
              </a:rPr>
              <a:t>规范形为 </a:t>
            </a:r>
            <a:endParaRPr lang="zh-CN" altLang="en-US" sz="2400"/>
          </a:p>
        </p:txBody>
      </p:sp>
      <p:graphicFrame>
        <p:nvGraphicFramePr>
          <p:cNvPr id="37" name="Object 23"/>
          <p:cNvGraphicFramePr>
            <a:graphicFrameLocks noChangeAspect="1"/>
          </p:cNvGraphicFramePr>
          <p:nvPr/>
        </p:nvGraphicFramePr>
        <p:xfrm>
          <a:off x="1907704" y="5445224"/>
          <a:ext cx="2679700" cy="482600"/>
        </p:xfrm>
        <a:graphic>
          <a:graphicData uri="http://schemas.openxmlformats.org/presentationml/2006/ole">
            <p:oleObj spid="_x0000_s188455" name="Equation" r:id="rId9" imgW="2679700" imgH="482600" progId="Equation.DSMT4">
              <p:embed/>
            </p:oleObj>
          </a:graphicData>
        </a:graphic>
      </p:graphicFrame>
      <p:graphicFrame>
        <p:nvGraphicFramePr>
          <p:cNvPr id="38" name="Object 24"/>
          <p:cNvGraphicFramePr>
            <a:graphicFrameLocks noChangeAspect="1"/>
          </p:cNvGraphicFramePr>
          <p:nvPr/>
        </p:nvGraphicFramePr>
        <p:xfrm>
          <a:off x="1475904" y="3644999"/>
          <a:ext cx="6692900" cy="482600"/>
        </p:xfrm>
        <a:graphic>
          <a:graphicData uri="http://schemas.openxmlformats.org/presentationml/2006/ole">
            <p:oleObj spid="_x0000_s188456" name="Equation" r:id="rId10" imgW="6692900" imgH="482600" progId="Equation.DSMT4">
              <p:embed/>
            </p:oleObj>
          </a:graphicData>
        </a:graphic>
      </p:graphicFrame>
      <p:grpSp>
        <p:nvGrpSpPr>
          <p:cNvPr id="39" name="Group 26"/>
          <p:cNvGrpSpPr>
            <a:grpSpLocks/>
          </p:cNvGrpSpPr>
          <p:nvPr/>
        </p:nvGrpSpPr>
        <p:grpSpPr bwMode="auto">
          <a:xfrm>
            <a:off x="828204" y="2781399"/>
            <a:ext cx="7764463" cy="519113"/>
            <a:chOff x="476" y="210"/>
            <a:chExt cx="4891" cy="327"/>
          </a:xfrm>
        </p:grpSpPr>
        <p:sp>
          <p:nvSpPr>
            <p:cNvPr id="40" name="Rectangle 21"/>
            <p:cNvSpPr>
              <a:spLocks noChangeArrowheads="1"/>
            </p:cNvSpPr>
            <p:nvPr/>
          </p:nvSpPr>
          <p:spPr bwMode="auto">
            <a:xfrm>
              <a:off x="476" y="210"/>
              <a:ext cx="48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5）</a:t>
              </a:r>
              <a:r>
                <a:rPr lang="zh-CN" altLang="en-US" b="1">
                  <a:latin typeface="宋体" pitchFamily="2" charset="-122"/>
                </a:rPr>
                <a:t>正定二次型　　　　　　 　的标准形为</a:t>
              </a:r>
              <a:r>
                <a:rPr lang="zh-CN" altLang="en-US"/>
                <a:t> </a:t>
              </a:r>
            </a:p>
          </p:txBody>
        </p:sp>
        <p:graphicFrame>
          <p:nvGraphicFramePr>
            <p:cNvPr id="41" name="Object 25"/>
            <p:cNvGraphicFramePr>
              <a:graphicFrameLocks noChangeAspect="1"/>
            </p:cNvGraphicFramePr>
            <p:nvPr/>
          </p:nvGraphicFramePr>
          <p:xfrm>
            <a:off x="2109" y="255"/>
            <a:ext cx="1464" cy="272"/>
          </p:xfrm>
          <a:graphic>
            <a:graphicData uri="http://schemas.openxmlformats.org/presentationml/2006/ole">
              <p:oleObj spid="_x0000_s188457" name="Equation" r:id="rId11" imgW="2324100" imgH="431800" progId="Equation.DSMT4">
                <p:embed/>
              </p:oleObj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91" grpId="0" autoUpdateAnimBg="0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0"/>
            <a:ext cx="7543800" cy="1143000"/>
          </a:xfrm>
        </p:spPr>
        <p:txBody>
          <a:bodyPr/>
          <a:lstStyle/>
          <a:p>
            <a:r>
              <a:rPr lang="zh-CN" altLang="en-US" sz="3800" b="1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矩阵的相合（合同）</a:t>
            </a:r>
            <a:endParaRPr lang="zh-CN" altLang="en-US" sz="3800" b="1" dirty="0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1187450" y="2492375"/>
            <a:ext cx="33845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0033CC"/>
                </a:solidFill>
                <a:latin typeface="Times New Roman" pitchFamily="18" charset="0"/>
              </a:rPr>
              <a:t>1</a:t>
            </a:r>
            <a:r>
              <a:rPr kumimoji="1" lang="zh-CN" altLang="en-US" b="1">
                <a:solidFill>
                  <a:srgbClr val="0033CC"/>
                </a:solidFill>
                <a:latin typeface="Times New Roman" pitchFamily="18" charset="0"/>
              </a:rPr>
              <a:t>）</a:t>
            </a:r>
            <a:r>
              <a:rPr kumimoji="1" lang="zh-CN" altLang="en-US" b="1">
                <a:solidFill>
                  <a:srgbClr val="000000"/>
                </a:solidFill>
                <a:latin typeface="宋体" charset="-122"/>
              </a:rPr>
              <a:t>合同具有</a:t>
            </a:r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1691680" y="3933056"/>
            <a:ext cx="172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kumimoji="1" lang="zh-CN" altLang="en-US" b="1" dirty="0">
                <a:solidFill>
                  <a:srgbClr val="000099"/>
                </a:solidFill>
                <a:latin typeface="宋体" charset="-122"/>
              </a:rPr>
              <a:t>对称性：</a:t>
            </a:r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1691680" y="4797152"/>
            <a:ext cx="18018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kumimoji="1" lang="zh-CN" altLang="en-US" b="1" dirty="0">
                <a:solidFill>
                  <a:srgbClr val="000099"/>
                </a:solidFill>
                <a:latin typeface="宋体" charset="-122"/>
              </a:rPr>
              <a:t>传递性</a:t>
            </a:r>
            <a:r>
              <a:rPr kumimoji="1" lang="en-US" altLang="zh-CN" b="1" dirty="0">
                <a:solidFill>
                  <a:srgbClr val="000099"/>
                </a:solidFill>
                <a:latin typeface="宋体" charset="-122"/>
              </a:rPr>
              <a:t>:</a:t>
            </a:r>
          </a:p>
        </p:txBody>
      </p:sp>
      <p:sp>
        <p:nvSpPr>
          <p:cNvPr id="49186" name="Rectangle 34"/>
          <p:cNvSpPr>
            <a:spLocks noChangeArrowheads="1"/>
          </p:cNvSpPr>
          <p:nvPr/>
        </p:nvSpPr>
        <p:spPr bwMode="auto">
          <a:xfrm>
            <a:off x="1691680" y="3212976"/>
            <a:ext cx="1873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99"/>
                </a:solidFill>
              </a:rPr>
              <a:t>反身性</a:t>
            </a:r>
            <a:r>
              <a:rPr kumimoji="1" lang="en-US" altLang="zh-CN" b="1" dirty="0">
                <a:solidFill>
                  <a:srgbClr val="000099"/>
                </a:solidFill>
              </a:rPr>
              <a:t>:</a:t>
            </a: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468313" y="2492375"/>
            <a:ext cx="2951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b="1">
                <a:solidFill>
                  <a:srgbClr val="6600CC"/>
                </a:solidFill>
                <a:ea typeface="黑体" pitchFamily="2" charset="-122"/>
              </a:rPr>
              <a:t>注</a:t>
            </a:r>
            <a:r>
              <a:rPr kumimoji="1" lang="en-US" altLang="zh-CN" b="1">
                <a:solidFill>
                  <a:srgbClr val="6600CC"/>
                </a:solidFill>
              </a:rPr>
              <a:t>: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468313" y="1052513"/>
            <a:ext cx="8281987" cy="579437"/>
            <a:chOff x="385" y="663"/>
            <a:chExt cx="5217" cy="365"/>
          </a:xfrm>
        </p:grpSpPr>
        <p:sp>
          <p:nvSpPr>
            <p:cNvPr id="49161" name="Rectangle 9"/>
            <p:cNvSpPr>
              <a:spLocks noChangeArrowheads="1"/>
            </p:cNvSpPr>
            <p:nvPr/>
          </p:nvSpPr>
          <p:spPr bwMode="auto">
            <a:xfrm>
              <a:off x="385" y="663"/>
              <a:ext cx="5217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1" lang="zh-CN" altLang="en-US" sz="3200" b="1">
                  <a:latin typeface="Times New Roman" pitchFamily="18" charset="0"/>
                </a:rPr>
                <a:t>　</a:t>
              </a:r>
              <a:r>
                <a:rPr kumimoji="1" lang="en-US" altLang="zh-CN" sz="32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2" charset="-122"/>
                  <a:ea typeface="黑体" pitchFamily="2" charset="-122"/>
                </a:rPr>
                <a:t>1</a:t>
              </a:r>
              <a:r>
                <a:rPr kumimoji="1" lang="zh-CN" altLang="en-US" sz="32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2" charset="-122"/>
                  <a:ea typeface="黑体" pitchFamily="2" charset="-122"/>
                </a:rPr>
                <a:t>、定义</a:t>
              </a:r>
              <a:r>
                <a:rPr kumimoji="1" lang="zh-CN" altLang="en-US" sz="3200" b="1">
                  <a:latin typeface="Times New Roman" pitchFamily="18" charset="0"/>
                </a:rPr>
                <a:t>：</a:t>
              </a:r>
              <a:r>
                <a:rPr kumimoji="1" lang="zh-CN" altLang="en-US" b="1">
                  <a:latin typeface="Times New Roman" pitchFamily="18" charset="0"/>
                </a:rPr>
                <a:t>设               　，若存在可逆矩阵</a:t>
              </a:r>
            </a:p>
          </p:txBody>
        </p:sp>
        <p:graphicFrame>
          <p:nvGraphicFramePr>
            <p:cNvPr id="49206" name="Object 54"/>
            <p:cNvGraphicFramePr>
              <a:graphicFrameLocks noChangeAspect="1"/>
            </p:cNvGraphicFramePr>
            <p:nvPr/>
          </p:nvGraphicFramePr>
          <p:xfrm>
            <a:off x="2109" y="709"/>
            <a:ext cx="1048" cy="304"/>
          </p:xfrm>
          <a:graphic>
            <a:graphicData uri="http://schemas.openxmlformats.org/presentationml/2006/ole">
              <p:oleObj spid="_x0000_s192523" name="Equation" r:id="rId3" imgW="1663700" imgH="482600" progId="Equation.DSMT4">
                <p:embed/>
              </p:oleObj>
            </a:graphicData>
          </a:graphic>
        </p:graphicFrame>
      </p:grp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857224" y="1928802"/>
            <a:ext cx="7993062" cy="554037"/>
            <a:chOff x="521" y="1117"/>
            <a:chExt cx="5035" cy="349"/>
          </a:xfrm>
        </p:grpSpPr>
        <p:sp>
          <p:nvSpPr>
            <p:cNvPr id="49194" name="Rectangle 42"/>
            <p:cNvSpPr>
              <a:spLocks noChangeArrowheads="1"/>
            </p:cNvSpPr>
            <p:nvPr/>
          </p:nvSpPr>
          <p:spPr bwMode="auto">
            <a:xfrm>
              <a:off x="1429" y="1117"/>
              <a:ext cx="41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2"/>
                </a:buClr>
                <a:buFont typeface="Wingdings" pitchFamily="2" charset="2"/>
                <a:buNone/>
              </a:pPr>
              <a:r>
                <a:rPr kumimoji="1" lang="zh-CN" altLang="en-US" b="1"/>
                <a:t>使                 ，则称</a:t>
              </a:r>
              <a:r>
                <a:rPr kumimoji="1" lang="en-US" altLang="zh-CN" b="1">
                  <a:latin typeface="Times New Roman" pitchFamily="18" charset="0"/>
                </a:rPr>
                <a:t>A</a:t>
              </a:r>
              <a:r>
                <a:rPr kumimoji="1" lang="zh-CN" altLang="en-US" b="1"/>
                <a:t>与</a:t>
              </a:r>
              <a:r>
                <a:rPr kumimoji="1" lang="en-US" altLang="zh-CN" b="1">
                  <a:latin typeface="Times New Roman" pitchFamily="18" charset="0"/>
                </a:rPr>
                <a:t>B</a:t>
              </a:r>
              <a:r>
                <a:rPr kumimoji="1" lang="zh-CN" altLang="en-US" b="1">
                  <a:solidFill>
                    <a:srgbClr val="CC0000"/>
                  </a:solidFill>
                  <a:ea typeface="黑体" pitchFamily="2" charset="-122"/>
                </a:rPr>
                <a:t>合同</a:t>
              </a:r>
              <a:r>
                <a:rPr kumimoji="1" lang="en-US" altLang="zh-CN" b="1"/>
                <a:t>.</a:t>
              </a:r>
            </a:p>
          </p:txBody>
        </p:sp>
        <p:graphicFrame>
          <p:nvGraphicFramePr>
            <p:cNvPr id="49207" name="Object 55"/>
            <p:cNvGraphicFramePr>
              <a:graphicFrameLocks noChangeAspect="1"/>
            </p:cNvGraphicFramePr>
            <p:nvPr/>
          </p:nvGraphicFramePr>
          <p:xfrm>
            <a:off x="521" y="1162"/>
            <a:ext cx="880" cy="304"/>
          </p:xfrm>
          <a:graphic>
            <a:graphicData uri="http://schemas.openxmlformats.org/presentationml/2006/ole">
              <p:oleObj spid="_x0000_s192524" name="Equation" r:id="rId4" imgW="1397000" imgH="482600" progId="Equation.DSMT4">
                <p:embed/>
              </p:oleObj>
            </a:graphicData>
          </a:graphic>
        </p:graphicFrame>
        <p:graphicFrame>
          <p:nvGraphicFramePr>
            <p:cNvPr id="49208" name="Object 56"/>
            <p:cNvGraphicFramePr>
              <a:graphicFrameLocks noChangeAspect="1"/>
            </p:cNvGraphicFramePr>
            <p:nvPr/>
          </p:nvGraphicFramePr>
          <p:xfrm>
            <a:off x="1751" y="1140"/>
            <a:ext cx="1016" cy="248"/>
          </p:xfrm>
          <a:graphic>
            <a:graphicData uri="http://schemas.openxmlformats.org/presentationml/2006/ole">
              <p:oleObj spid="_x0000_s192525" name="Equation" r:id="rId5" imgW="1612900" imgH="393700" progId="Equation.DSMT4">
                <p:embed/>
              </p:oleObj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65" grpId="0"/>
      <p:bldP spid="49167" grpId="0"/>
      <p:bldP spid="49170" grpId="0"/>
      <p:bldP spid="49186" grpId="0"/>
      <p:bldP spid="491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6" name="Rectangle 3"/>
          <p:cNvSpPr>
            <a:spLocks noChangeArrowheads="1"/>
          </p:cNvSpPr>
          <p:nvPr/>
        </p:nvSpPr>
        <p:spPr bwMode="auto">
          <a:xfrm>
            <a:off x="1979613" y="692150"/>
            <a:ext cx="35020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>
                <a:latin typeface="黑体" pitchFamily="49" charset="-122"/>
                <a:ea typeface="黑体" pitchFamily="49" charset="-122"/>
              </a:rPr>
              <a:t>只含有平方项的二次型</a:t>
            </a:r>
          </a:p>
        </p:txBody>
      </p:sp>
      <p:graphicFrame>
        <p:nvGraphicFramePr>
          <p:cNvPr id="269316" name="Object 4"/>
          <p:cNvGraphicFramePr>
            <a:graphicFrameLocks noChangeAspect="1"/>
          </p:cNvGraphicFramePr>
          <p:nvPr/>
        </p:nvGraphicFramePr>
        <p:xfrm>
          <a:off x="2089150" y="1152525"/>
          <a:ext cx="4400550" cy="671513"/>
        </p:xfrm>
        <a:graphic>
          <a:graphicData uri="http://schemas.openxmlformats.org/presentationml/2006/ole">
            <p:oleObj spid="_x0000_s149518" name="Equation" r:id="rId3" imgW="1790700" imgH="241300" progId="Equation.DSMT4">
              <p:embed/>
            </p:oleObj>
          </a:graphicData>
        </a:graphic>
      </p:graphicFrame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1447800" y="1835150"/>
            <a:ext cx="4467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>
                <a:latin typeface="黑体" pitchFamily="49" charset="-122"/>
                <a:ea typeface="黑体" pitchFamily="49" charset="-122"/>
              </a:rPr>
              <a:t>称为二次型的</a:t>
            </a:r>
            <a:r>
              <a:rPr kumimoji="1" lang="zh-CN" altLang="en-US" sz="2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标准形</a:t>
            </a:r>
            <a:r>
              <a:rPr kumimoji="1" lang="en-US" altLang="zh-CN" sz="2600" b="1">
                <a:latin typeface="Times New Roman" pitchFamily="18" charset="0"/>
                <a:ea typeface="黑体" pitchFamily="49" charset="-122"/>
              </a:rPr>
              <a:t>(</a:t>
            </a:r>
            <a:r>
              <a:rPr kumimoji="1" lang="zh-CN" altLang="en-US" sz="2600" b="1">
                <a:latin typeface="黑体" pitchFamily="49" charset="-122"/>
                <a:ea typeface="黑体" pitchFamily="49" charset="-122"/>
              </a:rPr>
              <a:t>或</a:t>
            </a:r>
            <a:r>
              <a:rPr kumimoji="1" lang="zh-CN" altLang="en-US" sz="2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法式</a:t>
            </a:r>
            <a:r>
              <a:rPr kumimoji="1" lang="en-US" altLang="zh-CN" sz="2600" b="1">
                <a:latin typeface="Times New Roman" pitchFamily="18" charset="0"/>
                <a:ea typeface="黑体" pitchFamily="49" charset="-122"/>
              </a:rPr>
              <a:t>).</a:t>
            </a:r>
            <a:endParaRPr kumimoji="1" lang="en-US" altLang="zh-CN" sz="2600" b="1" u="sng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9318" name="Text Box 6"/>
          <p:cNvSpPr txBox="1">
            <a:spLocks noChangeArrowheads="1"/>
          </p:cNvSpPr>
          <p:nvPr/>
        </p:nvSpPr>
        <p:spPr bwMode="auto">
          <a:xfrm>
            <a:off x="1447800" y="2349500"/>
            <a:ext cx="847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例如</a:t>
            </a:r>
            <a:endParaRPr kumimoji="1" lang="zh-CN" altLang="en-US" sz="260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269319" name="Object 7"/>
          <p:cNvGraphicFramePr>
            <a:graphicFrameLocks noChangeAspect="1"/>
          </p:cNvGraphicFramePr>
          <p:nvPr/>
        </p:nvGraphicFramePr>
        <p:xfrm>
          <a:off x="2181225" y="2982913"/>
          <a:ext cx="5284788" cy="485775"/>
        </p:xfrm>
        <a:graphic>
          <a:graphicData uri="http://schemas.openxmlformats.org/presentationml/2006/ole">
            <p:oleObj spid="_x0000_s149519" name="Equation" r:id="rId4" imgW="5410200" imgH="457200" progId="Equation.DSMT4">
              <p:embed/>
            </p:oleObj>
          </a:graphicData>
        </a:graphic>
      </p:graphicFrame>
      <p:sp>
        <p:nvSpPr>
          <p:cNvPr id="269320" name="Rectangle 8"/>
          <p:cNvSpPr>
            <a:spLocks noChangeArrowheads="1"/>
          </p:cNvSpPr>
          <p:nvPr/>
        </p:nvSpPr>
        <p:spPr bwMode="auto">
          <a:xfrm>
            <a:off x="1447800" y="4216400"/>
            <a:ext cx="21748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都为二次型</a:t>
            </a:r>
            <a:r>
              <a:rPr kumimoji="1" lang="zh-CN" altLang="en-US" sz="2600" b="1">
                <a:latin typeface="Times New Roman" pitchFamily="18" charset="0"/>
              </a:rPr>
              <a:t>；</a:t>
            </a:r>
            <a:endParaRPr kumimoji="1" lang="zh-CN" altLang="en-US" sz="2600" b="1" u="sng">
              <a:latin typeface="Times New Roman" pitchFamily="18" charset="0"/>
            </a:endParaRPr>
          </a:p>
        </p:txBody>
      </p:sp>
      <p:graphicFrame>
        <p:nvGraphicFramePr>
          <p:cNvPr id="269321" name="Object 9"/>
          <p:cNvGraphicFramePr>
            <a:graphicFrameLocks noChangeAspect="1"/>
          </p:cNvGraphicFramePr>
          <p:nvPr/>
        </p:nvGraphicFramePr>
        <p:xfrm>
          <a:off x="2166938" y="4673600"/>
          <a:ext cx="4451350" cy="660400"/>
        </p:xfrm>
        <a:graphic>
          <a:graphicData uri="http://schemas.openxmlformats.org/presentationml/2006/ole">
            <p:oleObj spid="_x0000_s149520" name="Equation" r:id="rId5" imgW="1892300" imgH="241300" progId="Equation.DSMT4">
              <p:embed/>
            </p:oleObj>
          </a:graphicData>
        </a:graphic>
      </p:graphicFrame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1476375" y="5435600"/>
            <a:ext cx="3033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>
                <a:latin typeface="黑体" pitchFamily="49" charset="-122"/>
                <a:ea typeface="黑体" pitchFamily="49" charset="-122"/>
              </a:rPr>
              <a:t>为二次型的标准形</a:t>
            </a:r>
            <a:r>
              <a:rPr kumimoji="1" lang="en-US" altLang="zh-CN" sz="2600" b="1">
                <a:latin typeface="宋体" pitchFamily="2" charset="-122"/>
              </a:rPr>
              <a:t>.</a:t>
            </a:r>
          </a:p>
        </p:txBody>
      </p:sp>
      <p:graphicFrame>
        <p:nvGraphicFramePr>
          <p:cNvPr id="269323" name="Object 11"/>
          <p:cNvGraphicFramePr>
            <a:graphicFrameLocks noChangeAspect="1"/>
          </p:cNvGraphicFramePr>
          <p:nvPr/>
        </p:nvGraphicFramePr>
        <p:xfrm>
          <a:off x="2181225" y="3629025"/>
          <a:ext cx="4781550" cy="473075"/>
        </p:xfrm>
        <a:graphic>
          <a:graphicData uri="http://schemas.openxmlformats.org/presentationml/2006/ole">
            <p:oleObj spid="_x0000_s149521" name="Equation" r:id="rId6" imgW="4648200" imgH="41910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9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7" grpId="0" autoUpdateAnimBg="0"/>
      <p:bldP spid="269318" grpId="0" autoUpdateAnimBg="0"/>
      <p:bldP spid="269320" grpId="0" autoUpdateAnimBg="0"/>
      <p:bldP spid="26932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6" name="Rectangle 20"/>
          <p:cNvSpPr>
            <a:spLocks noChangeArrowheads="1"/>
          </p:cNvSpPr>
          <p:nvPr/>
        </p:nvSpPr>
        <p:spPr bwMode="auto">
          <a:xfrm>
            <a:off x="539750" y="1557338"/>
            <a:ext cx="69850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kumimoji="1" lang="en-US" altLang="zh-CN" b="1">
                <a:solidFill>
                  <a:srgbClr val="6600CC"/>
                </a:solidFill>
                <a:latin typeface="Times New Roman" pitchFamily="18" charset="0"/>
              </a:rPr>
              <a:t>3</a:t>
            </a:r>
            <a:r>
              <a:rPr kumimoji="1" lang="zh-CN" altLang="en-US" b="1">
                <a:solidFill>
                  <a:srgbClr val="6600CC"/>
                </a:solidFill>
                <a:latin typeface="Times New Roman" pitchFamily="18" charset="0"/>
              </a:rPr>
              <a:t>）</a:t>
            </a:r>
            <a:r>
              <a:rPr kumimoji="1" lang="zh-CN" altLang="en-US" b="1">
                <a:solidFill>
                  <a:srgbClr val="000000"/>
                </a:solidFill>
                <a:latin typeface="宋体" charset="-122"/>
              </a:rPr>
              <a:t>与对称矩阵合同的矩阵是</a:t>
            </a:r>
            <a:r>
              <a:rPr kumimoji="1" lang="zh-CN" altLang="en-US" b="1">
                <a:latin typeface="宋体" charset="-122"/>
              </a:rPr>
              <a:t>对称矩阵</a:t>
            </a:r>
            <a:r>
              <a:rPr kumimoji="1" lang="en-US" altLang="zh-CN" b="1">
                <a:latin typeface="宋体" charset="-122"/>
              </a:rPr>
              <a:t>.</a:t>
            </a:r>
            <a:r>
              <a:rPr kumimoji="1" lang="en-US" altLang="zh-CN" sz="2400" b="1">
                <a:latin typeface="Times New Roman" pitchFamily="18" charset="0"/>
              </a:rPr>
              <a:t> </a:t>
            </a: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611188" y="476250"/>
            <a:ext cx="51847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kumimoji="1" lang="en-US" altLang="zh-CN" b="1">
                <a:solidFill>
                  <a:srgbClr val="6600CC"/>
                </a:solidFill>
                <a:latin typeface="Times New Roman" pitchFamily="18" charset="0"/>
              </a:rPr>
              <a:t>2</a:t>
            </a:r>
            <a:r>
              <a:rPr kumimoji="1" lang="zh-CN" altLang="en-US" b="1">
                <a:solidFill>
                  <a:srgbClr val="6600CC"/>
                </a:solidFill>
                <a:latin typeface="宋体" charset="-122"/>
              </a:rPr>
              <a:t>）</a:t>
            </a:r>
            <a:r>
              <a:rPr kumimoji="1" lang="zh-CN" altLang="en-US" b="1">
                <a:latin typeface="宋体" charset="-122"/>
              </a:rPr>
              <a:t>合同矩阵具有相同的秩</a:t>
            </a:r>
            <a:r>
              <a:rPr kumimoji="1" lang="en-US" altLang="zh-CN" b="1">
                <a:latin typeface="宋体" charset="-122"/>
              </a:rPr>
              <a:t>.</a:t>
            </a: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611188" y="3141663"/>
            <a:ext cx="8281987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kumimoji="1" lang="en-US" altLang="zh-CN" sz="3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、经过非退化线性替换，新二次型矩阵与</a:t>
            </a:r>
            <a:endParaRPr kumimoji="1" lang="zh-CN" altLang="en-US" sz="32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043608" y="5661248"/>
            <a:ext cx="3313113" cy="522288"/>
            <a:chOff x="521" y="2886"/>
            <a:chExt cx="2087" cy="329"/>
          </a:xfrm>
        </p:grpSpPr>
        <p:graphicFrame>
          <p:nvGraphicFramePr>
            <p:cNvPr id="50193" name="Object 17"/>
            <p:cNvGraphicFramePr>
              <a:graphicFrameLocks noChangeAspect="1"/>
            </p:cNvGraphicFramePr>
            <p:nvPr/>
          </p:nvGraphicFramePr>
          <p:xfrm>
            <a:off x="521" y="2931"/>
            <a:ext cx="771" cy="284"/>
          </p:xfrm>
          <a:graphic>
            <a:graphicData uri="http://schemas.openxmlformats.org/presentationml/2006/ole">
              <p:oleObj spid="_x0000_s193544" name="Equation" r:id="rId3" imgW="215713" imgH="152268" progId="Equation.DSMT4">
                <p:embed/>
              </p:oleObj>
            </a:graphicData>
          </a:graphic>
        </p:graphicFrame>
        <p:sp>
          <p:nvSpPr>
            <p:cNvPr id="50194" name="Text Box 18"/>
            <p:cNvSpPr txBox="1">
              <a:spLocks noChangeArrowheads="1"/>
            </p:cNvSpPr>
            <p:nvPr/>
          </p:nvSpPr>
          <p:spPr bwMode="auto">
            <a:xfrm>
              <a:off x="884" y="2886"/>
              <a:ext cx="172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 dirty="0">
                  <a:latin typeface="Times New Roman" pitchFamily="18" charset="0"/>
                  <a:ea typeface="黑体" pitchFamily="2" charset="-122"/>
                </a:rPr>
                <a:t>A</a:t>
              </a:r>
              <a:r>
                <a:rPr kumimoji="1" lang="zh-CN" altLang="en-US" b="1" dirty="0">
                  <a:latin typeface="黑体" pitchFamily="2" charset="-122"/>
                  <a:ea typeface="黑体" pitchFamily="2" charset="-122"/>
                </a:rPr>
                <a:t>与</a:t>
              </a:r>
              <a:r>
                <a:rPr kumimoji="1" lang="en-US" altLang="zh-CN" b="1" dirty="0">
                  <a:latin typeface="Times New Roman" pitchFamily="18" charset="0"/>
                  <a:ea typeface="黑体" pitchFamily="2" charset="-122"/>
                </a:rPr>
                <a:t>B</a:t>
              </a:r>
              <a:r>
                <a:rPr kumimoji="1" lang="zh-CN" altLang="en-US" b="1" dirty="0">
                  <a:latin typeface="黑体" pitchFamily="2" charset="-122"/>
                  <a:ea typeface="黑体" pitchFamily="2" charset="-122"/>
                </a:rPr>
                <a:t>合同</a:t>
              </a:r>
              <a:r>
                <a:rPr kumimoji="1" lang="en-US" altLang="zh-CN" b="1" dirty="0">
                  <a:latin typeface="黑体" pitchFamily="2" charset="-122"/>
                  <a:ea typeface="黑体" pitchFamily="2" charset="-122"/>
                </a:rPr>
                <a:t>.</a:t>
              </a:r>
            </a:p>
          </p:txBody>
        </p:sp>
      </p:grpSp>
      <p:sp>
        <p:nvSpPr>
          <p:cNvPr id="50217" name="Rectangle 41"/>
          <p:cNvSpPr>
            <a:spLocks noChangeArrowheads="1"/>
          </p:cNvSpPr>
          <p:nvPr/>
        </p:nvSpPr>
        <p:spPr bwMode="auto">
          <a:xfrm>
            <a:off x="1187450" y="479742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kumimoji="1" lang="zh-CN" altLang="zh-CN" b="1">
              <a:solidFill>
                <a:schemeClr val="accent2"/>
              </a:solidFill>
            </a:endParaRPr>
          </a:p>
        </p:txBody>
      </p:sp>
      <p:sp>
        <p:nvSpPr>
          <p:cNvPr id="50229" name="Rectangle 53"/>
          <p:cNvSpPr>
            <a:spLocks noChangeArrowheads="1"/>
          </p:cNvSpPr>
          <p:nvPr/>
        </p:nvSpPr>
        <p:spPr bwMode="auto">
          <a:xfrm>
            <a:off x="539750" y="3789363"/>
            <a:ext cx="4365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原二次型矩阵是合同的</a:t>
            </a:r>
            <a:r>
              <a:rPr kumimoji="1" lang="en-US" altLang="zh-CN"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683568" y="4869160"/>
          <a:ext cx="7670800" cy="457200"/>
        </p:xfrm>
        <a:graphic>
          <a:graphicData uri="http://schemas.openxmlformats.org/presentationml/2006/ole">
            <p:oleObj spid="_x0000_s193545" name="Equation" r:id="rId4" imgW="7670800" imgH="4572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6" grpId="0"/>
      <p:bldP spid="50198" grpId="0"/>
      <p:bldP spid="50190" grpId="0"/>
      <p:bldP spid="502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042988" y="1125538"/>
            <a:ext cx="7523162" cy="579437"/>
            <a:chOff x="657" y="663"/>
            <a:chExt cx="4739" cy="365"/>
          </a:xfrm>
        </p:grpSpPr>
        <p:sp>
          <p:nvSpPr>
            <p:cNvPr id="82947" name="Rectangle 3"/>
            <p:cNvSpPr>
              <a:spLocks noChangeArrowheads="1"/>
            </p:cNvSpPr>
            <p:nvPr/>
          </p:nvSpPr>
          <p:spPr bwMode="auto">
            <a:xfrm>
              <a:off x="657" y="663"/>
              <a:ext cx="431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3200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1、定义：</a:t>
              </a:r>
              <a:r>
                <a:rPr lang="zh-CN" altLang="en-US" b="1">
                  <a:latin typeface="宋体" pitchFamily="2" charset="-122"/>
                </a:rPr>
                <a:t>设</a:t>
              </a:r>
              <a:r>
                <a:rPr lang="en-US" altLang="zh-CN" b="1">
                  <a:latin typeface="宋体" pitchFamily="2" charset="-122"/>
                </a:rPr>
                <a:t>A</a:t>
              </a:r>
              <a:r>
                <a:rPr lang="zh-CN" altLang="en-US" b="1">
                  <a:latin typeface="宋体" pitchFamily="2" charset="-122"/>
                </a:rPr>
                <a:t>为实对称矩阵，若二次型</a:t>
              </a:r>
            </a:p>
          </p:txBody>
        </p:sp>
        <p:graphicFrame>
          <p:nvGraphicFramePr>
            <p:cNvPr id="82948" name="Object 4"/>
            <p:cNvGraphicFramePr>
              <a:graphicFrameLocks noChangeAspect="1"/>
            </p:cNvGraphicFramePr>
            <p:nvPr/>
          </p:nvGraphicFramePr>
          <p:xfrm>
            <a:off x="4808" y="681"/>
            <a:ext cx="588" cy="292"/>
          </p:xfrm>
          <a:graphic>
            <a:graphicData uri="http://schemas.openxmlformats.org/presentationml/2006/ole">
              <p:oleObj spid="_x0000_s189469" name="Equation" r:id="rId3" imgW="787058" imgH="393529" progId="Equation.DSMT4">
                <p:embed/>
              </p:oleObj>
            </a:graphicData>
          </a:graphic>
        </p:graphicFrame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755650" y="4005263"/>
            <a:ext cx="7626350" cy="519112"/>
            <a:chOff x="476" y="2614"/>
            <a:chExt cx="4804" cy="327"/>
          </a:xfrm>
        </p:grpSpPr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612" y="2614"/>
              <a:ext cx="4668" cy="327"/>
              <a:chOff x="1066" y="2795"/>
              <a:chExt cx="4668" cy="327"/>
            </a:xfrm>
          </p:grpSpPr>
          <p:sp>
            <p:nvSpPr>
              <p:cNvPr id="82952" name="Rectangle 8"/>
              <p:cNvSpPr>
                <a:spLocks noChangeArrowheads="1"/>
              </p:cNvSpPr>
              <p:nvPr/>
            </p:nvSpPr>
            <p:spPr bwMode="auto">
              <a:xfrm>
                <a:off x="1066" y="2795"/>
                <a:ext cx="275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b="1">
                    <a:latin typeface="宋体" pitchFamily="2" charset="-122"/>
                  </a:rPr>
                  <a:t>正定二次型的规范形为</a:t>
                </a:r>
                <a:r>
                  <a:rPr lang="zh-CN" altLang="en-US" sz="1100"/>
                  <a:t> </a:t>
                </a:r>
                <a:endParaRPr lang="zh-CN" altLang="en-US" sz="2400"/>
              </a:p>
            </p:txBody>
          </p:sp>
          <p:graphicFrame>
            <p:nvGraphicFramePr>
              <p:cNvPr id="82954" name="Object 10"/>
              <p:cNvGraphicFramePr>
                <a:graphicFrameLocks noChangeAspect="1"/>
              </p:cNvGraphicFramePr>
              <p:nvPr/>
            </p:nvGraphicFramePr>
            <p:xfrm>
              <a:off x="3352" y="2803"/>
              <a:ext cx="2382" cy="302"/>
            </p:xfrm>
            <a:graphic>
              <a:graphicData uri="http://schemas.openxmlformats.org/presentationml/2006/ole">
                <p:oleObj spid="_x0000_s189470" name="Equation" r:id="rId4" imgW="3784600" imgH="482600" progId="Equation.DSMT4">
                  <p:embed/>
                </p:oleObj>
              </a:graphicData>
            </a:graphic>
          </p:graphicFrame>
        </p:grpSp>
        <p:graphicFrame>
          <p:nvGraphicFramePr>
            <p:cNvPr id="82953" name="Object 9"/>
            <p:cNvGraphicFramePr>
              <a:graphicFrameLocks noChangeAspect="1"/>
            </p:cNvGraphicFramePr>
            <p:nvPr/>
          </p:nvGraphicFramePr>
          <p:xfrm>
            <a:off x="476" y="2704"/>
            <a:ext cx="150" cy="144"/>
          </p:xfrm>
          <a:graphic>
            <a:graphicData uri="http://schemas.openxmlformats.org/presentationml/2006/ole">
              <p:oleObj spid="_x0000_s189471" name="Equation" r:id="rId5" imgW="241300" imgH="228600" progId="Equation.DSMT4">
                <p:embed/>
              </p:oleObj>
            </a:graphicData>
          </a:graphic>
        </p:graphicFrame>
      </p:grp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611188" y="1844675"/>
            <a:ext cx="5905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tabLst>
                <a:tab pos="762000" algn="l"/>
              </a:tabLst>
            </a:pPr>
            <a:r>
              <a:rPr lang="zh-CN" altLang="en-US" sz="700" b="1">
                <a:latin typeface="宋体" pitchFamily="2" charset="-122"/>
                <a:cs typeface="Times New Roman" pitchFamily="18" charset="0"/>
              </a:rPr>
              <a:t>  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是正定的，则称</a:t>
            </a:r>
            <a:r>
              <a:rPr lang="en-US" altLang="zh-CN" b="1">
                <a:latin typeface="宋体" pitchFamily="2" charset="-122"/>
                <a:cs typeface="Times New Roman" pitchFamily="18" charset="0"/>
              </a:rPr>
              <a:t>A</a:t>
            </a:r>
            <a:r>
              <a:rPr lang="zh-CN" altLang="en-US" b="1">
                <a:latin typeface="宋体" pitchFamily="2" charset="-122"/>
                <a:cs typeface="Times New Roman" pitchFamily="18" charset="0"/>
              </a:rPr>
              <a:t>为</a:t>
            </a:r>
            <a:r>
              <a:rPr lang="zh-CN" altLang="en-US" b="1">
                <a:solidFill>
                  <a:srgbClr val="CC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正定矩阵</a:t>
            </a:r>
            <a:r>
              <a:rPr lang="zh-CN" altLang="en-US" b="1"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4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1116013" y="2565400"/>
            <a:ext cx="52562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2、正定矩阵的判定</a:t>
            </a:r>
            <a:r>
              <a:rPr lang="zh-CN" altLang="en-US" sz="1100"/>
              <a:t> </a:t>
            </a:r>
            <a:endParaRPr lang="zh-CN" altLang="en-US" sz="2400"/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1042988" y="4149725"/>
            <a:ext cx="4176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2)</a:t>
            </a:r>
            <a:r>
              <a:rPr lang="zh-CN" altLang="en-US" b="1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b="1">
                <a:latin typeface="宋体" pitchFamily="2" charset="-122"/>
              </a:rPr>
              <a:t>实对称矩阵</a:t>
            </a:r>
            <a:r>
              <a:rPr lang="en-US" altLang="zh-CN" b="1"/>
              <a:t>A</a:t>
            </a:r>
            <a:r>
              <a:rPr lang="zh-CN" altLang="en-US" b="1">
                <a:latin typeface="宋体" pitchFamily="2" charset="-122"/>
              </a:rPr>
              <a:t>正定</a:t>
            </a:r>
            <a:r>
              <a:rPr lang="zh-CN" altLang="en-US" sz="1100"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2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962" name="Rectangle 18"/>
          <p:cNvSpPr>
            <a:spLocks noGrp="1" noChangeArrowheads="1"/>
          </p:cNvSpPr>
          <p:nvPr>
            <p:ph type="title"/>
          </p:nvPr>
        </p:nvSpPr>
        <p:spPr>
          <a:xfrm>
            <a:off x="1116013" y="0"/>
            <a:ext cx="3527425" cy="1143000"/>
          </a:xfrm>
          <a:noFill/>
          <a:ln/>
        </p:spPr>
        <p:txBody>
          <a:bodyPr/>
          <a:lstStyle/>
          <a:p>
            <a:pPr algn="l"/>
            <a:r>
              <a:rPr lang="zh-CN" altLang="en-US" sz="4000" dirty="0" smtClean="0">
                <a:solidFill>
                  <a:srgbClr val="990033"/>
                </a:solidFill>
              </a:rPr>
              <a:t>正定矩阵</a:t>
            </a:r>
            <a:endParaRPr lang="zh-CN" altLang="en-US" sz="4000" dirty="0">
              <a:solidFill>
                <a:srgbClr val="990033"/>
              </a:solidFill>
            </a:endParaRP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042988" y="3357563"/>
            <a:ext cx="7561262" cy="519112"/>
            <a:chOff x="657" y="2160"/>
            <a:chExt cx="4763" cy="327"/>
          </a:xfrm>
        </p:grpSpPr>
        <p:sp>
          <p:nvSpPr>
            <p:cNvPr id="82951" name="Rectangle 7"/>
            <p:cNvSpPr>
              <a:spLocks noChangeArrowheads="1"/>
            </p:cNvSpPr>
            <p:nvPr/>
          </p:nvSpPr>
          <p:spPr bwMode="auto">
            <a:xfrm>
              <a:off x="657" y="2160"/>
              <a:ext cx="47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  <a:latin typeface="宋体" pitchFamily="2" charset="-122"/>
                </a:rPr>
                <a:t>1）</a:t>
              </a:r>
              <a:r>
                <a:rPr lang="zh-CN" altLang="en-US" b="1">
                  <a:latin typeface="宋体" pitchFamily="2" charset="-122"/>
                </a:rPr>
                <a:t>实对称矩阵</a:t>
              </a:r>
              <a:r>
                <a:rPr lang="en-US" altLang="zh-CN" b="1">
                  <a:latin typeface="宋体" pitchFamily="2" charset="-122"/>
                </a:rPr>
                <a:t>A</a:t>
              </a:r>
              <a:r>
                <a:rPr lang="zh-CN" altLang="en-US" b="1">
                  <a:latin typeface="宋体" pitchFamily="2" charset="-122"/>
                </a:rPr>
                <a:t>正定</a:t>
              </a:r>
              <a:r>
                <a:rPr lang="zh-CN" altLang="en-US">
                  <a:latin typeface="宋体" pitchFamily="2" charset="-122"/>
                </a:rPr>
                <a:t> </a:t>
              </a:r>
              <a:r>
                <a:rPr lang="zh-CN" altLang="en-US" b="1">
                  <a:latin typeface="宋体" pitchFamily="2" charset="-122"/>
                </a:rPr>
                <a:t>   </a:t>
              </a:r>
              <a:r>
                <a:rPr lang="en-US" altLang="zh-CN" b="1">
                  <a:latin typeface="宋体" pitchFamily="2" charset="-122"/>
                </a:rPr>
                <a:t>A</a:t>
              </a:r>
              <a:r>
                <a:rPr lang="zh-CN" altLang="en-US" b="1">
                  <a:latin typeface="宋体" pitchFamily="2" charset="-122"/>
                </a:rPr>
                <a:t>与单位矩阵</a:t>
              </a:r>
              <a:r>
                <a:rPr lang="en-US" altLang="zh-CN" b="1">
                  <a:latin typeface="宋体" pitchFamily="2" charset="-122"/>
                </a:rPr>
                <a:t>E</a:t>
              </a:r>
              <a:r>
                <a:rPr lang="zh-CN" altLang="en-US" b="1">
                  <a:latin typeface="宋体" pitchFamily="2" charset="-122"/>
                </a:rPr>
                <a:t>合同</a:t>
              </a:r>
              <a:r>
                <a:rPr lang="en-US" altLang="zh-CN" b="1">
                  <a:latin typeface="黑体" pitchFamily="49" charset="-122"/>
                  <a:ea typeface="黑体" pitchFamily="49" charset="-122"/>
                </a:rPr>
                <a:t>.</a:t>
              </a:r>
              <a:endParaRPr lang="en-US" altLang="zh-CN"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82963" name="Object 19"/>
            <p:cNvGraphicFramePr>
              <a:graphicFrameLocks noChangeAspect="1"/>
            </p:cNvGraphicFramePr>
            <p:nvPr/>
          </p:nvGraphicFramePr>
          <p:xfrm>
            <a:off x="2835" y="2251"/>
            <a:ext cx="272" cy="167"/>
          </p:xfrm>
          <a:graphic>
            <a:graphicData uri="http://schemas.openxmlformats.org/presentationml/2006/ole">
              <p:oleObj spid="_x0000_s189472" r:id="rId6" imgW="418918" imgH="253890" progId="Equation.DSMT4">
                <p:embed/>
              </p:oleObj>
            </a:graphicData>
          </a:graphic>
        </p:graphicFrame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1258888" y="4797425"/>
            <a:ext cx="5138737" cy="519113"/>
            <a:chOff x="884" y="3475"/>
            <a:chExt cx="3237" cy="327"/>
          </a:xfrm>
        </p:grpSpPr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1156" y="3475"/>
              <a:ext cx="2965" cy="327"/>
              <a:chOff x="713" y="3475"/>
              <a:chExt cx="2965" cy="327"/>
            </a:xfrm>
          </p:grpSpPr>
          <p:sp>
            <p:nvSpPr>
              <p:cNvPr id="82958" name="Rectangle 14"/>
              <p:cNvSpPr>
                <a:spLocks noChangeArrowheads="1"/>
              </p:cNvSpPr>
              <p:nvPr/>
            </p:nvSpPr>
            <p:spPr bwMode="auto">
              <a:xfrm>
                <a:off x="713" y="3475"/>
                <a:ext cx="212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just"/>
                <a:r>
                  <a:rPr lang="zh-CN" altLang="en-US" b="1">
                    <a:latin typeface="宋体" pitchFamily="2" charset="-122"/>
                  </a:rPr>
                  <a:t>存在可逆矩阵</a:t>
                </a:r>
                <a:r>
                  <a:rPr lang="en-US" altLang="zh-CN" b="1">
                    <a:latin typeface="宋体" pitchFamily="2" charset="-122"/>
                  </a:rPr>
                  <a:t>C，</a:t>
                </a:r>
                <a:r>
                  <a:rPr lang="zh-CN" altLang="en-US" b="1">
                    <a:latin typeface="宋体" pitchFamily="2" charset="-122"/>
                  </a:rPr>
                  <a:t>使</a:t>
                </a:r>
                <a:endParaRPr lang="zh-CN" altLang="en-US" sz="2400">
                  <a:latin typeface="宋体" pitchFamily="2" charset="-122"/>
                </a:endParaRPr>
              </a:p>
            </p:txBody>
          </p:sp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2732" y="3475"/>
                <a:ext cx="946" cy="327"/>
                <a:chOff x="1290" y="3504"/>
                <a:chExt cx="946" cy="327"/>
              </a:xfrm>
            </p:grpSpPr>
            <p:graphicFrame>
              <p:nvGraphicFramePr>
                <p:cNvPr id="82960" name="Object 16"/>
                <p:cNvGraphicFramePr>
                  <a:graphicFrameLocks noChangeAspect="1"/>
                </p:cNvGraphicFramePr>
                <p:nvPr/>
              </p:nvGraphicFramePr>
              <p:xfrm>
                <a:off x="1290" y="3582"/>
                <a:ext cx="786" cy="210"/>
              </p:xfrm>
              <a:graphic>
                <a:graphicData uri="http://schemas.openxmlformats.org/presentationml/2006/ole">
                  <p:oleObj spid="_x0000_s189473" name="Equation" r:id="rId7" imgW="1244600" imgH="330200" progId="Equation.DSMT4">
                    <p:embed/>
                  </p:oleObj>
                </a:graphicData>
              </a:graphic>
            </p:graphicFrame>
            <p:sp>
              <p:nvSpPr>
                <p:cNvPr id="82961" name="Rectangle 17"/>
                <p:cNvSpPr>
                  <a:spLocks noChangeArrowheads="1"/>
                </p:cNvSpPr>
                <p:nvPr/>
              </p:nvSpPr>
              <p:spPr bwMode="auto">
                <a:xfrm>
                  <a:off x="2064" y="3504"/>
                  <a:ext cx="17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b="1"/>
                    <a:t>.</a:t>
                  </a:r>
                </a:p>
              </p:txBody>
            </p:sp>
          </p:grpSp>
        </p:grpSp>
        <p:graphicFrame>
          <p:nvGraphicFramePr>
            <p:cNvPr id="82968" name="Object 24"/>
            <p:cNvGraphicFramePr>
              <a:graphicFrameLocks noChangeAspect="1"/>
            </p:cNvGraphicFramePr>
            <p:nvPr/>
          </p:nvGraphicFramePr>
          <p:xfrm>
            <a:off x="884" y="3566"/>
            <a:ext cx="264" cy="160"/>
          </p:xfrm>
          <a:graphic>
            <a:graphicData uri="http://schemas.openxmlformats.org/presentationml/2006/ole">
              <p:oleObj spid="_x0000_s189474" name="Equation" r:id="rId8" imgW="418918" imgH="253890" progId="Equation.DSMT4">
                <p:embed/>
              </p:oleObj>
            </a:graphicData>
          </a:graphic>
        </p:graphicFrame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684213" y="5445125"/>
            <a:ext cx="8040687" cy="519113"/>
            <a:chOff x="431" y="3430"/>
            <a:chExt cx="5065" cy="327"/>
          </a:xfrm>
        </p:grpSpPr>
        <p:sp>
          <p:nvSpPr>
            <p:cNvPr id="82980" name="Rectangle 36"/>
            <p:cNvSpPr>
              <a:spLocks noChangeArrowheads="1"/>
            </p:cNvSpPr>
            <p:nvPr/>
          </p:nvSpPr>
          <p:spPr bwMode="auto">
            <a:xfrm>
              <a:off x="612" y="3430"/>
              <a:ext cx="34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b="1">
                  <a:latin typeface="宋体" pitchFamily="2" charset="-122"/>
                </a:rPr>
                <a:t>A</a:t>
              </a:r>
              <a:r>
                <a:rPr lang="zh-CN" altLang="en-US" b="1">
                  <a:latin typeface="宋体" pitchFamily="2" charset="-122"/>
                </a:rPr>
                <a:t>与</a:t>
              </a:r>
              <a:r>
                <a:rPr lang="en-US" altLang="zh-CN" b="1">
                  <a:latin typeface="宋体" pitchFamily="2" charset="-122"/>
                </a:rPr>
                <a:t>E</a:t>
              </a:r>
              <a:r>
                <a:rPr lang="zh-CN" altLang="en-US" b="1">
                  <a:latin typeface="宋体" pitchFamily="2" charset="-122"/>
                </a:rPr>
                <a:t>合同，即存在可逆矩阵</a:t>
              </a:r>
              <a:r>
                <a:rPr lang="en-US" altLang="zh-CN" b="1">
                  <a:latin typeface="宋体" pitchFamily="2" charset="-122"/>
                </a:rPr>
                <a:t>C，</a:t>
              </a:r>
              <a:r>
                <a:rPr lang="zh-CN" altLang="en-US" b="1">
                  <a:latin typeface="宋体" pitchFamily="2" charset="-122"/>
                </a:rPr>
                <a:t>使</a:t>
              </a:r>
              <a:endParaRPr lang="zh-CN" altLang="en-US" sz="2400"/>
            </a:p>
          </p:txBody>
        </p:sp>
        <p:graphicFrame>
          <p:nvGraphicFramePr>
            <p:cNvPr id="82981" name="Object 37"/>
            <p:cNvGraphicFramePr>
              <a:graphicFrameLocks noChangeAspect="1"/>
            </p:cNvGraphicFramePr>
            <p:nvPr/>
          </p:nvGraphicFramePr>
          <p:xfrm>
            <a:off x="431" y="3521"/>
            <a:ext cx="150" cy="144"/>
          </p:xfrm>
          <a:graphic>
            <a:graphicData uri="http://schemas.openxmlformats.org/presentationml/2006/ole">
              <p:oleObj spid="_x0000_s189475" name="Equation" r:id="rId9" imgW="241300" imgH="228600" progId="Equation.DSMT4">
                <p:embed/>
              </p:oleObj>
            </a:graphicData>
          </a:graphic>
        </p:graphicFrame>
        <p:graphicFrame>
          <p:nvGraphicFramePr>
            <p:cNvPr id="82983" name="Object 39"/>
            <p:cNvGraphicFramePr>
              <a:graphicFrameLocks noChangeAspect="1"/>
            </p:cNvGraphicFramePr>
            <p:nvPr/>
          </p:nvGraphicFramePr>
          <p:xfrm>
            <a:off x="4014" y="3475"/>
            <a:ext cx="1482" cy="210"/>
          </p:xfrm>
          <a:graphic>
            <a:graphicData uri="http://schemas.openxmlformats.org/presentationml/2006/ole">
              <p:oleObj spid="_x0000_s189476" r:id="rId10" imgW="2349500" imgH="330200" progId="Equation.DSMT4">
                <p:embed/>
              </p:oleObj>
            </a:graphicData>
          </a:graphic>
        </p:graphicFrame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1116013" y="5373688"/>
            <a:ext cx="9144000" cy="519112"/>
            <a:chOff x="528" y="1440"/>
            <a:chExt cx="5760" cy="327"/>
          </a:xfrm>
        </p:grpSpPr>
        <p:sp>
          <p:nvSpPr>
            <p:cNvPr id="82990" name="Rectangle 46"/>
            <p:cNvSpPr>
              <a:spLocks noChangeArrowheads="1"/>
            </p:cNvSpPr>
            <p:nvPr/>
          </p:nvSpPr>
          <p:spPr bwMode="auto">
            <a:xfrm>
              <a:off x="528" y="1440"/>
              <a:ext cx="57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3）</a:t>
              </a:r>
              <a:r>
                <a:rPr lang="zh-CN" altLang="en-US" b="1">
                  <a:latin typeface="宋体" pitchFamily="2" charset="-122"/>
                </a:rPr>
                <a:t>实对称矩阵</a:t>
              </a:r>
              <a:r>
                <a:rPr lang="en-US" altLang="zh-CN" b="1">
                  <a:latin typeface="宋体" pitchFamily="2" charset="-122"/>
                </a:rPr>
                <a:t>A</a:t>
              </a:r>
              <a:r>
                <a:rPr lang="zh-CN" altLang="en-US" b="1">
                  <a:latin typeface="宋体" pitchFamily="2" charset="-122"/>
                </a:rPr>
                <a:t>正定   </a:t>
              </a:r>
              <a:r>
                <a:rPr lang="en-US" altLang="zh-CN" b="1"/>
                <a:t>A</a:t>
              </a:r>
              <a:r>
                <a:rPr lang="zh-CN" altLang="en-US" b="1">
                  <a:latin typeface="宋体" pitchFamily="2" charset="-122"/>
                </a:rPr>
                <a:t>与任一正对角矩阵合同</a:t>
              </a:r>
              <a:r>
                <a:rPr lang="zh-CN" altLang="en-US" b="1">
                  <a:latin typeface="黑体" pitchFamily="49" charset="-122"/>
                  <a:ea typeface="黑体" pitchFamily="49" charset="-122"/>
                </a:rPr>
                <a:t>.</a:t>
              </a:r>
              <a:r>
                <a:rPr lang="zh-CN" altLang="en-US" sz="1100"/>
                <a:t> </a:t>
              </a:r>
              <a:endParaRPr lang="zh-CN" altLang="en-US" sz="2400"/>
            </a:p>
          </p:txBody>
        </p:sp>
        <p:graphicFrame>
          <p:nvGraphicFramePr>
            <p:cNvPr id="82991" name="Object 47"/>
            <p:cNvGraphicFramePr>
              <a:graphicFrameLocks noChangeAspect="1"/>
            </p:cNvGraphicFramePr>
            <p:nvPr/>
          </p:nvGraphicFramePr>
          <p:xfrm>
            <a:off x="2664" y="1536"/>
            <a:ext cx="264" cy="162"/>
          </p:xfrm>
          <a:graphic>
            <a:graphicData uri="http://schemas.openxmlformats.org/presentationml/2006/ole">
              <p:oleObj spid="_x0000_s189477" r:id="rId11" imgW="418918" imgH="253890" progId="Equation.DSMT4">
                <p:embed/>
              </p:oleObj>
            </a:graphicData>
          </a:graphic>
        </p:graphicFrame>
      </p:grpSp>
      <p:sp>
        <p:nvSpPr>
          <p:cNvPr id="82993" name="AutoShape 49"/>
          <p:cNvSpPr>
            <a:spLocks/>
          </p:cNvSpPr>
          <p:nvPr/>
        </p:nvSpPr>
        <p:spPr bwMode="auto">
          <a:xfrm>
            <a:off x="6659563" y="4508500"/>
            <a:ext cx="2233612" cy="754063"/>
          </a:xfrm>
          <a:prstGeom prst="borderCallout2">
            <a:avLst>
              <a:gd name="adj1" fmla="val 15157"/>
              <a:gd name="adj2" fmla="val -3412"/>
              <a:gd name="adj3" fmla="val 15157"/>
              <a:gd name="adj4" fmla="val -6681"/>
              <a:gd name="adj5" fmla="val 54315"/>
              <a:gd name="adj6" fmla="val -22602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400" b="1">
                <a:solidFill>
                  <a:srgbClr val="333399"/>
                </a:solidFill>
              </a:rPr>
              <a:t>可见，正定矩阵是可逆矩阵</a:t>
            </a:r>
            <a:r>
              <a:rPr lang="en-US" altLang="zh-CN" sz="2400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utoUpdateAnimBg="0"/>
      <p:bldP spid="82950" grpId="0" autoUpdateAnimBg="0"/>
      <p:bldP spid="82955" grpId="0"/>
      <p:bldP spid="82962" grpId="0" autoUpdateAnimBg="0"/>
      <p:bldP spid="8299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00113" y="476250"/>
            <a:ext cx="9144000" cy="519113"/>
            <a:chOff x="574" y="1530"/>
            <a:chExt cx="5760" cy="327"/>
          </a:xfrm>
        </p:grpSpPr>
        <p:sp>
          <p:nvSpPr>
            <p:cNvPr id="115722" name="Rectangle 10"/>
            <p:cNvSpPr>
              <a:spLocks noChangeArrowheads="1"/>
            </p:cNvSpPr>
            <p:nvPr/>
          </p:nvSpPr>
          <p:spPr bwMode="auto">
            <a:xfrm>
              <a:off x="574" y="1530"/>
              <a:ext cx="57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chemeClr val="accent2"/>
                  </a:solidFill>
                </a:rPr>
                <a:t>3</a:t>
              </a:r>
              <a:r>
                <a:rPr lang="zh-CN" altLang="en-US" b="1" dirty="0">
                  <a:solidFill>
                    <a:schemeClr val="accent2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r>
                <a:rPr lang="zh-CN" altLang="en-US" b="1" dirty="0">
                  <a:latin typeface="宋体" pitchFamily="2" charset="-122"/>
                </a:rPr>
                <a:t>实对称矩阵</a:t>
              </a:r>
              <a:r>
                <a:rPr lang="en-US" altLang="zh-CN" b="1" dirty="0">
                  <a:latin typeface="宋体" pitchFamily="2" charset="-122"/>
                </a:rPr>
                <a:t>A</a:t>
              </a:r>
              <a:r>
                <a:rPr lang="zh-CN" altLang="en-US" b="1" dirty="0">
                  <a:latin typeface="宋体" pitchFamily="2" charset="-122"/>
                </a:rPr>
                <a:t>正定   </a:t>
              </a:r>
              <a:r>
                <a:rPr lang="en-US" altLang="zh-CN" b="1" dirty="0"/>
                <a:t>A</a:t>
              </a:r>
              <a:r>
                <a:rPr lang="zh-CN" altLang="en-US" b="1" dirty="0">
                  <a:latin typeface="宋体" pitchFamily="2" charset="-122"/>
                </a:rPr>
                <a:t>与任一正对角矩阵合同</a:t>
              </a:r>
              <a:r>
                <a:rPr lang="zh-CN" altLang="en-US" b="1" dirty="0">
                  <a:latin typeface="黑体" pitchFamily="49" charset="-122"/>
                  <a:ea typeface="黑体" pitchFamily="49" charset="-122"/>
                </a:rPr>
                <a:t>.</a:t>
              </a:r>
              <a:r>
                <a:rPr lang="zh-CN" altLang="en-US" sz="1100" dirty="0">
                  <a:latin typeface="黑体" pitchFamily="49" charset="-122"/>
                  <a:ea typeface="黑体" pitchFamily="49" charset="-122"/>
                </a:rPr>
                <a:t> </a:t>
              </a:r>
              <a:endParaRPr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115723" name="Object 11"/>
            <p:cNvGraphicFramePr>
              <a:graphicFrameLocks noChangeAspect="1"/>
            </p:cNvGraphicFramePr>
            <p:nvPr/>
          </p:nvGraphicFramePr>
          <p:xfrm>
            <a:off x="2751" y="1621"/>
            <a:ext cx="264" cy="162"/>
          </p:xfrm>
          <a:graphic>
            <a:graphicData uri="http://schemas.openxmlformats.org/presentationml/2006/ole">
              <p:oleObj spid="_x0000_s190494" r:id="rId3" imgW="418918" imgH="253890" progId="Equation.DSMT4">
                <p:embed/>
              </p:oleObj>
            </a:graphicData>
          </a:graphic>
        </p:graphicFrame>
      </p:grpSp>
      <p:graphicFrame>
        <p:nvGraphicFramePr>
          <p:cNvPr id="190477" name="Object 13"/>
          <p:cNvGraphicFramePr>
            <a:graphicFrameLocks noChangeAspect="1"/>
          </p:cNvGraphicFramePr>
          <p:nvPr/>
        </p:nvGraphicFramePr>
        <p:xfrm>
          <a:off x="971600" y="1052736"/>
          <a:ext cx="6981825" cy="415925"/>
        </p:xfrm>
        <a:graphic>
          <a:graphicData uri="http://schemas.openxmlformats.org/presentationml/2006/ole">
            <p:oleObj spid="_x0000_s190495" name="Equation" r:id="rId4" imgW="5753100" imgH="342900" progId="Equation.DSMT4">
              <p:embed/>
            </p:oleObj>
          </a:graphicData>
        </a:graphic>
      </p:graphicFrame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899592" y="1700808"/>
            <a:ext cx="6696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宋体" pitchFamily="2" charset="-122"/>
              </a:rPr>
              <a:t>5</a:t>
            </a:r>
            <a:r>
              <a:rPr lang="en-US" altLang="zh-CN" dirty="0" smtClean="0">
                <a:solidFill>
                  <a:srgbClr val="0000FF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设</a:t>
            </a:r>
            <a:r>
              <a:rPr lang="zh-CN" altLang="en-US" sz="1200" b="1" dirty="0" smtClean="0">
                <a:latin typeface="宋体" pitchFamily="2" charset="-122"/>
              </a:rPr>
              <a:t> </a:t>
            </a:r>
            <a:r>
              <a:rPr lang="en-US" altLang="zh-CN" b="1" dirty="0"/>
              <a:t>A</a:t>
            </a:r>
            <a:r>
              <a:rPr lang="en-US" altLang="zh-CN" sz="1200" b="1" dirty="0"/>
              <a:t> 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zh-CN" altLang="en-US" sz="1200" b="1" dirty="0">
                <a:latin typeface="宋体" pitchFamily="2" charset="-122"/>
              </a:rPr>
              <a:t> </a:t>
            </a:r>
            <a:r>
              <a:rPr lang="en-US" altLang="zh-CN" b="1" i="1" dirty="0"/>
              <a:t>n</a:t>
            </a:r>
            <a:r>
              <a:rPr lang="en-US" altLang="zh-CN" sz="1200" b="1" i="1" dirty="0"/>
              <a:t> </a:t>
            </a:r>
            <a:r>
              <a:rPr lang="zh-CN" altLang="en-US" b="1" dirty="0">
                <a:latin typeface="宋体" pitchFamily="2" charset="-122"/>
              </a:rPr>
              <a:t>阶正定矩阵</a:t>
            </a:r>
            <a:r>
              <a:rPr lang="zh-CN" altLang="en-US" b="1" dirty="0" smtClean="0">
                <a:latin typeface="宋体" pitchFamily="2" charset="-122"/>
              </a:rPr>
              <a:t>，则</a:t>
            </a:r>
            <a:r>
              <a:rPr lang="zh-CN" altLang="en-US" sz="1100" dirty="0" smtClean="0"/>
              <a:t> </a:t>
            </a:r>
            <a:endParaRPr lang="zh-CN" altLang="en-US" sz="2400" dirty="0"/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719262" y="4581128"/>
            <a:ext cx="86407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5</a:t>
            </a:r>
            <a:r>
              <a:rPr lang="zh-CN" altLang="en-US" b="1" dirty="0">
                <a:latin typeface="宋体" pitchFamily="2" charset="-122"/>
              </a:rPr>
              <a:t>）若</a:t>
            </a:r>
            <a:r>
              <a:rPr lang="zh-CN" altLang="en-US" sz="1200" b="1" dirty="0">
                <a:latin typeface="宋体" pitchFamily="2" charset="-122"/>
              </a:rPr>
              <a:t>　</a:t>
            </a:r>
            <a:r>
              <a:rPr lang="en-US" altLang="zh-CN" b="1" dirty="0"/>
              <a:t>B</a:t>
            </a:r>
            <a:r>
              <a:rPr lang="zh-CN" altLang="en-US" sz="1200" b="1" dirty="0"/>
              <a:t>　</a:t>
            </a:r>
            <a:r>
              <a:rPr lang="zh-CN" altLang="en-US" b="1" dirty="0">
                <a:latin typeface="宋体" pitchFamily="2" charset="-122"/>
              </a:rPr>
              <a:t>亦是正定矩阵，则</a:t>
            </a:r>
            <a:r>
              <a:rPr lang="zh-CN" altLang="en-US" sz="1000" b="1" dirty="0">
                <a:latin typeface="宋体" pitchFamily="2" charset="-122"/>
              </a:rPr>
              <a:t>　</a:t>
            </a:r>
            <a:r>
              <a:rPr lang="en-US" altLang="zh-CN" b="1" dirty="0"/>
              <a:t>A</a:t>
            </a:r>
            <a:r>
              <a:rPr lang="zh-CN" altLang="en-US" b="1" dirty="0"/>
              <a:t>＋</a:t>
            </a:r>
            <a:r>
              <a:rPr lang="en-US" altLang="zh-CN" b="1" dirty="0"/>
              <a:t>B</a:t>
            </a:r>
            <a:r>
              <a:rPr lang="zh-CN" altLang="en-US" sz="1000" b="1" dirty="0"/>
              <a:t>　</a:t>
            </a:r>
            <a:r>
              <a:rPr lang="zh-CN" altLang="en-US" b="1" dirty="0">
                <a:latin typeface="宋体" pitchFamily="2" charset="-122"/>
              </a:rPr>
              <a:t>也是正定矩阵；</a:t>
            </a:r>
          </a:p>
        </p:txBody>
      </p:sp>
      <p:grpSp>
        <p:nvGrpSpPr>
          <p:cNvPr id="32" name="Group 25"/>
          <p:cNvGrpSpPr>
            <a:grpSpLocks/>
          </p:cNvGrpSpPr>
          <p:nvPr/>
        </p:nvGrpSpPr>
        <p:grpSpPr bwMode="auto">
          <a:xfrm>
            <a:off x="683568" y="2708920"/>
            <a:ext cx="5832475" cy="519113"/>
            <a:chOff x="703" y="1162"/>
            <a:chExt cx="3674" cy="327"/>
          </a:xfrm>
        </p:grpSpPr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703" y="1162"/>
              <a:ext cx="36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b="1">
                  <a:latin typeface="宋体" pitchFamily="2" charset="-122"/>
                </a:rPr>
                <a:t>（</a:t>
              </a:r>
              <a:r>
                <a:rPr lang="en-US" altLang="zh-CN" b="1">
                  <a:latin typeface="宋体" pitchFamily="2" charset="-122"/>
                </a:rPr>
                <a:t>2</a:t>
              </a:r>
              <a:r>
                <a:rPr lang="zh-CN" altLang="en-US" b="1">
                  <a:latin typeface="宋体" pitchFamily="2" charset="-122"/>
                </a:rPr>
                <a:t>）　　　　是正定矩阵；</a:t>
              </a:r>
            </a:p>
          </p:txBody>
        </p:sp>
        <p:graphicFrame>
          <p:nvGraphicFramePr>
            <p:cNvPr id="34" name="Object 14"/>
            <p:cNvGraphicFramePr>
              <a:graphicFrameLocks noChangeAspect="1"/>
            </p:cNvGraphicFramePr>
            <p:nvPr/>
          </p:nvGraphicFramePr>
          <p:xfrm>
            <a:off x="1363" y="1228"/>
            <a:ext cx="904" cy="248"/>
          </p:xfrm>
          <a:graphic>
            <a:graphicData uri="http://schemas.openxmlformats.org/presentationml/2006/ole">
              <p:oleObj spid="_x0000_s190496" name="Equation" r:id="rId5" imgW="1435100" imgH="393700" progId="Equation.DSMT4">
                <p:embed/>
              </p:oleObj>
            </a:graphicData>
          </a:graphic>
        </p:graphicFrame>
      </p:grpSp>
      <p:grpSp>
        <p:nvGrpSpPr>
          <p:cNvPr id="35" name="Group 24"/>
          <p:cNvGrpSpPr>
            <a:grpSpLocks/>
          </p:cNvGrpSpPr>
          <p:nvPr/>
        </p:nvGrpSpPr>
        <p:grpSpPr bwMode="auto">
          <a:xfrm>
            <a:off x="684337" y="2204939"/>
            <a:ext cx="4321175" cy="519112"/>
            <a:chOff x="703" y="618"/>
            <a:chExt cx="2722" cy="327"/>
          </a:xfrm>
        </p:grpSpPr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703" y="618"/>
              <a:ext cx="272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b="1" dirty="0">
                  <a:latin typeface="宋体" pitchFamily="2" charset="-122"/>
                </a:rPr>
                <a:t>（</a:t>
              </a:r>
              <a:r>
                <a:rPr lang="en-US" altLang="zh-CN" b="1" dirty="0">
                  <a:latin typeface="宋体" pitchFamily="2" charset="-122"/>
                </a:rPr>
                <a:t>1</a:t>
              </a:r>
              <a:r>
                <a:rPr lang="zh-CN" altLang="en-US" b="1" dirty="0">
                  <a:latin typeface="宋体" pitchFamily="2" charset="-122"/>
                </a:rPr>
                <a:t>）   是正定矩阵；</a:t>
              </a:r>
            </a:p>
          </p:txBody>
        </p:sp>
        <p:graphicFrame>
          <p:nvGraphicFramePr>
            <p:cNvPr id="37" name="Object 17"/>
            <p:cNvGraphicFramePr>
              <a:graphicFrameLocks noChangeAspect="1"/>
            </p:cNvGraphicFramePr>
            <p:nvPr/>
          </p:nvGraphicFramePr>
          <p:xfrm>
            <a:off x="1326" y="663"/>
            <a:ext cx="336" cy="240"/>
          </p:xfrm>
          <a:graphic>
            <a:graphicData uri="http://schemas.openxmlformats.org/presentationml/2006/ole">
              <p:oleObj spid="_x0000_s190497" name="Equation" r:id="rId6" imgW="533169" imgH="380835" progId="Equation.DSMT4">
                <p:embed/>
              </p:oleObj>
            </a:graphicData>
          </a:graphic>
        </p:graphicFrame>
      </p:grpSp>
      <p:grpSp>
        <p:nvGrpSpPr>
          <p:cNvPr id="38" name="Group 26"/>
          <p:cNvGrpSpPr>
            <a:grpSpLocks/>
          </p:cNvGrpSpPr>
          <p:nvPr/>
        </p:nvGrpSpPr>
        <p:grpSpPr bwMode="auto">
          <a:xfrm>
            <a:off x="755576" y="3284984"/>
            <a:ext cx="4321175" cy="519112"/>
            <a:chOff x="793" y="1661"/>
            <a:chExt cx="2722" cy="327"/>
          </a:xfrm>
        </p:grpSpPr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793" y="1661"/>
              <a:ext cx="272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b="1" dirty="0">
                  <a:latin typeface="宋体" pitchFamily="2" charset="-122"/>
                </a:rPr>
                <a:t>（</a:t>
              </a:r>
              <a:r>
                <a:rPr lang="en-US" altLang="zh-CN" b="1" dirty="0">
                  <a:latin typeface="宋体" pitchFamily="2" charset="-122"/>
                </a:rPr>
                <a:t>3</a:t>
              </a:r>
              <a:r>
                <a:rPr lang="zh-CN" altLang="en-US" b="1" dirty="0">
                  <a:latin typeface="宋体" pitchFamily="2" charset="-122"/>
                </a:rPr>
                <a:t>）　是正定矩阵；</a:t>
              </a:r>
            </a:p>
          </p:txBody>
        </p:sp>
        <p:graphicFrame>
          <p:nvGraphicFramePr>
            <p:cNvPr id="40" name="Object 20"/>
            <p:cNvGraphicFramePr>
              <a:graphicFrameLocks noChangeAspect="1"/>
            </p:cNvGraphicFramePr>
            <p:nvPr/>
          </p:nvGraphicFramePr>
          <p:xfrm>
            <a:off x="1367" y="1690"/>
            <a:ext cx="264" cy="272"/>
          </p:xfrm>
          <a:graphic>
            <a:graphicData uri="http://schemas.openxmlformats.org/presentationml/2006/ole">
              <p:oleObj spid="_x0000_s190498" name="Equation" r:id="rId7" imgW="418918" imgH="431613" progId="Equation.DSMT4">
                <p:embed/>
              </p:oleObj>
            </a:graphicData>
          </a:graphic>
        </p:graphicFrame>
      </p:grpSp>
      <p:grpSp>
        <p:nvGrpSpPr>
          <p:cNvPr id="41" name="Group 27"/>
          <p:cNvGrpSpPr>
            <a:grpSpLocks/>
          </p:cNvGrpSpPr>
          <p:nvPr/>
        </p:nvGrpSpPr>
        <p:grpSpPr bwMode="auto">
          <a:xfrm>
            <a:off x="755576" y="3933056"/>
            <a:ext cx="7056437" cy="519113"/>
            <a:chOff x="884" y="2251"/>
            <a:chExt cx="4445" cy="327"/>
          </a:xfrm>
        </p:grpSpPr>
        <p:sp>
          <p:nvSpPr>
            <p:cNvPr id="42" name="Rectangle 10"/>
            <p:cNvSpPr>
              <a:spLocks noChangeArrowheads="1"/>
            </p:cNvSpPr>
            <p:nvPr/>
          </p:nvSpPr>
          <p:spPr bwMode="auto">
            <a:xfrm>
              <a:off x="884" y="2251"/>
              <a:ext cx="44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b="1" dirty="0">
                  <a:latin typeface="宋体" pitchFamily="2" charset="-122"/>
                </a:rPr>
                <a:t>（</a:t>
              </a:r>
              <a:r>
                <a:rPr lang="en-US" altLang="zh-CN" b="1" dirty="0">
                  <a:latin typeface="宋体" pitchFamily="2" charset="-122"/>
                </a:rPr>
                <a:t>4</a:t>
              </a:r>
              <a:r>
                <a:rPr lang="zh-CN" altLang="en-US" b="1" dirty="0">
                  <a:latin typeface="宋体" pitchFamily="2" charset="-122"/>
                </a:rPr>
                <a:t>）   是正定矩阵（</a:t>
              </a:r>
              <a:r>
                <a:rPr lang="en-US" altLang="zh-CN" b="1" i="1" dirty="0"/>
                <a:t>m</a:t>
              </a:r>
              <a:r>
                <a:rPr lang="zh-CN" altLang="en-US" b="1" dirty="0">
                  <a:latin typeface="宋体" pitchFamily="2" charset="-122"/>
                </a:rPr>
                <a:t>为任意整数）；</a:t>
              </a:r>
            </a:p>
          </p:txBody>
        </p:sp>
        <p:graphicFrame>
          <p:nvGraphicFramePr>
            <p:cNvPr id="43" name="Object 23"/>
            <p:cNvGraphicFramePr>
              <a:graphicFrameLocks noChangeAspect="1"/>
            </p:cNvGraphicFramePr>
            <p:nvPr/>
          </p:nvGraphicFramePr>
          <p:xfrm>
            <a:off x="1503" y="2296"/>
            <a:ext cx="312" cy="240"/>
          </p:xfrm>
          <a:graphic>
            <a:graphicData uri="http://schemas.openxmlformats.org/presentationml/2006/ole">
              <p:oleObj spid="_x0000_s190499" name="Equation" r:id="rId8" imgW="495085" imgH="380835" progId="Equation.DSMT4">
                <p:embed/>
              </p:oleObj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250" name="Object 2"/>
          <p:cNvGraphicFramePr>
            <a:graphicFrameLocks noChangeAspect="1"/>
          </p:cNvGraphicFramePr>
          <p:nvPr/>
        </p:nvGraphicFramePr>
        <p:xfrm>
          <a:off x="1116013" y="1989138"/>
          <a:ext cx="1079500" cy="539750"/>
        </p:xfrm>
        <a:graphic>
          <a:graphicData uri="http://schemas.openxmlformats.org/presentationml/2006/ole">
            <p:oleObj spid="_x0000_s184346" name="Equation" r:id="rId3" imgW="482391" imgH="228501" progId="Equation.DSMT4">
              <p:embed/>
            </p:oleObj>
          </a:graphicData>
        </a:graphic>
      </p:graphicFrame>
      <p:graphicFrame>
        <p:nvGraphicFramePr>
          <p:cNvPr id="309251" name="Object 3"/>
          <p:cNvGraphicFramePr>
            <a:graphicFrameLocks noChangeAspect="1"/>
          </p:cNvGraphicFramePr>
          <p:nvPr/>
        </p:nvGraphicFramePr>
        <p:xfrm>
          <a:off x="2393950" y="1747838"/>
          <a:ext cx="1927225" cy="1008062"/>
        </p:xfrm>
        <a:graphic>
          <a:graphicData uri="http://schemas.openxmlformats.org/presentationml/2006/ole">
            <p:oleObj spid="_x0000_s184347" name="Equation" r:id="rId4" imgW="1892300" imgH="965200" progId="Equation.DSMT4">
              <p:embed/>
            </p:oleObj>
          </a:graphicData>
        </a:graphic>
      </p:graphicFrame>
      <p:graphicFrame>
        <p:nvGraphicFramePr>
          <p:cNvPr id="309252" name="Object 4"/>
          <p:cNvGraphicFramePr>
            <a:graphicFrameLocks noChangeAspect="1"/>
          </p:cNvGraphicFramePr>
          <p:nvPr/>
        </p:nvGraphicFramePr>
        <p:xfrm>
          <a:off x="4525963" y="2133600"/>
          <a:ext cx="477837" cy="322263"/>
        </p:xfrm>
        <a:graphic>
          <a:graphicData uri="http://schemas.openxmlformats.org/presentationml/2006/ole">
            <p:oleObj spid="_x0000_s184348" name="Equation" r:id="rId5" imgW="228600" imgH="139700" progId="Equation.DSMT4">
              <p:embed/>
            </p:oleObj>
          </a:graphicData>
        </a:graphic>
      </p:graphicFrame>
      <p:graphicFrame>
        <p:nvGraphicFramePr>
          <p:cNvPr id="309253" name="Object 5"/>
          <p:cNvGraphicFramePr>
            <a:graphicFrameLocks noChangeAspect="1"/>
          </p:cNvGraphicFramePr>
          <p:nvPr/>
        </p:nvGraphicFramePr>
        <p:xfrm>
          <a:off x="5272088" y="1492250"/>
          <a:ext cx="2635250" cy="1547813"/>
        </p:xfrm>
        <a:graphic>
          <a:graphicData uri="http://schemas.openxmlformats.org/presentationml/2006/ole">
            <p:oleObj spid="_x0000_s184349" name="Equation" r:id="rId6" imgW="2527300" imgH="1473200" progId="Equation.DSMT4">
              <p:embed/>
            </p:oleObj>
          </a:graphicData>
        </a:graphic>
      </p:graphicFrame>
      <p:graphicFrame>
        <p:nvGraphicFramePr>
          <p:cNvPr id="309254" name="Object 6"/>
          <p:cNvGraphicFramePr>
            <a:graphicFrameLocks noChangeAspect="1"/>
          </p:cNvGraphicFramePr>
          <p:nvPr/>
        </p:nvGraphicFramePr>
        <p:xfrm>
          <a:off x="1025525" y="4152900"/>
          <a:ext cx="5651500" cy="1492250"/>
        </p:xfrm>
        <a:graphic>
          <a:graphicData uri="http://schemas.openxmlformats.org/presentationml/2006/ole">
            <p:oleObj spid="_x0000_s184350" name="Equation" r:id="rId7" imgW="5664200" imgH="1460500" progId="Equation.DSMT4">
              <p:embed/>
            </p:oleObj>
          </a:graphicData>
        </a:graphic>
      </p:graphicFrame>
      <p:sp>
        <p:nvSpPr>
          <p:cNvPr id="309255" name="Rectangle 7"/>
          <p:cNvSpPr>
            <a:spLocks noChangeArrowheads="1"/>
          </p:cNvSpPr>
          <p:nvPr/>
        </p:nvSpPr>
        <p:spPr bwMode="auto">
          <a:xfrm>
            <a:off x="900113" y="5756275"/>
            <a:ext cx="4248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>
                <a:latin typeface="黑体" pitchFamily="49" charset="-122"/>
                <a:ea typeface="黑体" pitchFamily="49" charset="-122"/>
              </a:rPr>
              <a:t>这个定理称为</a:t>
            </a:r>
            <a:r>
              <a:rPr kumimoji="1" lang="zh-CN" altLang="en-US" sz="2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霍尔维茨定理</a:t>
            </a:r>
            <a:r>
              <a:rPr kumimoji="1" lang="en-US" altLang="zh-CN" sz="2600" b="1">
                <a:latin typeface="Times New Roman" pitchFamily="18" charset="0"/>
                <a:ea typeface="黑体" pitchFamily="49" charset="-122"/>
              </a:rPr>
              <a:t>.</a:t>
            </a: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893763" y="3187700"/>
            <a:ext cx="71786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>
                <a:latin typeface="黑体" pitchFamily="49" charset="-122"/>
                <a:ea typeface="黑体" pitchFamily="49" charset="-122"/>
              </a:rPr>
              <a:t>对称矩阵  为负定的充分必要条件是</a:t>
            </a:r>
            <a:r>
              <a:rPr kumimoji="1" lang="en-US" altLang="zh-CN" sz="2600" b="1">
                <a:latin typeface="Times New Roman" pitchFamily="18" charset="0"/>
                <a:ea typeface="黑体" pitchFamily="49" charset="-122"/>
              </a:rPr>
              <a:t>:   </a:t>
            </a:r>
            <a:r>
              <a:rPr kumimoji="1" lang="zh-CN" altLang="en-US" sz="2600" b="1">
                <a:latin typeface="黑体" pitchFamily="49" charset="-122"/>
                <a:ea typeface="黑体" pitchFamily="49" charset="-122"/>
              </a:rPr>
              <a:t>奇数阶主</a:t>
            </a:r>
          </a:p>
          <a:p>
            <a:r>
              <a:rPr kumimoji="1" lang="zh-CN" altLang="en-US" sz="2600" b="1">
                <a:latin typeface="黑体" pitchFamily="49" charset="-122"/>
                <a:ea typeface="黑体" pitchFamily="49" charset="-122"/>
              </a:rPr>
              <a:t>子式为负</a:t>
            </a:r>
            <a:r>
              <a:rPr kumimoji="1" lang="en-US" altLang="zh-CN" sz="2600" b="1">
                <a:latin typeface="Times New Roman" pitchFamily="18" charset="0"/>
                <a:ea typeface="黑体" pitchFamily="49" charset="-122"/>
              </a:rPr>
              <a:t>,   </a:t>
            </a:r>
            <a:r>
              <a:rPr kumimoji="1" lang="zh-CN" altLang="en-US" sz="2600" b="1">
                <a:latin typeface="黑体" pitchFamily="49" charset="-122"/>
                <a:ea typeface="黑体" pitchFamily="49" charset="-122"/>
              </a:rPr>
              <a:t>而偶数阶主子式为正</a:t>
            </a:r>
            <a:r>
              <a:rPr kumimoji="1" lang="en-US" altLang="zh-CN" sz="2600" b="1">
                <a:latin typeface="Times New Roman" pitchFamily="18" charset="0"/>
                <a:ea typeface="黑体" pitchFamily="49" charset="-122"/>
              </a:rPr>
              <a:t>,   </a:t>
            </a:r>
            <a:r>
              <a:rPr kumimoji="1" lang="zh-CN" altLang="en-US" sz="2600" b="1">
                <a:latin typeface="黑体" pitchFamily="49" charset="-122"/>
                <a:ea typeface="黑体" pitchFamily="49" charset="-122"/>
              </a:rPr>
              <a:t>即</a:t>
            </a:r>
          </a:p>
        </p:txBody>
      </p:sp>
      <p:sp>
        <p:nvSpPr>
          <p:cNvPr id="61454" name="Rectangle 9"/>
          <p:cNvSpPr>
            <a:spLocks noChangeArrowheads="1"/>
          </p:cNvSpPr>
          <p:nvPr/>
        </p:nvSpPr>
        <p:spPr bwMode="auto">
          <a:xfrm>
            <a:off x="900113" y="620713"/>
            <a:ext cx="6929437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 dirty="0" smtClean="0">
                <a:solidFill>
                  <a:srgbClr val="FD0FFF"/>
                </a:solidFill>
                <a:latin typeface="黑体" pitchFamily="49" charset="-122"/>
                <a:ea typeface="黑体" pitchFamily="49" charset="-122"/>
              </a:rPr>
              <a:t>定理</a:t>
            </a:r>
            <a:r>
              <a:rPr kumimoji="1" lang="en-US" altLang="zh-CN" sz="2600" b="1" dirty="0" smtClean="0">
                <a:solidFill>
                  <a:srgbClr val="FD0FFF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zh-CN" altLang="en-US" sz="2600" b="1" dirty="0">
                <a:latin typeface="黑体" pitchFamily="49" charset="-122"/>
                <a:ea typeface="黑体" pitchFamily="49" charset="-122"/>
              </a:rPr>
              <a:t>对称矩阵 </a:t>
            </a:r>
            <a:r>
              <a:rPr kumimoji="1" lang="zh-CN" altLang="en-US" sz="2600" b="1" i="1" dirty="0">
                <a:latin typeface="Times New Roman" pitchFamily="18" charset="0"/>
                <a:ea typeface="黑体" pitchFamily="49" charset="-122"/>
              </a:rPr>
              <a:t>  </a:t>
            </a:r>
            <a:r>
              <a:rPr kumimoji="1" lang="zh-CN" altLang="en-US" sz="2600" b="1" dirty="0">
                <a:latin typeface="黑体" pitchFamily="49" charset="-122"/>
                <a:ea typeface="黑体" pitchFamily="49" charset="-122"/>
              </a:rPr>
              <a:t>为正定的充分必要条件是</a:t>
            </a:r>
            <a:r>
              <a:rPr kumimoji="1" lang="en-US" altLang="zh-CN" sz="2600" b="1" dirty="0">
                <a:latin typeface="Times New Roman" pitchFamily="18" charset="0"/>
                <a:ea typeface="黑体" pitchFamily="49" charset="-122"/>
              </a:rPr>
              <a:t>:  </a:t>
            </a:r>
          </a:p>
          <a:p>
            <a:r>
              <a:rPr kumimoji="1" lang="en-US" altLang="zh-CN" sz="2600" b="1" dirty="0"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zh-CN" altLang="en-US" sz="2600" b="1" dirty="0">
                <a:latin typeface="黑体" pitchFamily="49" charset="-122"/>
                <a:ea typeface="黑体" pitchFamily="49" charset="-122"/>
              </a:rPr>
              <a:t>的各阶主子式为正</a:t>
            </a:r>
            <a:r>
              <a:rPr kumimoji="1" lang="en-US" altLang="zh-CN" sz="2600" b="1" dirty="0">
                <a:latin typeface="Times New Roman" pitchFamily="18" charset="0"/>
                <a:ea typeface="黑体" pitchFamily="49" charset="-122"/>
              </a:rPr>
              <a:t>,</a:t>
            </a:r>
            <a:r>
              <a:rPr kumimoji="1" lang="en-US" altLang="zh-CN" sz="2600" b="1" dirty="0"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zh-CN" altLang="en-US" sz="2600" b="1" dirty="0">
                <a:latin typeface="黑体" pitchFamily="49" charset="-122"/>
                <a:ea typeface="黑体" pitchFamily="49" charset="-122"/>
              </a:rPr>
              <a:t>即</a:t>
            </a:r>
          </a:p>
        </p:txBody>
      </p:sp>
      <p:graphicFrame>
        <p:nvGraphicFramePr>
          <p:cNvPr id="61447" name="Object 12"/>
          <p:cNvGraphicFramePr>
            <a:graphicFrameLocks noChangeAspect="1"/>
          </p:cNvGraphicFramePr>
          <p:nvPr/>
        </p:nvGraphicFramePr>
        <p:xfrm>
          <a:off x="3494088" y="692150"/>
          <a:ext cx="357187" cy="360363"/>
        </p:xfrm>
        <a:graphic>
          <a:graphicData uri="http://schemas.openxmlformats.org/presentationml/2006/ole">
            <p:oleObj spid="_x0000_s184351" name="Equation" r:id="rId8" imgW="164885" imgH="164885" progId="Equation.DSMT4">
              <p:embed/>
            </p:oleObj>
          </a:graphicData>
        </a:graphic>
      </p:graphicFrame>
      <p:graphicFrame>
        <p:nvGraphicFramePr>
          <p:cNvPr id="61448" name="对象 2"/>
          <p:cNvGraphicFramePr>
            <a:graphicFrameLocks noChangeAspect="1"/>
          </p:cNvGraphicFramePr>
          <p:nvPr/>
        </p:nvGraphicFramePr>
        <p:xfrm>
          <a:off x="1042988" y="1063625"/>
          <a:ext cx="357187" cy="360363"/>
        </p:xfrm>
        <a:graphic>
          <a:graphicData uri="http://schemas.openxmlformats.org/presentationml/2006/ole">
            <p:oleObj spid="_x0000_s184352" name="Equation" r:id="rId9" imgW="164885" imgH="164885" progId="Equation.DSMT4">
              <p:embed/>
            </p:oleObj>
          </a:graphicData>
        </a:graphic>
      </p:graphicFrame>
      <p:graphicFrame>
        <p:nvGraphicFramePr>
          <p:cNvPr id="60425" name="对象 3"/>
          <p:cNvGraphicFramePr>
            <a:graphicFrameLocks noChangeAspect="1"/>
          </p:cNvGraphicFramePr>
          <p:nvPr/>
        </p:nvGraphicFramePr>
        <p:xfrm>
          <a:off x="2343150" y="3249613"/>
          <a:ext cx="357188" cy="360362"/>
        </p:xfrm>
        <a:graphic>
          <a:graphicData uri="http://schemas.openxmlformats.org/presentationml/2006/ole">
            <p:oleObj spid="_x0000_s184353" name="Equation" r:id="rId10" imgW="164885" imgH="164885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5" grpId="0" autoUpdateAnimBg="0"/>
      <p:bldP spid="604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1905000" y="762000"/>
            <a:ext cx="9144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100"/>
              <a:t> </a:t>
            </a:r>
            <a:endParaRPr lang="zh-CN" altLang="en-US" sz="2400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2881313" y="3024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971550" y="260350"/>
            <a:ext cx="6048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 dirty="0" smtClean="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顺序</a:t>
            </a:r>
            <a:r>
              <a:rPr lang="zh-CN" altLang="en-US" sz="3200" b="1" dirty="0">
                <a:solidFill>
                  <a:srgbClr val="333399"/>
                </a:solidFill>
                <a:latin typeface="黑体" pitchFamily="49" charset="-122"/>
                <a:ea typeface="黑体" pitchFamily="49" charset="-122"/>
              </a:rPr>
              <a:t>主子式、主子式</a:t>
            </a:r>
            <a:r>
              <a:rPr lang="zh-CN" altLang="en-US" sz="1100" dirty="0"/>
              <a:t> 、</a:t>
            </a:r>
            <a:endParaRPr lang="zh-CN" altLang="en-US" sz="2400" dirty="0"/>
          </a:p>
        </p:txBody>
      </p:sp>
      <p:graphicFrame>
        <p:nvGraphicFramePr>
          <p:cNvPr id="112655" name="Object 15"/>
          <p:cNvGraphicFramePr>
            <a:graphicFrameLocks noChangeAspect="1"/>
          </p:cNvGraphicFramePr>
          <p:nvPr/>
        </p:nvGraphicFramePr>
        <p:xfrm>
          <a:off x="800100" y="1549400"/>
          <a:ext cx="6824663" cy="1506538"/>
        </p:xfrm>
        <a:graphic>
          <a:graphicData uri="http://schemas.openxmlformats.org/presentationml/2006/ole">
            <p:oleObj spid="_x0000_s195595" name="Equation" r:id="rId3" imgW="5575300" imgH="1231900" progId="Equation.DSMT4">
              <p:embed/>
            </p:oleObj>
          </a:graphicData>
        </a:graphic>
      </p:graphicFrame>
      <p:sp>
        <p:nvSpPr>
          <p:cNvPr id="112656" name="Rectangle 16"/>
          <p:cNvSpPr>
            <a:spLocks noChangeArrowheads="1"/>
          </p:cNvSpPr>
          <p:nvPr/>
        </p:nvSpPr>
        <p:spPr bwMode="auto">
          <a:xfrm>
            <a:off x="1042988" y="321310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tabLst>
                <a:tab pos="723900" algn="l"/>
              </a:tabLst>
            </a:pPr>
            <a:r>
              <a:rPr lang="zh-CN" altLang="en-US" b="1">
                <a:latin typeface="宋体" pitchFamily="2" charset="-122"/>
              </a:rPr>
              <a:t>称为</a:t>
            </a:r>
            <a:r>
              <a:rPr lang="en-US" altLang="zh-CN" b="1"/>
              <a:t>A</a:t>
            </a:r>
            <a:r>
              <a:rPr lang="zh-CN" altLang="en-US" b="1">
                <a:latin typeface="宋体" pitchFamily="2" charset="-122"/>
              </a:rPr>
              <a:t>为第</a:t>
            </a:r>
            <a:r>
              <a:rPr lang="en-US" altLang="zh-CN" b="1">
                <a:latin typeface="宋体" pitchFamily="2" charset="-122"/>
              </a:rPr>
              <a:t>k</a:t>
            </a:r>
            <a:r>
              <a:rPr lang="zh-CN" altLang="en-US" b="1">
                <a:latin typeface="宋体" pitchFamily="2" charset="-122"/>
              </a:rPr>
              <a:t>阶</a:t>
            </a:r>
            <a:r>
              <a:rPr lang="zh-CN" altLang="en-US" b="1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顺序主子矩阵</a:t>
            </a:r>
            <a:r>
              <a:rPr lang="zh-CN" altLang="en-US" b="1"/>
              <a:t>;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971550" y="974725"/>
            <a:ext cx="3529013" cy="549275"/>
            <a:chOff x="612" y="750"/>
            <a:chExt cx="2223" cy="346"/>
          </a:xfrm>
        </p:grpSpPr>
        <p:graphicFrame>
          <p:nvGraphicFramePr>
            <p:cNvPr id="112652" name="Object 12"/>
            <p:cNvGraphicFramePr>
              <a:graphicFrameLocks noChangeAspect="1"/>
            </p:cNvGraphicFramePr>
            <p:nvPr/>
          </p:nvGraphicFramePr>
          <p:xfrm>
            <a:off x="1397" y="750"/>
            <a:ext cx="1438" cy="346"/>
          </p:xfrm>
          <a:graphic>
            <a:graphicData uri="http://schemas.openxmlformats.org/presentationml/2006/ole">
              <p:oleObj spid="_x0000_s195596" name="Equation" r:id="rId4" imgW="2235200" imgH="533400" progId="Equation.DSMT4">
                <p:embed/>
              </p:oleObj>
            </a:graphicData>
          </a:graphic>
        </p:graphicFrame>
        <p:sp>
          <p:nvSpPr>
            <p:cNvPr id="112658" name="Rectangle 18"/>
            <p:cNvSpPr>
              <a:spLocks noChangeArrowheads="1"/>
            </p:cNvSpPr>
            <p:nvPr/>
          </p:nvSpPr>
          <p:spPr bwMode="auto">
            <a:xfrm>
              <a:off x="612" y="754"/>
              <a:ext cx="12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b="1"/>
                <a:t>设矩阵</a:t>
              </a:r>
            </a:p>
          </p:txBody>
        </p:sp>
      </p:grpSp>
      <p:graphicFrame>
        <p:nvGraphicFramePr>
          <p:cNvPr id="112676" name="Object 36"/>
          <p:cNvGraphicFramePr>
            <a:graphicFrameLocks noChangeAspect="1"/>
          </p:cNvGraphicFramePr>
          <p:nvPr/>
        </p:nvGraphicFramePr>
        <p:xfrm>
          <a:off x="755650" y="3854450"/>
          <a:ext cx="6362700" cy="1398588"/>
        </p:xfrm>
        <a:graphic>
          <a:graphicData uri="http://schemas.openxmlformats.org/presentationml/2006/ole">
            <p:oleObj spid="_x0000_s195597" name="Equation" r:id="rId5" imgW="5600700" imgH="1231900" progId="Equation.DSMT4">
              <p:embed/>
            </p:oleObj>
          </a:graphicData>
        </a:graphic>
      </p:graphicFrame>
      <p:sp>
        <p:nvSpPr>
          <p:cNvPr id="112678" name="Rectangle 38"/>
          <p:cNvSpPr>
            <a:spLocks noChangeArrowheads="1"/>
          </p:cNvSpPr>
          <p:nvPr/>
        </p:nvSpPr>
        <p:spPr bwMode="auto">
          <a:xfrm>
            <a:off x="1042988" y="5373688"/>
            <a:ext cx="5405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latin typeface="宋体" pitchFamily="2" charset="-122"/>
              </a:rPr>
              <a:t>称为</a:t>
            </a:r>
            <a:r>
              <a:rPr lang="en-US" altLang="zh-CN" b="1"/>
              <a:t>A</a:t>
            </a:r>
            <a:r>
              <a:rPr lang="zh-CN" altLang="en-US" b="1">
                <a:latin typeface="宋体" pitchFamily="2" charset="-122"/>
              </a:rPr>
              <a:t>的第</a:t>
            </a:r>
            <a:r>
              <a:rPr lang="en-US" altLang="zh-CN" b="1">
                <a:latin typeface="宋体" pitchFamily="2" charset="-122"/>
              </a:rPr>
              <a:t>k</a:t>
            </a:r>
            <a:r>
              <a:rPr lang="zh-CN" altLang="en-US" b="1">
                <a:latin typeface="宋体" pitchFamily="2" charset="-122"/>
              </a:rPr>
              <a:t>阶</a:t>
            </a:r>
            <a:r>
              <a:rPr lang="zh-CN" altLang="en-US" b="1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顺序主子式</a:t>
            </a:r>
            <a:r>
              <a:rPr lang="zh-CN" altLang="en-US" b="1">
                <a:latin typeface="宋体" pitchFamily="2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1" grpId="0"/>
      <p:bldP spid="112656" grpId="0"/>
      <p:bldP spid="11267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042988" y="333375"/>
            <a:ext cx="4176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） </a:t>
            </a:r>
            <a:r>
              <a:rPr lang="en-US" altLang="zh-CN" b="1" i="1" dirty="0"/>
              <a:t>k </a:t>
            </a:r>
            <a:r>
              <a:rPr lang="zh-CN" altLang="en-US" b="1" dirty="0"/>
              <a:t>级行列式</a:t>
            </a:r>
          </a:p>
        </p:txBody>
      </p:sp>
      <p:graphicFrame>
        <p:nvGraphicFramePr>
          <p:cNvPr id="151555" name="Object 3"/>
          <p:cNvGraphicFramePr>
            <a:graphicFrameLocks noChangeAspect="1"/>
          </p:cNvGraphicFramePr>
          <p:nvPr/>
        </p:nvGraphicFramePr>
        <p:xfrm>
          <a:off x="1598613" y="1182688"/>
          <a:ext cx="3963987" cy="2019300"/>
        </p:xfrm>
        <a:graphic>
          <a:graphicData uri="http://schemas.openxmlformats.org/presentationml/2006/ole">
            <p:oleObj spid="_x0000_s196613" name="Equation" r:id="rId3" imgW="3492500" imgH="1778000" progId="Equation.DSMT4">
              <p:embed/>
            </p:oleObj>
          </a:graphicData>
        </a:graphic>
      </p:graphicFrame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1042988" y="3644900"/>
            <a:ext cx="5405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latin typeface="宋体" pitchFamily="2" charset="-122"/>
              </a:rPr>
              <a:t>称为</a:t>
            </a:r>
            <a:r>
              <a:rPr lang="en-US" altLang="zh-CN" b="1"/>
              <a:t>A</a:t>
            </a:r>
            <a:r>
              <a:rPr lang="zh-CN" altLang="en-US" b="1">
                <a:latin typeface="宋体" pitchFamily="2" charset="-122"/>
              </a:rPr>
              <a:t>的一个</a:t>
            </a:r>
            <a:r>
              <a:rPr lang="en-US" altLang="zh-CN" b="1" i="1"/>
              <a:t>k </a:t>
            </a:r>
            <a:r>
              <a:rPr lang="zh-CN" altLang="en-US" b="1">
                <a:latin typeface="宋体" pitchFamily="2" charset="-122"/>
              </a:rPr>
              <a:t>阶</a:t>
            </a:r>
            <a:r>
              <a:rPr lang="zh-CN" altLang="en-US" b="1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主子式</a:t>
            </a:r>
            <a:r>
              <a:rPr lang="zh-CN" altLang="en-US" b="1">
                <a:latin typeface="宋体" pitchFamily="2" charset="-122"/>
              </a:rPr>
              <a:t>.</a:t>
            </a:r>
          </a:p>
        </p:txBody>
      </p:sp>
      <p:sp>
        <p:nvSpPr>
          <p:cNvPr id="151562" name="AutoShape 10"/>
          <p:cNvSpPr>
            <a:spLocks noChangeArrowheads="1"/>
          </p:cNvSpPr>
          <p:nvPr/>
        </p:nvSpPr>
        <p:spPr bwMode="auto">
          <a:xfrm>
            <a:off x="6226175" y="333375"/>
            <a:ext cx="1946275" cy="1295400"/>
          </a:xfrm>
          <a:prstGeom prst="wedgeRoundRectCallout">
            <a:avLst>
              <a:gd name="adj1" fmla="val -83931"/>
              <a:gd name="adj2" fmla="val 60782"/>
              <a:gd name="adj3" fmla="val 16667"/>
            </a:avLst>
          </a:prstGeom>
          <a:solidFill>
            <a:schemeClr val="accent1">
              <a:alpha val="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 b="1"/>
              <a:t>即行指标与列指标相同的</a:t>
            </a:r>
            <a:r>
              <a:rPr lang="en-US" altLang="zh-CN" sz="2400" b="1" i="1"/>
              <a:t>k</a:t>
            </a:r>
            <a:r>
              <a:rPr lang="zh-CN" altLang="en-US" sz="2400" b="1"/>
              <a:t>阶子式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/>
      <p:bldP spid="151556" grpId="0"/>
      <p:bldP spid="15156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8" name="Text Box 2"/>
          <p:cNvSpPr txBox="1">
            <a:spLocks noChangeArrowheads="1"/>
          </p:cNvSpPr>
          <p:nvPr/>
        </p:nvSpPr>
        <p:spPr bwMode="auto">
          <a:xfrm>
            <a:off x="876300" y="692150"/>
            <a:ext cx="7656513" cy="1692275"/>
          </a:xfrm>
          <a:prstGeom prst="rect">
            <a:avLst/>
          </a:prstGeom>
          <a:solidFill>
            <a:srgbClr val="97ED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6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1.</a:t>
            </a:r>
            <a:r>
              <a:rPr kumimoji="1" lang="en-US" altLang="zh-CN" sz="2600" b="1">
                <a:solidFill>
                  <a:srgbClr val="0000FF"/>
                </a:solidFill>
                <a:latin typeface="Times New Roman" pitchFamily="18" charset="0"/>
              </a:rPr>
              <a:t>   </a:t>
            </a:r>
            <a:r>
              <a:rPr kumimoji="1" lang="zh-CN" altLang="en-US" sz="26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判别二次型</a:t>
            </a:r>
            <a:endParaRPr kumimoji="1" lang="en-US" altLang="zh-CN" sz="2600" b="1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endParaRPr kumimoji="1" lang="en-US" altLang="zh-CN" sz="2600" b="1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endParaRPr kumimoji="1" lang="en-US" altLang="zh-CN" sz="2600" b="1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endParaRPr kumimoji="1" lang="zh-CN" altLang="en-US" sz="260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63490" name="Object 3"/>
          <p:cNvGraphicFramePr>
            <a:graphicFrameLocks noChangeAspect="1"/>
          </p:cNvGraphicFramePr>
          <p:nvPr/>
        </p:nvGraphicFramePr>
        <p:xfrm>
          <a:off x="1692275" y="1181100"/>
          <a:ext cx="6767513" cy="531813"/>
        </p:xfrm>
        <a:graphic>
          <a:graphicData uri="http://schemas.openxmlformats.org/presentationml/2006/ole">
            <p:oleObj spid="_x0000_s175124" name="Equation" r:id="rId3" imgW="3403600" imgH="241300" progId="Equation.DSMT4">
              <p:embed/>
            </p:oleObj>
          </a:graphicData>
        </a:graphic>
      </p:graphicFrame>
      <p:sp>
        <p:nvSpPr>
          <p:cNvPr id="63499" name="Text Box 4"/>
          <p:cNvSpPr txBox="1">
            <a:spLocks noChangeArrowheads="1"/>
          </p:cNvSpPr>
          <p:nvPr/>
        </p:nvSpPr>
        <p:spPr bwMode="auto">
          <a:xfrm>
            <a:off x="838200" y="1787525"/>
            <a:ext cx="167798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是否正定</a:t>
            </a:r>
            <a:r>
              <a:rPr kumimoji="1" lang="en-US" altLang="zh-CN" sz="26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graphicFrame>
        <p:nvGraphicFramePr>
          <p:cNvPr id="311302" name="Object 6"/>
          <p:cNvGraphicFramePr>
            <a:graphicFrameLocks noChangeAspect="1"/>
          </p:cNvGraphicFramePr>
          <p:nvPr/>
        </p:nvGraphicFramePr>
        <p:xfrm>
          <a:off x="971550" y="2781300"/>
          <a:ext cx="3067050" cy="503238"/>
        </p:xfrm>
        <a:graphic>
          <a:graphicData uri="http://schemas.openxmlformats.org/presentationml/2006/ole">
            <p:oleObj spid="_x0000_s175125" name="Equation" r:id="rId4" imgW="1485900" imgH="228600" progId="Equation.DSMT4">
              <p:embed/>
            </p:oleObj>
          </a:graphicData>
        </a:graphic>
      </p:graphicFrame>
      <p:graphicFrame>
        <p:nvGraphicFramePr>
          <p:cNvPr id="311303" name="Object 7"/>
          <p:cNvGraphicFramePr>
            <a:graphicFrameLocks noChangeAspect="1"/>
          </p:cNvGraphicFramePr>
          <p:nvPr/>
        </p:nvGraphicFramePr>
        <p:xfrm>
          <a:off x="4067175" y="2382838"/>
          <a:ext cx="1944688" cy="1333500"/>
        </p:xfrm>
        <a:graphic>
          <a:graphicData uri="http://schemas.openxmlformats.org/presentationml/2006/ole">
            <p:oleObj spid="_x0000_s175126" name="Equation" r:id="rId5" imgW="1028700" imgH="698500" progId="Equation.DSMT4">
              <p:embed/>
            </p:oleObj>
          </a:graphicData>
        </a:graphic>
      </p:graphicFrame>
      <p:sp>
        <p:nvSpPr>
          <p:cNvPr id="311304" name="Text Box 8"/>
          <p:cNvSpPr txBox="1">
            <a:spLocks noChangeArrowheads="1"/>
          </p:cNvSpPr>
          <p:nvPr/>
        </p:nvSpPr>
        <p:spPr bwMode="auto">
          <a:xfrm>
            <a:off x="900113" y="3500438"/>
            <a:ext cx="25066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它的顺序主子式</a:t>
            </a:r>
            <a:endParaRPr kumimoji="1" lang="zh-CN" altLang="en-US" sz="2600"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311305" name="Object 9"/>
          <p:cNvGraphicFramePr>
            <a:graphicFrameLocks noChangeAspect="1"/>
          </p:cNvGraphicFramePr>
          <p:nvPr/>
        </p:nvGraphicFramePr>
        <p:xfrm>
          <a:off x="1116013" y="4508500"/>
          <a:ext cx="909637" cy="496888"/>
        </p:xfrm>
        <a:graphic>
          <a:graphicData uri="http://schemas.openxmlformats.org/presentationml/2006/ole">
            <p:oleObj spid="_x0000_s175127" name="Equation" r:id="rId6" imgW="393529" imgH="203112" progId="Equation.DSMT4">
              <p:embed/>
            </p:oleObj>
          </a:graphicData>
        </a:graphic>
      </p:graphicFrame>
      <p:graphicFrame>
        <p:nvGraphicFramePr>
          <p:cNvPr id="311306" name="Object 10"/>
          <p:cNvGraphicFramePr>
            <a:graphicFrameLocks noChangeAspect="1"/>
          </p:cNvGraphicFramePr>
          <p:nvPr/>
        </p:nvGraphicFramePr>
        <p:xfrm>
          <a:off x="2195513" y="4292600"/>
          <a:ext cx="2212975" cy="1081088"/>
        </p:xfrm>
        <a:graphic>
          <a:graphicData uri="http://schemas.openxmlformats.org/presentationml/2006/ole">
            <p:oleObj spid="_x0000_s175128" name="Equation" r:id="rId7" imgW="977900" imgH="469900" progId="Equation.DSMT4">
              <p:embed/>
            </p:oleObj>
          </a:graphicData>
        </a:graphic>
      </p:graphicFrame>
      <p:graphicFrame>
        <p:nvGraphicFramePr>
          <p:cNvPr id="311307" name="Object 11"/>
          <p:cNvGraphicFramePr>
            <a:graphicFrameLocks noChangeAspect="1"/>
          </p:cNvGraphicFramePr>
          <p:nvPr/>
        </p:nvGraphicFramePr>
        <p:xfrm>
          <a:off x="4559300" y="4149725"/>
          <a:ext cx="2973388" cy="1416050"/>
        </p:xfrm>
        <a:graphic>
          <a:graphicData uri="http://schemas.openxmlformats.org/presentationml/2006/ole">
            <p:oleObj spid="_x0000_s175129" name="Equation" r:id="rId8" imgW="1485900" imgH="698500" progId="Equation.DSMT4">
              <p:embed/>
            </p:oleObj>
          </a:graphicData>
        </a:graphic>
      </p:graphicFrame>
      <p:sp>
        <p:nvSpPr>
          <p:cNvPr id="311308" name="Rectangle 12"/>
          <p:cNvSpPr>
            <a:spLocks noChangeArrowheads="1"/>
          </p:cNvSpPr>
          <p:nvPr/>
        </p:nvSpPr>
        <p:spPr bwMode="auto">
          <a:xfrm>
            <a:off x="952500" y="5637213"/>
            <a:ext cx="35845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故上述二次型是正定的</a:t>
            </a:r>
            <a:r>
              <a:rPr kumimoji="1" lang="en-US" altLang="zh-CN" sz="2600" b="1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4" grpId="0" autoUpdateAnimBg="0"/>
      <p:bldP spid="31130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2"/>
          <p:cNvSpPr>
            <a:spLocks noChangeArrowheads="1"/>
          </p:cNvSpPr>
          <p:nvPr/>
        </p:nvSpPr>
        <p:spPr bwMode="auto">
          <a:xfrm>
            <a:off x="1042988" y="765175"/>
            <a:ext cx="7200900" cy="1692275"/>
          </a:xfrm>
          <a:prstGeom prst="rect">
            <a:avLst/>
          </a:prstGeom>
          <a:solidFill>
            <a:srgbClr val="97ED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6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2.</a:t>
            </a:r>
            <a:r>
              <a:rPr kumimoji="1" lang="en-US" altLang="zh-CN" sz="2600" b="1">
                <a:solidFill>
                  <a:srgbClr val="0000FF"/>
                </a:solidFill>
                <a:latin typeface="Times New Roman" pitchFamily="18" charset="0"/>
              </a:rPr>
              <a:t>   </a:t>
            </a:r>
            <a:r>
              <a:rPr kumimoji="1" lang="zh-CN" altLang="en-US" sz="26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判别二次型</a:t>
            </a:r>
            <a:endParaRPr kumimoji="1" lang="en-US" altLang="zh-CN" sz="2600" b="1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endParaRPr kumimoji="1" lang="en-US" altLang="zh-CN" sz="2600" b="1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endParaRPr kumimoji="1" lang="en-US" altLang="zh-CN" sz="2600" b="1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endParaRPr kumimoji="1" lang="zh-CN" altLang="en-US" sz="2600" b="1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64514" name="Object 3"/>
          <p:cNvGraphicFramePr>
            <a:graphicFrameLocks noChangeAspect="1"/>
          </p:cNvGraphicFramePr>
          <p:nvPr/>
        </p:nvGraphicFramePr>
        <p:xfrm>
          <a:off x="2124075" y="1325563"/>
          <a:ext cx="5619750" cy="590550"/>
        </p:xfrm>
        <a:graphic>
          <a:graphicData uri="http://schemas.openxmlformats.org/presentationml/2006/ole">
            <p:oleObj spid="_x0000_s176142" name="Equation" r:id="rId3" imgW="2463800" imgH="241300" progId="Equation.DSMT4">
              <p:embed/>
            </p:oleObj>
          </a:graphicData>
        </a:graphic>
      </p:graphicFrame>
      <p:sp>
        <p:nvSpPr>
          <p:cNvPr id="64521" name="Rectangle 4"/>
          <p:cNvSpPr>
            <a:spLocks noChangeArrowheads="1"/>
          </p:cNvSpPr>
          <p:nvPr/>
        </p:nvSpPr>
        <p:spPr bwMode="auto">
          <a:xfrm>
            <a:off x="1066800" y="1930400"/>
            <a:ext cx="15938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是否正定</a:t>
            </a:r>
            <a:r>
              <a:rPr kumimoji="1" lang="en-US" altLang="zh-CN" sz="2600" b="1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1042988" y="3429000"/>
            <a:ext cx="25066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二次型的矩阵为</a:t>
            </a:r>
          </a:p>
        </p:txBody>
      </p:sp>
      <p:graphicFrame>
        <p:nvGraphicFramePr>
          <p:cNvPr id="312327" name="Object 7"/>
          <p:cNvGraphicFramePr>
            <a:graphicFrameLocks noChangeAspect="1"/>
          </p:cNvGraphicFramePr>
          <p:nvPr/>
        </p:nvGraphicFramePr>
        <p:xfrm>
          <a:off x="3549650" y="2997200"/>
          <a:ext cx="2422525" cy="1416050"/>
        </p:xfrm>
        <a:graphic>
          <a:graphicData uri="http://schemas.openxmlformats.org/presentationml/2006/ole">
            <p:oleObj spid="_x0000_s176143" name="Equation" r:id="rId4" imgW="1206500" imgH="698500" progId="Equation.DSMT4">
              <p:embed/>
            </p:oleObj>
          </a:graphicData>
        </a:graphic>
      </p:graphicFrame>
      <p:sp>
        <p:nvSpPr>
          <p:cNvPr id="312328" name="Text Box 8"/>
          <p:cNvSpPr txBox="1">
            <a:spLocks noChangeArrowheads="1"/>
          </p:cNvSpPr>
          <p:nvPr/>
        </p:nvSpPr>
        <p:spPr bwMode="auto">
          <a:xfrm>
            <a:off x="1042988" y="2492375"/>
            <a:ext cx="25892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用特征值判别法</a:t>
            </a:r>
            <a:r>
              <a:rPr kumimoji="1" lang="en-US" altLang="zh-CN" sz="2600" b="1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312329" name="Object 9"/>
          <p:cNvGraphicFramePr>
            <a:graphicFrameLocks noChangeAspect="1"/>
          </p:cNvGraphicFramePr>
          <p:nvPr/>
        </p:nvGraphicFramePr>
        <p:xfrm>
          <a:off x="1211263" y="4703763"/>
          <a:ext cx="2182812" cy="498475"/>
        </p:xfrm>
        <a:graphic>
          <a:graphicData uri="http://schemas.openxmlformats.org/presentationml/2006/ole">
            <p:oleObj spid="_x0000_s176144" name="Equation" r:id="rId5" imgW="2133600" imgH="457200" progId="Equation.DSMT4">
              <p:embed/>
            </p:oleObj>
          </a:graphicData>
        </a:graphic>
      </p:graphicFrame>
      <p:graphicFrame>
        <p:nvGraphicFramePr>
          <p:cNvPr id="312330" name="Object 10"/>
          <p:cNvGraphicFramePr>
            <a:graphicFrameLocks noChangeAspect="1"/>
          </p:cNvGraphicFramePr>
          <p:nvPr/>
        </p:nvGraphicFramePr>
        <p:xfrm>
          <a:off x="3708400" y="4708525"/>
          <a:ext cx="3368675" cy="460375"/>
        </p:xfrm>
        <a:graphic>
          <a:graphicData uri="http://schemas.openxmlformats.org/presentationml/2006/ole">
            <p:oleObj spid="_x0000_s176145" name="Equation" r:id="rId6" imgW="3327400" imgH="419100" progId="Equation.DSMT4">
              <p:embed/>
            </p:oleObj>
          </a:graphicData>
        </a:graphic>
      </p:graphicFrame>
      <p:sp>
        <p:nvSpPr>
          <p:cNvPr id="312331" name="Rectangle 11"/>
          <p:cNvSpPr>
            <a:spLocks noChangeArrowheads="1"/>
          </p:cNvSpPr>
          <p:nvPr/>
        </p:nvSpPr>
        <p:spPr bwMode="auto">
          <a:xfrm>
            <a:off x="4125913" y="5297488"/>
            <a:ext cx="39163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>
                <a:latin typeface="黑体" pitchFamily="49" charset="-122"/>
                <a:ea typeface="黑体" pitchFamily="49" charset="-122"/>
              </a:rPr>
              <a:t>故此二次型为正定二次型</a:t>
            </a:r>
            <a:r>
              <a:rPr kumimoji="1" lang="en-US" altLang="zh-CN" sz="2600" b="1">
                <a:latin typeface="Times New Roman" pitchFamily="18" charset="0"/>
                <a:ea typeface="黑体" pitchFamily="49" charset="-122"/>
              </a:rPr>
              <a:t>.</a:t>
            </a:r>
          </a:p>
        </p:txBody>
      </p:sp>
      <p:sp>
        <p:nvSpPr>
          <p:cNvPr id="312333" name="Rectangle 13"/>
          <p:cNvSpPr>
            <a:spLocks noChangeArrowheads="1"/>
          </p:cNvSpPr>
          <p:nvPr/>
        </p:nvSpPr>
        <p:spPr bwMode="auto">
          <a:xfrm>
            <a:off x="1042988" y="5300663"/>
            <a:ext cx="29749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即知</a:t>
            </a:r>
            <a:r>
              <a:rPr kumimoji="1" lang="zh-CN" altLang="en-US" sz="2600" b="1">
                <a:latin typeface="Times New Roman" pitchFamily="18" charset="0"/>
              </a:rPr>
              <a:t> </a:t>
            </a:r>
            <a:r>
              <a:rPr kumimoji="1" lang="en-US" altLang="zh-CN" sz="2600" b="1" i="1">
                <a:latin typeface="Times New Roman" pitchFamily="18" charset="0"/>
              </a:rPr>
              <a:t>A</a:t>
            </a:r>
            <a:r>
              <a:rPr kumimoji="1" lang="en-US" altLang="zh-CN" sz="2600" b="1">
                <a:latin typeface="Times New Roman" pitchFamily="18" charset="0"/>
              </a:rPr>
              <a:t> </a:t>
            </a:r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是正定矩阵</a:t>
            </a:r>
            <a:r>
              <a:rPr kumimoji="1" lang="en-US" altLang="zh-CN" sz="2600" b="1">
                <a:latin typeface="Times New Roman" pitchFamily="18" charset="0"/>
              </a:rPr>
              <a:t>,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6" grpId="0" autoUpdateAnimBg="0"/>
      <p:bldP spid="312328" grpId="0" autoUpdateAnimBg="0"/>
      <p:bldP spid="312331" grpId="0" autoUpdateAnimBg="0"/>
      <p:bldP spid="31233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7" name="Rectangle 2"/>
          <p:cNvSpPr>
            <a:spLocks noChangeArrowheads="1"/>
          </p:cNvSpPr>
          <p:nvPr/>
        </p:nvSpPr>
        <p:spPr bwMode="auto">
          <a:xfrm>
            <a:off x="1066800" y="863600"/>
            <a:ext cx="5592763" cy="1692275"/>
          </a:xfrm>
          <a:prstGeom prst="rect">
            <a:avLst/>
          </a:prstGeom>
          <a:solidFill>
            <a:srgbClr val="97EDC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6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3.</a:t>
            </a:r>
            <a:r>
              <a:rPr kumimoji="1" lang="en-US" altLang="zh-CN" sz="2600" b="1">
                <a:solidFill>
                  <a:srgbClr val="0000FF"/>
                </a:solidFill>
                <a:latin typeface="Times New Roman" pitchFamily="18" charset="0"/>
              </a:rPr>
              <a:t>   </a:t>
            </a:r>
            <a:r>
              <a:rPr kumimoji="1" lang="zh-CN" altLang="en-US" sz="26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判别二次型</a:t>
            </a:r>
            <a:endParaRPr kumimoji="1" lang="en-US" altLang="zh-CN" sz="2600" b="1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endParaRPr kumimoji="1" lang="en-US" altLang="zh-CN" sz="2600" b="1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endParaRPr kumimoji="1" lang="en-US" altLang="zh-CN" sz="2600" b="1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endParaRPr kumimoji="1" lang="zh-CN" altLang="en-US" sz="2600" b="1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65538" name="Object 3"/>
          <p:cNvGraphicFramePr>
            <a:graphicFrameLocks noChangeAspect="1"/>
          </p:cNvGraphicFramePr>
          <p:nvPr/>
        </p:nvGraphicFramePr>
        <p:xfrm>
          <a:off x="1962150" y="1423988"/>
          <a:ext cx="4572000" cy="473075"/>
        </p:xfrm>
        <a:graphic>
          <a:graphicData uri="http://schemas.openxmlformats.org/presentationml/2006/ole">
            <p:oleObj spid="_x0000_s177175" name="Equation" r:id="rId3" imgW="4559300" imgH="431800" progId="Equation.DSMT4">
              <p:embed/>
            </p:oleObj>
          </a:graphicData>
        </a:graphic>
      </p:graphicFrame>
      <p:sp>
        <p:nvSpPr>
          <p:cNvPr id="65548" name="Rectangle 4"/>
          <p:cNvSpPr>
            <a:spLocks noChangeArrowheads="1"/>
          </p:cNvSpPr>
          <p:nvPr/>
        </p:nvSpPr>
        <p:spPr bwMode="auto">
          <a:xfrm>
            <a:off x="1066800" y="1911350"/>
            <a:ext cx="167798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的正定性</a:t>
            </a:r>
            <a:r>
              <a:rPr kumimoji="1" lang="en-US" altLang="zh-CN" sz="2600" b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graphicFrame>
        <p:nvGraphicFramePr>
          <p:cNvPr id="313350" name="Object 6"/>
          <p:cNvGraphicFramePr>
            <a:graphicFrameLocks noChangeAspect="1"/>
          </p:cNvGraphicFramePr>
          <p:nvPr/>
        </p:nvGraphicFramePr>
        <p:xfrm>
          <a:off x="1116013" y="3092450"/>
          <a:ext cx="1727200" cy="481013"/>
        </p:xfrm>
        <a:graphic>
          <a:graphicData uri="http://schemas.openxmlformats.org/presentationml/2006/ole">
            <p:oleObj spid="_x0000_s177176" name="Equation" r:id="rId4" imgW="837836" imgH="215806" progId="Equation.DSMT4">
              <p:embed/>
            </p:oleObj>
          </a:graphicData>
        </a:graphic>
      </p:graphicFrame>
      <p:graphicFrame>
        <p:nvGraphicFramePr>
          <p:cNvPr id="313351" name="Object 7"/>
          <p:cNvGraphicFramePr>
            <a:graphicFrameLocks noChangeAspect="1"/>
          </p:cNvGraphicFramePr>
          <p:nvPr/>
        </p:nvGraphicFramePr>
        <p:xfrm>
          <a:off x="1322388" y="4406900"/>
          <a:ext cx="1757362" cy="457200"/>
        </p:xfrm>
        <a:graphic>
          <a:graphicData uri="http://schemas.openxmlformats.org/presentationml/2006/ole">
            <p:oleObj spid="_x0000_s177177" name="Equation" r:id="rId5" imgW="1675673" imgH="406224" progId="Equation.DSMT4">
              <p:embed/>
            </p:oleObj>
          </a:graphicData>
        </a:graphic>
      </p:graphicFrame>
      <p:graphicFrame>
        <p:nvGraphicFramePr>
          <p:cNvPr id="313352" name="Object 8"/>
          <p:cNvGraphicFramePr>
            <a:graphicFrameLocks noChangeAspect="1"/>
          </p:cNvGraphicFramePr>
          <p:nvPr/>
        </p:nvGraphicFramePr>
        <p:xfrm>
          <a:off x="3402013" y="4056063"/>
          <a:ext cx="4098925" cy="1008062"/>
        </p:xfrm>
        <a:graphic>
          <a:graphicData uri="http://schemas.openxmlformats.org/presentationml/2006/ole">
            <p:oleObj spid="_x0000_s177178" name="Equation" r:id="rId6" imgW="4064000" imgH="965200" progId="Equation.DSMT4">
              <p:embed/>
            </p:oleObj>
          </a:graphicData>
        </a:graphic>
      </p:graphicFrame>
      <p:graphicFrame>
        <p:nvGraphicFramePr>
          <p:cNvPr id="313353" name="Object 9"/>
          <p:cNvGraphicFramePr>
            <a:graphicFrameLocks noChangeAspect="1"/>
          </p:cNvGraphicFramePr>
          <p:nvPr/>
        </p:nvGraphicFramePr>
        <p:xfrm>
          <a:off x="1331913" y="5383213"/>
          <a:ext cx="1931987" cy="566737"/>
        </p:xfrm>
        <a:graphic>
          <a:graphicData uri="http://schemas.openxmlformats.org/presentationml/2006/ole">
            <p:oleObj spid="_x0000_s177179" name="Equation" r:id="rId7" imgW="876300" imgH="241300" progId="Equation.DSMT4">
              <p:embed/>
            </p:oleObj>
          </a:graphicData>
        </a:graphic>
      </p:graphicFrame>
      <p:graphicFrame>
        <p:nvGraphicFramePr>
          <p:cNvPr id="313354" name="Object 10"/>
          <p:cNvGraphicFramePr>
            <a:graphicFrameLocks noChangeAspect="1"/>
          </p:cNvGraphicFramePr>
          <p:nvPr/>
        </p:nvGraphicFramePr>
        <p:xfrm>
          <a:off x="3419475" y="5373688"/>
          <a:ext cx="3751263" cy="528637"/>
        </p:xfrm>
        <a:graphic>
          <a:graphicData uri="http://schemas.openxmlformats.org/presentationml/2006/ole">
            <p:oleObj spid="_x0000_s177180" name="Equation" r:id="rId8" imgW="1663700" imgH="215900" progId="Equation.DSMT4">
              <p:embed/>
            </p:oleObj>
          </a:graphicData>
        </a:graphic>
      </p:graphicFrame>
      <p:graphicFrame>
        <p:nvGraphicFramePr>
          <p:cNvPr id="313355" name="Object 11"/>
          <p:cNvGraphicFramePr>
            <a:graphicFrameLocks noChangeAspect="1"/>
          </p:cNvGraphicFramePr>
          <p:nvPr/>
        </p:nvGraphicFramePr>
        <p:xfrm>
          <a:off x="2843213" y="2547938"/>
          <a:ext cx="2808287" cy="1528762"/>
        </p:xfrm>
        <a:graphic>
          <a:graphicData uri="http://schemas.openxmlformats.org/presentationml/2006/ole">
            <p:oleObj spid="_x0000_s177181" name="Equation" r:id="rId9" imgW="1295400" imgH="69850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ext Box 2"/>
          <p:cNvSpPr txBox="1">
            <a:spLocks noChangeArrowheads="1"/>
          </p:cNvSpPr>
          <p:nvPr/>
        </p:nvSpPr>
        <p:spPr bwMode="auto">
          <a:xfrm>
            <a:off x="1066800" y="1268413"/>
            <a:ext cx="2416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FD0FFF"/>
                </a:solidFill>
                <a:latin typeface="Times New Roman" pitchFamily="18" charset="0"/>
                <a:ea typeface="黑体" pitchFamily="49" charset="-122"/>
              </a:rPr>
              <a:t>1.</a:t>
            </a:r>
            <a:r>
              <a:rPr kumimoji="1" lang="en-US" altLang="zh-CN" sz="2800" b="1">
                <a:solidFill>
                  <a:srgbClr val="FD0F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b="1">
                <a:solidFill>
                  <a:srgbClr val="FD0FFF"/>
                </a:solidFill>
                <a:latin typeface="黑体" pitchFamily="49" charset="-122"/>
                <a:ea typeface="黑体" pitchFamily="49" charset="-122"/>
              </a:rPr>
              <a:t>用和号表示</a:t>
            </a:r>
          </a:p>
        </p:txBody>
      </p:sp>
      <p:graphicFrame>
        <p:nvGraphicFramePr>
          <p:cNvPr id="270339" name="Object 3"/>
          <p:cNvGraphicFramePr>
            <a:graphicFrameLocks noChangeAspect="1"/>
          </p:cNvGraphicFramePr>
          <p:nvPr/>
        </p:nvGraphicFramePr>
        <p:xfrm>
          <a:off x="1606550" y="2281238"/>
          <a:ext cx="5786438" cy="476250"/>
        </p:xfrm>
        <a:graphic>
          <a:graphicData uri="http://schemas.openxmlformats.org/presentationml/2006/ole">
            <p:oleObj spid="_x0000_s150560" name="Equation" r:id="rId3" imgW="5892800" imgH="457200" progId="Equation.DSMT4">
              <p:embed/>
            </p:oleObj>
          </a:graphicData>
        </a:graphic>
      </p:graphicFrame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1066800" y="1743075"/>
            <a:ext cx="15113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对二次型</a:t>
            </a:r>
          </a:p>
        </p:txBody>
      </p:sp>
      <p:graphicFrame>
        <p:nvGraphicFramePr>
          <p:cNvPr id="270341" name="Object 5"/>
          <p:cNvGraphicFramePr>
            <a:graphicFrameLocks noChangeAspect="1"/>
          </p:cNvGraphicFramePr>
          <p:nvPr/>
        </p:nvGraphicFramePr>
        <p:xfrm>
          <a:off x="1173163" y="3402013"/>
          <a:ext cx="1541462" cy="474662"/>
        </p:xfrm>
        <a:graphic>
          <a:graphicData uri="http://schemas.openxmlformats.org/presentationml/2006/ole">
            <p:oleObj spid="_x0000_s150561" name="Equation" r:id="rId4" imgW="1562100" imgH="457200" progId="Equation.DSMT4">
              <p:embed/>
            </p:oleObj>
          </a:graphicData>
        </a:graphic>
      </p:graphicFrame>
      <p:graphicFrame>
        <p:nvGraphicFramePr>
          <p:cNvPr id="270342" name="Object 6"/>
          <p:cNvGraphicFramePr>
            <a:graphicFrameLocks noChangeAspect="1"/>
          </p:cNvGraphicFramePr>
          <p:nvPr/>
        </p:nvGraphicFramePr>
        <p:xfrm>
          <a:off x="2876550" y="3379788"/>
          <a:ext cx="3976688" cy="479425"/>
        </p:xfrm>
        <a:graphic>
          <a:graphicData uri="http://schemas.openxmlformats.org/presentationml/2006/ole">
            <p:oleObj spid="_x0000_s150562" name="Equation" r:id="rId5" imgW="4127500" imgH="469900" progId="Equation.DSMT4">
              <p:embed/>
            </p:oleObj>
          </a:graphicData>
        </a:graphic>
      </p:graphicFrame>
      <p:graphicFrame>
        <p:nvGraphicFramePr>
          <p:cNvPr id="270343" name="Object 7"/>
          <p:cNvGraphicFramePr>
            <a:graphicFrameLocks noChangeAspect="1"/>
          </p:cNvGraphicFramePr>
          <p:nvPr/>
        </p:nvGraphicFramePr>
        <p:xfrm>
          <a:off x="6915150" y="3397250"/>
          <a:ext cx="741363" cy="423863"/>
        </p:xfrm>
        <a:graphic>
          <a:graphicData uri="http://schemas.openxmlformats.org/presentationml/2006/ole">
            <p:oleObj spid="_x0000_s150563" name="Equation" r:id="rId6" imgW="355446" imgH="190417" progId="Equation.DSMT4">
              <p:embed/>
            </p:oleObj>
          </a:graphicData>
        </a:graphic>
      </p:graphicFrame>
      <p:graphicFrame>
        <p:nvGraphicFramePr>
          <p:cNvPr id="270344" name="Object 8"/>
          <p:cNvGraphicFramePr>
            <a:graphicFrameLocks noChangeAspect="1"/>
          </p:cNvGraphicFramePr>
          <p:nvPr/>
        </p:nvGraphicFramePr>
        <p:xfrm>
          <a:off x="1808163" y="3822700"/>
          <a:ext cx="4505325" cy="582613"/>
        </p:xfrm>
        <a:graphic>
          <a:graphicData uri="http://schemas.openxmlformats.org/presentationml/2006/ole">
            <p:oleObj spid="_x0000_s150564" name="Equation" r:id="rId7" imgW="2108200" imgH="241300" progId="Equation.DSMT4">
              <p:embed/>
            </p:oleObj>
          </a:graphicData>
        </a:graphic>
      </p:graphicFrame>
      <p:graphicFrame>
        <p:nvGraphicFramePr>
          <p:cNvPr id="270345" name="Object 9"/>
          <p:cNvGraphicFramePr>
            <a:graphicFrameLocks noChangeAspect="1"/>
          </p:cNvGraphicFramePr>
          <p:nvPr/>
        </p:nvGraphicFramePr>
        <p:xfrm>
          <a:off x="1968500" y="5483225"/>
          <a:ext cx="1824038" cy="911225"/>
        </p:xfrm>
        <a:graphic>
          <a:graphicData uri="http://schemas.openxmlformats.org/presentationml/2006/ole">
            <p:oleObj spid="_x0000_s150565" name="Equation" r:id="rId8" imgW="1892300" imgH="927100" progId="Equation.DSMT4">
              <p:embed/>
            </p:oleObj>
          </a:graphicData>
        </a:graphic>
      </p:graphicFrame>
      <p:graphicFrame>
        <p:nvGraphicFramePr>
          <p:cNvPr id="270346" name="Object 10"/>
          <p:cNvGraphicFramePr>
            <a:graphicFrameLocks noChangeAspect="1"/>
          </p:cNvGraphicFramePr>
          <p:nvPr/>
        </p:nvGraphicFramePr>
        <p:xfrm>
          <a:off x="2254250" y="4422775"/>
          <a:ext cx="4348163" cy="474663"/>
        </p:xfrm>
        <a:graphic>
          <a:graphicData uri="http://schemas.openxmlformats.org/presentationml/2006/ole">
            <p:oleObj spid="_x0000_s150566" name="Equation" r:id="rId9" imgW="4229100" imgH="457200" progId="Equation.DSMT4">
              <p:embed/>
            </p:oleObj>
          </a:graphicData>
        </a:graphic>
      </p:graphicFrame>
      <p:graphicFrame>
        <p:nvGraphicFramePr>
          <p:cNvPr id="270347" name="Object 11"/>
          <p:cNvGraphicFramePr>
            <a:graphicFrameLocks noChangeAspect="1"/>
          </p:cNvGraphicFramePr>
          <p:nvPr/>
        </p:nvGraphicFramePr>
        <p:xfrm>
          <a:off x="2241550" y="5022850"/>
          <a:ext cx="773113" cy="395288"/>
        </p:xfrm>
        <a:graphic>
          <a:graphicData uri="http://schemas.openxmlformats.org/presentationml/2006/ole">
            <p:oleObj spid="_x0000_s150567" name="Equation" r:id="rId10" imgW="291973" imgH="139639" progId="Equation.DSMT4">
              <p:embed/>
            </p:oleObj>
          </a:graphicData>
        </a:graphic>
      </p:graphicFrame>
      <p:graphicFrame>
        <p:nvGraphicFramePr>
          <p:cNvPr id="270348" name="Object 12"/>
          <p:cNvGraphicFramePr>
            <a:graphicFrameLocks noChangeAspect="1"/>
          </p:cNvGraphicFramePr>
          <p:nvPr/>
        </p:nvGraphicFramePr>
        <p:xfrm>
          <a:off x="2886075" y="4903788"/>
          <a:ext cx="4214813" cy="579437"/>
        </p:xfrm>
        <a:graphic>
          <a:graphicData uri="http://schemas.openxmlformats.org/presentationml/2006/ole">
            <p:oleObj spid="_x0000_s150568" name="Equation" r:id="rId11" imgW="1981200" imgH="241300" progId="Equation.DSMT4">
              <p:embed/>
            </p:oleObj>
          </a:graphicData>
        </a:graphic>
      </p:graphicFrame>
      <p:sp>
        <p:nvSpPr>
          <p:cNvPr id="52239" name="Rectangle 13"/>
          <p:cNvSpPr>
            <a:spLocks noGrp="1" noChangeArrowheads="1"/>
          </p:cNvSpPr>
          <p:nvPr>
            <p:ph type="title"/>
          </p:nvPr>
        </p:nvSpPr>
        <p:spPr>
          <a:xfrm>
            <a:off x="1042988" y="333375"/>
            <a:ext cx="7772400" cy="11430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a typeface="黑体" pitchFamily="49" charset="-122"/>
              </a:rPr>
              <a:t>二、二次型的表示方法</a:t>
            </a:r>
          </a:p>
        </p:txBody>
      </p:sp>
      <p:graphicFrame>
        <p:nvGraphicFramePr>
          <p:cNvPr id="270351" name="Object 15"/>
          <p:cNvGraphicFramePr>
            <a:graphicFrameLocks noChangeAspect="1"/>
          </p:cNvGraphicFramePr>
          <p:nvPr/>
        </p:nvGraphicFramePr>
        <p:xfrm>
          <a:off x="2592388" y="2840038"/>
          <a:ext cx="5541962" cy="471487"/>
        </p:xfrm>
        <a:graphic>
          <a:graphicData uri="http://schemas.openxmlformats.org/presentationml/2006/ole">
            <p:oleObj spid="_x0000_s150569" name="Equation" r:id="rId12" imgW="5499100" imgH="44450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8" grpId="0" autoUpdateAnimBg="0"/>
      <p:bldP spid="27034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386" name="Object 2"/>
          <p:cNvGraphicFramePr>
            <a:graphicFrameLocks noChangeAspect="1"/>
          </p:cNvGraphicFramePr>
          <p:nvPr/>
        </p:nvGraphicFramePr>
        <p:xfrm>
          <a:off x="1085751" y="5946105"/>
          <a:ext cx="6578600" cy="434975"/>
        </p:xfrm>
        <a:graphic>
          <a:graphicData uri="http://schemas.openxmlformats.org/presentationml/2006/ole">
            <p:oleObj spid="_x0000_s151569" name="Equation" r:id="rId3" imgW="6870700" imgH="431800" progId="Equation.DSMT4">
              <p:embed/>
            </p:oleObj>
          </a:graphicData>
        </a:graphic>
      </p:graphicFrame>
      <p:graphicFrame>
        <p:nvGraphicFramePr>
          <p:cNvPr id="272387" name="Object 3"/>
          <p:cNvGraphicFramePr>
            <a:graphicFrameLocks noChangeAspect="1"/>
          </p:cNvGraphicFramePr>
          <p:nvPr/>
        </p:nvGraphicFramePr>
        <p:xfrm>
          <a:off x="1085751" y="4004593"/>
          <a:ext cx="4997450" cy="1820862"/>
        </p:xfrm>
        <a:graphic>
          <a:graphicData uri="http://schemas.openxmlformats.org/presentationml/2006/ole">
            <p:oleObj spid="_x0000_s151570" name="Equation" r:id="rId4" imgW="5613400" imgH="1955800" progId="Equation.DSMT4">
              <p:embed/>
            </p:oleObj>
          </a:graphicData>
        </a:graphic>
      </p:graphicFrame>
      <p:graphicFrame>
        <p:nvGraphicFramePr>
          <p:cNvPr id="272388" name="Object 4"/>
          <p:cNvGraphicFramePr>
            <a:graphicFrameLocks noChangeAspect="1"/>
          </p:cNvGraphicFramePr>
          <p:nvPr/>
        </p:nvGraphicFramePr>
        <p:xfrm>
          <a:off x="1158776" y="1842418"/>
          <a:ext cx="5572125" cy="1982787"/>
        </p:xfrm>
        <a:graphic>
          <a:graphicData uri="http://schemas.openxmlformats.org/presentationml/2006/ole">
            <p:oleObj spid="_x0000_s151571" name="Equation" r:id="rId5" imgW="5753100" imgH="1955800" progId="Equation.DSMT4">
              <p:embed/>
            </p:oleObj>
          </a:graphicData>
        </a:graphic>
      </p:graphicFrame>
      <p:graphicFrame>
        <p:nvGraphicFramePr>
          <p:cNvPr id="272392" name="Object 8"/>
          <p:cNvGraphicFramePr>
            <a:graphicFrameLocks noChangeAspect="1"/>
          </p:cNvGraphicFramePr>
          <p:nvPr/>
        </p:nvGraphicFramePr>
        <p:xfrm>
          <a:off x="1073051" y="762918"/>
          <a:ext cx="6224588" cy="476250"/>
        </p:xfrm>
        <a:graphic>
          <a:graphicData uri="http://schemas.openxmlformats.org/presentationml/2006/ole">
            <p:oleObj spid="_x0000_s151572" name="Equation" r:id="rId6" imgW="6032500" imgH="457200" progId="Equation.DSMT4">
              <p:embed/>
            </p:oleObj>
          </a:graphicData>
        </a:graphic>
      </p:graphicFrame>
      <p:graphicFrame>
        <p:nvGraphicFramePr>
          <p:cNvPr id="272393" name="Object 9"/>
          <p:cNvGraphicFramePr>
            <a:graphicFrameLocks noChangeAspect="1"/>
          </p:cNvGraphicFramePr>
          <p:nvPr/>
        </p:nvGraphicFramePr>
        <p:xfrm>
          <a:off x="2555776" y="1340768"/>
          <a:ext cx="5800725" cy="465137"/>
        </p:xfrm>
        <a:graphic>
          <a:graphicData uri="http://schemas.openxmlformats.org/presentationml/2006/ole">
            <p:oleObj spid="_x0000_s151573" name="Equation" r:id="rId7" imgW="5537200" imgH="444500" progId="Equation.DSMT4">
              <p:embed/>
            </p:oleObj>
          </a:graphicData>
        </a:graphic>
      </p:graphicFrame>
      <p:sp>
        <p:nvSpPr>
          <p:cNvPr id="53257" name="Rectangle 10"/>
          <p:cNvSpPr>
            <a:spLocks noChangeArrowheads="1"/>
          </p:cNvSpPr>
          <p:nvPr/>
        </p:nvSpPr>
        <p:spPr bwMode="auto">
          <a:xfrm>
            <a:off x="1052513" y="111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2800" b="1">
                <a:solidFill>
                  <a:srgbClr val="FD0FFF"/>
                </a:solidFill>
                <a:latin typeface="Times New Roman" pitchFamily="18" charset="0"/>
                <a:ea typeface="黑体" pitchFamily="49" charset="-122"/>
              </a:rPr>
              <a:t>2.</a:t>
            </a:r>
            <a:r>
              <a:rPr lang="en-US" altLang="zh-CN" sz="2800" b="1">
                <a:solidFill>
                  <a:srgbClr val="FD0FFF"/>
                </a:solidFill>
                <a:ea typeface="黑体" pitchFamily="49" charset="-122"/>
              </a:rPr>
              <a:t>  </a:t>
            </a:r>
            <a:r>
              <a:rPr lang="zh-CN" altLang="en-US" sz="2800" b="1">
                <a:solidFill>
                  <a:srgbClr val="FD0FFF"/>
                </a:solidFill>
                <a:ea typeface="黑体" pitchFamily="49" charset="-122"/>
              </a:rPr>
              <a:t>用矩阵表示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3"/>
          <p:cNvGraphicFramePr>
            <a:graphicFrameLocks noChangeAspect="1"/>
          </p:cNvGraphicFramePr>
          <p:nvPr/>
        </p:nvGraphicFramePr>
        <p:xfrm>
          <a:off x="1214438" y="857250"/>
          <a:ext cx="5934075" cy="1566863"/>
        </p:xfrm>
        <a:graphic>
          <a:graphicData uri="http://schemas.openxmlformats.org/presentationml/2006/ole">
            <p:oleObj spid="_x0000_s152617" name="Equation" r:id="rId3" imgW="5524500" imgH="1422400" progId="Equation.DSMT4">
              <p:embed/>
            </p:oleObj>
          </a:graphicData>
        </a:graphic>
      </p:graphicFrame>
      <p:graphicFrame>
        <p:nvGraphicFramePr>
          <p:cNvPr id="273414" name="Object 6"/>
          <p:cNvGraphicFramePr>
            <a:graphicFrameLocks noChangeAspect="1"/>
          </p:cNvGraphicFramePr>
          <p:nvPr/>
        </p:nvGraphicFramePr>
        <p:xfrm>
          <a:off x="2822575" y="3467100"/>
          <a:ext cx="2708275" cy="1509713"/>
        </p:xfrm>
        <a:graphic>
          <a:graphicData uri="http://schemas.openxmlformats.org/presentationml/2006/ole">
            <p:oleObj spid="_x0000_s152618" name="Equation" r:id="rId4" imgW="1587500" imgH="698500" progId="Equation.DSMT4">
              <p:embed/>
            </p:oleObj>
          </a:graphicData>
        </a:graphic>
      </p:graphicFrame>
      <p:graphicFrame>
        <p:nvGraphicFramePr>
          <p:cNvPr id="273415" name="Object 7"/>
          <p:cNvGraphicFramePr>
            <a:graphicFrameLocks noChangeAspect="1"/>
          </p:cNvGraphicFramePr>
          <p:nvPr/>
        </p:nvGraphicFramePr>
        <p:xfrm>
          <a:off x="3525838" y="2887663"/>
          <a:ext cx="2038350" cy="577850"/>
        </p:xfrm>
        <a:graphic>
          <a:graphicData uri="http://schemas.openxmlformats.org/presentationml/2006/ole">
            <p:oleObj spid="_x0000_s152619" name="Equation" r:id="rId5" imgW="889000" imgH="228600" progId="Equation.DSMT4">
              <p:embed/>
            </p:oleObj>
          </a:graphicData>
        </a:graphic>
      </p:graphicFrame>
      <p:graphicFrame>
        <p:nvGraphicFramePr>
          <p:cNvPr id="273416" name="Object 8"/>
          <p:cNvGraphicFramePr>
            <a:graphicFrameLocks noChangeAspect="1"/>
          </p:cNvGraphicFramePr>
          <p:nvPr/>
        </p:nvGraphicFramePr>
        <p:xfrm>
          <a:off x="5759450" y="3397250"/>
          <a:ext cx="392113" cy="1577975"/>
        </p:xfrm>
        <a:graphic>
          <a:graphicData uri="http://schemas.openxmlformats.org/presentationml/2006/ole">
            <p:oleObj spid="_x0000_s152620" name="Equation" r:id="rId6" imgW="203200" imgH="685800" progId="Equation.DSMT4">
              <p:embed/>
            </p:oleObj>
          </a:graphicData>
        </a:graphic>
      </p:graphicFrame>
      <p:graphicFrame>
        <p:nvGraphicFramePr>
          <p:cNvPr id="273417" name="Object 9"/>
          <p:cNvGraphicFramePr>
            <a:graphicFrameLocks noChangeAspect="1"/>
          </p:cNvGraphicFramePr>
          <p:nvPr/>
        </p:nvGraphicFramePr>
        <p:xfrm>
          <a:off x="3660775" y="3379788"/>
          <a:ext cx="382588" cy="515937"/>
        </p:xfrm>
        <a:graphic>
          <a:graphicData uri="http://schemas.openxmlformats.org/presentationml/2006/ole">
            <p:oleObj spid="_x0000_s152621" name="Equation" r:id="rId7" imgW="114151" imgH="164885" progId="Equation.DSMT4">
              <p:embed/>
            </p:oleObj>
          </a:graphicData>
        </a:graphic>
      </p:graphicFrame>
      <p:graphicFrame>
        <p:nvGraphicFramePr>
          <p:cNvPr id="273418" name="Object 10"/>
          <p:cNvGraphicFramePr>
            <a:graphicFrameLocks noChangeAspect="1"/>
          </p:cNvGraphicFramePr>
          <p:nvPr/>
        </p:nvGraphicFramePr>
        <p:xfrm>
          <a:off x="4303713" y="3379788"/>
          <a:ext cx="427037" cy="517525"/>
        </p:xfrm>
        <a:graphic>
          <a:graphicData uri="http://schemas.openxmlformats.org/presentationml/2006/ole">
            <p:oleObj spid="_x0000_s152622" name="Equation" r:id="rId8" imgW="126780" imgH="164814" progId="Equation.DSMT4">
              <p:embed/>
            </p:oleObj>
          </a:graphicData>
        </a:graphic>
      </p:graphicFrame>
      <p:graphicFrame>
        <p:nvGraphicFramePr>
          <p:cNvPr id="273419" name="Object 11"/>
          <p:cNvGraphicFramePr>
            <a:graphicFrameLocks noChangeAspect="1"/>
          </p:cNvGraphicFramePr>
          <p:nvPr/>
        </p:nvGraphicFramePr>
        <p:xfrm>
          <a:off x="4954588" y="3409950"/>
          <a:ext cx="396875" cy="485775"/>
        </p:xfrm>
        <a:graphic>
          <a:graphicData uri="http://schemas.openxmlformats.org/presentationml/2006/ole">
            <p:oleObj spid="_x0000_s152623" name="Equation" r:id="rId9" imgW="126725" imgH="177415" progId="Equation.DSMT4">
              <p:embed/>
            </p:oleObj>
          </a:graphicData>
        </a:graphic>
      </p:graphicFrame>
      <p:graphicFrame>
        <p:nvGraphicFramePr>
          <p:cNvPr id="273420" name="Object 12"/>
          <p:cNvGraphicFramePr>
            <a:graphicFrameLocks noChangeAspect="1"/>
          </p:cNvGraphicFramePr>
          <p:nvPr/>
        </p:nvGraphicFramePr>
        <p:xfrm>
          <a:off x="3656013" y="3956050"/>
          <a:ext cx="427037" cy="515938"/>
        </p:xfrm>
        <a:graphic>
          <a:graphicData uri="http://schemas.openxmlformats.org/presentationml/2006/ole">
            <p:oleObj spid="_x0000_s152624" name="Equation" r:id="rId10" imgW="126780" imgH="164814" progId="Equation.DSMT4">
              <p:embed/>
            </p:oleObj>
          </a:graphicData>
        </a:graphic>
      </p:graphicFrame>
      <p:graphicFrame>
        <p:nvGraphicFramePr>
          <p:cNvPr id="273421" name="Object 13"/>
          <p:cNvGraphicFramePr>
            <a:graphicFrameLocks noChangeAspect="1"/>
          </p:cNvGraphicFramePr>
          <p:nvPr/>
        </p:nvGraphicFramePr>
        <p:xfrm>
          <a:off x="4303713" y="3956050"/>
          <a:ext cx="427037" cy="515938"/>
        </p:xfrm>
        <a:graphic>
          <a:graphicData uri="http://schemas.openxmlformats.org/presentationml/2006/ole">
            <p:oleObj spid="_x0000_s152625" name="Equation" r:id="rId11" imgW="126780" imgH="164814" progId="Equation.DSMT4">
              <p:embed/>
            </p:oleObj>
          </a:graphicData>
        </a:graphic>
      </p:graphicFrame>
      <p:graphicFrame>
        <p:nvGraphicFramePr>
          <p:cNvPr id="273422" name="Object 14"/>
          <p:cNvGraphicFramePr>
            <a:graphicFrameLocks noChangeAspect="1"/>
          </p:cNvGraphicFramePr>
          <p:nvPr/>
        </p:nvGraphicFramePr>
        <p:xfrm>
          <a:off x="4814888" y="3984625"/>
          <a:ext cx="566737" cy="487363"/>
        </p:xfrm>
        <a:graphic>
          <a:graphicData uri="http://schemas.openxmlformats.org/presentationml/2006/ole">
            <p:oleObj spid="_x0000_s152626" name="Equation" r:id="rId12" imgW="202936" imgH="177569" progId="Equation.DSMT4">
              <p:embed/>
            </p:oleObj>
          </a:graphicData>
        </a:graphic>
      </p:graphicFrame>
      <p:graphicFrame>
        <p:nvGraphicFramePr>
          <p:cNvPr id="273423" name="Object 15"/>
          <p:cNvGraphicFramePr>
            <a:graphicFrameLocks noChangeAspect="1"/>
          </p:cNvGraphicFramePr>
          <p:nvPr/>
        </p:nvGraphicFramePr>
        <p:xfrm>
          <a:off x="3648075" y="4546600"/>
          <a:ext cx="398463" cy="487363"/>
        </p:xfrm>
        <a:graphic>
          <a:graphicData uri="http://schemas.openxmlformats.org/presentationml/2006/ole">
            <p:oleObj spid="_x0000_s152627" name="Equation" r:id="rId13" imgW="126725" imgH="177415" progId="Equation.DSMT4">
              <p:embed/>
            </p:oleObj>
          </a:graphicData>
        </a:graphic>
      </p:graphicFrame>
      <p:graphicFrame>
        <p:nvGraphicFramePr>
          <p:cNvPr id="273424" name="Object 16"/>
          <p:cNvGraphicFramePr>
            <a:graphicFrameLocks noChangeAspect="1"/>
          </p:cNvGraphicFramePr>
          <p:nvPr/>
        </p:nvGraphicFramePr>
        <p:xfrm>
          <a:off x="4167188" y="4562475"/>
          <a:ext cx="566737" cy="485775"/>
        </p:xfrm>
        <a:graphic>
          <a:graphicData uri="http://schemas.openxmlformats.org/presentationml/2006/ole">
            <p:oleObj spid="_x0000_s152628" name="Equation" r:id="rId14" imgW="202936" imgH="177569" progId="Equation.DSMT4">
              <p:embed/>
            </p:oleObj>
          </a:graphicData>
        </a:graphic>
      </p:graphicFrame>
      <p:graphicFrame>
        <p:nvGraphicFramePr>
          <p:cNvPr id="273425" name="Object 17"/>
          <p:cNvGraphicFramePr>
            <a:graphicFrameLocks noChangeAspect="1"/>
          </p:cNvGraphicFramePr>
          <p:nvPr/>
        </p:nvGraphicFramePr>
        <p:xfrm>
          <a:off x="4814888" y="4546600"/>
          <a:ext cx="566737" cy="487363"/>
        </p:xfrm>
        <a:graphic>
          <a:graphicData uri="http://schemas.openxmlformats.org/presentationml/2006/ole">
            <p:oleObj spid="_x0000_s152629" name="Equation" r:id="rId15" imgW="202936" imgH="177569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7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7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7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7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7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500063"/>
            <a:ext cx="6465888" cy="11430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a typeface="黑体" pitchFamily="49" charset="-122"/>
              </a:rPr>
              <a:t>三、二次型的矩阵及秩</a:t>
            </a:r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971550" y="1798638"/>
            <a:ext cx="7704138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>
                <a:solidFill>
                  <a:schemeClr val="bg1"/>
                </a:solidFill>
                <a:latin typeface="Times New Roman" pitchFamily="18" charset="0"/>
              </a:rPr>
              <a:t>　　</a:t>
            </a:r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在二次型的矩阵表示中</a:t>
            </a:r>
            <a:r>
              <a:rPr kumimoji="1" lang="en-US" altLang="zh-CN" sz="2600" b="1">
                <a:latin typeface="Times New Roman" pitchFamily="18" charset="0"/>
              </a:rPr>
              <a:t>,   </a:t>
            </a:r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任给一个二次型</a:t>
            </a:r>
            <a:r>
              <a:rPr kumimoji="1" lang="en-US" altLang="zh-CN" sz="2600" b="1">
                <a:latin typeface="Times New Roman" pitchFamily="18" charset="0"/>
              </a:rPr>
              <a:t>, </a:t>
            </a:r>
          </a:p>
          <a:p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就唯一地确定一个对称矩阵</a:t>
            </a:r>
            <a:r>
              <a:rPr kumimoji="1" lang="en-US" altLang="zh-CN" sz="2600" b="1">
                <a:latin typeface="Times New Roman" pitchFamily="18" charset="0"/>
              </a:rPr>
              <a:t>;   </a:t>
            </a:r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反之</a:t>
            </a:r>
            <a:r>
              <a:rPr kumimoji="1" lang="en-US" altLang="zh-CN" sz="2600" b="1">
                <a:latin typeface="Times New Roman" pitchFamily="18" charset="0"/>
              </a:rPr>
              <a:t>,   </a:t>
            </a:r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任给一个对</a:t>
            </a:r>
          </a:p>
          <a:p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称矩阵</a:t>
            </a:r>
            <a:r>
              <a:rPr kumimoji="1" lang="en-US" altLang="zh-CN" sz="2600" b="1">
                <a:latin typeface="Times New Roman" pitchFamily="18" charset="0"/>
              </a:rPr>
              <a:t>,   </a:t>
            </a:r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也可唯一地确定一个二次型</a:t>
            </a:r>
            <a:r>
              <a:rPr kumimoji="1" lang="en-US" altLang="zh-CN" sz="2600" b="1">
                <a:latin typeface="Times New Roman" pitchFamily="18" charset="0"/>
              </a:rPr>
              <a:t>.   </a:t>
            </a:r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这样</a:t>
            </a:r>
            <a:r>
              <a:rPr kumimoji="1" lang="en-US" altLang="zh-CN" sz="2600" b="1">
                <a:latin typeface="Times New Roman" pitchFamily="18" charset="0"/>
              </a:rPr>
              <a:t>,   </a:t>
            </a:r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二</a:t>
            </a:r>
          </a:p>
          <a:p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次型与对称矩阵之间存在一一对应的关系</a:t>
            </a:r>
            <a:r>
              <a:rPr kumimoji="1" lang="en-US" altLang="zh-CN" sz="2600" b="1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274436" name="Object 4"/>
          <p:cNvGraphicFramePr>
            <a:graphicFrameLocks noChangeAspect="1"/>
          </p:cNvGraphicFramePr>
          <p:nvPr/>
        </p:nvGraphicFramePr>
        <p:xfrm>
          <a:off x="1673225" y="3722688"/>
          <a:ext cx="5029200" cy="444500"/>
        </p:xfrm>
        <a:graphic>
          <a:graphicData uri="http://schemas.openxmlformats.org/presentationml/2006/ole">
            <p:oleObj spid="_x0000_s153611" name="Equation" r:id="rId3" imgW="4991100" imgH="406400" progId="Equation.DSMT4">
              <p:embed/>
            </p:oleObj>
          </a:graphicData>
        </a:graphic>
      </p:graphicFrame>
      <p:graphicFrame>
        <p:nvGraphicFramePr>
          <p:cNvPr id="274437" name="Object 5"/>
          <p:cNvGraphicFramePr>
            <a:graphicFrameLocks noChangeAspect="1"/>
          </p:cNvGraphicFramePr>
          <p:nvPr/>
        </p:nvGraphicFramePr>
        <p:xfrm>
          <a:off x="1674813" y="4371975"/>
          <a:ext cx="4238625" cy="436563"/>
        </p:xfrm>
        <a:graphic>
          <a:graphicData uri="http://schemas.openxmlformats.org/presentationml/2006/ole">
            <p:oleObj spid="_x0000_s153612" name="Equation" r:id="rId4" imgW="4216400" imgH="406400" progId="Equation.DSMT4">
              <p:embed/>
            </p:oleObj>
          </a:graphicData>
        </a:graphic>
      </p:graphicFrame>
      <p:graphicFrame>
        <p:nvGraphicFramePr>
          <p:cNvPr id="274438" name="Object 6"/>
          <p:cNvGraphicFramePr>
            <a:graphicFrameLocks noChangeAspect="1"/>
          </p:cNvGraphicFramePr>
          <p:nvPr/>
        </p:nvGraphicFramePr>
        <p:xfrm>
          <a:off x="1674813" y="5091113"/>
          <a:ext cx="5280025" cy="444500"/>
        </p:xfrm>
        <a:graphic>
          <a:graphicData uri="http://schemas.openxmlformats.org/presentationml/2006/ole">
            <p:oleObj spid="_x0000_s153613" name="Equation" r:id="rId5" imgW="5245100" imgH="40640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7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458" name="Object 2"/>
          <p:cNvGraphicFramePr>
            <a:graphicFrameLocks noChangeAspect="1"/>
          </p:cNvGraphicFramePr>
          <p:nvPr/>
        </p:nvGraphicFramePr>
        <p:xfrm>
          <a:off x="1143000" y="2071688"/>
          <a:ext cx="6183313" cy="423862"/>
        </p:xfrm>
        <a:graphic>
          <a:graphicData uri="http://schemas.openxmlformats.org/presentationml/2006/ole">
            <p:oleObj spid="_x0000_s154635" name="Equation" r:id="rId3" imgW="6375400" imgH="431800" progId="Equation.DSMT4">
              <p:embed/>
            </p:oleObj>
          </a:graphicData>
        </a:graphic>
      </p:graphicFrame>
      <p:sp>
        <p:nvSpPr>
          <p:cNvPr id="275460" name="Rectangle 4"/>
          <p:cNvSpPr>
            <a:spLocks noGrp="1" noChangeArrowheads="1"/>
          </p:cNvSpPr>
          <p:nvPr>
            <p:ph type="title"/>
          </p:nvPr>
        </p:nvSpPr>
        <p:spPr>
          <a:xfrm>
            <a:off x="1230313" y="333375"/>
            <a:ext cx="6913562" cy="11430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a typeface="黑体" pitchFamily="49" charset="-122"/>
              </a:rPr>
              <a:t>四、化二次型为标准形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1000125" y="1428750"/>
            <a:ext cx="10001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>
                <a:solidFill>
                  <a:srgbClr val="FF0000"/>
                </a:solidFill>
                <a:latin typeface="Times New Roman" pitchFamily="18" charset="0"/>
              </a:rPr>
              <a:t>引例：</a:t>
            </a:r>
            <a:endParaRPr kumimoji="1" lang="en-US" altLang="zh-CN" sz="2600" b="1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649288" y="3929063"/>
          <a:ext cx="6650037" cy="2319337"/>
        </p:xfrm>
        <a:graphic>
          <a:graphicData uri="http://schemas.openxmlformats.org/presentationml/2006/ole">
            <p:oleObj spid="_x0000_s154636" name="Equation" r:id="rId4" imgW="6858000" imgH="2362200" progId="Equation.DSMT4">
              <p:embed/>
            </p:oleObj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857250" y="2928938"/>
          <a:ext cx="5478463" cy="773112"/>
        </p:xfrm>
        <a:graphic>
          <a:graphicData uri="http://schemas.openxmlformats.org/presentationml/2006/ole">
            <p:oleObj spid="_x0000_s154637" name="Equation" r:id="rId5" imgW="5651500" imgH="787400" progId="Equation.DSMT4">
              <p:embed/>
            </p:oleObj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214813" y="6000750"/>
            <a:ext cx="2857500" cy="55403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FF0000"/>
                </a:solidFill>
              </a:rPr>
              <a:t>曲线为双曲线！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572250" y="3000375"/>
            <a:ext cx="1714500" cy="55403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FF0000"/>
                </a:solidFill>
              </a:rPr>
              <a:t>双曲线？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7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1" grpId="0" autoUpdateAnimBg="0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458" name="Object 2"/>
          <p:cNvGraphicFramePr>
            <a:graphicFrameLocks noChangeAspect="1"/>
          </p:cNvGraphicFramePr>
          <p:nvPr/>
        </p:nvGraphicFramePr>
        <p:xfrm>
          <a:off x="2419350" y="2290763"/>
          <a:ext cx="4211638" cy="1920875"/>
        </p:xfrm>
        <a:graphic>
          <a:graphicData uri="http://schemas.openxmlformats.org/presentationml/2006/ole">
            <p:oleObj spid="_x0000_s155674" name="Equation" r:id="rId3" imgW="4343400" imgH="1955800" progId="Equation.DSMT4">
              <p:embed/>
            </p:oleObj>
          </a:graphicData>
        </a:graphic>
      </p:graphicFrame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1889125" y="2978150"/>
            <a:ext cx="5159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设</a:t>
            </a:r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title"/>
          </p:nvPr>
        </p:nvSpPr>
        <p:spPr>
          <a:xfrm>
            <a:off x="1230313" y="333375"/>
            <a:ext cx="6913562" cy="11430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ea typeface="黑体" pitchFamily="49" charset="-122"/>
              </a:rPr>
              <a:t>四、化二次型为标准形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1201738" y="1355725"/>
            <a:ext cx="72294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600" b="1" dirty="0">
                <a:solidFill>
                  <a:schemeClr val="bg1"/>
                </a:solidFill>
                <a:latin typeface="Times New Roman" pitchFamily="18" charset="0"/>
              </a:rPr>
              <a:t>　　</a:t>
            </a:r>
            <a:r>
              <a:rPr kumimoji="1" lang="zh-CN" altLang="en-US" sz="2600" b="1" dirty="0">
                <a:latin typeface="Times New Roman" pitchFamily="18" charset="0"/>
                <a:ea typeface="黑体" pitchFamily="49" charset="-122"/>
              </a:rPr>
              <a:t>对于二次型</a:t>
            </a:r>
            <a:r>
              <a:rPr kumimoji="1" lang="en-US" altLang="zh-CN" sz="2600" b="1" dirty="0">
                <a:latin typeface="Times New Roman" pitchFamily="18" charset="0"/>
              </a:rPr>
              <a:t>,   </a:t>
            </a:r>
            <a:r>
              <a:rPr kumimoji="1" lang="zh-CN" altLang="en-US" sz="2600" b="1" dirty="0">
                <a:latin typeface="Times New Roman" pitchFamily="18" charset="0"/>
                <a:ea typeface="黑体" pitchFamily="49" charset="-122"/>
              </a:rPr>
              <a:t>我们讨论的主要问题是</a:t>
            </a:r>
            <a:r>
              <a:rPr kumimoji="1" lang="en-US" altLang="zh-CN" sz="2600" b="1" dirty="0">
                <a:latin typeface="Times New Roman" pitchFamily="18" charset="0"/>
              </a:rPr>
              <a:t>: </a:t>
            </a:r>
          </a:p>
          <a:p>
            <a:r>
              <a:rPr kumimoji="1" lang="zh-CN" altLang="en-US" sz="2600" b="1" dirty="0" smtClean="0">
                <a:latin typeface="Times New Roman" pitchFamily="18" charset="0"/>
                <a:ea typeface="黑体" pitchFamily="49" charset="-122"/>
              </a:rPr>
              <a:t>寻求</a:t>
            </a:r>
            <a:r>
              <a:rPr kumimoji="1" lang="zh-CN" altLang="en-US" sz="26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非退化线性替换</a:t>
            </a:r>
            <a:r>
              <a:rPr kumimoji="1" lang="en-US" altLang="zh-CN" sz="2600" b="1" dirty="0" smtClean="0">
                <a:latin typeface="Times New Roman" pitchFamily="18" charset="0"/>
              </a:rPr>
              <a:t>,   </a:t>
            </a:r>
            <a:r>
              <a:rPr kumimoji="1" lang="zh-CN" altLang="en-US" sz="2600" b="1" dirty="0">
                <a:latin typeface="Times New Roman" pitchFamily="18" charset="0"/>
                <a:ea typeface="黑体" pitchFamily="49" charset="-122"/>
              </a:rPr>
              <a:t>将二次型化为标准形</a:t>
            </a:r>
            <a:r>
              <a:rPr kumimoji="1" lang="en-US" altLang="zh-CN" sz="2600" b="1" dirty="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275462" name="Object 6"/>
          <p:cNvGraphicFramePr>
            <a:graphicFrameLocks noChangeAspect="1"/>
          </p:cNvGraphicFramePr>
          <p:nvPr/>
        </p:nvGraphicFramePr>
        <p:xfrm>
          <a:off x="1274763" y="4379913"/>
          <a:ext cx="1624012" cy="479425"/>
        </p:xfrm>
        <a:graphic>
          <a:graphicData uri="http://schemas.openxmlformats.org/presentationml/2006/ole">
            <p:oleObj spid="_x0000_s155675" name="Equation" r:id="rId4" imgW="1651000" imgH="457200" progId="Equation.DSMT4">
              <p:embed/>
            </p:oleObj>
          </a:graphicData>
        </a:graphic>
      </p:graphicFrame>
      <p:graphicFrame>
        <p:nvGraphicFramePr>
          <p:cNvPr id="275463" name="Object 7"/>
          <p:cNvGraphicFramePr>
            <a:graphicFrameLocks noChangeAspect="1"/>
          </p:cNvGraphicFramePr>
          <p:nvPr/>
        </p:nvGraphicFramePr>
        <p:xfrm>
          <a:off x="3074988" y="4392613"/>
          <a:ext cx="3783012" cy="365125"/>
        </p:xfrm>
        <a:graphic>
          <a:graphicData uri="http://schemas.openxmlformats.org/presentationml/2006/ole">
            <p:oleObj spid="_x0000_s155676" name="Equation" r:id="rId5" imgW="4051300" imgH="342900" progId="Equation.DSMT4">
              <p:embed/>
            </p:oleObj>
          </a:graphicData>
        </a:graphic>
      </p:graphicFrame>
      <p:graphicFrame>
        <p:nvGraphicFramePr>
          <p:cNvPr id="275464" name="Object 8"/>
          <p:cNvGraphicFramePr>
            <a:graphicFrameLocks noChangeAspect="1"/>
          </p:cNvGraphicFramePr>
          <p:nvPr/>
        </p:nvGraphicFramePr>
        <p:xfrm>
          <a:off x="6948264" y="4365104"/>
          <a:ext cx="1193800" cy="441325"/>
        </p:xfrm>
        <a:graphic>
          <a:graphicData uri="http://schemas.openxmlformats.org/presentationml/2006/ole">
            <p:oleObj spid="_x0000_s155677" name="Equation" r:id="rId6" imgW="1104900" imgH="381000" progId="Equation.DSMT4">
              <p:embed/>
            </p:oleObj>
          </a:graphicData>
        </a:graphic>
      </p:graphicFrame>
      <p:graphicFrame>
        <p:nvGraphicFramePr>
          <p:cNvPr id="275466" name="Object 10"/>
          <p:cNvGraphicFramePr>
            <a:graphicFrameLocks noChangeAspect="1"/>
          </p:cNvGraphicFramePr>
          <p:nvPr/>
        </p:nvGraphicFramePr>
        <p:xfrm>
          <a:off x="1349375" y="5473700"/>
          <a:ext cx="1525588" cy="500063"/>
        </p:xfrm>
        <a:graphic>
          <a:graphicData uri="http://schemas.openxmlformats.org/presentationml/2006/ole">
            <p:oleObj spid="_x0000_s155678" name="Equation" r:id="rId7" imgW="1409088" imgH="431613" progId="Equation.DSMT4">
              <p:embed/>
            </p:oleObj>
          </a:graphicData>
        </a:graphic>
      </p:graphicFrame>
      <p:graphicFrame>
        <p:nvGraphicFramePr>
          <p:cNvPr id="275467" name="Object 11"/>
          <p:cNvGraphicFramePr>
            <a:graphicFrameLocks noChangeAspect="1"/>
          </p:cNvGraphicFramePr>
          <p:nvPr/>
        </p:nvGraphicFramePr>
        <p:xfrm>
          <a:off x="1249363" y="4884738"/>
          <a:ext cx="3567112" cy="481012"/>
        </p:xfrm>
        <a:graphic>
          <a:graphicData uri="http://schemas.openxmlformats.org/presentationml/2006/ole">
            <p:oleObj spid="_x0000_s155679" name="Equation" r:id="rId8" imgW="3505200" imgH="431800" progId="Equation.DSMT4">
              <p:embed/>
            </p:oleObj>
          </a:graphicData>
        </a:graphic>
      </p:graphicFrame>
      <p:graphicFrame>
        <p:nvGraphicFramePr>
          <p:cNvPr id="275468" name="Object 12"/>
          <p:cNvGraphicFramePr>
            <a:graphicFrameLocks noChangeAspect="1"/>
          </p:cNvGraphicFramePr>
          <p:nvPr/>
        </p:nvGraphicFramePr>
        <p:xfrm>
          <a:off x="4924425" y="5494338"/>
          <a:ext cx="2125663" cy="474662"/>
        </p:xfrm>
        <a:graphic>
          <a:graphicData uri="http://schemas.openxmlformats.org/presentationml/2006/ole">
            <p:oleObj spid="_x0000_s155680" name="Equation" r:id="rId9" imgW="2095500" imgH="431800" progId="Equation.DSMT4">
              <p:embed/>
            </p:oleObj>
          </a:graphicData>
        </a:graphic>
      </p:graphicFrame>
      <p:graphicFrame>
        <p:nvGraphicFramePr>
          <p:cNvPr id="275469" name="Object 13"/>
          <p:cNvGraphicFramePr>
            <a:graphicFrameLocks noChangeAspect="1"/>
          </p:cNvGraphicFramePr>
          <p:nvPr/>
        </p:nvGraphicFramePr>
        <p:xfrm>
          <a:off x="2895600" y="5494338"/>
          <a:ext cx="2057400" cy="463550"/>
        </p:xfrm>
        <a:graphic>
          <a:graphicData uri="http://schemas.openxmlformats.org/presentationml/2006/ole">
            <p:oleObj spid="_x0000_s155681" name="Equation" r:id="rId10" imgW="2070100" imgH="431800" progId="Equation.DSMT4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7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5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autoUpdateAnimBg="0"/>
      <p:bldP spid="275461" grpId="0" autoUpdateAnimBg="0"/>
    </p:bldLst>
  </p:timing>
</p:sld>
</file>

<file path=ppt/theme/theme1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E:\线性代数\模板.POT</Template>
  <TotalTime>2250</TotalTime>
  <Words>670</Words>
  <Application>Microsoft Office PowerPoint</Application>
  <PresentationFormat>全屏显示(4:3)</PresentationFormat>
  <Paragraphs>141</Paragraphs>
  <Slides>38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模板</vt:lpstr>
      <vt:lpstr>Microsoft Office PowerPoint 97-2003 演示文稿</vt:lpstr>
      <vt:lpstr>Equation</vt:lpstr>
      <vt:lpstr>公式</vt:lpstr>
      <vt:lpstr>MathType 6.0 Equation</vt:lpstr>
      <vt:lpstr> 第三节  二次型</vt:lpstr>
      <vt:lpstr>一、二次型及其标准形的概念</vt:lpstr>
      <vt:lpstr>幻灯片 3</vt:lpstr>
      <vt:lpstr>二、二次型的表示方法</vt:lpstr>
      <vt:lpstr>幻灯片 5</vt:lpstr>
      <vt:lpstr>幻灯片 6</vt:lpstr>
      <vt:lpstr>三、二次型的矩阵及秩</vt:lpstr>
      <vt:lpstr>四、化二次型为标准形</vt:lpstr>
      <vt:lpstr>四、化二次型为标准形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矩阵的相合（合同）</vt:lpstr>
      <vt:lpstr>幻灯片 30</vt:lpstr>
      <vt:lpstr>正定矩阵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</vt:vector>
  </TitlesOfParts>
  <Company>西安通信学院数学教研室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西安通信学院数学教研室</dc:creator>
  <cp:lastModifiedBy>上海大学</cp:lastModifiedBy>
  <cp:revision>215</cp:revision>
  <dcterms:created xsi:type="dcterms:W3CDTF">2000-01-15T01:21:34Z</dcterms:created>
  <dcterms:modified xsi:type="dcterms:W3CDTF">2017-03-02T15:58:49Z</dcterms:modified>
</cp:coreProperties>
</file>