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2" r:id="rId2"/>
    <p:sldId id="290" r:id="rId3"/>
    <p:sldId id="291" r:id="rId4"/>
    <p:sldId id="294" r:id="rId5"/>
    <p:sldId id="297" r:id="rId6"/>
    <p:sldId id="298" r:id="rId7"/>
    <p:sldId id="300" r:id="rId8"/>
    <p:sldId id="301" r:id="rId9"/>
    <p:sldId id="299" r:id="rId10"/>
    <p:sldId id="306" r:id="rId11"/>
    <p:sldId id="307" r:id="rId12"/>
    <p:sldId id="308" r:id="rId13"/>
    <p:sldId id="302" r:id="rId14"/>
    <p:sldId id="304" r:id="rId15"/>
    <p:sldId id="305" r:id="rId16"/>
    <p:sldId id="293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660066"/>
    <a:srgbClr val="CC3300"/>
    <a:srgbClr val="00FFFF"/>
    <a:srgbClr val="FF00FF"/>
    <a:srgbClr val="FF0000"/>
    <a:srgbClr val="FF3300"/>
    <a:srgbClr val="0099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03" autoAdjust="0"/>
    <p:restoredTop sz="96599" autoAdjust="0"/>
  </p:normalViewPr>
  <p:slideViewPr>
    <p:cSldViewPr>
      <p:cViewPr varScale="1">
        <p:scale>
          <a:sx n="86" d="100"/>
          <a:sy n="86" d="100"/>
        </p:scale>
        <p:origin x="-14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1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3B279A6-3AF2-4C37-9BC8-8AAE651153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4BC0B-8A9C-40F1-A8AF-A84EDB724EA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7692E-4D75-46FD-AAA6-E58E56A0B8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9FF93-53F3-45C0-9B8A-41ED92F37C2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C6E91-04C2-4562-99FF-1E4D71FAD9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D880F-2C4A-40D4-A8B6-650D7F1E70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5E0C0-A9BE-4928-883A-B8C1CF38AC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9F096-AA2D-4D0A-8233-ABEF3AE021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D1431-AEA7-4133-A3CE-1721366088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9E67D-C67B-438C-9BEC-13E7693F82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0FE6A-640E-4298-B244-DAA7BC9989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7226A-F69D-4263-92D4-8447F12001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D31D2-3649-4A19-B509-7D45576423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1656E7B5-1EA5-4EF3-BCEC-A25BB5CA74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476250"/>
            <a:ext cx="7772400" cy="1143000"/>
          </a:xfrm>
        </p:spPr>
        <p:txBody>
          <a:bodyPr/>
          <a:lstStyle/>
          <a:p>
            <a:r>
              <a:rPr lang="zh-CN" altLang="en-US" b="1"/>
              <a:t>计算机组成原理实验课程</a:t>
            </a:r>
            <a:r>
              <a:rPr lang="zh-CN" altLang="en-US"/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1773238"/>
            <a:ext cx="5040313" cy="2159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sz="2800" b="1" dirty="0" smtClean="0"/>
              <a:t>实验五    </a:t>
            </a:r>
            <a:r>
              <a:rPr lang="zh-CN" altLang="en-US" sz="2800" b="1" dirty="0"/>
              <a:t>指令系统实验</a:t>
            </a:r>
          </a:p>
          <a:p>
            <a:pPr marL="609600" indent="-609600" algn="l">
              <a:lnSpc>
                <a:spcPct val="90000"/>
              </a:lnSpc>
            </a:pPr>
            <a:endParaRPr lang="zh-CN" altLang="en-US" sz="1800" dirty="0"/>
          </a:p>
          <a:p>
            <a:pPr marL="609600" indent="-609600" algn="l">
              <a:lnSpc>
                <a:spcPct val="90000"/>
              </a:lnSpc>
            </a:pPr>
            <a:r>
              <a:rPr lang="zh-CN" altLang="en-US" sz="2000" b="1" dirty="0"/>
              <a:t>实验目的：</a:t>
            </a:r>
          </a:p>
          <a:p>
            <a:pPr marL="609600" indent="-609600" algn="l">
              <a:lnSpc>
                <a:spcPct val="120000"/>
              </a:lnSpc>
              <a:spcBef>
                <a:spcPct val="40000"/>
              </a:spcBef>
            </a:pPr>
            <a:r>
              <a:rPr lang="en-US" altLang="zh-CN" sz="2000" dirty="0"/>
              <a:t>1. </a:t>
            </a:r>
            <a:r>
              <a:rPr lang="zh-CN" altLang="en-US" sz="2000" dirty="0"/>
              <a:t>读出系统已有的指令，并理解其含义。</a:t>
            </a:r>
          </a:p>
          <a:p>
            <a:pPr marL="609600" indent="-609600" algn="l">
              <a:lnSpc>
                <a:spcPct val="120000"/>
              </a:lnSpc>
            </a:pPr>
            <a:r>
              <a:rPr lang="en-US" altLang="zh-CN" sz="2000" dirty="0"/>
              <a:t>2. </a:t>
            </a:r>
            <a:r>
              <a:rPr lang="zh-CN" altLang="en-US" sz="2000" dirty="0"/>
              <a:t>设计并实现一条新指令。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928794" y="4214818"/>
            <a:ext cx="5572164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66700" indent="-266700" algn="ctr">
              <a:spcBef>
                <a:spcPct val="20000"/>
              </a:spcBef>
              <a:tabLst>
                <a:tab pos="266700" algn="l"/>
              </a:tabLst>
            </a:pPr>
            <a:r>
              <a:rPr lang="zh-CN" altLang="en-US" sz="2400" dirty="0"/>
              <a:t>教学目标</a:t>
            </a:r>
          </a:p>
          <a:p>
            <a:pPr marL="266700" indent="-266700">
              <a:lnSpc>
                <a:spcPct val="120000"/>
              </a:lnSpc>
              <a:spcBef>
                <a:spcPct val="20000"/>
              </a:spcBef>
              <a:tabLst>
                <a:tab pos="266700" algn="l"/>
              </a:tabLst>
            </a:pPr>
            <a:r>
              <a:rPr lang="en-US" altLang="zh-CN" b="0" dirty="0"/>
              <a:t>1. </a:t>
            </a:r>
            <a:r>
              <a:rPr lang="zh-CN" altLang="en-US" b="0" dirty="0"/>
              <a:t>了解指令结构、</a:t>
            </a:r>
            <a:r>
              <a:rPr lang="en-US" altLang="zh-CN" b="0" dirty="0"/>
              <a:t>PC</a:t>
            </a:r>
            <a:r>
              <a:rPr lang="zh-CN" altLang="en-US" b="0" dirty="0"/>
              <a:t>寄存器的功能和指令系统的基本工作原理。</a:t>
            </a:r>
          </a:p>
          <a:p>
            <a:pPr marL="266700" indent="-266700">
              <a:lnSpc>
                <a:spcPct val="120000"/>
              </a:lnSpc>
              <a:spcBef>
                <a:spcPct val="20000"/>
              </a:spcBef>
              <a:tabLst>
                <a:tab pos="266700" algn="l"/>
              </a:tabLst>
            </a:pPr>
            <a:r>
              <a:rPr lang="en-US" altLang="zh-CN" b="0" dirty="0"/>
              <a:t>2.  </a:t>
            </a:r>
            <a:r>
              <a:rPr lang="zh-CN" altLang="en-US" b="0" dirty="0"/>
              <a:t>学习设计指令的方法。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810384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4188" indent="-484188">
              <a:spcBef>
                <a:spcPct val="50000"/>
              </a:spcBef>
            </a:pPr>
            <a:r>
              <a:rPr lang="zh-CN" altLang="en-US" dirty="0" smtClean="0"/>
              <a:t>实验任务一、</a:t>
            </a:r>
            <a:r>
              <a:rPr lang="zh-CN" altLang="zh-CN" dirty="0" smtClean="0"/>
              <a:t>考察机器指令码为</a:t>
            </a:r>
            <a:r>
              <a:rPr lang="en-US" altLang="zh-CN" dirty="0" smtClean="0"/>
              <a:t>64H</a:t>
            </a:r>
            <a:r>
              <a:rPr lang="zh-CN" altLang="zh-CN" dirty="0" smtClean="0"/>
              <a:t>的各微指令信号</a:t>
            </a:r>
            <a:r>
              <a:rPr lang="zh-CN" altLang="en-US" dirty="0" smtClean="0"/>
              <a:t>，验证该指令的功能。假设</a:t>
            </a:r>
            <a:r>
              <a:rPr lang="en-US" altLang="zh-CN" dirty="0" smtClean="0"/>
              <a:t>A=03H, R0=77H,  77</a:t>
            </a:r>
            <a:r>
              <a:rPr lang="zh-CN" altLang="en-US" dirty="0" smtClean="0"/>
              <a:t>地址单元存放</a:t>
            </a:r>
            <a:r>
              <a:rPr lang="en-US" altLang="zh-CN" dirty="0" smtClean="0"/>
              <a:t>06H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pPr marL="484188" indent="-484188">
              <a:spcBef>
                <a:spcPct val="50000"/>
              </a:spcBef>
            </a:pPr>
            <a:r>
              <a:rPr lang="zh-CN" altLang="en-US" dirty="0" smtClean="0"/>
              <a:t>从实验指导</a:t>
            </a:r>
            <a:r>
              <a:rPr lang="zh-CN" altLang="en-US" dirty="0" smtClean="0"/>
              <a:t>书第</a:t>
            </a:r>
            <a:r>
              <a:rPr lang="en-US" altLang="zh-CN" dirty="0" smtClean="0"/>
              <a:t>106</a:t>
            </a:r>
            <a:r>
              <a:rPr lang="zh-CN" altLang="en-US" dirty="0" smtClean="0"/>
              <a:t>页</a:t>
            </a:r>
            <a:r>
              <a:rPr lang="zh-CN" altLang="zh-CN" dirty="0" smtClean="0"/>
              <a:t>指令</a:t>
            </a:r>
            <a:r>
              <a:rPr lang="en-US" altLang="zh-CN" dirty="0" smtClean="0"/>
              <a:t>/</a:t>
            </a:r>
            <a:r>
              <a:rPr lang="zh-CN" altLang="zh-CN" dirty="0" smtClean="0"/>
              <a:t>微指令表</a:t>
            </a:r>
            <a:r>
              <a:rPr lang="zh-CN" altLang="en-US" dirty="0" smtClean="0"/>
              <a:t>中查得：</a:t>
            </a:r>
            <a:endParaRPr lang="en-US" altLang="zh-CN" dirty="0" smtClean="0"/>
          </a:p>
          <a:p>
            <a:pPr marL="484188" indent="-484188">
              <a:spcBef>
                <a:spcPct val="50000"/>
              </a:spcBef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）微地址</a:t>
            </a:r>
            <a:r>
              <a:rPr lang="en-US" altLang="zh-CN" dirty="0" smtClean="0"/>
              <a:t>64H</a:t>
            </a:r>
            <a:r>
              <a:rPr lang="zh-CN" altLang="en-US" dirty="0" smtClean="0"/>
              <a:t>单元中存放的微指令为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FF,77,FFH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，那么</a:t>
            </a:r>
            <a:endParaRPr lang="en-US" altLang="zh-CN" kern="100" dirty="0" smtClean="0">
              <a:solidFill>
                <a:srgbClr val="000000"/>
              </a:solidFill>
              <a:latin typeface="Times New Roman"/>
              <a:ea typeface="宋体"/>
              <a:cs typeface="Times New Roman"/>
            </a:endParaRPr>
          </a:p>
          <a:p>
            <a:pPr marL="484188" indent="-484188">
              <a:spcBef>
                <a:spcPct val="50000"/>
              </a:spcBef>
            </a:pP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       C23~C0=1111,1111,</a:t>
            </a:r>
            <a:r>
              <a:rPr lang="en-US" altLang="zh-CN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111,</a:t>
            </a:r>
            <a:r>
              <a:rPr lang="en-US" altLang="zh-CN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111,1111,1111</a:t>
            </a:r>
          </a:p>
          <a:p>
            <a:pPr marL="484188" indent="-484188">
              <a:lnSpc>
                <a:spcPct val="150000"/>
              </a:lnSpc>
              <a:spcBef>
                <a:spcPts val="0"/>
              </a:spcBef>
            </a:pP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            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从以上二进制编码对应的控制信号可以看到：控制信号</a:t>
            </a:r>
            <a:r>
              <a:rPr lang="en-US" altLang="zh-CN" dirty="0" smtClean="0"/>
              <a:t>MAREN=0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RRD=0</a:t>
            </a:r>
            <a:r>
              <a:rPr lang="zh-CN" altLang="en-US" dirty="0" smtClean="0"/>
              <a:t>，其含义是将</a:t>
            </a:r>
            <a:r>
              <a:rPr lang="en-US" altLang="zh-CN" dirty="0" smtClean="0"/>
              <a:t>R0~R3</a:t>
            </a:r>
            <a:r>
              <a:rPr lang="zh-CN" altLang="en-US" dirty="0" smtClean="0"/>
              <a:t>寄存器中的某个寄存器</a:t>
            </a:r>
            <a:r>
              <a:rPr lang="zh-CN" altLang="en-US" dirty="0" smtClean="0"/>
              <a:t>内容读出并写入</a:t>
            </a:r>
            <a:r>
              <a:rPr lang="en-US" altLang="zh-CN" dirty="0" smtClean="0"/>
              <a:t>MAR</a:t>
            </a:r>
            <a:r>
              <a:rPr lang="zh-CN" altLang="en-US" dirty="0" smtClean="0"/>
              <a:t>寄存器。</a:t>
            </a:r>
            <a:endParaRPr lang="en-US" altLang="zh-CN" dirty="0" smtClean="0"/>
          </a:p>
          <a:p>
            <a:pPr marL="484188" indent="-484188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）微地址</a:t>
            </a:r>
            <a:r>
              <a:rPr lang="en-US" altLang="zh-CN" dirty="0" smtClean="0"/>
              <a:t>65H</a:t>
            </a:r>
            <a:r>
              <a:rPr lang="zh-CN" altLang="en-US" dirty="0" smtClean="0"/>
              <a:t>单元中存放的微指令为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D7,BF,EFH</a:t>
            </a:r>
            <a:r>
              <a:rPr lang="zh-CN" altLang="en-US" sz="2400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那么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C23~C0=11</a:t>
            </a:r>
            <a:r>
              <a:rPr lang="en-US" altLang="zh-CN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1,</a:t>
            </a:r>
            <a:r>
              <a:rPr lang="en-US" altLang="zh-CN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111,1</a:t>
            </a:r>
            <a:r>
              <a:rPr lang="en-US" altLang="zh-CN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11,1111,111</a:t>
            </a:r>
            <a:r>
              <a:rPr lang="en-US" altLang="zh-CN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altLang="zh-CN" kern="100" dirty="0" smtClean="0">
                <a:latin typeface="Times New Roman"/>
                <a:ea typeface="宋体"/>
                <a:cs typeface="Times New Roman"/>
              </a:rPr>
              <a:t>,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1111</a:t>
            </a:r>
          </a:p>
          <a:p>
            <a:pPr marL="484188" indent="-484188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           从以上二进制编码可以看到：控制信号</a:t>
            </a:r>
            <a:r>
              <a:rPr lang="en-US" altLang="zh-CN" dirty="0" smtClean="0"/>
              <a:t>EMRD=0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EMEN=0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MAROE=0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WEN=0</a:t>
            </a:r>
            <a:r>
              <a:rPr lang="zh-CN" altLang="en-US" dirty="0" smtClean="0"/>
              <a:t>，其含义是以</a:t>
            </a:r>
            <a:r>
              <a:rPr lang="en-US" altLang="zh-CN" dirty="0" smtClean="0"/>
              <a:t>MAR</a:t>
            </a:r>
            <a:r>
              <a:rPr lang="zh-CN" altLang="en-US" dirty="0" smtClean="0"/>
              <a:t>寄存器中的内容作为地址，将该地址单元中的数据读出并写入</a:t>
            </a:r>
            <a:r>
              <a:rPr lang="en-US" altLang="zh-CN" dirty="0" smtClean="0"/>
              <a:t>W</a:t>
            </a:r>
            <a:r>
              <a:rPr lang="zh-CN" altLang="en-US" dirty="0" smtClean="0"/>
              <a:t>寄存器。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92696"/>
            <a:ext cx="80648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4188" indent="-484188">
              <a:spcBef>
                <a:spcPct val="50000"/>
              </a:spcBef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）微地址</a:t>
            </a:r>
            <a:r>
              <a:rPr lang="en-US" altLang="zh-CN" dirty="0" smtClean="0"/>
              <a:t>66H</a:t>
            </a:r>
            <a:r>
              <a:rPr lang="zh-CN" altLang="en-US" dirty="0" smtClean="0"/>
              <a:t>单元中存放的微指令为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FF,FE,92H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，那么</a:t>
            </a:r>
            <a:endParaRPr lang="en-US" altLang="zh-CN" kern="100" dirty="0" smtClean="0">
              <a:solidFill>
                <a:srgbClr val="000000"/>
              </a:solidFill>
              <a:latin typeface="Times New Roman"/>
              <a:ea typeface="宋体"/>
              <a:cs typeface="Times New Roman"/>
            </a:endParaRPr>
          </a:p>
          <a:p>
            <a:pPr marL="484188" indent="-484188">
              <a:spcBef>
                <a:spcPct val="50000"/>
              </a:spcBef>
            </a:pP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       C23~C0=1111,1111,1111, 111</a:t>
            </a:r>
            <a:r>
              <a:rPr lang="en-US" altLang="zh-CN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altLang="zh-CN" kern="100" dirty="0" smtClean="0">
                <a:solidFill>
                  <a:srgbClr val="0000FF"/>
                </a:solidFill>
                <a:latin typeface="Times New Roman"/>
                <a:ea typeface="宋体"/>
                <a:cs typeface="Times New Roman"/>
              </a:rPr>
              <a:t>100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1,</a:t>
            </a:r>
            <a:r>
              <a:rPr lang="en-US" altLang="zh-CN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altLang="zh-CN" kern="100" dirty="0" smtClean="0">
                <a:solidFill>
                  <a:srgbClr val="0000FF"/>
                </a:solidFill>
                <a:latin typeface="Times New Roman"/>
                <a:ea typeface="宋体"/>
                <a:cs typeface="Times New Roman"/>
              </a:rPr>
              <a:t>010</a:t>
            </a:r>
          </a:p>
          <a:p>
            <a:pPr marL="484188" indent="-484188">
              <a:spcBef>
                <a:spcPct val="50000"/>
              </a:spcBef>
            </a:pP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             从以上二进制编码对应的控制信号可以看到：控制信号</a:t>
            </a:r>
            <a:r>
              <a:rPr lang="en-US" altLang="zh-CN" dirty="0" smtClean="0"/>
              <a:t>FEN=0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X2X1X0=100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AEN=0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S2S1S0=010</a:t>
            </a:r>
            <a:r>
              <a:rPr lang="zh-CN" altLang="en-US" dirty="0" smtClean="0"/>
              <a:t>，其含义是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将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A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寄存器的内容与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W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寄存器的内容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进行或运算（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即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A|W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），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并将运算结果送入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A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寄存器。同时，根据运算结果分别置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C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标志位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和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Z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标志位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。</a:t>
            </a:r>
            <a:endParaRPr lang="en-US" altLang="zh-CN" kern="100" dirty="0" smtClean="0">
              <a:solidFill>
                <a:srgbClr val="000000"/>
              </a:solidFill>
              <a:latin typeface="Times New Roman"/>
              <a:ea typeface="宋体"/>
              <a:cs typeface="Times New Roman"/>
            </a:endParaRPr>
          </a:p>
          <a:p>
            <a:pPr marL="484188" indent="-484188">
              <a:spcBef>
                <a:spcPct val="50000"/>
              </a:spcBef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）微地址</a:t>
            </a:r>
            <a:r>
              <a:rPr lang="en-US" altLang="zh-CN" dirty="0" smtClean="0"/>
              <a:t>67H</a:t>
            </a:r>
            <a:r>
              <a:rPr lang="zh-CN" altLang="en-US" dirty="0" smtClean="0"/>
              <a:t>单元中存放的微指令为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CB,FF,FFH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，那么</a:t>
            </a:r>
            <a:endParaRPr lang="en-US" altLang="zh-CN" kern="100" dirty="0" smtClean="0">
              <a:solidFill>
                <a:srgbClr val="000000"/>
              </a:solidFill>
              <a:latin typeface="Times New Roman"/>
              <a:ea typeface="宋体"/>
              <a:cs typeface="Times New Roman"/>
            </a:endParaRPr>
          </a:p>
          <a:p>
            <a:pPr marL="484188" indent="-484188">
              <a:spcBef>
                <a:spcPct val="50000"/>
              </a:spcBef>
            </a:pP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       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C23~C0=11</a:t>
            </a:r>
            <a:r>
              <a:rPr lang="en-US" altLang="zh-CN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altLang="zh-CN" kern="100" dirty="0" smtClean="0">
                <a:solidFill>
                  <a:srgbClr val="0000FF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,1</a:t>
            </a:r>
            <a:r>
              <a:rPr lang="en-US" altLang="zh-CN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11,1111,1111,1111,1111</a:t>
            </a:r>
            <a:endParaRPr lang="en-US" altLang="zh-CN" kern="100" dirty="0" smtClean="0">
              <a:solidFill>
                <a:srgbClr val="000000"/>
              </a:solidFill>
              <a:latin typeface="Times New Roman"/>
              <a:ea typeface="宋体"/>
              <a:cs typeface="Times New Roman"/>
            </a:endParaRPr>
          </a:p>
          <a:p>
            <a:pPr marL="484188" indent="-484188">
              <a:spcBef>
                <a:spcPct val="50000"/>
              </a:spcBef>
            </a:pP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            从以上二进制编码对应的控制信号可以看到：控制信号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E</a:t>
            </a:r>
            <a:r>
              <a:rPr lang="en-US" altLang="zh-CN" dirty="0" smtClean="0"/>
              <a:t>MRD=0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PCOE=0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IREN=0</a:t>
            </a:r>
            <a:r>
              <a:rPr lang="zh-CN" altLang="en-US" dirty="0" smtClean="0"/>
              <a:t>，其含义是当前指令执行完毕，取下一条指令。</a:t>
            </a:r>
            <a:endParaRPr lang="en-US" altLang="zh-CN" dirty="0" smtClean="0"/>
          </a:p>
          <a:p>
            <a:pPr marL="540000" indent="-484188">
              <a:spcBef>
                <a:spcPct val="50000"/>
              </a:spcBef>
            </a:pP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           从以上分析，我们得知：</a:t>
            </a:r>
            <a:r>
              <a:rPr lang="zh-CN" altLang="zh-CN" dirty="0" smtClean="0"/>
              <a:t>机器指令码为</a:t>
            </a:r>
            <a:r>
              <a:rPr lang="en-US" altLang="zh-CN" dirty="0" smtClean="0"/>
              <a:t>64H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指令</a:t>
            </a:r>
            <a:r>
              <a:rPr lang="zh-CN" altLang="zh-CN" dirty="0" smtClean="0"/>
              <a:t>功能为：以</a:t>
            </a:r>
            <a:r>
              <a:rPr lang="en-US" altLang="zh-CN" dirty="0" smtClean="0"/>
              <a:t>R0~R3</a:t>
            </a:r>
            <a:r>
              <a:rPr lang="zh-CN" altLang="zh-CN" dirty="0" smtClean="0"/>
              <a:t>中某个寄存器的内容作为地址，将该地址单元的内容</a:t>
            </a:r>
            <a:r>
              <a:rPr lang="zh-CN" altLang="zh-CN" dirty="0" smtClean="0"/>
              <a:t>与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A</a:t>
            </a:r>
            <a:r>
              <a:rPr lang="zh-CN" altLang="zh-CN" dirty="0" smtClean="0"/>
              <a:t>进行逻辑或运算，最终将运算结果送入</a:t>
            </a:r>
            <a:r>
              <a:rPr lang="en-US" altLang="zh-CN" dirty="0" smtClean="0"/>
              <a:t>A</a:t>
            </a:r>
            <a:r>
              <a:rPr lang="zh-CN" altLang="zh-CN" dirty="0" smtClean="0"/>
              <a:t>寄存器</a:t>
            </a:r>
            <a:r>
              <a:rPr lang="zh-CN" altLang="en-US" dirty="0" smtClean="0"/>
              <a:t>，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同时根据运算结果，分别置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C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标志位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和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Z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标志位</a:t>
            </a:r>
            <a:r>
              <a:rPr lang="zh-CN" altLang="zh-CN" dirty="0" smtClean="0"/>
              <a:t>。</a:t>
            </a:r>
            <a:endParaRPr lang="en-US" altLang="zh-CN" kern="100" dirty="0" smtClean="0">
              <a:solidFill>
                <a:srgbClr val="000000"/>
              </a:solidFill>
              <a:latin typeface="Times New Roman"/>
              <a:ea typeface="宋体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285728"/>
            <a:ext cx="8136904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188" indent="-484188">
              <a:spcBef>
                <a:spcPct val="50000"/>
              </a:spcBef>
            </a:pPr>
            <a:r>
              <a:rPr lang="zh-CN" altLang="en-US" dirty="0" smtClean="0"/>
              <a:t>实验任务二、</a:t>
            </a:r>
            <a:r>
              <a:rPr lang="zh-CN" altLang="zh-CN" dirty="0" smtClean="0"/>
              <a:t>修改机器指令码为</a:t>
            </a:r>
            <a:r>
              <a:rPr lang="en-US" altLang="zh-CN" dirty="0" smtClean="0"/>
              <a:t>E8H</a:t>
            </a:r>
            <a:r>
              <a:rPr lang="zh-CN" altLang="zh-CN" dirty="0" smtClean="0"/>
              <a:t>的功能</a:t>
            </a:r>
            <a:r>
              <a:rPr lang="zh-CN" altLang="en-US" dirty="0" smtClean="0"/>
              <a:t>，使其完成“输出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＋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的结果左移一位后的值到</a:t>
            </a:r>
            <a:r>
              <a:rPr lang="en-US" altLang="zh-CN" dirty="0" smtClean="0"/>
              <a:t>OUT”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pPr marL="484188" indent="-484188">
              <a:spcBef>
                <a:spcPct val="50000"/>
              </a:spcBef>
            </a:pPr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marL="484188" indent="-484188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根据实验任务，我们可以编制</a:t>
            </a:r>
            <a:r>
              <a:rPr lang="zh-CN" altLang="en-US" dirty="0" smtClean="0"/>
              <a:t>以下</a:t>
            </a:r>
            <a:r>
              <a:rPr lang="zh-CN" altLang="zh-CN" dirty="0" smtClean="0"/>
              <a:t>两条微指令来完成该任务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84188" indent="-484188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zh-CN" dirty="0" smtClean="0"/>
              <a:t>第一条</a:t>
            </a:r>
            <a:r>
              <a:rPr lang="zh-CN" altLang="zh-CN" dirty="0" smtClean="0"/>
              <a:t>微指令</a:t>
            </a:r>
            <a:r>
              <a:rPr lang="zh-CN" altLang="en-US" dirty="0" smtClean="0"/>
              <a:t>的功能</a:t>
            </a:r>
            <a:r>
              <a:rPr lang="zh-CN" altLang="zh-CN" dirty="0" smtClean="0"/>
              <a:t>是</a:t>
            </a:r>
            <a:r>
              <a:rPr lang="zh-CN" altLang="zh-CN" dirty="0" smtClean="0"/>
              <a:t>完成输出</a:t>
            </a:r>
            <a:r>
              <a:rPr lang="en-US" altLang="zh-CN" dirty="0" smtClean="0"/>
              <a:t>A</a:t>
            </a:r>
            <a:r>
              <a:rPr lang="zh-CN" altLang="zh-CN" dirty="0" smtClean="0"/>
              <a:t>＋</a:t>
            </a:r>
            <a:r>
              <a:rPr lang="en-US" altLang="zh-CN" dirty="0" smtClean="0"/>
              <a:t>W</a:t>
            </a:r>
            <a:r>
              <a:rPr lang="zh-CN" altLang="zh-CN" dirty="0" smtClean="0"/>
              <a:t>的结果左移一位后的值到</a:t>
            </a:r>
            <a:r>
              <a:rPr lang="en-US" altLang="zh-CN" dirty="0" smtClean="0"/>
              <a:t>OUT</a:t>
            </a:r>
            <a:r>
              <a:rPr lang="zh-CN" altLang="zh-CN" dirty="0" smtClean="0"/>
              <a:t>的功能</a:t>
            </a:r>
            <a:r>
              <a:rPr lang="zh-CN" altLang="en-US" dirty="0" smtClean="0"/>
              <a:t>。 我们可根据以下“控制总线功能对应表”</a:t>
            </a:r>
            <a:r>
              <a:rPr lang="zh-CN" altLang="en-US" dirty="0" smtClean="0"/>
              <a:t>来编制该条</a:t>
            </a:r>
            <a:r>
              <a:rPr lang="zh-CN" altLang="en-US" dirty="0" smtClean="0"/>
              <a:t>微指令码： </a:t>
            </a:r>
            <a:r>
              <a:rPr lang="zh-CN" altLang="en-US" sz="2400" b="0" dirty="0" smtClean="0"/>
              <a:t>			</a:t>
            </a:r>
          </a:p>
          <a:p>
            <a:pPr defTabSz="568325"/>
            <a:r>
              <a:rPr lang="en-US" altLang="zh-CN" b="0" dirty="0" err="1" smtClean="0">
                <a:solidFill>
                  <a:schemeClr val="accent2"/>
                </a:solidFill>
              </a:rPr>
              <a:t>Ci</a:t>
            </a:r>
            <a:r>
              <a:rPr lang="zh-CN" altLang="en-US" b="0" dirty="0" smtClean="0">
                <a:solidFill>
                  <a:schemeClr val="accent2"/>
                </a:solidFill>
              </a:rPr>
              <a:t>：	 </a:t>
            </a:r>
            <a:r>
              <a:rPr lang="en-US" altLang="zh-CN" b="0" dirty="0" smtClean="0">
                <a:solidFill>
                  <a:schemeClr val="accent2"/>
                </a:solidFill>
              </a:rPr>
              <a:t>C23	   C22	C21  	C20	   C19        C18	  C17    C16</a:t>
            </a:r>
          </a:p>
          <a:p>
            <a:pPr defTabSz="568325"/>
            <a:r>
              <a:rPr lang="zh-CN" altLang="en-US" sz="1800" b="0" dirty="0" smtClean="0"/>
              <a:t>功能：</a:t>
            </a:r>
            <a:r>
              <a:rPr lang="en-US" altLang="zh-CN" sz="1800" b="0" dirty="0" smtClean="0"/>
              <a:t>XRD  EMWR EMRD	PCOE   EMEN	IREN	  EINT   ELP</a:t>
            </a:r>
          </a:p>
          <a:p>
            <a:pPr defTabSz="568325"/>
            <a:r>
              <a:rPr lang="en-US" altLang="zh-CN" b="0" dirty="0" smtClean="0">
                <a:solidFill>
                  <a:schemeClr val="accent2"/>
                </a:solidFill>
              </a:rPr>
              <a:t>	 C15	       C14	    C13       C12	 C11    C10   C9	     C8</a:t>
            </a:r>
          </a:p>
          <a:p>
            <a:pPr defTabSz="568325"/>
            <a:r>
              <a:rPr lang="en-US" altLang="zh-CN" sz="1800" b="0" dirty="0" smtClean="0"/>
              <a:t>	 MAREN  MAROE  OUTEN  STEN  RRD   RWR  CN	     FEN</a:t>
            </a:r>
          </a:p>
          <a:p>
            <a:pPr defTabSz="568325"/>
            <a:r>
              <a:rPr lang="en-US" altLang="zh-CN" b="0" dirty="0" smtClean="0">
                <a:solidFill>
                  <a:schemeClr val="accent2"/>
                </a:solidFill>
              </a:rPr>
              <a:t>	 C7	  C6	  C5	  C4	    C3	      C2  C1	  C0</a:t>
            </a:r>
          </a:p>
          <a:p>
            <a:pPr defTabSz="568325"/>
            <a:r>
              <a:rPr lang="en-US" altLang="zh-CN" sz="1800" b="0" dirty="0" smtClean="0"/>
              <a:t>	 X2	  X1	  X0	  WEN   AEN    S2   S1	  S0</a:t>
            </a:r>
          </a:p>
          <a:p>
            <a:pPr defTabSz="568325">
              <a:lnSpc>
                <a:spcPct val="150000"/>
              </a:lnSpc>
            </a:pPr>
            <a:r>
              <a:rPr lang="zh-CN" altLang="en-US" sz="2200" dirty="0" smtClean="0"/>
              <a:t>        该微指令码为：</a:t>
            </a:r>
            <a:r>
              <a:rPr lang="en-US" altLang="zh-CN" dirty="0" smtClean="0"/>
              <a:t>FFDED8H</a:t>
            </a:r>
          </a:p>
          <a:p>
            <a:pPr marL="484188" indent="-484188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第二条</a:t>
            </a:r>
            <a:r>
              <a:rPr lang="zh-CN" altLang="zh-CN" dirty="0" smtClean="0"/>
              <a:t>微指令</a:t>
            </a:r>
            <a:r>
              <a:rPr lang="zh-CN" altLang="en-US" dirty="0" smtClean="0"/>
              <a:t>的功能</a:t>
            </a:r>
            <a:r>
              <a:rPr lang="zh-CN" altLang="zh-CN" dirty="0" smtClean="0"/>
              <a:t>是</a:t>
            </a:r>
            <a:r>
              <a:rPr lang="zh-CN" altLang="zh-CN" dirty="0" smtClean="0"/>
              <a:t>取下一条指令</a:t>
            </a:r>
            <a:r>
              <a:rPr lang="zh-CN" altLang="en-US" dirty="0" smtClean="0"/>
              <a:t>。其微指令码为：</a:t>
            </a:r>
            <a:r>
              <a:rPr lang="en-US" altLang="zh-CN" dirty="0" smtClean="0"/>
              <a:t>CBFFFFH</a:t>
            </a:r>
            <a:r>
              <a:rPr lang="zh-CN" altLang="zh-CN" dirty="0" smtClean="0"/>
              <a:t>，表示本条指令执行完毕，取下一条指令。</a:t>
            </a:r>
            <a:endParaRPr lang="zh-CN" altLang="en-US" dirty="0"/>
          </a:p>
        </p:txBody>
      </p:sp>
      <p:sp>
        <p:nvSpPr>
          <p:cNvPr id="3" name="Line 34"/>
          <p:cNvSpPr>
            <a:spLocks noChangeShapeType="1"/>
          </p:cNvSpPr>
          <p:nvPr/>
        </p:nvSpPr>
        <p:spPr bwMode="auto">
          <a:xfrm>
            <a:off x="1214414" y="3857628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Line 34"/>
          <p:cNvSpPr>
            <a:spLocks noChangeShapeType="1"/>
          </p:cNvSpPr>
          <p:nvPr/>
        </p:nvSpPr>
        <p:spPr bwMode="auto">
          <a:xfrm>
            <a:off x="1214414" y="4500570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965450" y="228600"/>
            <a:ext cx="2557463" cy="45720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/>
              <a:t>三</a:t>
            </a:r>
            <a:r>
              <a:rPr lang="en-US" altLang="zh-CN" sz="2400"/>
              <a:t>.  </a:t>
            </a:r>
            <a:r>
              <a:rPr lang="zh-CN" altLang="en-US" sz="2400"/>
              <a:t>实验过程举例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95288" y="908050"/>
            <a:ext cx="8367712" cy="5146675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/>
              <a:t>      </a:t>
            </a:r>
            <a:r>
              <a:rPr lang="zh-CN" altLang="en-US" b="0"/>
              <a:t>实验任务：查看指令</a:t>
            </a:r>
            <a:r>
              <a:rPr lang="en-US" altLang="zh-CN" b="0"/>
              <a:t>F8</a:t>
            </a:r>
            <a:r>
              <a:rPr lang="zh-CN" altLang="en-US" b="0"/>
              <a:t>的各微指令的编码，推断</a:t>
            </a:r>
            <a:r>
              <a:rPr lang="en-US" altLang="zh-CN" b="0"/>
              <a:t>F8</a:t>
            </a:r>
            <a:r>
              <a:rPr lang="zh-CN" altLang="en-US" b="0"/>
              <a:t>的功能，然后将其改为：“</a:t>
            </a:r>
            <a:r>
              <a:rPr lang="en-US" altLang="zh-CN" b="0"/>
              <a:t>A</a:t>
            </a:r>
            <a:r>
              <a:rPr lang="zh-CN" altLang="en-US" b="0"/>
              <a:t>＋</a:t>
            </a:r>
            <a:r>
              <a:rPr lang="en-US" altLang="zh-CN" b="0"/>
              <a:t>IN</a:t>
            </a:r>
            <a:r>
              <a:rPr lang="zh-CN" altLang="en-US" b="0"/>
              <a:t>＋</a:t>
            </a:r>
            <a:r>
              <a:rPr lang="en-US" altLang="zh-CN" b="0"/>
              <a:t>Cy”</a:t>
            </a:r>
            <a:r>
              <a:rPr lang="zh-CN" altLang="en-US" b="0"/>
              <a:t>后右移一位的值送</a:t>
            </a:r>
            <a:r>
              <a:rPr lang="en-US" altLang="zh-CN" b="0"/>
              <a:t>OUT</a:t>
            </a:r>
            <a:r>
              <a:rPr lang="zh-CN" altLang="en-US" b="0"/>
              <a:t>。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endParaRPr lang="zh-CN" altLang="en-US" b="0"/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0"/>
              <a:t> </a:t>
            </a:r>
            <a:r>
              <a:rPr lang="en-US" altLang="zh-CN" b="0">
                <a:solidFill>
                  <a:schemeClr val="accent2"/>
                </a:solidFill>
              </a:rPr>
              <a:t>1</a:t>
            </a:r>
            <a:r>
              <a:rPr lang="zh-CN" altLang="en-US" b="0">
                <a:solidFill>
                  <a:schemeClr val="accent2"/>
                </a:solidFill>
              </a:rPr>
              <a:t>、查看指令</a:t>
            </a:r>
            <a:r>
              <a:rPr lang="en-US" altLang="zh-CN" b="0">
                <a:solidFill>
                  <a:schemeClr val="accent2"/>
                </a:solidFill>
              </a:rPr>
              <a:t>F8</a:t>
            </a:r>
            <a:r>
              <a:rPr lang="zh-CN" altLang="en-US" b="0">
                <a:solidFill>
                  <a:schemeClr val="accent2"/>
                </a:solidFill>
              </a:rPr>
              <a:t>的各微指令的编码</a:t>
            </a:r>
            <a:endParaRPr lang="zh-CN" altLang="en-US" b="0">
              <a:solidFill>
                <a:schemeClr val="accent2"/>
              </a:solidFill>
              <a:sym typeface="Wingdings" pitchFamily="2" charset="2"/>
            </a:endParaRPr>
          </a:p>
          <a:p>
            <a:r>
              <a:rPr lang="zh-CN" altLang="en-US" b="0"/>
              <a:t>        由于指令</a:t>
            </a:r>
            <a:r>
              <a:rPr lang="en-US" altLang="zh-CN" b="0"/>
              <a:t>(</a:t>
            </a:r>
            <a:r>
              <a:rPr lang="zh-CN" altLang="en-US" b="0"/>
              <a:t>最低</a:t>
            </a:r>
            <a:r>
              <a:rPr lang="en-US" altLang="zh-CN" b="0"/>
              <a:t>2</a:t>
            </a:r>
            <a:r>
              <a:rPr lang="zh-CN" altLang="en-US" b="0"/>
              <a:t>位</a:t>
            </a:r>
            <a:r>
              <a:rPr lang="zh-CN" altLang="en-US" b="0" u="sng">
                <a:solidFill>
                  <a:srgbClr val="FF3300"/>
                </a:solidFill>
              </a:rPr>
              <a:t>置</a:t>
            </a:r>
            <a:r>
              <a:rPr lang="en-US" altLang="zh-CN" b="0" u="sng">
                <a:solidFill>
                  <a:srgbClr val="FF3300"/>
                </a:solidFill>
              </a:rPr>
              <a:t>0</a:t>
            </a:r>
            <a:r>
              <a:rPr lang="en-US" altLang="zh-CN" b="0"/>
              <a:t>)</a:t>
            </a:r>
            <a:r>
              <a:rPr lang="zh-CN" altLang="en-US" b="0"/>
              <a:t>是其微程序的入口地址</a:t>
            </a:r>
            <a:r>
              <a:rPr lang="en-US" altLang="zh-CN" b="0"/>
              <a:t>,</a:t>
            </a:r>
            <a:r>
              <a:rPr lang="zh-CN" altLang="en-US" b="0"/>
              <a:t>所以在</a:t>
            </a:r>
            <a:r>
              <a:rPr lang="en-US" altLang="zh-CN" b="0"/>
              <a:t>μEM</a:t>
            </a:r>
            <a:r>
              <a:rPr lang="zh-CN" altLang="en-US" b="0"/>
              <a:t>中</a:t>
            </a:r>
            <a:r>
              <a:rPr lang="en-US" altLang="zh-CN" b="0"/>
              <a:t>,</a:t>
            </a:r>
            <a:r>
              <a:rPr lang="zh-CN" altLang="en-US" b="0"/>
              <a:t>在</a:t>
            </a:r>
            <a:r>
              <a:rPr lang="en-US" altLang="zh-CN" b="0"/>
              <a:t>Adr</a:t>
            </a:r>
            <a:r>
              <a:rPr lang="zh-CN" altLang="en-US" b="0"/>
              <a:t>字段送入</a:t>
            </a:r>
            <a:r>
              <a:rPr lang="en-US" altLang="zh-CN" b="0"/>
              <a:t>F8,</a:t>
            </a:r>
            <a:r>
              <a:rPr lang="zh-CN" altLang="en-US" b="0"/>
              <a:t>按</a:t>
            </a:r>
            <a:r>
              <a:rPr lang="en-US" altLang="zh-CN" b="0"/>
              <a:t>NX</a:t>
            </a:r>
            <a:r>
              <a:rPr lang="zh-CN" altLang="en-US" b="0"/>
              <a:t>键</a:t>
            </a:r>
            <a:r>
              <a:rPr lang="en-US" altLang="zh-CN" b="0"/>
              <a:t>,</a:t>
            </a:r>
            <a:r>
              <a:rPr lang="zh-CN" altLang="en-US" b="0"/>
              <a:t>可查看其对应的微指令。</a:t>
            </a:r>
          </a:p>
          <a:p>
            <a:r>
              <a:rPr lang="zh-CN" altLang="en-US" b="0"/>
              <a:t>        可以看到指令</a:t>
            </a:r>
            <a:r>
              <a:rPr lang="en-US" altLang="zh-CN" b="0"/>
              <a:t>F8</a:t>
            </a:r>
            <a:r>
              <a:rPr lang="zh-CN" altLang="en-US" b="0"/>
              <a:t>对应的各微指令码为：</a:t>
            </a:r>
            <a:r>
              <a:rPr lang="en-US" altLang="zh-CN" b="0"/>
              <a:t>CBFFFF</a:t>
            </a:r>
            <a:r>
              <a:rPr lang="zh-CN" altLang="en-US" b="0"/>
              <a:t>、</a:t>
            </a:r>
            <a:r>
              <a:rPr lang="en-US" altLang="zh-CN" b="0"/>
              <a:t>FFFFFF</a:t>
            </a:r>
            <a:r>
              <a:rPr lang="zh-CN" altLang="en-US" b="0"/>
              <a:t>、</a:t>
            </a:r>
            <a:r>
              <a:rPr lang="en-US" altLang="zh-CN" b="0"/>
              <a:t>FFFFFF</a:t>
            </a:r>
            <a:r>
              <a:rPr lang="zh-CN" altLang="en-US" b="0"/>
              <a:t>和</a:t>
            </a:r>
            <a:r>
              <a:rPr lang="en-US" altLang="zh-CN" b="0"/>
              <a:t>FFFFFF</a:t>
            </a:r>
            <a:r>
              <a:rPr lang="zh-CN" altLang="en-US" b="0"/>
              <a:t>。</a:t>
            </a:r>
          </a:p>
          <a:p>
            <a:r>
              <a:rPr lang="zh-CN" altLang="en-US" b="0"/>
              <a:t>        由控制总线功能对应表可知：</a:t>
            </a:r>
            <a:r>
              <a:rPr lang="en-US" altLang="zh-CN" b="0"/>
              <a:t>FFFFFF</a:t>
            </a:r>
            <a:r>
              <a:rPr lang="zh-CN" altLang="en-US" b="0"/>
              <a:t>微指令是无操作，</a:t>
            </a:r>
            <a:r>
              <a:rPr lang="en-US" altLang="zh-CN" b="0"/>
              <a:t>CBFFFF</a:t>
            </a:r>
            <a:r>
              <a:rPr lang="zh-CN" altLang="en-US" b="0"/>
              <a:t>是</a:t>
            </a:r>
            <a:r>
              <a:rPr lang="en-US" altLang="zh-CN" b="0"/>
              <a:t>EMRD</a:t>
            </a:r>
            <a:r>
              <a:rPr lang="zh-CN" altLang="en-US" b="0"/>
              <a:t>、</a:t>
            </a:r>
            <a:r>
              <a:rPr lang="en-US" altLang="zh-CN" b="0"/>
              <a:t>PCOE </a:t>
            </a:r>
            <a:r>
              <a:rPr lang="zh-CN" altLang="en-US" b="0"/>
              <a:t>和</a:t>
            </a:r>
            <a:r>
              <a:rPr lang="en-US" altLang="zh-CN" b="0"/>
              <a:t>IREN</a:t>
            </a:r>
            <a:r>
              <a:rPr lang="zh-CN" altLang="en-US" b="0"/>
              <a:t>三条控制线有效。</a:t>
            </a:r>
          </a:p>
          <a:p>
            <a:r>
              <a:rPr lang="zh-CN" altLang="en-US" b="0"/>
              <a:t>        由图</a:t>
            </a:r>
            <a:r>
              <a:rPr lang="en-US" altLang="zh-CN" b="0"/>
              <a:t>2</a:t>
            </a:r>
            <a:r>
              <a:rPr lang="zh-CN" altLang="en-US" b="0"/>
              <a:t>知：</a:t>
            </a:r>
            <a:r>
              <a:rPr lang="en-US" altLang="zh-CN" b="0"/>
              <a:t>PCOE</a:t>
            </a:r>
            <a:r>
              <a:rPr lang="zh-CN" altLang="en-US" b="0"/>
              <a:t>＝</a:t>
            </a:r>
            <a:r>
              <a:rPr lang="en-US" altLang="zh-CN" b="0"/>
              <a:t>0</a:t>
            </a:r>
            <a:r>
              <a:rPr lang="zh-CN" altLang="en-US" b="0"/>
              <a:t>则</a:t>
            </a:r>
            <a:r>
              <a:rPr lang="en-US" altLang="zh-CN" b="0"/>
              <a:t>PC</a:t>
            </a:r>
            <a:r>
              <a:rPr lang="zh-CN" altLang="en-US" b="0"/>
              <a:t>＋</a:t>
            </a:r>
            <a:r>
              <a:rPr lang="en-US" altLang="zh-CN" b="0"/>
              <a:t>1</a:t>
            </a:r>
            <a:r>
              <a:rPr lang="zh-CN" altLang="en-US" b="0"/>
              <a:t>，并立即送上</a:t>
            </a:r>
            <a:r>
              <a:rPr lang="en-US" altLang="zh-CN" b="0"/>
              <a:t>ABUS</a:t>
            </a:r>
            <a:r>
              <a:rPr lang="zh-CN" altLang="en-US" b="0"/>
              <a:t>，即执行</a:t>
            </a:r>
            <a:r>
              <a:rPr lang="en-US" altLang="zh-CN" b="0"/>
              <a:t>EM</a:t>
            </a:r>
            <a:r>
              <a:rPr lang="zh-CN" altLang="en-US" b="0"/>
              <a:t>的下一个单元中的机器指令</a:t>
            </a:r>
            <a:r>
              <a:rPr lang="en-US" altLang="zh-CN" b="0"/>
              <a:t>——</a:t>
            </a:r>
            <a:r>
              <a:rPr lang="zh-CN" altLang="en-US" b="0"/>
              <a:t>读指令操作。而 </a:t>
            </a:r>
            <a:r>
              <a:rPr lang="en-US" altLang="zh-CN" b="0"/>
              <a:t>EMRD</a:t>
            </a:r>
            <a:r>
              <a:rPr lang="zh-CN" altLang="en-US" b="0"/>
              <a:t>＝</a:t>
            </a:r>
            <a:r>
              <a:rPr lang="en-US" altLang="zh-CN" b="0"/>
              <a:t>0</a:t>
            </a:r>
            <a:r>
              <a:rPr lang="zh-CN" altLang="en-US" b="0"/>
              <a:t>是读出</a:t>
            </a:r>
            <a:r>
              <a:rPr lang="en-US" altLang="zh-CN" b="0"/>
              <a:t>EM</a:t>
            </a:r>
            <a:r>
              <a:rPr lang="zh-CN" altLang="en-US" b="0"/>
              <a:t>的数据，</a:t>
            </a:r>
            <a:r>
              <a:rPr lang="en-US" altLang="zh-CN" b="0"/>
              <a:t>IREN</a:t>
            </a:r>
            <a:r>
              <a:rPr lang="zh-CN" altLang="en-US" b="0"/>
              <a:t>＝</a:t>
            </a:r>
            <a:r>
              <a:rPr lang="en-US" altLang="zh-CN" b="0"/>
              <a:t>0</a:t>
            </a:r>
            <a:r>
              <a:rPr lang="zh-CN" altLang="en-US" b="0"/>
              <a:t>是把读出的</a:t>
            </a:r>
            <a:r>
              <a:rPr lang="en-US" altLang="zh-CN" b="0"/>
              <a:t>EM</a:t>
            </a:r>
            <a:r>
              <a:rPr lang="zh-CN" altLang="en-US" b="0"/>
              <a:t>数据打入指令寄存器</a:t>
            </a:r>
            <a:r>
              <a:rPr lang="en-US" altLang="zh-CN" b="0"/>
              <a:t>IR</a:t>
            </a:r>
            <a:r>
              <a:rPr lang="zh-CN" altLang="en-US" b="0"/>
              <a:t>和微指令计数器</a:t>
            </a:r>
            <a:r>
              <a:rPr lang="en-US" altLang="zh-CN" b="0"/>
              <a:t>μPC</a:t>
            </a:r>
            <a:r>
              <a:rPr lang="zh-CN" altLang="en-US" b="0"/>
              <a:t>。三者同时有效正是读出下一条指令并立即执行。</a:t>
            </a:r>
          </a:p>
          <a:p>
            <a:r>
              <a:rPr lang="zh-CN" altLang="en-US" b="0"/>
              <a:t>       </a:t>
            </a:r>
            <a:r>
              <a:rPr lang="zh-CN" altLang="en-US" b="0">
                <a:solidFill>
                  <a:srgbClr val="FF3300"/>
                </a:solidFill>
              </a:rPr>
              <a:t>提示：执行完“取址”（</a:t>
            </a:r>
            <a:r>
              <a:rPr lang="en-US" altLang="zh-CN" b="0">
                <a:solidFill>
                  <a:srgbClr val="FF3300"/>
                </a:solidFill>
              </a:rPr>
              <a:t>CBFFFFF</a:t>
            </a:r>
            <a:r>
              <a:rPr lang="zh-CN" altLang="en-US" b="0">
                <a:solidFill>
                  <a:srgbClr val="FF3300"/>
                </a:solidFill>
              </a:rPr>
              <a:t>）后，将执行下一条指令。所以后续的三条微指令将不被执行。</a:t>
            </a:r>
            <a:endParaRPr lang="zh-CN" altLang="en-US" b="0">
              <a:solidFill>
                <a:srgbClr val="FF3300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endParaRPr lang="zh-CN" altLang="en-US" b="0">
              <a:solidFill>
                <a:srgbClr val="FF3300"/>
              </a:solidFill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0"/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11188" y="692150"/>
            <a:ext cx="8064500" cy="5545138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defTabSz="568325"/>
            <a:r>
              <a:rPr lang="en-US" altLang="zh-CN" sz="2200" b="0" dirty="0">
                <a:solidFill>
                  <a:schemeClr val="accent2"/>
                </a:solidFill>
              </a:rPr>
              <a:t>2. </a:t>
            </a:r>
            <a:r>
              <a:rPr lang="zh-CN" altLang="en-US" sz="2200" b="0" dirty="0">
                <a:solidFill>
                  <a:schemeClr val="accent2"/>
                </a:solidFill>
              </a:rPr>
              <a:t>分解任务：</a:t>
            </a:r>
          </a:p>
          <a:p>
            <a:pPr defTabSz="568325"/>
            <a:r>
              <a:rPr lang="zh-CN" altLang="en-US" sz="2200" b="0" dirty="0"/>
              <a:t>         由于运算器只有</a:t>
            </a:r>
            <a:r>
              <a:rPr lang="en-US" altLang="zh-CN" sz="2200" b="0" dirty="0"/>
              <a:t>A</a:t>
            </a:r>
            <a:r>
              <a:rPr lang="zh-CN" altLang="en-US" sz="2200" b="0" dirty="0"/>
              <a:t>＋</a:t>
            </a:r>
            <a:r>
              <a:rPr lang="en-US" altLang="zh-CN" sz="2200" b="0" dirty="0"/>
              <a:t>W</a:t>
            </a:r>
            <a:r>
              <a:rPr lang="zh-CN" altLang="en-US" sz="2200" b="0" dirty="0"/>
              <a:t>＋</a:t>
            </a:r>
            <a:r>
              <a:rPr lang="en-US" altLang="zh-CN" sz="2200" b="0" dirty="0"/>
              <a:t>Cy</a:t>
            </a:r>
            <a:r>
              <a:rPr lang="zh-CN" altLang="en-US" sz="2200" b="0" dirty="0"/>
              <a:t>的操作，所以第一步要把</a:t>
            </a:r>
            <a:r>
              <a:rPr lang="en-US" altLang="zh-CN" sz="2200" b="0" dirty="0"/>
              <a:t>IN</a:t>
            </a:r>
            <a:r>
              <a:rPr lang="zh-CN" altLang="en-US" sz="2200" b="0" dirty="0"/>
              <a:t>的内容送</a:t>
            </a:r>
            <a:r>
              <a:rPr lang="en-US" altLang="zh-CN" sz="2200" b="0" dirty="0"/>
              <a:t>W</a:t>
            </a:r>
            <a:r>
              <a:rPr lang="zh-CN" altLang="en-US" sz="2200" b="0" dirty="0"/>
              <a:t>；第二步完成</a:t>
            </a:r>
            <a:r>
              <a:rPr lang="en-US" altLang="zh-CN" sz="2200" b="0" dirty="0"/>
              <a:t>A</a:t>
            </a:r>
            <a:r>
              <a:rPr lang="zh-CN" altLang="en-US" sz="2200" b="0" dirty="0"/>
              <a:t>＋</a:t>
            </a:r>
            <a:r>
              <a:rPr lang="en-US" altLang="zh-CN" sz="2200" b="0" dirty="0"/>
              <a:t>W</a:t>
            </a:r>
            <a:r>
              <a:rPr lang="zh-CN" altLang="en-US" sz="2200" b="0" dirty="0"/>
              <a:t>＋</a:t>
            </a:r>
            <a:r>
              <a:rPr lang="en-US" altLang="zh-CN" sz="2200" b="0" dirty="0"/>
              <a:t>Cy</a:t>
            </a:r>
            <a:r>
              <a:rPr lang="zh-CN" altLang="en-US" sz="2200" b="0" dirty="0"/>
              <a:t>；并把“右移一位的值送</a:t>
            </a:r>
            <a:r>
              <a:rPr lang="en-US" altLang="zh-CN" sz="2200" b="0" dirty="0"/>
              <a:t>OUT”</a:t>
            </a:r>
            <a:r>
              <a:rPr lang="zh-CN" altLang="en-US" sz="2200" b="0" dirty="0"/>
              <a:t>；第三步完成取指令。</a:t>
            </a:r>
          </a:p>
          <a:p>
            <a:pPr defTabSz="568325"/>
            <a:r>
              <a:rPr lang="en-US" altLang="zh-CN" b="0" dirty="0">
                <a:solidFill>
                  <a:schemeClr val="accent2"/>
                </a:solidFill>
              </a:rPr>
              <a:t>3. </a:t>
            </a:r>
            <a:r>
              <a:rPr lang="zh-CN" altLang="en-US" b="0" dirty="0">
                <a:solidFill>
                  <a:schemeClr val="accent2"/>
                </a:solidFill>
              </a:rPr>
              <a:t>编制微指令：</a:t>
            </a:r>
          </a:p>
          <a:p>
            <a:pPr defTabSz="568325"/>
            <a:r>
              <a:rPr lang="zh-CN" altLang="en-US" b="0" dirty="0"/>
              <a:t>       由“控制总线功能对应表”，</a:t>
            </a:r>
            <a:r>
              <a:rPr lang="zh-CN" altLang="en-US" sz="2400" b="0" dirty="0"/>
              <a:t>							</a:t>
            </a:r>
          </a:p>
          <a:p>
            <a:pPr defTabSz="568325"/>
            <a:r>
              <a:rPr lang="en-US" altLang="zh-CN" b="0" dirty="0" err="1">
                <a:solidFill>
                  <a:schemeClr val="accent2"/>
                </a:solidFill>
              </a:rPr>
              <a:t>Ci</a:t>
            </a:r>
            <a:r>
              <a:rPr lang="zh-CN" altLang="en-US" b="0" dirty="0">
                <a:solidFill>
                  <a:schemeClr val="accent2"/>
                </a:solidFill>
              </a:rPr>
              <a:t>：	 </a:t>
            </a:r>
            <a:r>
              <a:rPr lang="en-US" altLang="zh-CN" b="0" dirty="0">
                <a:solidFill>
                  <a:schemeClr val="accent2"/>
                </a:solidFill>
              </a:rPr>
              <a:t>C23	  C22	      C21	C20	   C19        C18	  C17    C16</a:t>
            </a:r>
          </a:p>
          <a:p>
            <a:pPr defTabSz="568325"/>
            <a:r>
              <a:rPr lang="zh-CN" altLang="en-US" sz="1800" b="0" dirty="0"/>
              <a:t>功能：</a:t>
            </a:r>
            <a:r>
              <a:rPr lang="en-US" altLang="zh-CN" sz="1800" b="0" dirty="0"/>
              <a:t>XRD  EMWR EMRD	PCOE   EMEN	IREN	  EINT   ELP</a:t>
            </a:r>
          </a:p>
          <a:p>
            <a:pPr defTabSz="568325"/>
            <a:r>
              <a:rPr lang="en-US" altLang="zh-CN" b="0" dirty="0">
                <a:solidFill>
                  <a:schemeClr val="accent2"/>
                </a:solidFill>
              </a:rPr>
              <a:t>	 C15	       C14	    C13       C12	 C11    C10   C9	     C8</a:t>
            </a:r>
          </a:p>
          <a:p>
            <a:pPr defTabSz="568325"/>
            <a:r>
              <a:rPr lang="en-US" altLang="zh-CN" sz="1800" b="0" dirty="0"/>
              <a:t>	 MAREN  MAROE  OUTEN  STEN  RRD   RWR  CN	     FEN</a:t>
            </a:r>
          </a:p>
          <a:p>
            <a:pPr defTabSz="568325"/>
            <a:r>
              <a:rPr lang="en-US" altLang="zh-CN" b="0" dirty="0">
                <a:solidFill>
                  <a:schemeClr val="accent2"/>
                </a:solidFill>
              </a:rPr>
              <a:t>	 C7	  C6	  C5	  C4	    C3	      C2  C1	  C0</a:t>
            </a:r>
          </a:p>
          <a:p>
            <a:pPr defTabSz="568325"/>
            <a:r>
              <a:rPr lang="en-US" altLang="zh-CN" sz="1800" b="0" dirty="0"/>
              <a:t>	 X2	  X1	  X0	  WEN   AEN    S2   S1	  S0</a:t>
            </a:r>
          </a:p>
          <a:p>
            <a:pPr defTabSz="568325"/>
            <a:r>
              <a:rPr lang="zh-CN" altLang="en-US" sz="2200" b="0" dirty="0"/>
              <a:t>可确定这四步基本操作的微指令码为：       </a:t>
            </a:r>
          </a:p>
          <a:p>
            <a:pPr defTabSz="568325"/>
            <a:r>
              <a:rPr lang="zh-CN" altLang="en-US" sz="2200" b="0" dirty="0"/>
              <a:t>      ① </a:t>
            </a:r>
            <a:r>
              <a:rPr lang="en-US" altLang="zh-CN" sz="2200" b="0" dirty="0"/>
              <a:t>FFFF0F ② FFDEBC ③CBFFFF ④FFFFFF</a:t>
            </a:r>
          </a:p>
          <a:p>
            <a:pPr defTabSz="568325"/>
            <a:r>
              <a:rPr lang="en-US" altLang="zh-CN" sz="2200" b="0" dirty="0"/>
              <a:t>      </a:t>
            </a:r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1116013" y="3357563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1116013" y="3933825"/>
            <a:ext cx="604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6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836613"/>
            <a:ext cx="7772400" cy="47545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4. </a:t>
            </a:r>
            <a:r>
              <a:rPr lang="zh-CN" altLang="en-US" sz="2000" dirty="0">
                <a:solidFill>
                  <a:schemeClr val="accent2"/>
                </a:solidFill>
              </a:rPr>
              <a:t>操作</a:t>
            </a:r>
            <a:r>
              <a:rPr lang="en-US" altLang="zh-CN" sz="2000" dirty="0">
                <a:solidFill>
                  <a:schemeClr val="accent2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</a:t>
            </a:r>
            <a:r>
              <a:rPr lang="en-US" altLang="zh-CN" sz="1800" dirty="0"/>
              <a:t>A. </a:t>
            </a:r>
            <a:r>
              <a:rPr lang="zh-CN" altLang="en-US" sz="1800" dirty="0"/>
              <a:t>在程序存储器</a:t>
            </a:r>
            <a:r>
              <a:rPr lang="en-US" altLang="zh-CN" sz="1800" dirty="0"/>
              <a:t>EM</a:t>
            </a:r>
            <a:r>
              <a:rPr lang="zh-CN" altLang="en-US" sz="1800" dirty="0"/>
              <a:t>模式下</a:t>
            </a:r>
            <a:r>
              <a:rPr lang="en-US" altLang="zh-CN" sz="1800" dirty="0"/>
              <a:t>,</a:t>
            </a:r>
            <a:r>
              <a:rPr lang="zh-CN" altLang="en-US" sz="1800" dirty="0"/>
              <a:t>将</a:t>
            </a:r>
            <a:r>
              <a:rPr lang="en-US" altLang="zh-CN" sz="1800" dirty="0"/>
              <a:t>F8</a:t>
            </a:r>
            <a:r>
              <a:rPr lang="zh-CN" altLang="en-US" sz="1800" dirty="0"/>
              <a:t>指令送入某个地址单元</a:t>
            </a:r>
            <a:r>
              <a:rPr lang="en-US" altLang="zh-CN" sz="1800" dirty="0"/>
              <a:t>(</a:t>
            </a:r>
            <a:r>
              <a:rPr lang="zh-CN" altLang="en-US" sz="1800" dirty="0"/>
              <a:t>如</a:t>
            </a:r>
            <a:r>
              <a:rPr lang="en-US" altLang="zh-CN" sz="1800" dirty="0"/>
              <a:t>A0</a:t>
            </a:r>
            <a:r>
              <a:rPr lang="zh-CN" altLang="en-US" sz="1800" dirty="0"/>
              <a:t>单元</a:t>
            </a:r>
            <a:r>
              <a:rPr lang="en-US" altLang="zh-CN" sz="1800" dirty="0"/>
              <a:t>),</a:t>
            </a:r>
            <a:r>
              <a:rPr lang="zh-CN" altLang="en-US" sz="1800" dirty="0"/>
              <a:t>则在</a:t>
            </a:r>
            <a:r>
              <a:rPr lang="en-US" altLang="zh-CN" sz="1800" dirty="0" err="1"/>
              <a:t>Adr</a:t>
            </a:r>
            <a:r>
              <a:rPr lang="zh-CN" altLang="en-US" sz="1800" dirty="0"/>
              <a:t>下打入</a:t>
            </a:r>
            <a:r>
              <a:rPr lang="en-US" altLang="zh-CN" sz="1800" dirty="0"/>
              <a:t>A0, DB</a:t>
            </a:r>
            <a:r>
              <a:rPr lang="zh-CN" altLang="en-US" sz="1800" dirty="0"/>
              <a:t>下打入</a:t>
            </a:r>
            <a:r>
              <a:rPr lang="en-US" altLang="zh-CN" sz="1800" dirty="0"/>
              <a:t>F8</a:t>
            </a:r>
            <a:r>
              <a:rPr lang="zh-CN" altLang="en-US" sz="1800" dirty="0"/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B.</a:t>
            </a:r>
            <a:r>
              <a:rPr lang="zh-CN" altLang="en-US" sz="1800" dirty="0"/>
              <a:t>在微程序存储器</a:t>
            </a:r>
            <a:r>
              <a:rPr lang="en-US" altLang="zh-CN" sz="2000" dirty="0" err="1"/>
              <a:t>μ</a:t>
            </a:r>
            <a:r>
              <a:rPr lang="en-US" altLang="zh-CN" sz="1800" dirty="0" err="1"/>
              <a:t>EM</a:t>
            </a:r>
            <a:r>
              <a:rPr lang="zh-CN" altLang="en-US" sz="1800" dirty="0"/>
              <a:t>模式下，输入此指令对应的四条微指令，即在</a:t>
            </a:r>
            <a:r>
              <a:rPr lang="en-US" altLang="zh-CN" sz="1800" dirty="0" err="1"/>
              <a:t>Adr</a:t>
            </a:r>
            <a:r>
              <a:rPr lang="zh-CN" altLang="en-US" sz="1800" dirty="0"/>
              <a:t>下打入</a:t>
            </a:r>
            <a:r>
              <a:rPr lang="en-US" altLang="zh-CN" sz="1800" dirty="0"/>
              <a:t>F8,MH</a:t>
            </a:r>
            <a:r>
              <a:rPr lang="zh-CN" altLang="en-US" sz="1800" dirty="0"/>
              <a:t>、</a:t>
            </a:r>
            <a:r>
              <a:rPr lang="en-US" altLang="zh-CN" sz="1800" dirty="0"/>
              <a:t>MM</a:t>
            </a:r>
            <a:r>
              <a:rPr lang="zh-CN" altLang="en-US" sz="1800" dirty="0"/>
              <a:t>、</a:t>
            </a:r>
            <a:r>
              <a:rPr lang="en-US" altLang="zh-CN" sz="1800" dirty="0"/>
              <a:t>ML</a:t>
            </a:r>
            <a:r>
              <a:rPr lang="zh-CN" altLang="en-US" sz="1800" dirty="0"/>
              <a:t>下打入</a:t>
            </a:r>
            <a:r>
              <a:rPr lang="en-US" altLang="zh-CN" sz="1800" dirty="0"/>
              <a:t>FFFF0F</a:t>
            </a:r>
            <a:r>
              <a:rPr lang="zh-CN" altLang="en-US" sz="1800" dirty="0"/>
              <a:t>；按</a:t>
            </a:r>
            <a:r>
              <a:rPr lang="en-US" altLang="zh-CN" sz="1800" dirty="0"/>
              <a:t>NX</a:t>
            </a:r>
            <a:r>
              <a:rPr lang="zh-CN" altLang="en-US" sz="1800" dirty="0"/>
              <a:t>键进入</a:t>
            </a:r>
            <a:r>
              <a:rPr lang="en-US" altLang="zh-CN" sz="1800" dirty="0"/>
              <a:t>F9</a:t>
            </a:r>
            <a:r>
              <a:rPr lang="zh-CN" altLang="en-US" sz="1800" dirty="0"/>
              <a:t>地址，打入</a:t>
            </a:r>
            <a:r>
              <a:rPr lang="en-US" altLang="zh-CN" sz="1800" dirty="0"/>
              <a:t>FFDEBC</a:t>
            </a:r>
            <a:r>
              <a:rPr lang="zh-CN" altLang="en-US" sz="1800" dirty="0"/>
              <a:t>，</a:t>
            </a:r>
            <a:r>
              <a:rPr lang="en-US" altLang="zh-CN" sz="1800" dirty="0"/>
              <a:t>FA</a:t>
            </a:r>
            <a:r>
              <a:rPr lang="zh-CN" altLang="en-US" sz="1800" dirty="0"/>
              <a:t>为</a:t>
            </a:r>
            <a:r>
              <a:rPr lang="en-US" altLang="zh-CN" sz="1800" dirty="0"/>
              <a:t>CBFFFF</a:t>
            </a:r>
            <a:r>
              <a:rPr lang="zh-CN" altLang="en-US" sz="1800" dirty="0"/>
              <a:t>，</a:t>
            </a:r>
            <a:r>
              <a:rPr lang="en-US" altLang="zh-CN" sz="1800" dirty="0"/>
              <a:t>FB</a:t>
            </a:r>
            <a:r>
              <a:rPr lang="zh-CN" altLang="en-US" sz="1800" dirty="0"/>
              <a:t>为</a:t>
            </a:r>
            <a:r>
              <a:rPr lang="en-US" altLang="zh-CN" sz="1800" dirty="0"/>
              <a:t>FFFFFF</a:t>
            </a:r>
            <a:r>
              <a:rPr lang="zh-CN" altLang="en-US" sz="1800" dirty="0"/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C.</a:t>
            </a:r>
            <a:r>
              <a:rPr lang="zh-CN" altLang="en-US" sz="1800" dirty="0"/>
              <a:t>在内部寄存器</a:t>
            </a:r>
            <a:r>
              <a:rPr lang="en-US" altLang="zh-CN" sz="1800" dirty="0" err="1"/>
              <a:t>μpc</a:t>
            </a:r>
            <a:r>
              <a:rPr lang="zh-CN" altLang="en-US" sz="1800" dirty="0"/>
              <a:t>模式下赋值、执行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dirty="0"/>
              <a:t>    给</a:t>
            </a:r>
            <a:r>
              <a:rPr lang="en-US" altLang="zh-CN" sz="1800" dirty="0" err="1"/>
              <a:t>μpc</a:t>
            </a:r>
            <a:r>
              <a:rPr lang="zh-CN" altLang="en-US" sz="1800" dirty="0"/>
              <a:t>打入值 </a:t>
            </a:r>
            <a:r>
              <a:rPr lang="en-US" altLang="zh-CN" sz="1800" dirty="0"/>
              <a:t>(</a:t>
            </a:r>
            <a:r>
              <a:rPr lang="zh-CN" altLang="en-US" sz="1800" dirty="0"/>
              <a:t>如</a:t>
            </a:r>
            <a:r>
              <a:rPr lang="en-US" altLang="zh-CN" sz="1800" dirty="0"/>
              <a:t>00</a:t>
            </a:r>
            <a:r>
              <a:rPr lang="zh-CN" altLang="en-US" sz="1800" dirty="0"/>
              <a:t>（任意取指指令）</a:t>
            </a:r>
            <a:r>
              <a:rPr lang="en-US" altLang="zh-CN" sz="1800" dirty="0"/>
              <a:t>)</a:t>
            </a:r>
            <a:r>
              <a:rPr lang="zh-CN" altLang="en-US" sz="1800" dirty="0"/>
              <a:t>， </a:t>
            </a:r>
            <a:r>
              <a:rPr lang="en-US" altLang="zh-CN" sz="1800" dirty="0"/>
              <a:t>PC</a:t>
            </a:r>
            <a:r>
              <a:rPr lang="zh-CN" altLang="en-US" sz="1800" dirty="0"/>
              <a:t>（</a:t>
            </a:r>
            <a:r>
              <a:rPr lang="en-US" altLang="zh-CN" sz="1800" dirty="0"/>
              <a:t>A0</a:t>
            </a:r>
            <a:r>
              <a:rPr lang="zh-CN" altLang="en-US" sz="1800" dirty="0"/>
              <a:t>），</a:t>
            </a:r>
            <a:r>
              <a:rPr lang="en-US" altLang="zh-CN" sz="1800" dirty="0"/>
              <a:t>A</a:t>
            </a:r>
            <a:r>
              <a:rPr lang="zh-CN" altLang="en-US" sz="1800" dirty="0"/>
              <a:t>（</a:t>
            </a:r>
            <a:r>
              <a:rPr lang="en-US" altLang="zh-CN" sz="1800" dirty="0"/>
              <a:t>11</a:t>
            </a:r>
            <a:r>
              <a:rPr lang="zh-CN" altLang="en-US" sz="1800" dirty="0"/>
              <a:t>）， </a:t>
            </a:r>
            <a:r>
              <a:rPr lang="en-US" altLang="zh-CN" sz="1800" dirty="0"/>
              <a:t>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    IN</a:t>
            </a:r>
            <a:r>
              <a:rPr lang="zh-CN" altLang="en-US" sz="1800" dirty="0"/>
              <a:t>：</a:t>
            </a:r>
            <a:r>
              <a:rPr lang="en-US" altLang="zh-CN" sz="1800" dirty="0"/>
              <a:t>22H</a:t>
            </a:r>
            <a:r>
              <a:rPr lang="zh-CN" altLang="en-US" sz="1800" dirty="0"/>
              <a:t>（</a:t>
            </a:r>
            <a:r>
              <a:rPr lang="en-US" altLang="zh-CN" sz="1800" dirty="0"/>
              <a:t>K16--K23</a:t>
            </a:r>
            <a:r>
              <a:rPr lang="zh-CN" altLang="en-US" sz="1800" dirty="0"/>
              <a:t>），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dirty="0"/>
              <a:t>    第一步取指          </a:t>
            </a:r>
            <a:r>
              <a:rPr lang="en-US" altLang="zh-CN" sz="1800" dirty="0"/>
              <a:t>(STEP)       </a:t>
            </a:r>
            <a:r>
              <a:rPr lang="zh-CN" altLang="en-US" sz="1800" dirty="0"/>
              <a:t>取指令</a:t>
            </a:r>
            <a:r>
              <a:rPr lang="en-US" altLang="zh-CN" sz="1800" dirty="0"/>
              <a:t>F8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    </a:t>
            </a:r>
            <a:r>
              <a:rPr lang="zh-CN" altLang="en-US" sz="1800" dirty="0"/>
              <a:t>第二步实现功能（</a:t>
            </a:r>
            <a:r>
              <a:rPr lang="en-US" altLang="zh-CN" sz="1800" dirty="0"/>
              <a:t>STEP</a:t>
            </a:r>
            <a:r>
              <a:rPr lang="zh-CN" altLang="en-US" sz="1800" dirty="0"/>
              <a:t>）   </a:t>
            </a:r>
            <a:r>
              <a:rPr lang="en-US" altLang="zh-CN" sz="1800" dirty="0"/>
              <a:t>IN</a:t>
            </a:r>
            <a:r>
              <a:rPr lang="zh-CN" altLang="en-US" sz="1800" dirty="0"/>
              <a:t>送</a:t>
            </a:r>
            <a:r>
              <a:rPr lang="en-US" altLang="zh-CN" sz="1800" dirty="0"/>
              <a:t>W</a:t>
            </a:r>
            <a:r>
              <a:rPr lang="zh-CN" altLang="en-US" sz="1800" dirty="0"/>
              <a:t>（</a:t>
            </a:r>
            <a:r>
              <a:rPr lang="en-US" altLang="zh-CN" sz="1800" dirty="0"/>
              <a:t>22</a:t>
            </a:r>
            <a:r>
              <a:rPr lang="zh-CN" altLang="en-US" sz="1800" dirty="0"/>
              <a:t>）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dirty="0"/>
              <a:t>    第三步实现功能  </a:t>
            </a:r>
            <a:r>
              <a:rPr lang="en-US" altLang="zh-CN" sz="1800" dirty="0"/>
              <a:t>(STEP)      A</a:t>
            </a:r>
            <a:r>
              <a:rPr lang="zh-CN" altLang="en-US" sz="1800" dirty="0"/>
              <a:t>（</a:t>
            </a:r>
            <a:r>
              <a:rPr lang="en-US" altLang="zh-CN" sz="1800" dirty="0"/>
              <a:t>11</a:t>
            </a:r>
            <a:r>
              <a:rPr lang="zh-CN" altLang="en-US" sz="1800" dirty="0"/>
              <a:t>）</a:t>
            </a:r>
            <a:r>
              <a:rPr lang="en-US" altLang="zh-CN" sz="1800" dirty="0"/>
              <a:t>+W</a:t>
            </a:r>
            <a:r>
              <a:rPr lang="zh-CN" altLang="en-US" sz="1800" dirty="0"/>
              <a:t>（</a:t>
            </a:r>
            <a:r>
              <a:rPr lang="en-US" altLang="zh-CN" sz="1800" dirty="0"/>
              <a:t>22</a:t>
            </a:r>
            <a:r>
              <a:rPr lang="zh-CN" altLang="en-US" sz="1800" dirty="0"/>
              <a:t>）</a:t>
            </a:r>
            <a:r>
              <a:rPr lang="en-US" altLang="zh-CN" sz="1800" dirty="0"/>
              <a:t>+Cy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    R</a:t>
            </a:r>
            <a:r>
              <a:rPr lang="zh-CN" altLang="en-US" sz="1800" dirty="0"/>
              <a:t>门为</a:t>
            </a:r>
            <a:r>
              <a:rPr lang="en-US" altLang="zh-CN" sz="1800" dirty="0"/>
              <a:t>19</a:t>
            </a:r>
            <a:r>
              <a:rPr lang="zh-CN" altLang="en-US" sz="1800" dirty="0"/>
              <a:t>，再按一次</a:t>
            </a:r>
            <a:r>
              <a:rPr lang="en-US" altLang="zh-CN" sz="1800" dirty="0"/>
              <a:t>STEP</a:t>
            </a:r>
            <a:r>
              <a:rPr lang="zh-CN" altLang="en-US" sz="1800" dirty="0"/>
              <a:t>。则</a:t>
            </a:r>
            <a:r>
              <a:rPr lang="en-US" altLang="zh-CN" sz="1800" dirty="0"/>
              <a:t>OUT</a:t>
            </a:r>
            <a:r>
              <a:rPr lang="zh-CN" altLang="en-US" sz="1800" dirty="0"/>
              <a:t>寄存器中为</a:t>
            </a:r>
            <a:r>
              <a:rPr lang="en-US" altLang="zh-CN" sz="1800" dirty="0"/>
              <a:t>19</a:t>
            </a:r>
            <a:r>
              <a:rPr lang="zh-CN" altLang="en-US" sz="1800" dirty="0"/>
              <a:t>。</a:t>
            </a:r>
          </a:p>
          <a:p>
            <a:pPr>
              <a:lnSpc>
                <a:spcPct val="80000"/>
              </a:lnSpc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752600" y="1219200"/>
            <a:ext cx="5943600" cy="41084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/>
              <a:t>四</a:t>
            </a:r>
            <a:r>
              <a:rPr lang="en-US" altLang="zh-CN" sz="2400"/>
              <a:t>.  </a:t>
            </a:r>
            <a:r>
              <a:rPr lang="zh-CN" altLang="en-US" sz="2400"/>
              <a:t>参考资料</a:t>
            </a:r>
          </a:p>
          <a:p>
            <a:r>
              <a:rPr lang="zh-CN" altLang="en-US" sz="2400" b="0">
                <a:solidFill>
                  <a:srgbClr val="FF0000"/>
                </a:solidFill>
              </a:rPr>
              <a:t> 实验指导书</a:t>
            </a:r>
            <a:r>
              <a:rPr lang="en-US" altLang="zh-CN" sz="2400" b="0">
                <a:solidFill>
                  <a:srgbClr val="FF0000"/>
                </a:solidFill>
              </a:rPr>
              <a:t>P.37—43</a:t>
            </a:r>
            <a:r>
              <a:rPr lang="zh-CN" altLang="en-US" sz="2400" b="0">
                <a:solidFill>
                  <a:srgbClr val="FF0000"/>
                </a:solidFill>
              </a:rPr>
              <a:t>。</a:t>
            </a:r>
            <a:endParaRPr lang="zh-CN" altLang="en-US" sz="2400"/>
          </a:p>
          <a:p>
            <a:r>
              <a:rPr lang="zh-CN" altLang="en-US" sz="2400" b="0">
                <a:solidFill>
                  <a:srgbClr val="FF0000"/>
                </a:solidFill>
              </a:rPr>
              <a:t>                     </a:t>
            </a:r>
            <a:r>
              <a:rPr lang="en-US" altLang="zh-CN" sz="2400" b="0">
                <a:solidFill>
                  <a:srgbClr val="FF0000"/>
                </a:solidFill>
              </a:rPr>
              <a:t>P.54—63</a:t>
            </a:r>
            <a:r>
              <a:rPr lang="zh-CN" altLang="en-US" sz="2400" b="0">
                <a:solidFill>
                  <a:srgbClr val="FF0000"/>
                </a:solidFill>
              </a:rPr>
              <a:t>。</a:t>
            </a:r>
          </a:p>
          <a:p>
            <a:r>
              <a:rPr lang="zh-CN" altLang="en-US" sz="2400" b="0">
                <a:solidFill>
                  <a:srgbClr val="FF0000"/>
                </a:solidFill>
              </a:rPr>
              <a:t>                     </a:t>
            </a:r>
            <a:r>
              <a:rPr lang="en-US" altLang="zh-CN" sz="2400" b="0">
                <a:solidFill>
                  <a:srgbClr val="FF0000"/>
                </a:solidFill>
              </a:rPr>
              <a:t>P.87</a:t>
            </a:r>
            <a:r>
              <a:rPr lang="zh-CN" altLang="en-US" sz="2400" b="0">
                <a:solidFill>
                  <a:srgbClr val="FF0000"/>
                </a:solidFill>
              </a:rPr>
              <a:t>－</a:t>
            </a:r>
            <a:r>
              <a:rPr lang="en-US" altLang="zh-CN" sz="2400" b="0">
                <a:solidFill>
                  <a:srgbClr val="FF0000"/>
                </a:solidFill>
              </a:rPr>
              <a:t>88</a:t>
            </a:r>
            <a:r>
              <a:rPr lang="zh-CN" altLang="en-US" sz="2400" b="0">
                <a:solidFill>
                  <a:srgbClr val="FF0000"/>
                </a:solidFill>
              </a:rPr>
              <a:t>。</a:t>
            </a:r>
          </a:p>
          <a:p>
            <a:r>
              <a:rPr lang="zh-CN" altLang="en-US" sz="2400" b="0">
                <a:solidFill>
                  <a:srgbClr val="FF0000"/>
                </a:solidFill>
              </a:rPr>
              <a:t>   </a:t>
            </a:r>
          </a:p>
          <a:p>
            <a:pPr algn="ctr"/>
            <a:r>
              <a:rPr lang="zh-CN" altLang="en-US" sz="2400"/>
              <a:t>五</a:t>
            </a:r>
            <a:r>
              <a:rPr lang="en-US" altLang="zh-CN" sz="2400"/>
              <a:t>.  </a:t>
            </a:r>
            <a:r>
              <a:rPr lang="zh-CN" altLang="en-US" sz="2400"/>
              <a:t>思考题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        </a:t>
            </a:r>
            <a:r>
              <a:rPr lang="zh-CN" altLang="en-US" sz="2400"/>
              <a:t>在微指令结构的计算机中，一条指令从启动到产生功能经过那些环节？</a:t>
            </a:r>
          </a:p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下次实验预习</a:t>
            </a:r>
          </a:p>
          <a:p>
            <a:r>
              <a:rPr lang="zh-CN" altLang="en-US" sz="2400" b="0">
                <a:solidFill>
                  <a:srgbClr val="FF0000"/>
                </a:solidFill>
              </a:rPr>
              <a:t>实验指导书</a:t>
            </a:r>
            <a:r>
              <a:rPr lang="en-US" altLang="zh-CN" sz="2400" b="0">
                <a:solidFill>
                  <a:srgbClr val="FF0000"/>
                </a:solidFill>
              </a:rPr>
              <a:t>P25</a:t>
            </a:r>
            <a:r>
              <a:rPr lang="zh-CN" altLang="en-US" sz="2400" b="0">
                <a:solidFill>
                  <a:srgbClr val="FF0000"/>
                </a:solidFill>
              </a:rPr>
              <a:t>、</a:t>
            </a:r>
            <a:r>
              <a:rPr lang="en-US" altLang="zh-CN" sz="2400" b="0">
                <a:solidFill>
                  <a:srgbClr val="FF0000"/>
                </a:solidFill>
              </a:rPr>
              <a:t>26</a:t>
            </a:r>
            <a:r>
              <a:rPr lang="zh-CN" altLang="en-US" sz="2400" b="0">
                <a:solidFill>
                  <a:srgbClr val="FF0000"/>
                </a:solidFill>
              </a:rPr>
              <a:t>、</a:t>
            </a:r>
            <a:r>
              <a:rPr lang="en-US" altLang="zh-CN" sz="2400" b="0">
                <a:solidFill>
                  <a:srgbClr val="FF0000"/>
                </a:solidFill>
              </a:rPr>
              <a:t>61</a:t>
            </a:r>
            <a:r>
              <a:rPr lang="zh-CN" altLang="en-US" sz="2400" b="0">
                <a:solidFill>
                  <a:srgbClr val="FF0000"/>
                </a:solidFill>
              </a:rPr>
              <a:t>、</a:t>
            </a:r>
            <a:r>
              <a:rPr lang="en-US" altLang="zh-CN" sz="2400" b="0">
                <a:solidFill>
                  <a:srgbClr val="FF0000"/>
                </a:solidFill>
              </a:rPr>
              <a:t>87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026"/>
          <p:cNvSpPr txBox="1">
            <a:spLocks noChangeArrowheads="1"/>
          </p:cNvSpPr>
          <p:nvPr/>
        </p:nvSpPr>
        <p:spPr bwMode="auto">
          <a:xfrm>
            <a:off x="3348038" y="260350"/>
            <a:ext cx="3240087" cy="51911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lIns="0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一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背景知识（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38915" name="Text Box 1027"/>
          <p:cNvSpPr txBox="1">
            <a:spLocks noChangeArrowheads="1"/>
          </p:cNvSpPr>
          <p:nvPr/>
        </p:nvSpPr>
        <p:spPr bwMode="auto">
          <a:xfrm>
            <a:off x="500034" y="714356"/>
            <a:ext cx="8318530" cy="595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latin typeface="宋体" pitchFamily="2" charset="-122"/>
              </a:rPr>
              <a:t>1. </a:t>
            </a:r>
            <a:r>
              <a:rPr lang="zh-CN" altLang="en-US" dirty="0">
                <a:latin typeface="宋体" pitchFamily="2" charset="-122"/>
              </a:rPr>
              <a:t>微程序和机器指令：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0" dirty="0"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zh-CN" altLang="en-US" b="0" dirty="0">
                <a:latin typeface="宋体" pitchFamily="2" charset="-122"/>
              </a:rPr>
              <a:t>通过</a:t>
            </a:r>
            <a:r>
              <a:rPr lang="zh-CN" altLang="en-US" b="0" dirty="0" smtClean="0">
                <a:latin typeface="宋体" pitchFamily="2" charset="-122"/>
              </a:rPr>
              <a:t>前四次实验我们知道</a:t>
            </a:r>
            <a:r>
              <a:rPr lang="zh-CN" altLang="en-US" b="0" dirty="0">
                <a:latin typeface="宋体" pitchFamily="2" charset="-122"/>
              </a:rPr>
              <a:t>：一个计算机系统的硬件制作好以后，它的最基本操作就确定了，即它的微指令系统就确定了。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0" dirty="0">
                <a:latin typeface="宋体" pitchFamily="2" charset="-122"/>
              </a:rPr>
              <a:t>   </a:t>
            </a:r>
            <a:r>
              <a:rPr lang="zh-CN" altLang="en-US" b="0" dirty="0" smtClean="0">
                <a:latin typeface="宋体" pitchFamily="2" charset="-122"/>
              </a:rPr>
              <a:t>我们必须</a:t>
            </a:r>
            <a:r>
              <a:rPr lang="zh-CN" altLang="en-US" u="sng" dirty="0">
                <a:latin typeface="宋体" pitchFamily="2" charset="-122"/>
              </a:rPr>
              <a:t>有序地</a:t>
            </a:r>
            <a:r>
              <a:rPr lang="zh-CN" altLang="en-US" b="0" dirty="0" smtClean="0">
                <a:latin typeface="宋体" pitchFamily="2" charset="-122"/>
              </a:rPr>
              <a:t>使用这一系列</a:t>
            </a:r>
            <a:r>
              <a:rPr lang="zh-CN" altLang="en-US" b="0" dirty="0">
                <a:latin typeface="宋体" pitchFamily="2" charset="-122"/>
              </a:rPr>
              <a:t>微指令才能完成一个实际需要的操作。在这些</a:t>
            </a:r>
            <a:r>
              <a:rPr lang="zh-CN" altLang="en-US" b="0" dirty="0">
                <a:latin typeface="Times New Roman"/>
              </a:rPr>
              <a:t>“</a:t>
            </a:r>
            <a:r>
              <a:rPr lang="zh-CN" altLang="en-US" b="0" dirty="0">
                <a:latin typeface="宋体" pitchFamily="2" charset="-122"/>
              </a:rPr>
              <a:t>需要</a:t>
            </a:r>
            <a:r>
              <a:rPr lang="zh-CN" altLang="en-US" b="0" dirty="0">
                <a:latin typeface="Times New Roman"/>
              </a:rPr>
              <a:t>”</a:t>
            </a:r>
            <a:r>
              <a:rPr lang="zh-CN" altLang="en-US" b="0" dirty="0">
                <a:latin typeface="宋体" pitchFamily="2" charset="-122"/>
              </a:rPr>
              <a:t>的操作中，有一部分是使用频度很高，而且数条微指令即可完成的简单</a:t>
            </a:r>
            <a:r>
              <a:rPr lang="zh-CN" altLang="en-US" b="0" dirty="0" smtClean="0">
                <a:latin typeface="宋体" pitchFamily="2" charset="-122"/>
              </a:rPr>
              <a:t>操作。为</a:t>
            </a:r>
            <a:r>
              <a:rPr lang="zh-CN" altLang="en-US" b="0" dirty="0">
                <a:latin typeface="宋体" pitchFamily="2" charset="-122"/>
              </a:rPr>
              <a:t>方便使用，系统就把这部分简单操作的微指令</a:t>
            </a:r>
            <a:r>
              <a:rPr lang="zh-CN" altLang="en-US" dirty="0">
                <a:latin typeface="宋体" pitchFamily="2" charset="-122"/>
              </a:rPr>
              <a:t>序列</a:t>
            </a:r>
            <a:r>
              <a:rPr lang="zh-CN" altLang="en-US" b="0" dirty="0">
                <a:latin typeface="宋体" pitchFamily="2" charset="-122"/>
              </a:rPr>
              <a:t>固定下来，存放在一个快速存储器中，这些微指令序列称为</a:t>
            </a:r>
            <a:r>
              <a:rPr lang="zh-CN" altLang="en-US" b="0" dirty="0">
                <a:latin typeface="Times New Roman"/>
              </a:rPr>
              <a:t>“</a:t>
            </a:r>
            <a:r>
              <a:rPr lang="zh-CN" altLang="en-US" b="0" dirty="0">
                <a:latin typeface="宋体" pitchFamily="2" charset="-122"/>
              </a:rPr>
              <a:t>微程序</a:t>
            </a:r>
            <a:r>
              <a:rPr lang="zh-CN" altLang="en-US" b="0" dirty="0">
                <a:latin typeface="Times New Roman"/>
              </a:rPr>
              <a:t>”</a:t>
            </a:r>
            <a:r>
              <a:rPr lang="zh-CN" altLang="en-US" b="0" dirty="0" smtClean="0">
                <a:latin typeface="宋体" pitchFamily="2" charset="-122"/>
              </a:rPr>
              <a:t>，而这个</a:t>
            </a:r>
            <a:r>
              <a:rPr lang="zh-CN" altLang="en-US" b="0" dirty="0">
                <a:latin typeface="宋体" pitchFamily="2" charset="-122"/>
              </a:rPr>
              <a:t>快速存储器就是微程序</a:t>
            </a:r>
            <a:r>
              <a:rPr lang="zh-CN" altLang="en-US" b="0" dirty="0" smtClean="0">
                <a:latin typeface="宋体" pitchFamily="2" charset="-122"/>
              </a:rPr>
              <a:t>存储器</a:t>
            </a:r>
            <a:r>
              <a:rPr lang="en-US" altLang="zh-CN" b="0" dirty="0" err="1" smtClean="0">
                <a:latin typeface="宋体" pitchFamily="2" charset="-122"/>
              </a:rPr>
              <a:t>μEM</a:t>
            </a:r>
            <a:r>
              <a:rPr lang="en-US" altLang="zh-CN" b="0" dirty="0" smtClean="0">
                <a:latin typeface="宋体" pitchFamily="2" charset="-122"/>
              </a:rPr>
              <a:t> </a:t>
            </a:r>
            <a:r>
              <a:rPr lang="zh-CN" altLang="en-US" b="0" dirty="0" smtClean="0">
                <a:latin typeface="宋体" pitchFamily="2" charset="-122"/>
              </a:rPr>
              <a:t>。显然，仅有一</a:t>
            </a:r>
            <a:r>
              <a:rPr lang="zh-CN" altLang="en-US" b="0" dirty="0">
                <a:latin typeface="宋体" pitchFamily="2" charset="-122"/>
              </a:rPr>
              <a:t>条</a:t>
            </a:r>
            <a:r>
              <a:rPr lang="zh-CN" altLang="en-US" b="0" dirty="0" smtClean="0">
                <a:latin typeface="宋体" pitchFamily="2" charset="-122"/>
              </a:rPr>
              <a:t>微指令组成的微程序是</a:t>
            </a:r>
            <a:r>
              <a:rPr lang="zh-CN" altLang="en-US" b="0" dirty="0">
                <a:latin typeface="宋体" pitchFamily="2" charset="-122"/>
              </a:rPr>
              <a:t>最简单的微程序。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0" dirty="0" smtClean="0">
                <a:latin typeface="宋体" pitchFamily="2" charset="-122"/>
              </a:rPr>
              <a:t>    用户</a:t>
            </a:r>
            <a:r>
              <a:rPr lang="zh-CN" altLang="en-US" b="0" dirty="0">
                <a:latin typeface="宋体" pitchFamily="2" charset="-122"/>
              </a:rPr>
              <a:t>在使用计算机时就以</a:t>
            </a:r>
            <a:r>
              <a:rPr lang="zh-CN" altLang="en-US" b="0" dirty="0">
                <a:latin typeface="Times New Roman"/>
              </a:rPr>
              <a:t>“</a:t>
            </a:r>
            <a:r>
              <a:rPr lang="zh-CN" altLang="en-US" b="0" dirty="0">
                <a:latin typeface="宋体" pitchFamily="2" charset="-122"/>
              </a:rPr>
              <a:t>微程序</a:t>
            </a:r>
            <a:r>
              <a:rPr lang="zh-CN" altLang="en-US" b="0" dirty="0">
                <a:latin typeface="Times New Roman"/>
              </a:rPr>
              <a:t>”</a:t>
            </a:r>
            <a:r>
              <a:rPr lang="zh-CN" altLang="en-US" b="0" dirty="0">
                <a:latin typeface="宋体" pitchFamily="2" charset="-122"/>
              </a:rPr>
              <a:t>为单位来排序简单操作，达到解决实际复杂操作的目的</a:t>
            </a:r>
            <a:r>
              <a:rPr lang="zh-CN" altLang="en-US" b="0" dirty="0" smtClean="0">
                <a:latin typeface="宋体" pitchFamily="2" charset="-122"/>
              </a:rPr>
              <a:t>。</a:t>
            </a:r>
            <a:r>
              <a:rPr lang="zh-CN" altLang="en-US" b="0" dirty="0" smtClean="0">
                <a:latin typeface="宋体" pitchFamily="2" charset="-122"/>
              </a:rPr>
              <a:t>我们可以用不同的</a:t>
            </a:r>
            <a:r>
              <a:rPr lang="zh-CN" altLang="en-US" b="0" dirty="0" smtClean="0">
                <a:latin typeface="Times New Roman"/>
              </a:rPr>
              <a:t>“</a:t>
            </a:r>
            <a:r>
              <a:rPr lang="zh-CN" altLang="en-US" b="0" dirty="0" smtClean="0">
                <a:latin typeface="宋体" pitchFamily="2" charset="-122"/>
              </a:rPr>
              <a:t>机器指令</a:t>
            </a:r>
            <a:r>
              <a:rPr lang="zh-CN" altLang="en-US" b="0" dirty="0" smtClean="0">
                <a:latin typeface="Times New Roman"/>
              </a:rPr>
              <a:t>”</a:t>
            </a:r>
            <a:r>
              <a:rPr lang="zh-CN" altLang="en-US" b="0" dirty="0" smtClean="0">
                <a:latin typeface="宋体" pitchFamily="2" charset="-122"/>
              </a:rPr>
              <a:t>或</a:t>
            </a:r>
            <a:r>
              <a:rPr lang="zh-CN" altLang="en-US" b="0" dirty="0" smtClean="0">
                <a:latin typeface="Times New Roman"/>
              </a:rPr>
              <a:t>“</a:t>
            </a:r>
            <a:r>
              <a:rPr lang="zh-CN" altLang="en-US" b="0" dirty="0" smtClean="0">
                <a:latin typeface="宋体" pitchFamily="2" charset="-122"/>
              </a:rPr>
              <a:t>指令</a:t>
            </a:r>
            <a:r>
              <a:rPr lang="zh-CN" altLang="en-US" b="0" dirty="0" smtClean="0">
                <a:latin typeface="Times New Roman"/>
              </a:rPr>
              <a:t>”来</a:t>
            </a:r>
            <a:r>
              <a:rPr lang="zh-CN" altLang="en-US" b="0" dirty="0" smtClean="0">
                <a:latin typeface="宋体" pitchFamily="2" charset="-122"/>
              </a:rPr>
              <a:t>调用不同的微程序，以达到完成不同指令的功能。我们将</a:t>
            </a:r>
            <a:r>
              <a:rPr lang="zh-CN" altLang="en-US" b="0" dirty="0" smtClean="0">
                <a:latin typeface="宋体" pitchFamily="2" charset="-122"/>
              </a:rPr>
              <a:t>采用</a:t>
            </a:r>
            <a:r>
              <a:rPr lang="zh-CN" altLang="en-US" b="0" dirty="0" smtClean="0">
                <a:latin typeface="宋体" pitchFamily="2" charset="-122"/>
              </a:rPr>
              <a:t>这种“硬件使用方式”的</a:t>
            </a:r>
            <a:r>
              <a:rPr lang="zh-CN" altLang="en-US" b="0" dirty="0" smtClean="0">
                <a:latin typeface="宋体" pitchFamily="2" charset="-122"/>
              </a:rPr>
              <a:t>计算机系统称为微程序</a:t>
            </a:r>
            <a:r>
              <a:rPr lang="zh-CN" altLang="en-US" b="0" dirty="0" smtClean="0">
                <a:latin typeface="宋体" pitchFamily="2" charset="-122"/>
              </a:rPr>
              <a:t>结构系统</a:t>
            </a:r>
            <a:r>
              <a:rPr lang="zh-CN" altLang="en-US" sz="1800" b="0" dirty="0" smtClean="0">
                <a:latin typeface="宋体" pitchFamily="2" charset="-122"/>
              </a:rPr>
              <a:t>。  </a:t>
            </a:r>
            <a:endParaRPr lang="zh-CN" altLang="en-US" sz="1800" b="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23850" y="785794"/>
            <a:ext cx="624841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latin typeface="宋体" pitchFamily="2" charset="-122"/>
              </a:rPr>
              <a:t>2. </a:t>
            </a:r>
            <a:r>
              <a:rPr lang="zh-CN" altLang="en-US" dirty="0">
                <a:latin typeface="宋体" pitchFamily="2" charset="-122"/>
              </a:rPr>
              <a:t>实验箱的机器指令系统：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>
                <a:latin typeface="宋体" pitchFamily="2" charset="-122"/>
              </a:rPr>
              <a:t>    </a:t>
            </a:r>
            <a:r>
              <a:rPr lang="zh-CN" altLang="en-US" b="0" dirty="0" smtClean="0">
                <a:latin typeface="宋体" pitchFamily="2" charset="-122"/>
              </a:rPr>
              <a:t>在实验箱中，每</a:t>
            </a:r>
            <a:r>
              <a:rPr lang="zh-CN" altLang="en-US" b="0" dirty="0">
                <a:latin typeface="宋体" pitchFamily="2" charset="-122"/>
              </a:rPr>
              <a:t>条（机器）</a:t>
            </a:r>
            <a:r>
              <a:rPr lang="zh-CN" altLang="en-US" b="0" dirty="0" smtClean="0">
                <a:latin typeface="宋体" pitchFamily="2" charset="-122"/>
              </a:rPr>
              <a:t>指令</a:t>
            </a:r>
            <a:r>
              <a:rPr lang="zh-CN" altLang="en-US" b="0" dirty="0" smtClean="0">
                <a:latin typeface="宋体" pitchFamily="2" charset="-122"/>
              </a:rPr>
              <a:t>均</a:t>
            </a:r>
            <a:r>
              <a:rPr lang="zh-CN" altLang="en-US" b="0" dirty="0" smtClean="0">
                <a:latin typeface="宋体" pitchFamily="2" charset="-122"/>
              </a:rPr>
              <a:t>由</a:t>
            </a:r>
            <a:r>
              <a:rPr lang="en-US" altLang="zh-CN" b="0" dirty="0" smtClean="0">
                <a:latin typeface="宋体" pitchFamily="2" charset="-122"/>
              </a:rPr>
              <a:t>4</a:t>
            </a:r>
            <a:r>
              <a:rPr lang="zh-CN" altLang="en-US" b="0" dirty="0">
                <a:latin typeface="宋体" pitchFamily="2" charset="-122"/>
              </a:rPr>
              <a:t>条</a:t>
            </a:r>
            <a:r>
              <a:rPr lang="zh-CN" altLang="en-US" b="0" dirty="0" smtClean="0">
                <a:latin typeface="宋体" pitchFamily="2" charset="-122"/>
              </a:rPr>
              <a:t>微指令（</a:t>
            </a:r>
            <a:r>
              <a:rPr lang="zh-CN" altLang="en-US" b="0" dirty="0">
                <a:latin typeface="宋体" pitchFamily="2" charset="-122"/>
              </a:rPr>
              <a:t>等长结构</a:t>
            </a:r>
            <a:r>
              <a:rPr lang="zh-CN" altLang="en-US" b="0" dirty="0" smtClean="0">
                <a:latin typeface="宋体" pitchFamily="2" charset="-122"/>
              </a:rPr>
              <a:t>）组成。当</a:t>
            </a:r>
            <a:r>
              <a:rPr lang="zh-CN" altLang="en-US" b="0" dirty="0">
                <a:latin typeface="宋体" pitchFamily="2" charset="-122"/>
              </a:rPr>
              <a:t>实际需要的微指令数量不足</a:t>
            </a:r>
            <a:r>
              <a:rPr lang="en-US" altLang="zh-CN" b="0" dirty="0">
                <a:latin typeface="宋体" pitchFamily="2" charset="-122"/>
              </a:rPr>
              <a:t>4</a:t>
            </a:r>
            <a:r>
              <a:rPr lang="zh-CN" altLang="en-US" b="0" dirty="0">
                <a:latin typeface="宋体" pitchFamily="2" charset="-122"/>
              </a:rPr>
              <a:t>条</a:t>
            </a:r>
            <a:r>
              <a:rPr lang="zh-CN" altLang="en-US" b="0" dirty="0" smtClean="0">
                <a:latin typeface="宋体" pitchFamily="2" charset="-122"/>
              </a:rPr>
              <a:t>时，我们将用无效</a:t>
            </a:r>
            <a:r>
              <a:rPr lang="zh-CN" altLang="en-US" b="0" dirty="0" smtClean="0">
                <a:latin typeface="宋体" pitchFamily="2" charset="-122"/>
              </a:rPr>
              <a:t>微</a:t>
            </a:r>
            <a:r>
              <a:rPr lang="zh-CN" altLang="en-US" b="0" dirty="0" smtClean="0">
                <a:latin typeface="宋体" pitchFamily="2" charset="-122"/>
              </a:rPr>
              <a:t>指令（</a:t>
            </a:r>
            <a:r>
              <a:rPr lang="en-US" altLang="zh-CN" b="0" dirty="0" smtClean="0">
                <a:latin typeface="宋体" pitchFamily="2" charset="-122"/>
              </a:rPr>
              <a:t>FFFFFFH</a:t>
            </a:r>
            <a:r>
              <a:rPr lang="zh-CN" altLang="en-US" b="0" dirty="0" smtClean="0">
                <a:latin typeface="宋体" pitchFamily="2" charset="-122"/>
              </a:rPr>
              <a:t>）补足</a:t>
            </a:r>
            <a:r>
              <a:rPr lang="en-US" altLang="zh-CN" b="0" dirty="0" smtClean="0">
                <a:latin typeface="宋体" pitchFamily="2" charset="-122"/>
              </a:rPr>
              <a:t>,</a:t>
            </a:r>
            <a:r>
              <a:rPr lang="zh-CN" altLang="en-US" b="0" dirty="0" smtClean="0">
                <a:latin typeface="宋体" pitchFamily="2" charset="-122"/>
              </a:rPr>
              <a:t>但最后</a:t>
            </a:r>
            <a:r>
              <a:rPr lang="zh-CN" altLang="en-US" b="0" dirty="0">
                <a:latin typeface="宋体" pitchFamily="2" charset="-122"/>
              </a:rPr>
              <a:t>一条有效微指令一定</a:t>
            </a:r>
            <a:r>
              <a:rPr lang="zh-CN" altLang="en-US" b="0" dirty="0" smtClean="0">
                <a:latin typeface="宋体" pitchFamily="2" charset="-122"/>
              </a:rPr>
              <a:t>是</a:t>
            </a:r>
            <a:r>
              <a:rPr lang="en-US" altLang="zh-CN" b="0" dirty="0" smtClean="0">
                <a:latin typeface="宋体" pitchFamily="2" charset="-122"/>
              </a:rPr>
              <a:t>CBFFFFH</a:t>
            </a:r>
            <a:r>
              <a:rPr lang="zh-CN" altLang="en-US" b="0" dirty="0" smtClean="0">
                <a:latin typeface="宋体" pitchFamily="2" charset="-122"/>
              </a:rPr>
              <a:t>微指令，表示本条指令执行完毕，取下</a:t>
            </a:r>
            <a:r>
              <a:rPr lang="zh-CN" altLang="en-US" b="0" dirty="0">
                <a:latin typeface="宋体" pitchFamily="2" charset="-122"/>
              </a:rPr>
              <a:t>一条指令。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>
                <a:latin typeface="宋体" pitchFamily="2" charset="-122"/>
              </a:rPr>
              <a:t>    </a:t>
            </a:r>
            <a:r>
              <a:rPr lang="zh-CN" altLang="en-US" b="0" dirty="0" smtClean="0">
                <a:latin typeface="宋体" pitchFamily="2" charset="-122"/>
              </a:rPr>
              <a:t>由于所有</a:t>
            </a:r>
            <a:r>
              <a:rPr lang="zh-CN" altLang="en-US" b="0" dirty="0">
                <a:latin typeface="宋体" pitchFamily="2" charset="-122"/>
              </a:rPr>
              <a:t>指令的</a:t>
            </a:r>
            <a:r>
              <a:rPr lang="zh-CN" altLang="en-US" b="0" dirty="0" smtClean="0">
                <a:latin typeface="宋体" pitchFamily="2" charset="-122"/>
              </a:rPr>
              <a:t>微程序均由</a:t>
            </a:r>
            <a:r>
              <a:rPr lang="en-US" altLang="zh-CN" b="0" dirty="0" smtClean="0">
                <a:latin typeface="宋体" pitchFamily="2" charset="-122"/>
              </a:rPr>
              <a:t>4</a:t>
            </a:r>
            <a:r>
              <a:rPr lang="zh-CN" altLang="en-US" b="0" dirty="0" smtClean="0">
                <a:latin typeface="宋体" pitchFamily="2" charset="-122"/>
              </a:rPr>
              <a:t>条</a:t>
            </a:r>
            <a:r>
              <a:rPr lang="zh-CN" altLang="en-US" b="0" dirty="0" smtClean="0">
                <a:latin typeface="宋体" pitchFamily="2" charset="-122"/>
              </a:rPr>
              <a:t>微指令组成，且头尾</a:t>
            </a:r>
            <a:r>
              <a:rPr lang="zh-CN" altLang="en-US" b="0" dirty="0">
                <a:latin typeface="宋体" pitchFamily="2" charset="-122"/>
              </a:rPr>
              <a:t>相接地存放在微程序存储器</a:t>
            </a:r>
            <a:r>
              <a:rPr lang="en-US" altLang="zh-CN" b="0" dirty="0" err="1">
                <a:latin typeface="宋体" pitchFamily="2" charset="-122"/>
              </a:rPr>
              <a:t>μEM</a:t>
            </a:r>
            <a:r>
              <a:rPr lang="zh-CN" altLang="en-US" b="0" dirty="0">
                <a:latin typeface="宋体" pitchFamily="2" charset="-122"/>
              </a:rPr>
              <a:t>中</a:t>
            </a:r>
            <a:r>
              <a:rPr lang="zh-CN" altLang="en-US" b="0" dirty="0" smtClean="0">
                <a:latin typeface="宋体" pitchFamily="2" charset="-122"/>
              </a:rPr>
              <a:t>。所以，每个</a:t>
            </a:r>
            <a:r>
              <a:rPr lang="zh-CN" altLang="en-US" b="0" dirty="0">
                <a:latin typeface="宋体" pitchFamily="2" charset="-122"/>
              </a:rPr>
              <a:t>微程序的起始地址（也叫入口地址）的最后两位一定为</a:t>
            </a:r>
            <a:r>
              <a:rPr lang="en-US" altLang="zh-CN" b="0" dirty="0">
                <a:latin typeface="宋体" pitchFamily="2" charset="-122"/>
              </a:rPr>
              <a:t>00</a:t>
            </a:r>
            <a:r>
              <a:rPr lang="zh-CN" altLang="en-US" b="0" dirty="0">
                <a:latin typeface="宋体" pitchFamily="2" charset="-122"/>
              </a:rPr>
              <a:t>。因此，上次课介绍的图</a:t>
            </a:r>
            <a:r>
              <a:rPr lang="en-US" altLang="zh-CN" b="0" dirty="0">
                <a:latin typeface="宋体" pitchFamily="2" charset="-122"/>
              </a:rPr>
              <a:t>2</a:t>
            </a:r>
            <a:r>
              <a:rPr lang="zh-CN" altLang="en-US" b="0" dirty="0">
                <a:latin typeface="宋体" pitchFamily="2" charset="-122"/>
              </a:rPr>
              <a:t>中上部</a:t>
            </a:r>
            <a:r>
              <a:rPr lang="en-US" altLang="zh-CN" b="0" dirty="0">
                <a:latin typeface="宋体" pitchFamily="2" charset="-122"/>
              </a:rPr>
              <a:t>161</a:t>
            </a:r>
            <a:r>
              <a:rPr lang="zh-CN" altLang="en-US" b="0" dirty="0">
                <a:latin typeface="宋体" pitchFamily="2" charset="-122"/>
              </a:rPr>
              <a:t>的</a:t>
            </a:r>
            <a:r>
              <a:rPr lang="en-US" altLang="zh-CN" b="0" dirty="0">
                <a:latin typeface="宋体" pitchFamily="2" charset="-122"/>
              </a:rPr>
              <a:t>P0</a:t>
            </a:r>
            <a:r>
              <a:rPr lang="zh-CN" altLang="en-US" b="0" dirty="0">
                <a:latin typeface="宋体" pitchFamily="2" charset="-122"/>
              </a:rPr>
              <a:t>和</a:t>
            </a:r>
            <a:r>
              <a:rPr lang="en-US" altLang="zh-CN" b="0" dirty="0">
                <a:latin typeface="宋体" pitchFamily="2" charset="-122"/>
              </a:rPr>
              <a:t>P1</a:t>
            </a:r>
            <a:r>
              <a:rPr lang="zh-CN" altLang="en-US" b="0" dirty="0">
                <a:latin typeface="宋体" pitchFamily="2" charset="-122"/>
              </a:rPr>
              <a:t>接地，</a:t>
            </a:r>
            <a:r>
              <a:rPr lang="en-US" altLang="zh-CN" b="0" dirty="0">
                <a:latin typeface="宋体" pitchFamily="2" charset="-122"/>
              </a:rPr>
              <a:t>IBUS</a:t>
            </a:r>
            <a:r>
              <a:rPr lang="zh-CN" altLang="en-US" b="0" dirty="0">
                <a:latin typeface="宋体" pitchFamily="2" charset="-122"/>
              </a:rPr>
              <a:t>不需要</a:t>
            </a:r>
            <a:r>
              <a:rPr lang="en-US" altLang="zh-CN" b="0" dirty="0">
                <a:latin typeface="宋体" pitchFamily="2" charset="-122"/>
              </a:rPr>
              <a:t>0</a:t>
            </a:r>
            <a:r>
              <a:rPr lang="zh-CN" altLang="en-US" b="0" dirty="0">
                <a:latin typeface="宋体" pitchFamily="2" charset="-122"/>
              </a:rPr>
              <a:t>号和</a:t>
            </a:r>
            <a:r>
              <a:rPr lang="en-US" altLang="zh-CN" b="0" dirty="0">
                <a:latin typeface="宋体" pitchFamily="2" charset="-122"/>
              </a:rPr>
              <a:t>1</a:t>
            </a:r>
            <a:r>
              <a:rPr lang="zh-CN" altLang="en-US" b="0" dirty="0">
                <a:latin typeface="宋体" pitchFamily="2" charset="-122"/>
              </a:rPr>
              <a:t>号</a:t>
            </a:r>
            <a:r>
              <a:rPr lang="zh-CN" altLang="en-US" b="0" dirty="0" smtClean="0">
                <a:latin typeface="宋体" pitchFamily="2" charset="-122"/>
              </a:rPr>
              <a:t>线就是这个原因。</a:t>
            </a:r>
            <a:endParaRPr lang="zh-CN" altLang="en-US" b="0" dirty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>
                <a:latin typeface="宋体" pitchFamily="2" charset="-122"/>
              </a:rPr>
              <a:t>    同时，</a:t>
            </a:r>
            <a:r>
              <a:rPr lang="zh-CN" altLang="en-US" b="0" dirty="0" smtClean="0">
                <a:latin typeface="宋体" pitchFamily="2" charset="-122"/>
              </a:rPr>
              <a:t>这个微程序的起始地址</a:t>
            </a:r>
            <a:r>
              <a:rPr lang="zh-CN" altLang="en-US" b="0" dirty="0">
                <a:latin typeface="宋体" pitchFamily="2" charset="-122"/>
              </a:rPr>
              <a:t>就</a:t>
            </a:r>
            <a:r>
              <a:rPr lang="zh-CN" altLang="en-US" b="0" dirty="0" smtClean="0">
                <a:latin typeface="宋体" pitchFamily="2" charset="-122"/>
              </a:rPr>
              <a:t>自然成为</a:t>
            </a:r>
            <a:r>
              <a:rPr lang="zh-CN" altLang="en-US" b="0" dirty="0">
                <a:latin typeface="宋体" pitchFamily="2" charset="-122"/>
              </a:rPr>
              <a:t>这条（机器）指令的二进制数表达形式，它就是指导</a:t>
            </a:r>
            <a:r>
              <a:rPr lang="zh-CN" altLang="en-US" b="0" dirty="0" smtClean="0">
                <a:latin typeface="宋体" pitchFamily="2" charset="-122"/>
              </a:rPr>
              <a:t>书</a:t>
            </a:r>
            <a:r>
              <a:rPr lang="en-US" altLang="zh-CN" b="0" dirty="0" smtClean="0">
                <a:latin typeface="宋体" pitchFamily="2" charset="-122"/>
              </a:rPr>
              <a:t>101</a:t>
            </a:r>
            <a:r>
              <a:rPr lang="zh-CN" altLang="en-US" b="0" dirty="0" smtClean="0">
                <a:latin typeface="宋体" pitchFamily="2" charset="-122"/>
              </a:rPr>
              <a:t>页表</a:t>
            </a:r>
            <a:r>
              <a:rPr lang="zh-CN" altLang="en-US" b="0" dirty="0">
                <a:latin typeface="宋体" pitchFamily="2" charset="-122"/>
              </a:rPr>
              <a:t>中的“机器码</a:t>
            </a:r>
            <a:r>
              <a:rPr lang="en-US" altLang="zh-CN" b="0" dirty="0">
                <a:latin typeface="宋体" pitchFamily="2" charset="-122"/>
              </a:rPr>
              <a:t>1”</a:t>
            </a:r>
            <a:r>
              <a:rPr lang="zh-CN" altLang="en-US" b="0" dirty="0" smtClean="0">
                <a:latin typeface="宋体" pitchFamily="2" charset="-122"/>
              </a:rPr>
              <a:t>。</a:t>
            </a:r>
            <a:endParaRPr lang="zh-CN" altLang="en-US" sz="1800" b="0" dirty="0">
              <a:latin typeface="宋体" pitchFamily="2" charset="-122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835150" y="188913"/>
            <a:ext cx="3240088" cy="519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lIns="0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一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背景知识（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grpSp>
        <p:nvGrpSpPr>
          <p:cNvPr id="40025" name="Group 89"/>
          <p:cNvGrpSpPr>
            <a:grpSpLocks/>
          </p:cNvGrpSpPr>
          <p:nvPr/>
        </p:nvGrpSpPr>
        <p:grpSpPr bwMode="auto">
          <a:xfrm>
            <a:off x="6577013" y="404813"/>
            <a:ext cx="2566987" cy="5730875"/>
            <a:chOff x="4143" y="346"/>
            <a:chExt cx="1617" cy="3610"/>
          </a:xfrm>
        </p:grpSpPr>
        <p:grpSp>
          <p:nvGrpSpPr>
            <p:cNvPr id="40023" name="Group 87"/>
            <p:cNvGrpSpPr>
              <a:grpSpLocks/>
            </p:cNvGrpSpPr>
            <p:nvPr/>
          </p:nvGrpSpPr>
          <p:grpSpPr bwMode="auto">
            <a:xfrm>
              <a:off x="4143" y="346"/>
              <a:ext cx="1617" cy="3610"/>
              <a:chOff x="4014" y="346"/>
              <a:chExt cx="1617" cy="3610"/>
            </a:xfrm>
          </p:grpSpPr>
          <p:sp>
            <p:nvSpPr>
              <p:cNvPr id="39943" name="Text Box 7"/>
              <p:cNvSpPr txBox="1">
                <a:spLocks noChangeArrowheads="1"/>
              </p:cNvSpPr>
              <p:nvPr/>
            </p:nvSpPr>
            <p:spPr bwMode="auto">
              <a:xfrm>
                <a:off x="4938" y="346"/>
                <a:ext cx="576" cy="153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lIns="36000" tIns="36000" rIns="36000" bIns="36000">
                <a:spAutoFit/>
              </a:bodyPr>
              <a:lstStyle/>
              <a:p>
                <a:r>
                  <a:rPr kumimoji="0" lang="en-US" altLang="zh-CN" sz="1600" b="0">
                    <a:latin typeface="宋体" pitchFamily="2" charset="-122"/>
                  </a:rPr>
                  <a:t>P0    Q0</a:t>
                </a:r>
              </a:p>
              <a:p>
                <a:r>
                  <a:rPr kumimoji="0" lang="en-US" altLang="zh-CN" sz="1600" b="0">
                    <a:latin typeface="宋体" pitchFamily="2" charset="-122"/>
                  </a:rPr>
                  <a:t>P1    Q1</a:t>
                </a:r>
              </a:p>
              <a:p>
                <a:r>
                  <a:rPr kumimoji="0" lang="en-US" altLang="zh-CN" sz="1600" b="0">
                    <a:latin typeface="宋体" pitchFamily="2" charset="-122"/>
                  </a:rPr>
                  <a:t>P2    Q2</a:t>
                </a:r>
              </a:p>
              <a:p>
                <a:r>
                  <a:rPr kumimoji="0" lang="en-US" altLang="zh-CN" sz="1600" b="0">
                    <a:latin typeface="宋体" pitchFamily="2" charset="-122"/>
                  </a:rPr>
                  <a:t>P3    Q3</a:t>
                </a:r>
              </a:p>
              <a:p>
                <a:pPr>
                  <a:spcBef>
                    <a:spcPct val="60000"/>
                  </a:spcBef>
                </a:pPr>
                <a:r>
                  <a:rPr kumimoji="0" lang="en-US" altLang="zh-CN" sz="1600" b="0">
                    <a:latin typeface="宋体" pitchFamily="2" charset="-122"/>
                  </a:rPr>
                  <a:t>CEP   </a:t>
                </a:r>
              </a:p>
              <a:p>
                <a:r>
                  <a:rPr kumimoji="0" lang="en-US" altLang="zh-CN" sz="1600" b="0">
                    <a:latin typeface="宋体" pitchFamily="2" charset="-122"/>
                  </a:rPr>
                  <a:t>CET   </a:t>
                </a:r>
              </a:p>
              <a:p>
                <a:r>
                  <a:rPr kumimoji="0" lang="en-US" altLang="zh-CN" sz="1600" b="0">
                    <a:latin typeface="宋体" pitchFamily="2" charset="-122"/>
                  </a:rPr>
                  <a:t>CLK</a:t>
                </a:r>
              </a:p>
              <a:p>
                <a:r>
                  <a:rPr kumimoji="0" lang="en-US" altLang="zh-CN" sz="1600" b="0">
                    <a:latin typeface="宋体" pitchFamily="2" charset="-122"/>
                  </a:rPr>
                  <a:t>PE    TC</a:t>
                </a:r>
              </a:p>
              <a:p>
                <a:r>
                  <a:rPr kumimoji="0" lang="en-US" altLang="zh-CN" sz="1600" b="0">
                    <a:latin typeface="宋体" pitchFamily="2" charset="-122"/>
                  </a:rPr>
                  <a:t>MR</a:t>
                </a:r>
              </a:p>
            </p:txBody>
          </p:sp>
          <p:sp>
            <p:nvSpPr>
              <p:cNvPr id="39944" name="Line 8"/>
              <p:cNvSpPr>
                <a:spLocks noChangeShapeType="1"/>
              </p:cNvSpPr>
              <p:nvPr/>
            </p:nvSpPr>
            <p:spPr bwMode="auto">
              <a:xfrm>
                <a:off x="4842" y="490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5" name="Line 9"/>
              <p:cNvSpPr>
                <a:spLocks noChangeShapeType="1"/>
              </p:cNvSpPr>
              <p:nvPr/>
            </p:nvSpPr>
            <p:spPr bwMode="auto">
              <a:xfrm>
                <a:off x="4842" y="63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6" name="Line 10"/>
              <p:cNvSpPr>
                <a:spLocks noChangeShapeType="1"/>
              </p:cNvSpPr>
              <p:nvPr/>
            </p:nvSpPr>
            <p:spPr bwMode="auto">
              <a:xfrm>
                <a:off x="4494" y="778"/>
                <a:ext cx="4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7" name="Line 11"/>
              <p:cNvSpPr>
                <a:spLocks noChangeShapeType="1"/>
              </p:cNvSpPr>
              <p:nvPr/>
            </p:nvSpPr>
            <p:spPr bwMode="auto">
              <a:xfrm>
                <a:off x="4494" y="922"/>
                <a:ext cx="4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3" name="Line 17"/>
              <p:cNvSpPr>
                <a:spLocks noChangeShapeType="1"/>
              </p:cNvSpPr>
              <p:nvPr/>
            </p:nvSpPr>
            <p:spPr bwMode="auto">
              <a:xfrm>
                <a:off x="4746" y="121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4" name="Line 18"/>
              <p:cNvSpPr>
                <a:spLocks noChangeShapeType="1"/>
              </p:cNvSpPr>
              <p:nvPr/>
            </p:nvSpPr>
            <p:spPr bwMode="auto">
              <a:xfrm>
                <a:off x="4842" y="135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5" name="Line 19"/>
              <p:cNvSpPr>
                <a:spLocks noChangeShapeType="1"/>
              </p:cNvSpPr>
              <p:nvPr/>
            </p:nvSpPr>
            <p:spPr bwMode="auto">
              <a:xfrm>
                <a:off x="4494" y="1498"/>
                <a:ext cx="44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6" name="Line 20"/>
              <p:cNvSpPr>
                <a:spLocks noChangeShapeType="1"/>
              </p:cNvSpPr>
              <p:nvPr/>
            </p:nvSpPr>
            <p:spPr bwMode="auto">
              <a:xfrm>
                <a:off x="4494" y="1642"/>
                <a:ext cx="444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7" name="Line 21"/>
              <p:cNvSpPr>
                <a:spLocks noChangeShapeType="1"/>
              </p:cNvSpPr>
              <p:nvPr/>
            </p:nvSpPr>
            <p:spPr bwMode="auto">
              <a:xfrm>
                <a:off x="4494" y="1786"/>
                <a:ext cx="444" cy="0"/>
              </a:xfrm>
              <a:prstGeom prst="line">
                <a:avLst/>
              </a:prstGeom>
              <a:noFill/>
              <a:ln w="1905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8" name="Line 22"/>
              <p:cNvSpPr>
                <a:spLocks noChangeShapeType="1"/>
              </p:cNvSpPr>
              <p:nvPr/>
            </p:nvSpPr>
            <p:spPr bwMode="auto">
              <a:xfrm>
                <a:off x="4842" y="49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9" name="Line 23"/>
              <p:cNvSpPr>
                <a:spLocks noChangeShapeType="1"/>
              </p:cNvSpPr>
              <p:nvPr/>
            </p:nvSpPr>
            <p:spPr bwMode="auto">
              <a:xfrm>
                <a:off x="4602" y="49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0" name="Line 24"/>
              <p:cNvSpPr>
                <a:spLocks noChangeShapeType="1"/>
              </p:cNvSpPr>
              <p:nvPr/>
            </p:nvSpPr>
            <p:spPr bwMode="auto">
              <a:xfrm>
                <a:off x="4506" y="58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1" name="Line 25"/>
              <p:cNvSpPr>
                <a:spLocks noChangeShapeType="1"/>
              </p:cNvSpPr>
              <p:nvPr/>
            </p:nvSpPr>
            <p:spPr bwMode="auto">
              <a:xfrm>
                <a:off x="4542" y="63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2" name="Line 26"/>
              <p:cNvSpPr>
                <a:spLocks noChangeShapeType="1"/>
              </p:cNvSpPr>
              <p:nvPr/>
            </p:nvSpPr>
            <p:spPr bwMode="auto">
              <a:xfrm>
                <a:off x="4602" y="4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3" name="Line 27"/>
              <p:cNvSpPr>
                <a:spLocks noChangeShapeType="1"/>
              </p:cNvSpPr>
              <p:nvPr/>
            </p:nvSpPr>
            <p:spPr bwMode="auto">
              <a:xfrm>
                <a:off x="4842" y="121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4" name="AutoShape 28"/>
              <p:cNvSpPr>
                <a:spLocks noChangeArrowheads="1"/>
              </p:cNvSpPr>
              <p:nvPr/>
            </p:nvSpPr>
            <p:spPr bwMode="auto">
              <a:xfrm>
                <a:off x="4026" y="730"/>
                <a:ext cx="480" cy="96"/>
              </a:xfrm>
              <a:prstGeom prst="hexagon">
                <a:avLst>
                  <a:gd name="adj" fmla="val 125000"/>
                  <a:gd name="vf" fmla="val 115470"/>
                </a:avLst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5" name="AutoShape 29"/>
              <p:cNvSpPr>
                <a:spLocks noChangeArrowheads="1"/>
              </p:cNvSpPr>
              <p:nvPr/>
            </p:nvSpPr>
            <p:spPr bwMode="auto">
              <a:xfrm>
                <a:off x="4026" y="874"/>
                <a:ext cx="480" cy="96"/>
              </a:xfrm>
              <a:prstGeom prst="hexagon">
                <a:avLst>
                  <a:gd name="adj" fmla="val 125000"/>
                  <a:gd name="vf" fmla="val 115470"/>
                </a:avLst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6" name="Text Box 30"/>
              <p:cNvSpPr txBox="1">
                <a:spLocks noChangeArrowheads="1"/>
              </p:cNvSpPr>
              <p:nvPr/>
            </p:nvSpPr>
            <p:spPr bwMode="auto">
              <a:xfrm>
                <a:off x="4110" y="711"/>
                <a:ext cx="38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900" b="0">
                    <a:latin typeface="Arial" charset="0"/>
                  </a:rPr>
                  <a:t>IBUS </a:t>
                </a:r>
                <a:r>
                  <a:rPr kumimoji="0" lang="en-US" altLang="zh-CN" sz="900">
                    <a:latin typeface="Arial" charset="0"/>
                  </a:rPr>
                  <a:t>2</a:t>
                </a:r>
              </a:p>
            </p:txBody>
          </p:sp>
          <p:sp>
            <p:nvSpPr>
              <p:cNvPr id="39967" name="Text Box 31"/>
              <p:cNvSpPr txBox="1">
                <a:spLocks noChangeArrowheads="1"/>
              </p:cNvSpPr>
              <p:nvPr/>
            </p:nvSpPr>
            <p:spPr bwMode="auto">
              <a:xfrm>
                <a:off x="4110" y="856"/>
                <a:ext cx="38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900" b="0">
                    <a:latin typeface="Arial" charset="0"/>
                  </a:rPr>
                  <a:t>IBUS </a:t>
                </a:r>
                <a:r>
                  <a:rPr kumimoji="0" lang="en-US" altLang="zh-CN" sz="900">
                    <a:latin typeface="Arial" charset="0"/>
                  </a:rPr>
                  <a:t>3</a:t>
                </a:r>
              </a:p>
            </p:txBody>
          </p:sp>
          <p:sp>
            <p:nvSpPr>
              <p:cNvPr id="39968" name="AutoShape 32"/>
              <p:cNvSpPr>
                <a:spLocks noChangeArrowheads="1"/>
              </p:cNvSpPr>
              <p:nvPr/>
            </p:nvSpPr>
            <p:spPr bwMode="auto">
              <a:xfrm>
                <a:off x="4026" y="1448"/>
                <a:ext cx="480" cy="96"/>
              </a:xfrm>
              <a:prstGeom prst="hexagon">
                <a:avLst>
                  <a:gd name="adj" fmla="val 125000"/>
                  <a:gd name="vf" fmla="val 115470"/>
                </a:avLst>
              </a:prstGeom>
              <a:noFill/>
              <a:ln w="9525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9" name="AutoShape 33"/>
              <p:cNvSpPr>
                <a:spLocks noChangeArrowheads="1"/>
              </p:cNvSpPr>
              <p:nvPr/>
            </p:nvSpPr>
            <p:spPr bwMode="auto">
              <a:xfrm>
                <a:off x="4026" y="1592"/>
                <a:ext cx="480" cy="96"/>
              </a:xfrm>
              <a:prstGeom prst="hexagon">
                <a:avLst>
                  <a:gd name="adj" fmla="val 125000"/>
                  <a:gd name="vf" fmla="val 115470"/>
                </a:avLst>
              </a:prstGeom>
              <a:noFill/>
              <a:ln w="9525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0" name="Text Box 34"/>
              <p:cNvSpPr txBox="1">
                <a:spLocks noChangeArrowheads="1"/>
              </p:cNvSpPr>
              <p:nvPr/>
            </p:nvSpPr>
            <p:spPr bwMode="auto">
              <a:xfrm>
                <a:off x="4110" y="1429"/>
                <a:ext cx="38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900" b="0">
                    <a:latin typeface="Arial" charset="0"/>
                  </a:rPr>
                  <a:t>Ck </a:t>
                </a:r>
                <a:endParaRPr kumimoji="0" lang="en-US" altLang="zh-CN" sz="900">
                  <a:latin typeface="Arial" charset="0"/>
                </a:endParaRPr>
              </a:p>
            </p:txBody>
          </p:sp>
          <p:sp>
            <p:nvSpPr>
              <p:cNvPr id="39971" name="Text Box 35"/>
              <p:cNvSpPr txBox="1">
                <a:spLocks noChangeArrowheads="1"/>
              </p:cNvSpPr>
              <p:nvPr/>
            </p:nvSpPr>
            <p:spPr bwMode="auto">
              <a:xfrm>
                <a:off x="4110" y="1574"/>
                <a:ext cx="38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900" b="0">
                    <a:latin typeface="Arial" charset="0"/>
                  </a:rPr>
                  <a:t>IREN</a:t>
                </a:r>
                <a:endParaRPr kumimoji="0" lang="en-US" altLang="zh-CN" sz="900">
                  <a:latin typeface="Arial" charset="0"/>
                </a:endParaRPr>
              </a:p>
            </p:txBody>
          </p:sp>
          <p:sp>
            <p:nvSpPr>
              <p:cNvPr id="39972" name="AutoShape 36"/>
              <p:cNvSpPr>
                <a:spLocks noChangeArrowheads="1"/>
              </p:cNvSpPr>
              <p:nvPr/>
            </p:nvSpPr>
            <p:spPr bwMode="auto">
              <a:xfrm>
                <a:off x="4014" y="1738"/>
                <a:ext cx="480" cy="96"/>
              </a:xfrm>
              <a:prstGeom prst="hexagon">
                <a:avLst>
                  <a:gd name="adj" fmla="val 125000"/>
                  <a:gd name="vf" fmla="val 115470"/>
                </a:avLst>
              </a:prstGeom>
              <a:noFill/>
              <a:ln w="9525">
                <a:solidFill>
                  <a:srgbClr val="9933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3" name="Text Box 37"/>
              <p:cNvSpPr txBox="1">
                <a:spLocks noChangeArrowheads="1"/>
              </p:cNvSpPr>
              <p:nvPr/>
            </p:nvSpPr>
            <p:spPr bwMode="auto">
              <a:xfrm>
                <a:off x="4098" y="1719"/>
                <a:ext cx="38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900" b="0">
                    <a:latin typeface="Arial" charset="0"/>
                  </a:rPr>
                  <a:t>RST</a:t>
                </a:r>
                <a:endParaRPr kumimoji="0" lang="en-US" altLang="zh-CN" sz="900">
                  <a:latin typeface="Arial" charset="0"/>
                </a:endParaRPr>
              </a:p>
            </p:txBody>
          </p:sp>
          <p:sp>
            <p:nvSpPr>
              <p:cNvPr id="39974" name="Text Box 38"/>
              <p:cNvSpPr txBox="1">
                <a:spLocks noChangeArrowheads="1"/>
              </p:cNvSpPr>
              <p:nvPr/>
            </p:nvSpPr>
            <p:spPr bwMode="auto">
              <a:xfrm>
                <a:off x="4506" y="1114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1400" b="0">
                    <a:latin typeface="Arial" charset="0"/>
                  </a:rPr>
                  <a:t>Vcc</a:t>
                </a:r>
                <a:endParaRPr kumimoji="0" lang="en-US" altLang="zh-CN" sz="1400">
                  <a:latin typeface="Arial" charset="0"/>
                </a:endParaRPr>
              </a:p>
            </p:txBody>
          </p:sp>
          <p:sp>
            <p:nvSpPr>
              <p:cNvPr id="39983" name="Text Box 47"/>
              <p:cNvSpPr txBox="1">
                <a:spLocks noChangeArrowheads="1"/>
              </p:cNvSpPr>
              <p:nvPr/>
            </p:nvSpPr>
            <p:spPr bwMode="auto">
              <a:xfrm>
                <a:off x="4926" y="2122"/>
                <a:ext cx="576" cy="153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lIns="36000" tIns="36000" rIns="36000" bIns="36000">
                <a:spAutoFit/>
              </a:bodyPr>
              <a:lstStyle/>
              <a:p>
                <a:r>
                  <a:rPr kumimoji="0" lang="en-US" altLang="zh-CN" sz="1600" b="0">
                    <a:latin typeface="宋体" pitchFamily="2" charset="-122"/>
                  </a:rPr>
                  <a:t>P0    Q0</a:t>
                </a:r>
              </a:p>
              <a:p>
                <a:r>
                  <a:rPr kumimoji="0" lang="en-US" altLang="zh-CN" sz="1600" b="0">
                    <a:latin typeface="宋体" pitchFamily="2" charset="-122"/>
                  </a:rPr>
                  <a:t>P1    Q1</a:t>
                </a:r>
              </a:p>
              <a:p>
                <a:r>
                  <a:rPr kumimoji="0" lang="en-US" altLang="zh-CN" sz="1600" b="0">
                    <a:latin typeface="宋体" pitchFamily="2" charset="-122"/>
                  </a:rPr>
                  <a:t>P2    Q2</a:t>
                </a:r>
              </a:p>
              <a:p>
                <a:r>
                  <a:rPr kumimoji="0" lang="en-US" altLang="zh-CN" sz="1600" b="0">
                    <a:latin typeface="宋体" pitchFamily="2" charset="-122"/>
                  </a:rPr>
                  <a:t>P3    Q3</a:t>
                </a:r>
              </a:p>
              <a:p>
                <a:pPr>
                  <a:spcBef>
                    <a:spcPct val="60000"/>
                  </a:spcBef>
                </a:pPr>
                <a:r>
                  <a:rPr kumimoji="0" lang="en-US" altLang="zh-CN" sz="1600" b="0">
                    <a:latin typeface="宋体" pitchFamily="2" charset="-122"/>
                  </a:rPr>
                  <a:t>CEP</a:t>
                </a:r>
              </a:p>
              <a:p>
                <a:r>
                  <a:rPr kumimoji="0" lang="en-US" altLang="zh-CN" sz="1600" b="0">
                    <a:latin typeface="宋体" pitchFamily="2" charset="-122"/>
                  </a:rPr>
                  <a:t>CET   </a:t>
                </a:r>
              </a:p>
              <a:p>
                <a:r>
                  <a:rPr kumimoji="0" lang="en-US" altLang="zh-CN" sz="1600" b="0">
                    <a:latin typeface="宋体" pitchFamily="2" charset="-122"/>
                  </a:rPr>
                  <a:t>CLK</a:t>
                </a:r>
              </a:p>
              <a:p>
                <a:r>
                  <a:rPr kumimoji="0" lang="en-US" altLang="zh-CN" sz="1600" b="0">
                    <a:latin typeface="宋体" pitchFamily="2" charset="-122"/>
                  </a:rPr>
                  <a:t>PE    TC   </a:t>
                </a:r>
              </a:p>
              <a:p>
                <a:r>
                  <a:rPr kumimoji="0" lang="en-US" altLang="zh-CN" sz="1600" b="0">
                    <a:latin typeface="宋体" pitchFamily="2" charset="-122"/>
                  </a:rPr>
                  <a:t>MR</a:t>
                </a:r>
              </a:p>
            </p:txBody>
          </p:sp>
          <p:sp>
            <p:nvSpPr>
              <p:cNvPr id="39984" name="Line 48"/>
              <p:cNvSpPr>
                <a:spLocks noChangeShapeType="1"/>
              </p:cNvSpPr>
              <p:nvPr/>
            </p:nvSpPr>
            <p:spPr bwMode="auto">
              <a:xfrm>
                <a:off x="4494" y="226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5" name="Line 49"/>
              <p:cNvSpPr>
                <a:spLocks noChangeShapeType="1"/>
              </p:cNvSpPr>
              <p:nvPr/>
            </p:nvSpPr>
            <p:spPr bwMode="auto">
              <a:xfrm>
                <a:off x="4446" y="241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6" name="Line 50"/>
              <p:cNvSpPr>
                <a:spLocks noChangeShapeType="1"/>
              </p:cNvSpPr>
              <p:nvPr/>
            </p:nvSpPr>
            <p:spPr bwMode="auto">
              <a:xfrm>
                <a:off x="4494" y="255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7" name="Line 51"/>
              <p:cNvSpPr>
                <a:spLocks noChangeShapeType="1"/>
              </p:cNvSpPr>
              <p:nvPr/>
            </p:nvSpPr>
            <p:spPr bwMode="auto">
              <a:xfrm>
                <a:off x="4494" y="269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3" name="Line 57"/>
              <p:cNvSpPr>
                <a:spLocks noChangeShapeType="1"/>
              </p:cNvSpPr>
              <p:nvPr/>
            </p:nvSpPr>
            <p:spPr bwMode="auto">
              <a:xfrm>
                <a:off x="4827" y="2986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4" name="Line 58"/>
              <p:cNvSpPr>
                <a:spLocks noChangeShapeType="1"/>
              </p:cNvSpPr>
              <p:nvPr/>
            </p:nvSpPr>
            <p:spPr bwMode="auto">
              <a:xfrm>
                <a:off x="4815" y="3130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5" name="Line 59"/>
              <p:cNvSpPr>
                <a:spLocks noChangeShapeType="1"/>
              </p:cNvSpPr>
              <p:nvPr/>
            </p:nvSpPr>
            <p:spPr bwMode="auto">
              <a:xfrm>
                <a:off x="4734" y="327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6" name="Line 60"/>
              <p:cNvSpPr>
                <a:spLocks noChangeShapeType="1"/>
              </p:cNvSpPr>
              <p:nvPr/>
            </p:nvSpPr>
            <p:spPr bwMode="auto">
              <a:xfrm>
                <a:off x="4638" y="341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7" name="Line 61"/>
              <p:cNvSpPr>
                <a:spLocks noChangeShapeType="1"/>
              </p:cNvSpPr>
              <p:nvPr/>
            </p:nvSpPr>
            <p:spPr bwMode="auto">
              <a:xfrm>
                <a:off x="4542" y="356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8" name="Line 62"/>
              <p:cNvSpPr>
                <a:spLocks noChangeShapeType="1"/>
              </p:cNvSpPr>
              <p:nvPr/>
            </p:nvSpPr>
            <p:spPr bwMode="auto">
              <a:xfrm flipH="1">
                <a:off x="4830" y="1978"/>
                <a:ext cx="0" cy="1158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9" name="AutoShape 63"/>
              <p:cNvSpPr>
                <a:spLocks noChangeArrowheads="1"/>
              </p:cNvSpPr>
              <p:nvPr/>
            </p:nvSpPr>
            <p:spPr bwMode="auto">
              <a:xfrm>
                <a:off x="4026" y="2512"/>
                <a:ext cx="480" cy="96"/>
              </a:xfrm>
              <a:prstGeom prst="hexagon">
                <a:avLst>
                  <a:gd name="adj" fmla="val 125000"/>
                  <a:gd name="vf" fmla="val 115470"/>
                </a:avLst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0" name="AutoShape 64"/>
              <p:cNvSpPr>
                <a:spLocks noChangeArrowheads="1"/>
              </p:cNvSpPr>
              <p:nvPr/>
            </p:nvSpPr>
            <p:spPr bwMode="auto">
              <a:xfrm>
                <a:off x="4026" y="2656"/>
                <a:ext cx="480" cy="96"/>
              </a:xfrm>
              <a:prstGeom prst="hexagon">
                <a:avLst>
                  <a:gd name="adj" fmla="val 125000"/>
                  <a:gd name="vf" fmla="val 115470"/>
                </a:avLst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1" name="Text Box 65"/>
              <p:cNvSpPr txBox="1">
                <a:spLocks noChangeArrowheads="1"/>
              </p:cNvSpPr>
              <p:nvPr/>
            </p:nvSpPr>
            <p:spPr bwMode="auto">
              <a:xfrm>
                <a:off x="4110" y="2493"/>
                <a:ext cx="38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900" b="0">
                    <a:latin typeface="Arial" charset="0"/>
                  </a:rPr>
                  <a:t>IBUS </a:t>
                </a:r>
                <a:r>
                  <a:rPr kumimoji="0" lang="en-US" altLang="zh-CN" sz="900">
                    <a:latin typeface="Arial" charset="0"/>
                  </a:rPr>
                  <a:t>6</a:t>
                </a:r>
              </a:p>
            </p:txBody>
          </p:sp>
          <p:sp>
            <p:nvSpPr>
              <p:cNvPr id="40002" name="Text Box 66"/>
              <p:cNvSpPr txBox="1">
                <a:spLocks noChangeArrowheads="1"/>
              </p:cNvSpPr>
              <p:nvPr/>
            </p:nvSpPr>
            <p:spPr bwMode="auto">
              <a:xfrm>
                <a:off x="4110" y="2638"/>
                <a:ext cx="38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900" b="0">
                    <a:latin typeface="Arial" charset="0"/>
                  </a:rPr>
                  <a:t>IBUS </a:t>
                </a:r>
                <a:r>
                  <a:rPr kumimoji="0" lang="en-US" altLang="zh-CN" sz="900">
                    <a:latin typeface="Arial" charset="0"/>
                  </a:rPr>
                  <a:t>7</a:t>
                </a:r>
              </a:p>
            </p:txBody>
          </p:sp>
          <p:sp>
            <p:nvSpPr>
              <p:cNvPr id="40011" name="Line 75"/>
              <p:cNvSpPr>
                <a:spLocks noChangeShapeType="1"/>
              </p:cNvSpPr>
              <p:nvPr/>
            </p:nvSpPr>
            <p:spPr bwMode="auto">
              <a:xfrm>
                <a:off x="4815" y="197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13" name="AutoShape 77"/>
              <p:cNvSpPr>
                <a:spLocks noChangeArrowheads="1"/>
              </p:cNvSpPr>
              <p:nvPr/>
            </p:nvSpPr>
            <p:spPr bwMode="auto">
              <a:xfrm>
                <a:off x="4020" y="2219"/>
                <a:ext cx="480" cy="96"/>
              </a:xfrm>
              <a:prstGeom prst="hexagon">
                <a:avLst>
                  <a:gd name="adj" fmla="val 125000"/>
                  <a:gd name="vf" fmla="val 115470"/>
                </a:avLst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14" name="AutoShape 78"/>
              <p:cNvSpPr>
                <a:spLocks noChangeArrowheads="1"/>
              </p:cNvSpPr>
              <p:nvPr/>
            </p:nvSpPr>
            <p:spPr bwMode="auto">
              <a:xfrm>
                <a:off x="4020" y="2363"/>
                <a:ext cx="480" cy="96"/>
              </a:xfrm>
              <a:prstGeom prst="hexagon">
                <a:avLst>
                  <a:gd name="adj" fmla="val 125000"/>
                  <a:gd name="vf" fmla="val 115470"/>
                </a:avLst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15" name="Text Box 79"/>
              <p:cNvSpPr txBox="1">
                <a:spLocks noChangeArrowheads="1"/>
              </p:cNvSpPr>
              <p:nvPr/>
            </p:nvSpPr>
            <p:spPr bwMode="auto">
              <a:xfrm>
                <a:off x="4104" y="2200"/>
                <a:ext cx="38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900" b="0">
                    <a:latin typeface="Arial" charset="0"/>
                  </a:rPr>
                  <a:t>IBUS </a:t>
                </a:r>
                <a:r>
                  <a:rPr kumimoji="0" lang="en-US" altLang="zh-CN" sz="900">
                    <a:latin typeface="Arial" charset="0"/>
                  </a:rPr>
                  <a:t>4</a:t>
                </a:r>
              </a:p>
            </p:txBody>
          </p:sp>
          <p:sp>
            <p:nvSpPr>
              <p:cNvPr id="40016" name="Text Box 80"/>
              <p:cNvSpPr txBox="1">
                <a:spLocks noChangeArrowheads="1"/>
              </p:cNvSpPr>
              <p:nvPr/>
            </p:nvSpPr>
            <p:spPr bwMode="auto">
              <a:xfrm>
                <a:off x="4104" y="2345"/>
                <a:ext cx="38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900" b="0">
                    <a:latin typeface="Arial" charset="0"/>
                  </a:rPr>
                  <a:t>IBUS </a:t>
                </a:r>
                <a:r>
                  <a:rPr kumimoji="0" lang="en-US" altLang="zh-CN" sz="900">
                    <a:latin typeface="Arial" charset="0"/>
                  </a:rPr>
                  <a:t>5</a:t>
                </a:r>
              </a:p>
            </p:txBody>
          </p:sp>
          <p:sp>
            <p:nvSpPr>
              <p:cNvPr id="40017" name="Line 81"/>
              <p:cNvSpPr>
                <a:spLocks noChangeShapeType="1"/>
              </p:cNvSpPr>
              <p:nvPr/>
            </p:nvSpPr>
            <p:spPr bwMode="auto">
              <a:xfrm>
                <a:off x="4734" y="1498"/>
                <a:ext cx="0" cy="177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18" name="Line 82"/>
              <p:cNvSpPr>
                <a:spLocks noChangeShapeType="1"/>
              </p:cNvSpPr>
              <p:nvPr/>
            </p:nvSpPr>
            <p:spPr bwMode="auto">
              <a:xfrm>
                <a:off x="4638" y="1642"/>
                <a:ext cx="0" cy="1776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19" name="Line 83"/>
              <p:cNvSpPr>
                <a:spLocks noChangeShapeType="1"/>
              </p:cNvSpPr>
              <p:nvPr/>
            </p:nvSpPr>
            <p:spPr bwMode="auto">
              <a:xfrm>
                <a:off x="4542" y="1786"/>
                <a:ext cx="0" cy="1776"/>
              </a:xfrm>
              <a:prstGeom prst="line">
                <a:avLst/>
              </a:prstGeom>
              <a:noFill/>
              <a:ln w="1905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20" name="Text Box 84"/>
              <p:cNvSpPr txBox="1">
                <a:spLocks noChangeArrowheads="1"/>
              </p:cNvSpPr>
              <p:nvPr/>
            </p:nvSpPr>
            <p:spPr bwMode="auto">
              <a:xfrm>
                <a:off x="5166" y="1210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1800" b="0">
                    <a:latin typeface="Arial" charset="0"/>
                  </a:rPr>
                  <a:t>161</a:t>
                </a:r>
              </a:p>
            </p:txBody>
          </p:sp>
          <p:sp>
            <p:nvSpPr>
              <p:cNvPr id="40021" name="Text Box 85"/>
              <p:cNvSpPr txBox="1">
                <a:spLocks noChangeArrowheads="1"/>
              </p:cNvSpPr>
              <p:nvPr/>
            </p:nvSpPr>
            <p:spPr bwMode="auto">
              <a:xfrm>
                <a:off x="5166" y="2890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1800" b="0">
                    <a:latin typeface="Arial" charset="0"/>
                  </a:rPr>
                  <a:t>161</a:t>
                </a:r>
              </a:p>
            </p:txBody>
          </p:sp>
          <p:sp>
            <p:nvSpPr>
              <p:cNvPr id="40022" name="Text Box 86"/>
              <p:cNvSpPr txBox="1">
                <a:spLocks noChangeArrowheads="1"/>
              </p:cNvSpPr>
              <p:nvPr/>
            </p:nvSpPr>
            <p:spPr bwMode="auto">
              <a:xfrm>
                <a:off x="4782" y="3706"/>
                <a:ext cx="624" cy="25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lIns="0" anchor="b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b="0">
                    <a:latin typeface="宋体" pitchFamily="2" charset="-122"/>
                  </a:rPr>
                  <a:t>图 </a:t>
                </a:r>
                <a:r>
                  <a:rPr lang="en-US" altLang="zh-CN" b="0">
                    <a:latin typeface="黑体" pitchFamily="2" charset="-122"/>
                    <a:ea typeface="黑体" pitchFamily="2" charset="-122"/>
                  </a:rPr>
                  <a:t>2</a:t>
                </a:r>
              </a:p>
            </p:txBody>
          </p:sp>
        </p:grpSp>
        <p:sp>
          <p:nvSpPr>
            <p:cNvPr id="40024" name="Rectangle 88"/>
            <p:cNvSpPr>
              <a:spLocks noChangeArrowheads="1"/>
            </p:cNvSpPr>
            <p:nvPr/>
          </p:nvSpPr>
          <p:spPr bwMode="auto">
            <a:xfrm>
              <a:off x="4649" y="709"/>
              <a:ext cx="1111" cy="3039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 w="9525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189301" y="71414"/>
            <a:ext cx="3240087" cy="519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lIns="0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一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背景知识（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04800" y="571480"/>
            <a:ext cx="828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latin typeface="宋体" pitchFamily="2" charset="-122"/>
              </a:rPr>
              <a:t>3. </a:t>
            </a:r>
            <a:r>
              <a:rPr lang="zh-CN" altLang="en-US" dirty="0">
                <a:latin typeface="宋体" pitchFamily="2" charset="-122"/>
              </a:rPr>
              <a:t>实验箱机器指令系统的布线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1)</a:t>
            </a:r>
            <a:r>
              <a:rPr lang="zh-CN" altLang="en-US" dirty="0" smtClean="0">
                <a:latin typeface="宋体" pitchFamily="2" charset="-122"/>
              </a:rPr>
              <a:t>存储器（</a:t>
            </a:r>
            <a:r>
              <a:rPr lang="en-US" altLang="zh-CN" dirty="0" smtClean="0">
                <a:latin typeface="宋体" pitchFamily="2" charset="-122"/>
              </a:rPr>
              <a:t>EM</a:t>
            </a:r>
            <a:r>
              <a:rPr lang="zh-CN" altLang="en-US" dirty="0" smtClean="0">
                <a:latin typeface="宋体" pitchFamily="2" charset="-122"/>
              </a:rPr>
              <a:t>）布线和</a:t>
            </a:r>
            <a:r>
              <a:rPr lang="en-US" altLang="zh-CN" dirty="0" smtClean="0">
                <a:latin typeface="宋体" pitchFamily="2" charset="-122"/>
              </a:rPr>
              <a:t>IBUS</a:t>
            </a:r>
            <a:r>
              <a:rPr lang="zh-CN" altLang="en-US" dirty="0" smtClean="0">
                <a:latin typeface="宋体" pitchFamily="2" charset="-122"/>
              </a:rPr>
              <a:t>信号</a:t>
            </a:r>
            <a:r>
              <a:rPr lang="zh-CN" altLang="en-US" dirty="0">
                <a:latin typeface="宋体" pitchFamily="2" charset="-122"/>
              </a:rPr>
              <a:t>的生成：</a:t>
            </a:r>
            <a:endParaRPr lang="zh-CN" altLang="en-US" sz="1800" b="0" dirty="0">
              <a:latin typeface="宋体" pitchFamily="2" charset="-122"/>
            </a:endParaRPr>
          </a:p>
        </p:txBody>
      </p:sp>
      <p:sp>
        <p:nvSpPr>
          <p:cNvPr id="44138" name="Text Box 106"/>
          <p:cNvSpPr txBox="1">
            <a:spLocks noChangeArrowheads="1"/>
          </p:cNvSpPr>
          <p:nvPr/>
        </p:nvSpPr>
        <p:spPr bwMode="auto">
          <a:xfrm>
            <a:off x="7162800" y="1371600"/>
            <a:ext cx="1676400" cy="3394075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0" dirty="0">
                <a:latin typeface="Arial" charset="0"/>
              </a:rPr>
              <a:t>RAM6116</a:t>
            </a:r>
            <a:r>
              <a:rPr lang="zh-CN" altLang="en-US" sz="1800" b="0" dirty="0">
                <a:latin typeface="Arial" charset="0"/>
              </a:rPr>
              <a:t>送出的数据总上</a:t>
            </a:r>
            <a:r>
              <a:rPr lang="en-US" altLang="zh-CN" sz="1800" b="0" dirty="0">
                <a:latin typeface="Arial" charset="0"/>
              </a:rPr>
              <a:t>IBUS</a:t>
            </a:r>
            <a:r>
              <a:rPr lang="zh-CN" altLang="en-US" sz="1800" b="0" dirty="0">
                <a:latin typeface="Arial" charset="0"/>
              </a:rPr>
              <a:t>去寻址</a:t>
            </a:r>
            <a:r>
              <a:rPr lang="en-US" altLang="zh-CN" sz="1800" b="0" dirty="0" err="1">
                <a:latin typeface="Arial" charset="0"/>
              </a:rPr>
              <a:t>μM</a:t>
            </a:r>
            <a:r>
              <a:rPr lang="zh-CN" altLang="en-US" sz="1800" b="0" dirty="0">
                <a:latin typeface="Arial" charset="0"/>
              </a:rPr>
              <a:t>微程序存储器。低两位去寻址寄存器</a:t>
            </a:r>
            <a:r>
              <a:rPr lang="en-US" altLang="zh-CN" sz="1800" b="0" dirty="0">
                <a:latin typeface="Arial" charset="0"/>
              </a:rPr>
              <a:t>R0</a:t>
            </a:r>
            <a:r>
              <a:rPr lang="zh-CN" altLang="en-US" sz="1800" b="0" dirty="0">
                <a:latin typeface="Arial" charset="0"/>
              </a:rPr>
              <a:t>～</a:t>
            </a:r>
            <a:r>
              <a:rPr lang="en-US" altLang="zh-CN" sz="1800" b="0" dirty="0">
                <a:latin typeface="Arial" charset="0"/>
              </a:rPr>
              <a:t>R3</a:t>
            </a:r>
            <a:r>
              <a:rPr lang="zh-CN" altLang="en-US" sz="1800" b="0" dirty="0">
                <a:latin typeface="Arial" charset="0"/>
              </a:rPr>
              <a:t>，形成 </a:t>
            </a:r>
            <a:r>
              <a:rPr lang="en-US" altLang="zh-CN" sz="1800" b="0" dirty="0">
                <a:latin typeface="宋体" pitchFamily="2" charset="-122"/>
              </a:rPr>
              <a:t>101</a:t>
            </a:r>
            <a:r>
              <a:rPr lang="zh-CN" altLang="en-US" sz="1800" b="0" dirty="0">
                <a:latin typeface="宋体" pitchFamily="2" charset="-122"/>
              </a:rPr>
              <a:t>页表中的“机器码</a:t>
            </a:r>
            <a:r>
              <a:rPr lang="en-US" altLang="zh-CN" sz="1800" b="0" dirty="0">
                <a:latin typeface="宋体" pitchFamily="2" charset="-122"/>
              </a:rPr>
              <a:t>1</a:t>
            </a:r>
            <a:r>
              <a:rPr lang="zh-CN" altLang="en-US" sz="1800" b="0" dirty="0">
                <a:latin typeface="宋体" pitchFamily="2" charset="-122"/>
              </a:rPr>
              <a:t>的最后</a:t>
            </a:r>
            <a:r>
              <a:rPr lang="en-US" altLang="zh-CN" sz="1800" b="0" dirty="0">
                <a:latin typeface="宋体" pitchFamily="2" charset="-122"/>
              </a:rPr>
              <a:t>2</a:t>
            </a:r>
            <a:r>
              <a:rPr lang="zh-CN" altLang="en-US" sz="1800" b="0" dirty="0">
                <a:latin typeface="宋体" pitchFamily="2" charset="-122"/>
              </a:rPr>
              <a:t>位”。</a:t>
            </a:r>
          </a:p>
        </p:txBody>
      </p:sp>
      <p:grpSp>
        <p:nvGrpSpPr>
          <p:cNvPr id="44146" name="Group 114"/>
          <p:cNvGrpSpPr>
            <a:grpSpLocks/>
          </p:cNvGrpSpPr>
          <p:nvPr/>
        </p:nvGrpSpPr>
        <p:grpSpPr bwMode="auto">
          <a:xfrm>
            <a:off x="0" y="1276350"/>
            <a:ext cx="6989763" cy="5581650"/>
            <a:chOff x="0" y="804"/>
            <a:chExt cx="4403" cy="3516"/>
          </a:xfrm>
        </p:grpSpPr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1170" y="804"/>
              <a:ext cx="590" cy="1427"/>
            </a:xfrm>
            <a:prstGeom prst="rect">
              <a:avLst/>
            </a:prstGeom>
            <a:solidFill>
              <a:schemeClr val="hlink">
                <a:alpha val="67000"/>
              </a:schemeClr>
            </a:solidFill>
            <a:ln w="9525">
              <a:solidFill>
                <a:srgbClr val="CC99FF"/>
              </a:solidFill>
              <a:miter lim="800000"/>
              <a:headEnd/>
              <a:tailEnd/>
            </a:ln>
            <a:effectLst/>
          </p:spPr>
          <p:txBody>
            <a:bodyPr lIns="72000" rIns="72000" anchor="b">
              <a:spAutoFit/>
            </a:bodyPr>
            <a:lstStyle/>
            <a:p>
              <a:pPr algn="ctr"/>
              <a:r>
                <a:rPr lang="en-US" altLang="zh-CN" sz="1600"/>
                <a:t>A0     D0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2400"/>
                <a:t>~    </a:t>
              </a:r>
              <a:r>
                <a:rPr lang="en-US" altLang="zh-CN" sz="1600"/>
                <a:t> D1</a:t>
              </a:r>
              <a:endParaRPr lang="en-US" altLang="zh-CN" sz="2400"/>
            </a:p>
            <a:p>
              <a:pPr>
                <a:lnSpc>
                  <a:spcPct val="70000"/>
                </a:lnSpc>
              </a:pPr>
              <a:r>
                <a:rPr lang="en-US" altLang="zh-CN" sz="1600"/>
                <a:t>A7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600"/>
                <a:t>A8     D2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2400"/>
                <a:t>~     ~</a:t>
              </a:r>
            </a:p>
            <a:p>
              <a:pPr>
                <a:lnSpc>
                  <a:spcPct val="65000"/>
                </a:lnSpc>
              </a:pPr>
              <a:r>
                <a:rPr lang="en-US" altLang="zh-CN" sz="1600"/>
                <a:t>A10   D7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/>
                <a:t>G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/>
                <a:t>W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/>
                <a:t> E</a:t>
              </a:r>
            </a:p>
          </p:txBody>
        </p:sp>
        <p:sp>
          <p:nvSpPr>
            <p:cNvPr id="44062" name="Line 30"/>
            <p:cNvSpPr>
              <a:spLocks noChangeShapeType="1"/>
            </p:cNvSpPr>
            <p:nvPr/>
          </p:nvSpPr>
          <p:spPr bwMode="auto">
            <a:xfrm>
              <a:off x="1214" y="1684"/>
              <a:ext cx="13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3" name="Line 31"/>
            <p:cNvSpPr>
              <a:spLocks noChangeShapeType="1"/>
            </p:cNvSpPr>
            <p:nvPr/>
          </p:nvSpPr>
          <p:spPr bwMode="auto">
            <a:xfrm>
              <a:off x="1214" y="1874"/>
              <a:ext cx="13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4" name="Line 32"/>
            <p:cNvSpPr>
              <a:spLocks noChangeShapeType="1"/>
            </p:cNvSpPr>
            <p:nvPr/>
          </p:nvSpPr>
          <p:spPr bwMode="auto">
            <a:xfrm>
              <a:off x="1223" y="2056"/>
              <a:ext cx="13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5" name="Text Box 33"/>
            <p:cNvSpPr txBox="1">
              <a:spLocks noChangeArrowheads="1"/>
            </p:cNvSpPr>
            <p:nvPr/>
          </p:nvSpPr>
          <p:spPr bwMode="auto">
            <a:xfrm>
              <a:off x="1170" y="2441"/>
              <a:ext cx="590" cy="1527"/>
            </a:xfrm>
            <a:prstGeom prst="rect">
              <a:avLst/>
            </a:prstGeom>
            <a:solidFill>
              <a:schemeClr val="hlink">
                <a:alpha val="67000"/>
              </a:schemeClr>
            </a:solidFill>
            <a:ln w="9525">
              <a:solidFill>
                <a:srgbClr val="CC99FF"/>
              </a:solidFill>
              <a:miter lim="800000"/>
              <a:headEnd/>
              <a:tailEnd/>
            </a:ln>
            <a:effectLst/>
          </p:spPr>
          <p:txBody>
            <a:bodyPr lIns="72000" rIns="72000">
              <a:spAutoFit/>
            </a:bodyPr>
            <a:lstStyle/>
            <a:p>
              <a:pPr algn="ctr"/>
              <a:r>
                <a:rPr lang="en-US" altLang="zh-CN" sz="1600"/>
                <a:t>A0     B0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2400"/>
                <a:t>~     </a:t>
              </a:r>
              <a:r>
                <a:rPr lang="en-US" altLang="zh-CN" sz="1600"/>
                <a:t>B1</a:t>
              </a:r>
              <a:endParaRPr lang="en-US" altLang="zh-CN" sz="2400"/>
            </a:p>
            <a:p>
              <a:pPr>
                <a:lnSpc>
                  <a:spcPct val="70000"/>
                </a:lnSpc>
              </a:pPr>
              <a:r>
                <a:rPr lang="en-US" altLang="zh-CN" sz="1600"/>
                <a:t>A2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600"/>
                <a:t>A3     B2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2400"/>
                <a:t>~     ~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/>
                <a:t>A5     B7</a:t>
              </a:r>
            </a:p>
            <a:p>
              <a:r>
                <a:rPr lang="en-US" altLang="zh-CN" sz="1600"/>
                <a:t>A6</a:t>
              </a:r>
            </a:p>
            <a:p>
              <a:r>
                <a:rPr lang="en-US" altLang="zh-CN" sz="1600"/>
                <a:t>A7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/>
                <a:t> E</a:t>
              </a:r>
            </a:p>
            <a:p>
              <a:r>
                <a:rPr lang="en-US" altLang="zh-CN" sz="1600"/>
                <a:t>DIR</a:t>
              </a:r>
            </a:p>
          </p:txBody>
        </p:sp>
        <p:sp>
          <p:nvSpPr>
            <p:cNvPr id="44066" name="Line 34"/>
            <p:cNvSpPr>
              <a:spLocks noChangeShapeType="1"/>
            </p:cNvSpPr>
            <p:nvPr/>
          </p:nvSpPr>
          <p:spPr bwMode="auto">
            <a:xfrm>
              <a:off x="1215" y="3648"/>
              <a:ext cx="13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2349" y="849"/>
              <a:ext cx="590" cy="857"/>
            </a:xfrm>
            <a:prstGeom prst="rect">
              <a:avLst/>
            </a:prstGeom>
            <a:solidFill>
              <a:schemeClr val="hlink">
                <a:alpha val="67000"/>
              </a:schemeClr>
            </a:solidFill>
            <a:ln w="9525">
              <a:solidFill>
                <a:srgbClr val="CC99FF"/>
              </a:solidFill>
              <a:miter lim="800000"/>
              <a:headEnd/>
              <a:tailEnd/>
            </a:ln>
            <a:effectLst/>
          </p:spPr>
          <p:txBody>
            <a:bodyPr lIns="72000" rIns="72000" anchor="b">
              <a:spAutoFit/>
            </a:bodyPr>
            <a:lstStyle/>
            <a:p>
              <a:pPr algn="ctr"/>
              <a:r>
                <a:rPr lang="en-US" altLang="zh-CN" sz="1600"/>
                <a:t>A0     B0</a:t>
              </a:r>
            </a:p>
            <a:p>
              <a:pPr algn="ctr">
                <a:lnSpc>
                  <a:spcPct val="50000"/>
                </a:lnSpc>
              </a:pPr>
              <a:r>
                <a:rPr lang="en-US" altLang="zh-CN" sz="2400"/>
                <a:t>~    ~</a:t>
              </a:r>
            </a:p>
            <a:p>
              <a:pPr algn="ctr">
                <a:lnSpc>
                  <a:spcPct val="60000"/>
                </a:lnSpc>
              </a:pPr>
              <a:r>
                <a:rPr lang="en-US" altLang="zh-CN" sz="1600"/>
                <a:t>A7     B7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600"/>
                <a:t>DIR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600"/>
                <a:t>E</a:t>
              </a:r>
            </a:p>
          </p:txBody>
        </p:sp>
        <p:sp>
          <p:nvSpPr>
            <p:cNvPr id="44068" name="Line 36"/>
            <p:cNvSpPr>
              <a:spLocks noChangeShapeType="1"/>
            </p:cNvSpPr>
            <p:nvPr/>
          </p:nvSpPr>
          <p:spPr bwMode="auto">
            <a:xfrm>
              <a:off x="2367" y="1530"/>
              <a:ext cx="13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9" name="Line 37"/>
            <p:cNvSpPr>
              <a:spLocks noChangeShapeType="1"/>
            </p:cNvSpPr>
            <p:nvPr/>
          </p:nvSpPr>
          <p:spPr bwMode="auto">
            <a:xfrm>
              <a:off x="852" y="1031"/>
              <a:ext cx="318" cy="0"/>
            </a:xfrm>
            <a:prstGeom prst="line">
              <a:avLst/>
            </a:prstGeom>
            <a:noFill/>
            <a:ln w="203200">
              <a:solidFill>
                <a:srgbClr val="FF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0" name="Line 38"/>
            <p:cNvSpPr>
              <a:spLocks noChangeShapeType="1"/>
            </p:cNvSpPr>
            <p:nvPr/>
          </p:nvSpPr>
          <p:spPr bwMode="auto">
            <a:xfrm>
              <a:off x="2077" y="1167"/>
              <a:ext cx="272" cy="0"/>
            </a:xfrm>
            <a:prstGeom prst="line">
              <a:avLst/>
            </a:prstGeom>
            <a:noFill/>
            <a:ln w="152400">
              <a:solidFill>
                <a:srgbClr val="660066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1" name="Line 39"/>
            <p:cNvSpPr>
              <a:spLocks noChangeShapeType="1"/>
            </p:cNvSpPr>
            <p:nvPr/>
          </p:nvSpPr>
          <p:spPr bwMode="auto">
            <a:xfrm>
              <a:off x="2939" y="1121"/>
              <a:ext cx="543" cy="1"/>
            </a:xfrm>
            <a:prstGeom prst="line">
              <a:avLst/>
            </a:prstGeom>
            <a:noFill/>
            <a:ln w="203200">
              <a:solidFill>
                <a:srgbClr val="0000FF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2" name="Line 40"/>
            <p:cNvSpPr>
              <a:spLocks noChangeShapeType="1"/>
            </p:cNvSpPr>
            <p:nvPr/>
          </p:nvSpPr>
          <p:spPr bwMode="auto">
            <a:xfrm>
              <a:off x="1759" y="940"/>
              <a:ext cx="590" cy="0"/>
            </a:xfrm>
            <a:prstGeom prst="line">
              <a:avLst/>
            </a:prstGeom>
            <a:noFill/>
            <a:ln w="25400">
              <a:solidFill>
                <a:srgbClr val="CC00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3" name="Line 41"/>
            <p:cNvSpPr>
              <a:spLocks noChangeShapeType="1"/>
            </p:cNvSpPr>
            <p:nvPr/>
          </p:nvSpPr>
          <p:spPr bwMode="auto">
            <a:xfrm>
              <a:off x="1759" y="1031"/>
              <a:ext cx="59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4" name="Line 42"/>
            <p:cNvSpPr>
              <a:spLocks noChangeShapeType="1"/>
            </p:cNvSpPr>
            <p:nvPr/>
          </p:nvSpPr>
          <p:spPr bwMode="auto">
            <a:xfrm>
              <a:off x="2077" y="1439"/>
              <a:ext cx="0" cy="1678"/>
            </a:xfrm>
            <a:prstGeom prst="line">
              <a:avLst/>
            </a:prstGeom>
            <a:noFill/>
            <a:ln w="152400">
              <a:solidFill>
                <a:srgbClr val="990000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 flipH="1">
              <a:off x="1759" y="1439"/>
              <a:ext cx="273" cy="0"/>
            </a:xfrm>
            <a:prstGeom prst="line">
              <a:avLst/>
            </a:prstGeom>
            <a:noFill/>
            <a:ln w="152400">
              <a:solidFill>
                <a:srgbClr val="660066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032" y="2895"/>
              <a:ext cx="362" cy="0"/>
            </a:xfrm>
            <a:prstGeom prst="line">
              <a:avLst/>
            </a:prstGeom>
            <a:noFill/>
            <a:ln w="152400">
              <a:solidFill>
                <a:srgbClr val="99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7" name="Line 45"/>
            <p:cNvSpPr>
              <a:spLocks noChangeShapeType="1"/>
            </p:cNvSpPr>
            <p:nvPr/>
          </p:nvSpPr>
          <p:spPr bwMode="auto">
            <a:xfrm>
              <a:off x="1759" y="3122"/>
              <a:ext cx="363" cy="0"/>
            </a:xfrm>
            <a:prstGeom prst="line">
              <a:avLst/>
            </a:prstGeom>
            <a:noFill/>
            <a:ln w="152400">
              <a:solidFill>
                <a:srgbClr val="990000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>
              <a:off x="1759" y="2532"/>
              <a:ext cx="590" cy="0"/>
            </a:xfrm>
            <a:prstGeom prst="line">
              <a:avLst/>
            </a:prstGeom>
            <a:noFill/>
            <a:ln w="25400">
              <a:solidFill>
                <a:srgbClr val="CC00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 flipH="1">
              <a:off x="1850" y="940"/>
              <a:ext cx="0" cy="1587"/>
            </a:xfrm>
            <a:prstGeom prst="line">
              <a:avLst/>
            </a:prstGeom>
            <a:noFill/>
            <a:ln w="25400">
              <a:solidFill>
                <a:srgbClr val="CC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1759" y="2664"/>
              <a:ext cx="59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1" name="Line 49"/>
            <p:cNvSpPr>
              <a:spLocks noChangeShapeType="1"/>
            </p:cNvSpPr>
            <p:nvPr/>
          </p:nvSpPr>
          <p:spPr bwMode="auto">
            <a:xfrm>
              <a:off x="1941" y="1031"/>
              <a:ext cx="0" cy="163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2" name="Line 50"/>
            <p:cNvSpPr>
              <a:spLocks noChangeShapeType="1"/>
            </p:cNvSpPr>
            <p:nvPr/>
          </p:nvSpPr>
          <p:spPr bwMode="auto">
            <a:xfrm>
              <a:off x="1033" y="1439"/>
              <a:ext cx="0" cy="24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3" name="Line 51"/>
            <p:cNvSpPr>
              <a:spLocks noChangeShapeType="1"/>
            </p:cNvSpPr>
            <p:nvPr/>
          </p:nvSpPr>
          <p:spPr bwMode="auto">
            <a:xfrm flipV="1">
              <a:off x="1033" y="1439"/>
              <a:ext cx="13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4" name="Line 52"/>
            <p:cNvSpPr>
              <a:spLocks noChangeShapeType="1"/>
            </p:cNvSpPr>
            <p:nvPr/>
          </p:nvSpPr>
          <p:spPr bwMode="auto">
            <a:xfrm flipH="1">
              <a:off x="1033" y="2119"/>
              <a:ext cx="13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1033" y="2664"/>
              <a:ext cx="137" cy="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6" name="Line 54"/>
            <p:cNvSpPr>
              <a:spLocks noChangeShapeType="1"/>
            </p:cNvSpPr>
            <p:nvPr/>
          </p:nvSpPr>
          <p:spPr bwMode="auto">
            <a:xfrm flipH="1" flipV="1">
              <a:off x="1033" y="3390"/>
              <a:ext cx="136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>
              <a:off x="897" y="3117"/>
              <a:ext cx="0" cy="721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>
              <a:off x="897" y="3117"/>
              <a:ext cx="273" cy="5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897" y="3526"/>
              <a:ext cx="273" cy="4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0" name="Line 58"/>
            <p:cNvSpPr>
              <a:spLocks noChangeShapeType="1"/>
            </p:cNvSpPr>
            <p:nvPr/>
          </p:nvSpPr>
          <p:spPr bwMode="auto">
            <a:xfrm flipH="1">
              <a:off x="761" y="3843"/>
              <a:ext cx="409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1" name="Line 59"/>
            <p:cNvSpPr>
              <a:spLocks noChangeShapeType="1"/>
            </p:cNvSpPr>
            <p:nvPr/>
          </p:nvSpPr>
          <p:spPr bwMode="auto">
            <a:xfrm flipH="1">
              <a:off x="942" y="3942"/>
              <a:ext cx="18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2" name="Line 60"/>
            <p:cNvSpPr>
              <a:spLocks noChangeShapeType="1"/>
            </p:cNvSpPr>
            <p:nvPr/>
          </p:nvSpPr>
          <p:spPr bwMode="auto">
            <a:xfrm flipH="1">
              <a:off x="988" y="3988"/>
              <a:ext cx="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3" name="Text Box 61"/>
            <p:cNvSpPr txBox="1">
              <a:spLocks noChangeArrowheads="1"/>
            </p:cNvSpPr>
            <p:nvPr/>
          </p:nvSpPr>
          <p:spPr bwMode="auto">
            <a:xfrm>
              <a:off x="385" y="3707"/>
              <a:ext cx="421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00FF"/>
                  </a:solidFill>
                </a:rPr>
                <a:t>Vcc</a:t>
              </a:r>
            </a:p>
          </p:txBody>
        </p:sp>
        <p:sp>
          <p:nvSpPr>
            <p:cNvPr id="44094" name="Line 62"/>
            <p:cNvSpPr>
              <a:spLocks noChangeShapeType="1"/>
            </p:cNvSpPr>
            <p:nvPr/>
          </p:nvSpPr>
          <p:spPr bwMode="auto">
            <a:xfrm>
              <a:off x="489" y="3707"/>
              <a:ext cx="681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5" name="Line 63"/>
            <p:cNvSpPr>
              <a:spLocks noChangeShapeType="1"/>
            </p:cNvSpPr>
            <p:nvPr/>
          </p:nvSpPr>
          <p:spPr bwMode="auto">
            <a:xfrm flipV="1">
              <a:off x="988" y="1938"/>
              <a:ext cx="181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6" name="Line 64"/>
            <p:cNvSpPr>
              <a:spLocks noChangeShapeType="1"/>
            </p:cNvSpPr>
            <p:nvPr/>
          </p:nvSpPr>
          <p:spPr bwMode="auto">
            <a:xfrm>
              <a:off x="897" y="1757"/>
              <a:ext cx="272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7" name="AutoShape 65"/>
            <p:cNvSpPr>
              <a:spLocks noChangeArrowheads="1"/>
            </p:cNvSpPr>
            <p:nvPr/>
          </p:nvSpPr>
          <p:spPr bwMode="auto">
            <a:xfrm flipH="1">
              <a:off x="743" y="1821"/>
              <a:ext cx="227" cy="245"/>
            </a:xfrm>
            <a:prstGeom prst="flowChartOnlineStorag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8" name="Line 66"/>
            <p:cNvSpPr>
              <a:spLocks noChangeShapeType="1"/>
            </p:cNvSpPr>
            <p:nvPr/>
          </p:nvSpPr>
          <p:spPr bwMode="auto">
            <a:xfrm flipV="1">
              <a:off x="579" y="1847"/>
              <a:ext cx="18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9" name="Line 67"/>
            <p:cNvSpPr>
              <a:spLocks noChangeShapeType="1"/>
            </p:cNvSpPr>
            <p:nvPr/>
          </p:nvSpPr>
          <p:spPr bwMode="auto">
            <a:xfrm flipV="1">
              <a:off x="579" y="2029"/>
              <a:ext cx="18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0" name="Line 68"/>
            <p:cNvSpPr>
              <a:spLocks noChangeShapeType="1"/>
            </p:cNvSpPr>
            <p:nvPr/>
          </p:nvSpPr>
          <p:spPr bwMode="auto">
            <a:xfrm>
              <a:off x="669" y="2029"/>
              <a:ext cx="1" cy="281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1" name="Line 69"/>
            <p:cNvSpPr>
              <a:spLocks noChangeShapeType="1"/>
            </p:cNvSpPr>
            <p:nvPr/>
          </p:nvSpPr>
          <p:spPr bwMode="auto">
            <a:xfrm>
              <a:off x="670" y="2301"/>
              <a:ext cx="1497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2" name="Line 70"/>
            <p:cNvSpPr>
              <a:spLocks noChangeShapeType="1"/>
            </p:cNvSpPr>
            <p:nvPr/>
          </p:nvSpPr>
          <p:spPr bwMode="auto">
            <a:xfrm>
              <a:off x="2168" y="1393"/>
              <a:ext cx="180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3" name="Line 71"/>
            <p:cNvSpPr>
              <a:spLocks noChangeShapeType="1"/>
            </p:cNvSpPr>
            <p:nvPr/>
          </p:nvSpPr>
          <p:spPr bwMode="auto">
            <a:xfrm>
              <a:off x="2168" y="1393"/>
              <a:ext cx="0" cy="908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4" name="Line 72"/>
            <p:cNvSpPr>
              <a:spLocks noChangeShapeType="1"/>
            </p:cNvSpPr>
            <p:nvPr/>
          </p:nvSpPr>
          <p:spPr bwMode="auto">
            <a:xfrm>
              <a:off x="579" y="2392"/>
              <a:ext cx="1679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5" name="Line 73"/>
            <p:cNvSpPr>
              <a:spLocks noChangeShapeType="1"/>
            </p:cNvSpPr>
            <p:nvPr/>
          </p:nvSpPr>
          <p:spPr bwMode="auto">
            <a:xfrm>
              <a:off x="2258" y="1575"/>
              <a:ext cx="91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6" name="Line 74"/>
            <p:cNvSpPr>
              <a:spLocks noChangeShapeType="1"/>
            </p:cNvSpPr>
            <p:nvPr/>
          </p:nvSpPr>
          <p:spPr bwMode="auto">
            <a:xfrm flipH="1" flipV="1">
              <a:off x="2258" y="1575"/>
              <a:ext cx="0" cy="817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7" name="Text Box 75"/>
            <p:cNvSpPr txBox="1">
              <a:spLocks noChangeArrowheads="1"/>
            </p:cNvSpPr>
            <p:nvPr/>
          </p:nvSpPr>
          <p:spPr bwMode="auto">
            <a:xfrm>
              <a:off x="2485" y="1439"/>
              <a:ext cx="421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245</a:t>
              </a:r>
            </a:p>
          </p:txBody>
        </p:sp>
        <p:sp>
          <p:nvSpPr>
            <p:cNvPr id="44108" name="Text Box 76"/>
            <p:cNvSpPr txBox="1">
              <a:spLocks noChangeArrowheads="1"/>
            </p:cNvSpPr>
            <p:nvPr/>
          </p:nvSpPr>
          <p:spPr bwMode="auto">
            <a:xfrm>
              <a:off x="1397" y="3525"/>
              <a:ext cx="421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245</a:t>
              </a:r>
            </a:p>
          </p:txBody>
        </p:sp>
        <p:sp>
          <p:nvSpPr>
            <p:cNvPr id="44109" name="Text Box 77"/>
            <p:cNvSpPr txBox="1">
              <a:spLocks noChangeArrowheads="1"/>
            </p:cNvSpPr>
            <p:nvPr/>
          </p:nvSpPr>
          <p:spPr bwMode="auto">
            <a:xfrm>
              <a:off x="1305" y="1711"/>
              <a:ext cx="499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6116</a:t>
              </a:r>
            </a:p>
          </p:txBody>
        </p:sp>
        <p:sp>
          <p:nvSpPr>
            <p:cNvPr id="44110" name="AutoShape 78"/>
            <p:cNvSpPr>
              <a:spLocks noChangeArrowheads="1"/>
            </p:cNvSpPr>
            <p:nvPr/>
          </p:nvSpPr>
          <p:spPr bwMode="auto">
            <a:xfrm>
              <a:off x="0" y="914"/>
              <a:ext cx="852" cy="226"/>
            </a:xfrm>
            <a:prstGeom prst="hexagon">
              <a:avLst>
                <a:gd name="adj" fmla="val 94248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1" name="Text Box 79"/>
            <p:cNvSpPr txBox="1">
              <a:spLocks noChangeArrowheads="1"/>
            </p:cNvSpPr>
            <p:nvPr/>
          </p:nvSpPr>
          <p:spPr bwMode="auto">
            <a:xfrm>
              <a:off x="91" y="913"/>
              <a:ext cx="7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Arial" charset="0"/>
                </a:rPr>
                <a:t>ABUS0~7</a:t>
              </a:r>
            </a:p>
          </p:txBody>
        </p:sp>
        <p:sp>
          <p:nvSpPr>
            <p:cNvPr id="44112" name="AutoShape 80"/>
            <p:cNvSpPr>
              <a:spLocks noChangeArrowheads="1"/>
            </p:cNvSpPr>
            <p:nvPr/>
          </p:nvSpPr>
          <p:spPr bwMode="auto">
            <a:xfrm>
              <a:off x="81" y="1503"/>
              <a:ext cx="505" cy="136"/>
            </a:xfrm>
            <a:prstGeom prst="hexagon">
              <a:avLst>
                <a:gd name="adj" fmla="val 92831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3" name="Text Box 81"/>
            <p:cNvSpPr txBox="1">
              <a:spLocks noChangeArrowheads="1"/>
            </p:cNvSpPr>
            <p:nvPr/>
          </p:nvSpPr>
          <p:spPr bwMode="auto">
            <a:xfrm>
              <a:off x="126" y="1485"/>
              <a:ext cx="4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>
                  <a:latin typeface="Arial" charset="0"/>
                </a:rPr>
                <a:t> </a:t>
              </a:r>
              <a:r>
                <a:rPr lang="en-US" altLang="zh-CN" sz="1200">
                  <a:latin typeface="Arial" charset="0"/>
                </a:rPr>
                <a:t>EMRD</a:t>
              </a:r>
              <a:endParaRPr kumimoji="0" lang="en-US" altLang="zh-CN" sz="1200">
                <a:latin typeface="Arial" charset="0"/>
              </a:endParaRPr>
            </a:p>
          </p:txBody>
        </p:sp>
        <p:sp>
          <p:nvSpPr>
            <p:cNvPr id="44114" name="AutoShape 82"/>
            <p:cNvSpPr>
              <a:spLocks noChangeArrowheads="1"/>
            </p:cNvSpPr>
            <p:nvPr/>
          </p:nvSpPr>
          <p:spPr bwMode="auto">
            <a:xfrm>
              <a:off x="96" y="1956"/>
              <a:ext cx="505" cy="136"/>
            </a:xfrm>
            <a:prstGeom prst="hexagon">
              <a:avLst>
                <a:gd name="adj" fmla="val 92831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5" name="Text Box 83"/>
            <p:cNvSpPr txBox="1">
              <a:spLocks noChangeArrowheads="1"/>
            </p:cNvSpPr>
            <p:nvPr/>
          </p:nvSpPr>
          <p:spPr bwMode="auto">
            <a:xfrm>
              <a:off x="141" y="1938"/>
              <a:ext cx="4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charset="0"/>
                </a:rPr>
                <a:t>EMWR</a:t>
              </a:r>
              <a:endParaRPr kumimoji="0" lang="en-US" altLang="zh-CN" sz="1200">
                <a:latin typeface="Arial" charset="0"/>
              </a:endParaRPr>
            </a:p>
          </p:txBody>
        </p:sp>
        <p:sp>
          <p:nvSpPr>
            <p:cNvPr id="44116" name="AutoShape 84"/>
            <p:cNvSpPr>
              <a:spLocks noChangeArrowheads="1"/>
            </p:cNvSpPr>
            <p:nvPr/>
          </p:nvSpPr>
          <p:spPr bwMode="auto">
            <a:xfrm>
              <a:off x="96" y="1775"/>
              <a:ext cx="505" cy="136"/>
            </a:xfrm>
            <a:prstGeom prst="hexagon">
              <a:avLst>
                <a:gd name="adj" fmla="val 92831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7" name="Text Box 85"/>
            <p:cNvSpPr txBox="1">
              <a:spLocks noChangeArrowheads="1"/>
            </p:cNvSpPr>
            <p:nvPr/>
          </p:nvSpPr>
          <p:spPr bwMode="auto">
            <a:xfrm>
              <a:off x="141" y="1757"/>
              <a:ext cx="4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200" b="0">
                  <a:latin typeface="Arial" charset="0"/>
                </a:rPr>
                <a:t>   </a:t>
              </a:r>
              <a:r>
                <a:rPr kumimoji="0" lang="en-US" altLang="zh-CN" sz="1200">
                  <a:latin typeface="Arial" charset="0"/>
                </a:rPr>
                <a:t> CK</a:t>
              </a:r>
            </a:p>
          </p:txBody>
        </p:sp>
        <p:sp>
          <p:nvSpPr>
            <p:cNvPr id="44118" name="AutoShape 86"/>
            <p:cNvSpPr>
              <a:spLocks noChangeArrowheads="1"/>
            </p:cNvSpPr>
            <p:nvPr/>
          </p:nvSpPr>
          <p:spPr bwMode="auto">
            <a:xfrm>
              <a:off x="96" y="2318"/>
              <a:ext cx="505" cy="136"/>
            </a:xfrm>
            <a:prstGeom prst="hexagon">
              <a:avLst>
                <a:gd name="adj" fmla="val 92831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9" name="Text Box 87"/>
            <p:cNvSpPr txBox="1">
              <a:spLocks noChangeArrowheads="1"/>
            </p:cNvSpPr>
            <p:nvPr/>
          </p:nvSpPr>
          <p:spPr bwMode="auto">
            <a:xfrm>
              <a:off x="141" y="2300"/>
              <a:ext cx="4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>
                  <a:latin typeface="Arial" charset="0"/>
                </a:rPr>
                <a:t> </a:t>
              </a:r>
              <a:r>
                <a:rPr lang="en-US" altLang="zh-CN" sz="1200">
                  <a:latin typeface="Arial" charset="0"/>
                </a:rPr>
                <a:t>EMEN</a:t>
              </a:r>
              <a:endParaRPr kumimoji="0" lang="en-US" altLang="zh-CN" sz="1200">
                <a:latin typeface="Arial" charset="0"/>
              </a:endParaRPr>
            </a:p>
          </p:txBody>
        </p:sp>
        <p:sp>
          <p:nvSpPr>
            <p:cNvPr id="44120" name="AutoShape 88"/>
            <p:cNvSpPr>
              <a:spLocks noChangeArrowheads="1"/>
            </p:cNvSpPr>
            <p:nvPr/>
          </p:nvSpPr>
          <p:spPr bwMode="auto">
            <a:xfrm>
              <a:off x="3437" y="1013"/>
              <a:ext cx="852" cy="226"/>
            </a:xfrm>
            <a:prstGeom prst="hexagon">
              <a:avLst>
                <a:gd name="adj" fmla="val 94248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21" name="Text Box 89"/>
            <p:cNvSpPr txBox="1">
              <a:spLocks noChangeArrowheads="1"/>
            </p:cNvSpPr>
            <p:nvPr/>
          </p:nvSpPr>
          <p:spPr bwMode="auto">
            <a:xfrm>
              <a:off x="3528" y="1013"/>
              <a:ext cx="7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Arial" charset="0"/>
                </a:rPr>
                <a:t>DBUS0~7</a:t>
              </a:r>
            </a:p>
          </p:txBody>
        </p:sp>
        <p:sp>
          <p:nvSpPr>
            <p:cNvPr id="44122" name="Line 90"/>
            <p:cNvSpPr>
              <a:spLocks noChangeShapeType="1"/>
            </p:cNvSpPr>
            <p:nvPr/>
          </p:nvSpPr>
          <p:spPr bwMode="auto">
            <a:xfrm flipH="1">
              <a:off x="2077" y="1121"/>
              <a:ext cx="0" cy="318"/>
            </a:xfrm>
            <a:prstGeom prst="line">
              <a:avLst/>
            </a:prstGeom>
            <a:noFill/>
            <a:ln w="152400">
              <a:solidFill>
                <a:srgbClr val="660066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23" name="AutoShape 91"/>
            <p:cNvSpPr>
              <a:spLocks noChangeArrowheads="1"/>
            </p:cNvSpPr>
            <p:nvPr/>
          </p:nvSpPr>
          <p:spPr bwMode="auto">
            <a:xfrm>
              <a:off x="2368" y="2818"/>
              <a:ext cx="852" cy="155"/>
            </a:xfrm>
            <a:prstGeom prst="hexagon">
              <a:avLst>
                <a:gd name="adj" fmla="val 137419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24" name="Text Box 92"/>
            <p:cNvSpPr txBox="1">
              <a:spLocks noChangeArrowheads="1"/>
            </p:cNvSpPr>
            <p:nvPr/>
          </p:nvSpPr>
          <p:spPr bwMode="auto">
            <a:xfrm>
              <a:off x="2503" y="2790"/>
              <a:ext cx="7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990000"/>
                  </a:solidFill>
                  <a:latin typeface="Arial" charset="0"/>
                </a:rPr>
                <a:t>IBUS2~7</a:t>
              </a:r>
            </a:p>
          </p:txBody>
        </p:sp>
        <p:sp>
          <p:nvSpPr>
            <p:cNvPr id="44125" name="AutoShape 93"/>
            <p:cNvSpPr>
              <a:spLocks noChangeArrowheads="1"/>
            </p:cNvSpPr>
            <p:nvPr/>
          </p:nvSpPr>
          <p:spPr bwMode="auto">
            <a:xfrm>
              <a:off x="2346" y="2600"/>
              <a:ext cx="505" cy="118"/>
            </a:xfrm>
            <a:prstGeom prst="hexagon">
              <a:avLst>
                <a:gd name="adj" fmla="val 106992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26" name="Text Box 94"/>
            <p:cNvSpPr txBox="1">
              <a:spLocks noChangeArrowheads="1"/>
            </p:cNvSpPr>
            <p:nvPr/>
          </p:nvSpPr>
          <p:spPr bwMode="auto">
            <a:xfrm>
              <a:off x="2403" y="2572"/>
              <a:ext cx="4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>
                  <a:latin typeface="Arial" charset="0"/>
                </a:rPr>
                <a:t>  </a:t>
              </a:r>
              <a:r>
                <a:rPr lang="en-US" altLang="zh-CN" sz="1200">
                  <a:latin typeface="Arial" charset="0"/>
                </a:rPr>
                <a:t> SB </a:t>
              </a:r>
              <a:endParaRPr kumimoji="0" lang="en-US" altLang="zh-CN" sz="1200">
                <a:latin typeface="Arial" charset="0"/>
              </a:endParaRPr>
            </a:p>
          </p:txBody>
        </p:sp>
        <p:sp>
          <p:nvSpPr>
            <p:cNvPr id="44127" name="AutoShape 95"/>
            <p:cNvSpPr>
              <a:spLocks noChangeArrowheads="1"/>
            </p:cNvSpPr>
            <p:nvPr/>
          </p:nvSpPr>
          <p:spPr bwMode="auto">
            <a:xfrm>
              <a:off x="2349" y="2464"/>
              <a:ext cx="505" cy="136"/>
            </a:xfrm>
            <a:prstGeom prst="hexagon">
              <a:avLst>
                <a:gd name="adj" fmla="val 92831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28" name="Text Box 96"/>
            <p:cNvSpPr txBox="1">
              <a:spLocks noChangeArrowheads="1"/>
            </p:cNvSpPr>
            <p:nvPr/>
          </p:nvSpPr>
          <p:spPr bwMode="auto">
            <a:xfrm>
              <a:off x="2394" y="2446"/>
              <a:ext cx="4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>
                  <a:latin typeface="Arial" charset="0"/>
                </a:rPr>
                <a:t>  </a:t>
              </a:r>
              <a:r>
                <a:rPr lang="en-US" altLang="zh-CN" sz="1200">
                  <a:latin typeface="Arial" charset="0"/>
                </a:rPr>
                <a:t> SA </a:t>
              </a:r>
              <a:endParaRPr kumimoji="0" lang="en-US" altLang="zh-CN" sz="1200">
                <a:latin typeface="Arial" charset="0"/>
              </a:endParaRPr>
            </a:p>
          </p:txBody>
        </p:sp>
        <p:sp>
          <p:nvSpPr>
            <p:cNvPr id="44129" name="AutoShape 97"/>
            <p:cNvSpPr>
              <a:spLocks noChangeArrowheads="1"/>
            </p:cNvSpPr>
            <p:nvPr/>
          </p:nvSpPr>
          <p:spPr bwMode="auto">
            <a:xfrm>
              <a:off x="5" y="3633"/>
              <a:ext cx="505" cy="136"/>
            </a:xfrm>
            <a:prstGeom prst="hexagon">
              <a:avLst>
                <a:gd name="adj" fmla="val 92831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0" name="Text Box 98"/>
            <p:cNvSpPr txBox="1">
              <a:spLocks noChangeArrowheads="1"/>
            </p:cNvSpPr>
            <p:nvPr/>
          </p:nvSpPr>
          <p:spPr bwMode="auto">
            <a:xfrm>
              <a:off x="50" y="3615"/>
              <a:ext cx="4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>
                  <a:latin typeface="Arial" charset="0"/>
                </a:rPr>
                <a:t> </a:t>
              </a:r>
              <a:r>
                <a:rPr lang="en-US" altLang="zh-CN" sz="1200">
                  <a:latin typeface="Arial" charset="0"/>
                </a:rPr>
                <a:t> ICOE</a:t>
              </a:r>
              <a:endParaRPr kumimoji="0" lang="en-US" altLang="zh-CN" sz="1200">
                <a:latin typeface="Arial" charset="0"/>
              </a:endParaRPr>
            </a:p>
          </p:txBody>
        </p:sp>
        <p:sp>
          <p:nvSpPr>
            <p:cNvPr id="44131" name="Text Box 99"/>
            <p:cNvSpPr txBox="1">
              <a:spLocks noChangeArrowheads="1"/>
            </p:cNvSpPr>
            <p:nvPr/>
          </p:nvSpPr>
          <p:spPr bwMode="auto">
            <a:xfrm>
              <a:off x="489" y="4070"/>
              <a:ext cx="1406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0"/>
                <a:t>图</a:t>
              </a:r>
              <a:r>
                <a:rPr lang="en-US" altLang="zh-CN" b="0"/>
                <a:t>1.   EM</a:t>
              </a:r>
              <a:r>
                <a:rPr lang="zh-CN" altLang="en-US" b="0"/>
                <a:t>原理图</a:t>
              </a:r>
            </a:p>
          </p:txBody>
        </p:sp>
        <p:sp>
          <p:nvSpPr>
            <p:cNvPr id="44132" name="Line 100"/>
            <p:cNvSpPr>
              <a:spLocks noChangeShapeType="1"/>
            </p:cNvSpPr>
            <p:nvPr/>
          </p:nvSpPr>
          <p:spPr bwMode="auto">
            <a:xfrm>
              <a:off x="1759" y="940"/>
              <a:ext cx="227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3" name="Line 101"/>
            <p:cNvSpPr>
              <a:spLocks noChangeShapeType="1"/>
            </p:cNvSpPr>
            <p:nvPr/>
          </p:nvSpPr>
          <p:spPr bwMode="auto">
            <a:xfrm>
              <a:off x="1759" y="1031"/>
              <a:ext cx="227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4" name="Line 102"/>
            <p:cNvSpPr>
              <a:spLocks noChangeShapeType="1"/>
            </p:cNvSpPr>
            <p:nvPr/>
          </p:nvSpPr>
          <p:spPr bwMode="auto">
            <a:xfrm flipH="1">
              <a:off x="1758" y="1439"/>
              <a:ext cx="182" cy="0"/>
            </a:xfrm>
            <a:prstGeom prst="line">
              <a:avLst/>
            </a:prstGeom>
            <a:noFill/>
            <a:ln w="152400">
              <a:solidFill>
                <a:schemeClr val="accent2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5" name="Line 103"/>
            <p:cNvSpPr>
              <a:spLocks noChangeShapeType="1"/>
            </p:cNvSpPr>
            <p:nvPr/>
          </p:nvSpPr>
          <p:spPr bwMode="auto">
            <a:xfrm>
              <a:off x="897" y="1575"/>
              <a:ext cx="0" cy="182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6" name="Line 104"/>
            <p:cNvSpPr>
              <a:spLocks noChangeShapeType="1"/>
            </p:cNvSpPr>
            <p:nvPr/>
          </p:nvSpPr>
          <p:spPr bwMode="auto">
            <a:xfrm>
              <a:off x="579" y="1575"/>
              <a:ext cx="319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7" name="Text Box 105"/>
            <p:cNvSpPr txBox="1">
              <a:spLocks noChangeArrowheads="1"/>
            </p:cNvSpPr>
            <p:nvPr/>
          </p:nvSpPr>
          <p:spPr bwMode="auto">
            <a:xfrm>
              <a:off x="35" y="2800"/>
              <a:ext cx="771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Arial" charset="0"/>
                </a:rPr>
                <a:t>ICOE=0</a:t>
              </a:r>
              <a:r>
                <a:rPr lang="zh-CN" altLang="en-US" b="0">
                  <a:latin typeface="Arial" charset="0"/>
                </a:rPr>
                <a:t>时送出中断类型码</a:t>
              </a:r>
              <a:r>
                <a:rPr lang="en-US" altLang="zh-CN" b="0">
                  <a:latin typeface="Arial" charset="0"/>
                </a:rPr>
                <a:t>B8H</a:t>
              </a:r>
              <a:endParaRPr kumimoji="0" lang="en-US" altLang="zh-CN">
                <a:latin typeface="Arial" charset="0"/>
              </a:endParaRPr>
            </a:p>
          </p:txBody>
        </p:sp>
        <p:sp>
          <p:nvSpPr>
            <p:cNvPr id="44139" name="Text Box 107"/>
            <p:cNvSpPr txBox="1">
              <a:spLocks noChangeArrowheads="1"/>
            </p:cNvSpPr>
            <p:nvPr/>
          </p:nvSpPr>
          <p:spPr bwMode="auto">
            <a:xfrm>
              <a:off x="2928" y="1296"/>
              <a:ext cx="1475" cy="1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 dirty="0">
                  <a:latin typeface="Arial" charset="0"/>
                </a:rPr>
                <a:t>当</a:t>
              </a:r>
              <a:r>
                <a:rPr lang="en-US" altLang="zh-CN" b="0" dirty="0">
                  <a:latin typeface="Arial" charset="0"/>
                </a:rPr>
                <a:t>EMEN</a:t>
              </a:r>
              <a:r>
                <a:rPr lang="zh-CN" altLang="en-US" b="0" dirty="0">
                  <a:latin typeface="Arial" charset="0"/>
                </a:rPr>
                <a:t>＝</a:t>
              </a:r>
              <a:r>
                <a:rPr lang="en-US" altLang="zh-CN" b="0" dirty="0">
                  <a:latin typeface="Arial" charset="0"/>
                </a:rPr>
                <a:t>0</a:t>
              </a:r>
              <a:r>
                <a:rPr lang="zh-CN" altLang="en-US" b="0" dirty="0" smtClean="0">
                  <a:latin typeface="Arial" charset="0"/>
                </a:rPr>
                <a:t>时，数据总线</a:t>
              </a:r>
              <a:r>
                <a:rPr lang="zh-CN" altLang="en-US" b="0" dirty="0">
                  <a:latin typeface="Arial" charset="0"/>
                </a:rPr>
                <a:t>与</a:t>
              </a:r>
              <a:r>
                <a:rPr lang="en-US" altLang="zh-CN" b="0" dirty="0">
                  <a:latin typeface="Arial" charset="0"/>
                </a:rPr>
                <a:t>RAM6116</a:t>
              </a:r>
              <a:r>
                <a:rPr lang="zh-CN" altLang="en-US" b="0" dirty="0">
                  <a:latin typeface="Arial" charset="0"/>
                </a:rPr>
                <a:t>的数据口</a:t>
              </a:r>
              <a:r>
                <a:rPr lang="zh-CN" altLang="en-US" b="0" dirty="0" smtClean="0">
                  <a:latin typeface="Arial" charset="0"/>
                </a:rPr>
                <a:t>接通</a:t>
              </a:r>
              <a:r>
                <a:rPr lang="zh-CN" altLang="en-US" b="0" dirty="0" smtClean="0">
                  <a:latin typeface="Arial" charset="0"/>
                </a:rPr>
                <a:t>。</a:t>
              </a:r>
              <a:r>
                <a:rPr lang="zh-CN" altLang="en-US" b="0" dirty="0" smtClean="0">
                  <a:latin typeface="Arial" charset="0"/>
                </a:rPr>
                <a:t>当</a:t>
              </a:r>
              <a:r>
                <a:rPr lang="en-US" altLang="zh-CN" b="0" dirty="0" smtClean="0">
                  <a:latin typeface="Arial" charset="0"/>
                </a:rPr>
                <a:t>EMRD=0</a:t>
              </a:r>
              <a:r>
                <a:rPr lang="zh-CN" altLang="en-US" b="0" dirty="0" smtClean="0">
                  <a:latin typeface="Arial" charset="0"/>
                </a:rPr>
                <a:t>时，读出</a:t>
              </a:r>
              <a:r>
                <a:rPr lang="zh-CN" altLang="en-US" b="0" dirty="0">
                  <a:latin typeface="Arial" charset="0"/>
                </a:rPr>
                <a:t>数据</a:t>
              </a:r>
              <a:r>
                <a:rPr lang="zh-CN" altLang="en-US" b="0" dirty="0" smtClean="0">
                  <a:latin typeface="Arial" charset="0"/>
                </a:rPr>
                <a:t>；当</a:t>
              </a:r>
              <a:r>
                <a:rPr lang="en-US" altLang="zh-CN" b="0" dirty="0" smtClean="0">
                  <a:latin typeface="Arial" charset="0"/>
                </a:rPr>
                <a:t>EMWR=0</a:t>
              </a:r>
              <a:r>
                <a:rPr lang="zh-CN" altLang="en-US" b="0" dirty="0" smtClean="0">
                  <a:latin typeface="Arial" charset="0"/>
                </a:rPr>
                <a:t>时，写入</a:t>
              </a:r>
              <a:r>
                <a:rPr lang="zh-CN" altLang="en-US" b="0" dirty="0">
                  <a:latin typeface="Arial" charset="0"/>
                </a:rPr>
                <a:t>数据。二者不能同时为</a:t>
              </a:r>
              <a:r>
                <a:rPr lang="en-US" altLang="zh-CN" b="0" dirty="0">
                  <a:latin typeface="Arial" charset="0"/>
                </a:rPr>
                <a:t>0</a:t>
              </a:r>
              <a:r>
                <a:rPr lang="zh-CN" altLang="en-US" b="0" dirty="0">
                  <a:latin typeface="Arial" charset="0"/>
                </a:rPr>
                <a:t>。</a:t>
              </a:r>
              <a:endParaRPr kumimoji="0" lang="zh-CN" altLang="en-US" dirty="0">
                <a:latin typeface="Arial" charset="0"/>
              </a:endParaRPr>
            </a:p>
          </p:txBody>
        </p:sp>
      </p:grpSp>
      <p:sp>
        <p:nvSpPr>
          <p:cNvPr id="44145" name="Text Box 113"/>
          <p:cNvSpPr txBox="1">
            <a:spLocks noChangeArrowheads="1"/>
          </p:cNvSpPr>
          <p:nvPr/>
        </p:nvSpPr>
        <p:spPr bwMode="auto">
          <a:xfrm>
            <a:off x="3505200" y="5105400"/>
            <a:ext cx="5424518" cy="156966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 dirty="0">
                <a:latin typeface="宋体" pitchFamily="2" charset="-122"/>
              </a:rPr>
              <a:t>    ABUS</a:t>
            </a:r>
            <a:r>
              <a:rPr lang="zh-CN" altLang="en-US" b="0" dirty="0">
                <a:latin typeface="宋体" pitchFamily="2" charset="-122"/>
              </a:rPr>
              <a:t>的数据来自</a:t>
            </a:r>
            <a:r>
              <a:rPr lang="en-US" altLang="zh-CN" b="0" dirty="0">
                <a:latin typeface="宋体" pitchFamily="2" charset="-122"/>
              </a:rPr>
              <a:t>PC</a:t>
            </a:r>
            <a:r>
              <a:rPr lang="zh-CN" altLang="en-US" b="0" dirty="0">
                <a:latin typeface="宋体" pitchFamily="2" charset="-122"/>
              </a:rPr>
              <a:t>（取指令）或</a:t>
            </a:r>
            <a:r>
              <a:rPr lang="en-US" altLang="zh-CN" b="0" dirty="0">
                <a:latin typeface="宋体" pitchFamily="2" charset="-122"/>
              </a:rPr>
              <a:t>MAR</a:t>
            </a:r>
            <a:r>
              <a:rPr lang="zh-CN" altLang="en-US" b="0" dirty="0">
                <a:latin typeface="宋体" pitchFamily="2" charset="-122"/>
              </a:rPr>
              <a:t>（读写数据）</a:t>
            </a:r>
            <a:r>
              <a:rPr lang="zh-CN" altLang="en-US" b="0" dirty="0" smtClean="0">
                <a:latin typeface="宋体" pitchFamily="2" charset="-122"/>
              </a:rPr>
              <a:t>当数据来自</a:t>
            </a:r>
            <a:r>
              <a:rPr lang="en-US" altLang="zh-CN" b="0" dirty="0" smtClean="0">
                <a:latin typeface="宋体" pitchFamily="2" charset="-122"/>
              </a:rPr>
              <a:t>MAR</a:t>
            </a:r>
            <a:r>
              <a:rPr lang="zh-CN" altLang="en-US" b="0" dirty="0" smtClean="0">
                <a:latin typeface="宋体" pitchFamily="2" charset="-122"/>
              </a:rPr>
              <a:t>，且</a:t>
            </a:r>
            <a:r>
              <a:rPr lang="en-US" altLang="zh-CN" b="0" dirty="0" smtClean="0">
                <a:latin typeface="宋体" pitchFamily="2" charset="-122"/>
              </a:rPr>
              <a:t>EMEN</a:t>
            </a:r>
            <a:r>
              <a:rPr lang="zh-CN" altLang="en-US" b="0" dirty="0">
                <a:latin typeface="宋体" pitchFamily="2" charset="-122"/>
              </a:rPr>
              <a:t>＝</a:t>
            </a:r>
            <a:r>
              <a:rPr lang="en-US" altLang="zh-CN" b="0" dirty="0" smtClean="0">
                <a:latin typeface="宋体" pitchFamily="2" charset="-122"/>
              </a:rPr>
              <a:t>0</a:t>
            </a:r>
            <a:r>
              <a:rPr lang="zh-CN" altLang="en-US" b="0" dirty="0" smtClean="0">
                <a:latin typeface="宋体" pitchFamily="2" charset="-122"/>
              </a:rPr>
              <a:t>时，</a:t>
            </a:r>
            <a:r>
              <a:rPr lang="zh-CN" altLang="en-US" b="0" dirty="0">
                <a:latin typeface="宋体" pitchFamily="2" charset="-122"/>
              </a:rPr>
              <a:t>则数据通过上边的</a:t>
            </a:r>
            <a:r>
              <a:rPr lang="en-US" altLang="zh-CN" b="0" dirty="0">
                <a:latin typeface="宋体" pitchFamily="2" charset="-122"/>
              </a:rPr>
              <a:t>245</a:t>
            </a:r>
            <a:r>
              <a:rPr lang="zh-CN" altLang="en-US" b="0" dirty="0">
                <a:latin typeface="宋体" pitchFamily="2" charset="-122"/>
              </a:rPr>
              <a:t>送上数据总线</a:t>
            </a:r>
            <a:r>
              <a:rPr lang="zh-CN" altLang="en-US" b="0" dirty="0" smtClean="0">
                <a:latin typeface="宋体" pitchFamily="2" charset="-122"/>
              </a:rPr>
              <a:t>，此时</a:t>
            </a:r>
            <a:r>
              <a:rPr lang="zh-CN" altLang="en-US" b="0" dirty="0">
                <a:latin typeface="宋体" pitchFamily="2" charset="-122"/>
              </a:rPr>
              <a:t>系统使</a:t>
            </a:r>
            <a:r>
              <a:rPr lang="en-US" altLang="zh-CN" b="0" dirty="0" err="1">
                <a:latin typeface="宋体" pitchFamily="2" charset="-122"/>
              </a:rPr>
              <a:t>μPC</a:t>
            </a:r>
            <a:r>
              <a:rPr lang="zh-CN" altLang="en-US" b="0" dirty="0">
                <a:latin typeface="宋体" pitchFamily="2" charset="-122"/>
              </a:rPr>
              <a:t>的</a:t>
            </a:r>
            <a:r>
              <a:rPr lang="en-US" altLang="zh-CN" b="0" dirty="0">
                <a:latin typeface="宋体" pitchFamily="2" charset="-122"/>
              </a:rPr>
              <a:t>IREN</a:t>
            </a:r>
            <a:r>
              <a:rPr lang="zh-CN" altLang="en-US" b="0" dirty="0">
                <a:latin typeface="宋体" pitchFamily="2" charset="-122"/>
              </a:rPr>
              <a:t>＝</a:t>
            </a:r>
            <a:r>
              <a:rPr lang="en-US" altLang="zh-CN" b="0" dirty="0">
                <a:latin typeface="宋体" pitchFamily="2" charset="-122"/>
              </a:rPr>
              <a:t>1</a:t>
            </a:r>
            <a:r>
              <a:rPr lang="zh-CN" altLang="en-US" b="0" dirty="0">
                <a:latin typeface="宋体" pitchFamily="2" charset="-122"/>
              </a:rPr>
              <a:t>，所以</a:t>
            </a:r>
            <a:r>
              <a:rPr lang="en-US" altLang="zh-CN" b="0" dirty="0">
                <a:latin typeface="宋体" pitchFamily="2" charset="-122"/>
              </a:rPr>
              <a:t>IBUS</a:t>
            </a:r>
            <a:r>
              <a:rPr lang="zh-CN" altLang="en-US" b="0" dirty="0">
                <a:latin typeface="宋体" pitchFamily="2" charset="-122"/>
              </a:rPr>
              <a:t>上的值不影响</a:t>
            </a:r>
            <a:r>
              <a:rPr lang="en-US" altLang="zh-CN" b="0" dirty="0" err="1">
                <a:latin typeface="宋体" pitchFamily="2" charset="-122"/>
              </a:rPr>
              <a:t>μPC</a:t>
            </a:r>
            <a:r>
              <a:rPr lang="zh-CN" altLang="en-US" b="0" dirty="0">
                <a:latin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90" name="Text Box 86"/>
          <p:cNvSpPr txBox="1">
            <a:spLocks noChangeArrowheads="1"/>
          </p:cNvSpPr>
          <p:nvPr/>
        </p:nvSpPr>
        <p:spPr bwMode="auto">
          <a:xfrm>
            <a:off x="2700338" y="188913"/>
            <a:ext cx="3240087" cy="519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lIns="0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一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背景知识（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47191" name="Text Box 87"/>
          <p:cNvSpPr txBox="1">
            <a:spLocks noChangeArrowheads="1"/>
          </p:cNvSpPr>
          <p:nvPr/>
        </p:nvSpPr>
        <p:spPr bwMode="auto">
          <a:xfrm>
            <a:off x="304800" y="685800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latin typeface="宋体" pitchFamily="2" charset="-122"/>
              </a:rPr>
              <a:t>3. </a:t>
            </a:r>
            <a:r>
              <a:rPr lang="zh-CN" altLang="en-US" dirty="0">
                <a:latin typeface="宋体" pitchFamily="2" charset="-122"/>
              </a:rPr>
              <a:t>实验箱机器指令系统的</a:t>
            </a:r>
            <a:r>
              <a:rPr lang="zh-CN" altLang="en-US" dirty="0" smtClean="0">
                <a:latin typeface="宋体" pitchFamily="2" charset="-122"/>
              </a:rPr>
              <a:t>布线 </a:t>
            </a:r>
            <a:r>
              <a:rPr lang="zh-CN" altLang="en-US" dirty="0" smtClean="0">
                <a:latin typeface="宋体" pitchFamily="2" charset="-122"/>
                <a:sym typeface="Wingdings" pitchFamily="2" charset="2"/>
              </a:rPr>
              <a:t>（</a:t>
            </a:r>
            <a:r>
              <a:rPr lang="en-US" altLang="zh-CN" dirty="0" smtClean="0">
                <a:latin typeface="宋体" pitchFamily="2" charset="-122"/>
                <a:sym typeface="Wingdings" pitchFamily="2" charset="2"/>
              </a:rPr>
              <a:t>2</a:t>
            </a:r>
            <a:r>
              <a:rPr lang="en-US" altLang="zh-CN" dirty="0" smtClean="0">
                <a:latin typeface="宋体" pitchFamily="2" charset="-122"/>
              </a:rPr>
              <a:t>)PC</a:t>
            </a:r>
            <a:r>
              <a:rPr lang="zh-CN" altLang="en-US" dirty="0">
                <a:latin typeface="宋体" pitchFamily="2" charset="-122"/>
              </a:rPr>
              <a:t>布线和</a:t>
            </a:r>
            <a:r>
              <a:rPr lang="en-US" altLang="zh-CN" dirty="0">
                <a:latin typeface="宋体" pitchFamily="2" charset="-122"/>
              </a:rPr>
              <a:t>ABUS</a:t>
            </a:r>
            <a:r>
              <a:rPr lang="zh-CN" altLang="en-US" dirty="0">
                <a:latin typeface="宋体" pitchFamily="2" charset="-122"/>
              </a:rPr>
              <a:t>信号的生成：</a:t>
            </a:r>
            <a:endParaRPr lang="zh-CN" altLang="en-US" sz="1800" b="0" dirty="0">
              <a:latin typeface="宋体" pitchFamily="2" charset="-122"/>
            </a:endParaRPr>
          </a:p>
        </p:txBody>
      </p:sp>
      <p:sp>
        <p:nvSpPr>
          <p:cNvPr id="47198" name="Text Box 94"/>
          <p:cNvSpPr txBox="1">
            <a:spLocks noChangeArrowheads="1"/>
          </p:cNvSpPr>
          <p:nvPr/>
        </p:nvSpPr>
        <p:spPr bwMode="auto">
          <a:xfrm>
            <a:off x="107504" y="1143000"/>
            <a:ext cx="3168352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 smtClean="0"/>
              <a:t>（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）</a:t>
            </a:r>
            <a:r>
              <a:rPr lang="en-US" altLang="zh-CN" b="0" dirty="0" smtClean="0"/>
              <a:t>PCOE=0</a:t>
            </a:r>
            <a:r>
              <a:rPr lang="zh-CN" altLang="en-US" b="0" dirty="0"/>
              <a:t>时，</a:t>
            </a:r>
            <a:r>
              <a:rPr lang="en-US" altLang="zh-CN" b="0" dirty="0"/>
              <a:t>CK</a:t>
            </a:r>
            <a:r>
              <a:rPr lang="zh-CN" altLang="en-US" b="0" dirty="0"/>
              <a:t>上升沿使</a:t>
            </a:r>
            <a:r>
              <a:rPr lang="en-US" altLang="zh-CN" b="0" dirty="0"/>
              <a:t>PC</a:t>
            </a:r>
            <a:r>
              <a:rPr lang="zh-CN" altLang="en-US" b="0" dirty="0"/>
              <a:t>寄存器的值加</a:t>
            </a:r>
            <a:r>
              <a:rPr lang="en-US" altLang="zh-CN" b="0" dirty="0"/>
              <a:t>1</a:t>
            </a:r>
            <a:r>
              <a:rPr lang="zh-CN" altLang="en-US" b="0" dirty="0"/>
              <a:t>，并立即通过下部的</a:t>
            </a:r>
            <a:r>
              <a:rPr lang="en-US" altLang="zh-CN" b="0" dirty="0"/>
              <a:t>245</a:t>
            </a:r>
            <a:r>
              <a:rPr lang="zh-CN" altLang="en-US" b="0" dirty="0"/>
              <a:t>送上地址总线</a:t>
            </a:r>
            <a:r>
              <a:rPr lang="en-US" altLang="zh-CN" b="0" dirty="0"/>
              <a:t>(ABUS)</a:t>
            </a:r>
            <a:r>
              <a:rPr lang="zh-CN" altLang="en-US" b="0" dirty="0"/>
              <a:t>，去</a:t>
            </a:r>
            <a:r>
              <a:rPr lang="zh-CN" altLang="en-US" b="0" dirty="0" smtClean="0"/>
              <a:t>寻址存放指令的存储器</a:t>
            </a:r>
            <a:r>
              <a:rPr lang="en-US" altLang="zh-CN" b="0" dirty="0"/>
              <a:t>EM</a:t>
            </a:r>
            <a:r>
              <a:rPr lang="zh-CN" altLang="en-US" b="0" dirty="0">
                <a:latin typeface="宋体" pitchFamily="2" charset="-122"/>
              </a:rPr>
              <a:t>。这是</a:t>
            </a:r>
            <a:r>
              <a:rPr lang="en-US" altLang="zh-CN" b="0" dirty="0"/>
              <a:t>PC</a:t>
            </a:r>
            <a:r>
              <a:rPr lang="zh-CN" altLang="en-US" b="0" dirty="0">
                <a:latin typeface="宋体" pitchFamily="2" charset="-122"/>
              </a:rPr>
              <a:t>的主功能。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 smtClean="0"/>
              <a:t>（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）</a:t>
            </a:r>
            <a:r>
              <a:rPr lang="en-US" altLang="zh-CN" b="0" dirty="0" smtClean="0"/>
              <a:t>LDPC=0</a:t>
            </a:r>
            <a:r>
              <a:rPr lang="zh-CN" altLang="en-US" b="0" dirty="0"/>
              <a:t>时，</a:t>
            </a:r>
            <a:r>
              <a:rPr lang="en-US" altLang="zh-CN" b="0" dirty="0"/>
              <a:t>CK</a:t>
            </a:r>
            <a:r>
              <a:rPr lang="zh-CN" altLang="en-US" b="0" dirty="0"/>
              <a:t>上升沿将数据总线</a:t>
            </a:r>
            <a:r>
              <a:rPr lang="en-US" altLang="zh-CN" b="0" dirty="0"/>
              <a:t>(DBUS)</a:t>
            </a:r>
            <a:r>
              <a:rPr lang="zh-CN" altLang="en-US" b="0" dirty="0"/>
              <a:t>的值打入</a:t>
            </a:r>
            <a:r>
              <a:rPr lang="en-US" altLang="zh-CN" b="0" dirty="0"/>
              <a:t>PC</a:t>
            </a:r>
            <a:r>
              <a:rPr lang="zh-CN" altLang="en-US" b="0" dirty="0"/>
              <a:t>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 smtClean="0"/>
              <a:t>（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）</a:t>
            </a:r>
            <a:r>
              <a:rPr lang="en-US" altLang="zh-CN" b="0" dirty="0" smtClean="0"/>
              <a:t>PCOE-D=0</a:t>
            </a:r>
            <a:r>
              <a:rPr lang="zh-CN" altLang="en-US" b="0" dirty="0"/>
              <a:t>时，</a:t>
            </a:r>
            <a:r>
              <a:rPr lang="en-US" altLang="zh-CN" b="0" dirty="0"/>
              <a:t>PC</a:t>
            </a:r>
            <a:r>
              <a:rPr lang="zh-CN" altLang="en-US" b="0" dirty="0"/>
              <a:t>值立刻送上数据总线</a:t>
            </a:r>
            <a:r>
              <a:rPr lang="zh-CN" altLang="en-US" b="0" dirty="0" smtClean="0"/>
              <a:t>。</a:t>
            </a:r>
            <a:endParaRPr lang="zh-CN" altLang="en-US" b="0" dirty="0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 smtClean="0"/>
              <a:t>（</a:t>
            </a:r>
            <a:r>
              <a:rPr lang="en-US" altLang="zh-CN" b="0" dirty="0" smtClean="0"/>
              <a:t>4</a:t>
            </a:r>
            <a:r>
              <a:rPr lang="zh-CN" altLang="en-US" b="0" dirty="0" smtClean="0"/>
              <a:t>）</a:t>
            </a:r>
            <a:r>
              <a:rPr lang="en-US" altLang="zh-CN" b="0" dirty="0" smtClean="0"/>
              <a:t>RST</a:t>
            </a:r>
            <a:r>
              <a:rPr lang="zh-CN" altLang="en-US" b="0" dirty="0"/>
              <a:t>＝</a:t>
            </a:r>
            <a:r>
              <a:rPr lang="en-US" altLang="zh-CN" b="0" dirty="0"/>
              <a:t>0</a:t>
            </a:r>
            <a:r>
              <a:rPr lang="zh-CN" altLang="en-US" b="0" dirty="0"/>
              <a:t>时，使</a:t>
            </a:r>
            <a:r>
              <a:rPr lang="en-US" altLang="zh-CN" b="0" dirty="0"/>
              <a:t>PC</a:t>
            </a:r>
            <a:r>
              <a:rPr lang="zh-CN" altLang="en-US" b="0" dirty="0"/>
              <a:t>清</a:t>
            </a:r>
            <a:r>
              <a:rPr lang="en-US" altLang="zh-CN" b="0" dirty="0"/>
              <a:t>0</a:t>
            </a:r>
            <a:r>
              <a:rPr lang="zh-CN" altLang="en-US" b="0" dirty="0"/>
              <a:t>。</a:t>
            </a:r>
            <a:r>
              <a:rPr lang="zh-CN" altLang="en-US" b="0" dirty="0">
                <a:latin typeface="宋体" pitchFamily="2" charset="-122"/>
              </a:rPr>
              <a:t>    </a:t>
            </a:r>
          </a:p>
        </p:txBody>
      </p:sp>
      <p:grpSp>
        <p:nvGrpSpPr>
          <p:cNvPr id="47209" name="Group 105"/>
          <p:cNvGrpSpPr>
            <a:grpSpLocks/>
          </p:cNvGrpSpPr>
          <p:nvPr/>
        </p:nvGrpSpPr>
        <p:grpSpPr bwMode="auto">
          <a:xfrm>
            <a:off x="3125788" y="1219200"/>
            <a:ext cx="6018212" cy="5316538"/>
            <a:chOff x="1969" y="768"/>
            <a:chExt cx="3791" cy="3349"/>
          </a:xfrm>
        </p:grpSpPr>
        <p:sp>
          <p:nvSpPr>
            <p:cNvPr id="47106" name="Text Box 2"/>
            <p:cNvSpPr txBox="1">
              <a:spLocks noChangeArrowheads="1"/>
            </p:cNvSpPr>
            <p:nvPr/>
          </p:nvSpPr>
          <p:spPr bwMode="auto">
            <a:xfrm>
              <a:off x="4627" y="987"/>
              <a:ext cx="590" cy="1148"/>
            </a:xfrm>
            <a:prstGeom prst="rect">
              <a:avLst/>
            </a:prstGeom>
            <a:solidFill>
              <a:schemeClr val="hlink">
                <a:alpha val="67000"/>
              </a:schemeClr>
            </a:solidFill>
            <a:ln w="9525">
              <a:solidFill>
                <a:srgbClr val="CC99FF"/>
              </a:solidFill>
              <a:miter lim="800000"/>
              <a:headEnd/>
              <a:tailEnd/>
            </a:ln>
            <a:effectLst/>
          </p:spPr>
          <p:txBody>
            <a:bodyPr lIns="72000" rIns="72000" anchor="b">
              <a:spAutoFit/>
            </a:bodyPr>
            <a:lstStyle/>
            <a:p>
              <a:pPr algn="ctr"/>
              <a:r>
                <a:rPr lang="en-US" altLang="zh-CN" sz="1600"/>
                <a:t>A0     B0</a:t>
              </a:r>
            </a:p>
            <a:p>
              <a:pPr algn="ctr">
                <a:lnSpc>
                  <a:spcPct val="50000"/>
                </a:lnSpc>
              </a:pPr>
              <a:r>
                <a:rPr lang="en-US" altLang="zh-CN" sz="2400"/>
                <a:t>~     ~</a:t>
              </a:r>
            </a:p>
            <a:p>
              <a:pPr>
                <a:lnSpc>
                  <a:spcPct val="60000"/>
                </a:lnSpc>
              </a:pPr>
              <a:r>
                <a:rPr lang="en-US" altLang="zh-CN" sz="1600"/>
                <a:t>A3     B3 </a:t>
              </a:r>
            </a:p>
            <a:p>
              <a:r>
                <a:rPr lang="en-US" altLang="zh-CN" sz="1600"/>
                <a:t>A4     B4</a:t>
              </a:r>
            </a:p>
            <a:p>
              <a:pPr>
                <a:lnSpc>
                  <a:spcPct val="60000"/>
                </a:lnSpc>
              </a:pPr>
              <a:r>
                <a:rPr lang="en-US" altLang="zh-CN" sz="2400"/>
                <a:t>~     ~ </a:t>
              </a:r>
            </a:p>
            <a:p>
              <a:pPr>
                <a:lnSpc>
                  <a:spcPct val="60000"/>
                </a:lnSpc>
              </a:pPr>
              <a:r>
                <a:rPr lang="en-US" altLang="zh-CN" sz="1600"/>
                <a:t>A7     B7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/>
                <a:t>E</a:t>
              </a:r>
            </a:p>
            <a:p>
              <a:r>
                <a:rPr lang="en-US" altLang="zh-CN" sz="1600"/>
                <a:t>DIR</a:t>
              </a:r>
            </a:p>
          </p:txBody>
        </p:sp>
        <p:sp>
          <p:nvSpPr>
            <p:cNvPr id="47107" name="Line 3"/>
            <p:cNvSpPr>
              <a:spLocks noChangeShapeType="1"/>
            </p:cNvSpPr>
            <p:nvPr/>
          </p:nvSpPr>
          <p:spPr bwMode="auto">
            <a:xfrm>
              <a:off x="4665" y="1801"/>
              <a:ext cx="8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8" name="Line 4"/>
            <p:cNvSpPr>
              <a:spLocks noChangeShapeType="1"/>
            </p:cNvSpPr>
            <p:nvPr/>
          </p:nvSpPr>
          <p:spPr bwMode="auto">
            <a:xfrm flipV="1">
              <a:off x="5219" y="1227"/>
              <a:ext cx="96" cy="0"/>
            </a:xfrm>
            <a:prstGeom prst="line">
              <a:avLst/>
            </a:prstGeom>
            <a:noFill/>
            <a:ln w="1016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9" name="Line 5"/>
            <p:cNvSpPr>
              <a:spLocks noChangeShapeType="1"/>
            </p:cNvSpPr>
            <p:nvPr/>
          </p:nvSpPr>
          <p:spPr bwMode="auto">
            <a:xfrm>
              <a:off x="3050" y="3507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0" name="Text Box 6"/>
            <p:cNvSpPr txBox="1">
              <a:spLocks noChangeArrowheads="1"/>
            </p:cNvSpPr>
            <p:nvPr/>
          </p:nvSpPr>
          <p:spPr bwMode="auto">
            <a:xfrm>
              <a:off x="4848" y="1776"/>
              <a:ext cx="421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245</a:t>
              </a:r>
            </a:p>
          </p:txBody>
        </p:sp>
        <p:sp>
          <p:nvSpPr>
            <p:cNvPr id="47111" name="AutoShape 7"/>
            <p:cNvSpPr>
              <a:spLocks noChangeArrowheads="1"/>
            </p:cNvSpPr>
            <p:nvPr/>
          </p:nvSpPr>
          <p:spPr bwMode="auto">
            <a:xfrm>
              <a:off x="1981" y="1098"/>
              <a:ext cx="852" cy="174"/>
            </a:xfrm>
            <a:prstGeom prst="hexagon">
              <a:avLst>
                <a:gd name="adj" fmla="val 122414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2" name="Text Box 8"/>
            <p:cNvSpPr txBox="1">
              <a:spLocks noChangeArrowheads="1"/>
            </p:cNvSpPr>
            <p:nvPr/>
          </p:nvSpPr>
          <p:spPr bwMode="auto">
            <a:xfrm>
              <a:off x="2072" y="1080"/>
              <a:ext cx="7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Arial" charset="0"/>
                </a:rPr>
                <a:t>DBUS0~3</a:t>
              </a:r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>
              <a:off x="5192" y="2527"/>
              <a:ext cx="336" cy="0"/>
            </a:xfrm>
            <a:prstGeom prst="line">
              <a:avLst/>
            </a:prstGeom>
            <a:noFill/>
            <a:ln w="2032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AutoShape 14"/>
            <p:cNvSpPr>
              <a:spLocks noChangeArrowheads="1"/>
            </p:cNvSpPr>
            <p:nvPr/>
          </p:nvSpPr>
          <p:spPr bwMode="auto">
            <a:xfrm rot="5400000">
              <a:off x="5208" y="2419"/>
              <a:ext cx="852" cy="226"/>
            </a:xfrm>
            <a:prstGeom prst="hexagon">
              <a:avLst>
                <a:gd name="adj" fmla="val 94248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 rot="5400000">
              <a:off x="5294" y="2467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Arial" charset="0"/>
                </a:rPr>
                <a:t>ABUS0~7</a:t>
              </a:r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5288" y="870"/>
              <a:ext cx="0" cy="375"/>
            </a:xfrm>
            <a:prstGeom prst="line">
              <a:avLst/>
            </a:prstGeom>
            <a:noFill/>
            <a:ln w="1016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2880" y="864"/>
              <a:ext cx="2592" cy="0"/>
            </a:xfrm>
            <a:prstGeom prst="line">
              <a:avLst/>
            </a:prstGeom>
            <a:noFill/>
            <a:ln w="1016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3482" y="2499"/>
              <a:ext cx="590" cy="1272"/>
            </a:xfrm>
            <a:prstGeom prst="rect">
              <a:avLst/>
            </a:prstGeom>
            <a:solidFill>
              <a:schemeClr val="hlink">
                <a:alpha val="67000"/>
              </a:schemeClr>
            </a:solidFill>
            <a:ln w="9525">
              <a:solidFill>
                <a:srgbClr val="CC99FF"/>
              </a:solidFill>
              <a:miter lim="800000"/>
              <a:headEnd/>
              <a:tailEnd/>
            </a:ln>
            <a:effectLst/>
          </p:spPr>
          <p:txBody>
            <a:bodyPr lIns="72000" rIns="0" anchor="b">
              <a:spAutoFit/>
            </a:bodyPr>
            <a:lstStyle/>
            <a:p>
              <a:pPr algn="ctr"/>
              <a:r>
                <a:rPr lang="en-US" altLang="zh-CN" sz="1600"/>
                <a:t>P0     Q0</a:t>
              </a:r>
            </a:p>
            <a:p>
              <a:pPr algn="ctr">
                <a:lnSpc>
                  <a:spcPct val="50000"/>
                </a:lnSpc>
              </a:pPr>
              <a:r>
                <a:rPr lang="en-US" altLang="zh-CN" sz="2400"/>
                <a:t>~    ~</a:t>
              </a:r>
            </a:p>
            <a:p>
              <a:pPr algn="ctr">
                <a:lnSpc>
                  <a:spcPct val="60000"/>
                </a:lnSpc>
              </a:pPr>
              <a:r>
                <a:rPr lang="en-US" altLang="zh-CN" sz="1600"/>
                <a:t>P3     Q3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CEP</a:t>
              </a:r>
            </a:p>
            <a:p>
              <a:r>
                <a:rPr lang="en-US" altLang="zh-CN" sz="1600"/>
                <a:t>CET CLK</a:t>
              </a:r>
            </a:p>
            <a:p>
              <a:r>
                <a:rPr lang="en-US" altLang="zh-CN" sz="1600"/>
                <a:t>PE      TC</a:t>
              </a:r>
            </a:p>
            <a:p>
              <a:r>
                <a:rPr lang="en-US" altLang="zh-CN" sz="1600"/>
                <a:t>MR</a:t>
              </a:r>
            </a:p>
          </p:txBody>
        </p:sp>
        <p:sp>
          <p:nvSpPr>
            <p:cNvPr id="47123" name="Text Box 19"/>
            <p:cNvSpPr txBox="1">
              <a:spLocks noChangeArrowheads="1"/>
            </p:cNvSpPr>
            <p:nvPr/>
          </p:nvSpPr>
          <p:spPr bwMode="auto">
            <a:xfrm>
              <a:off x="3482" y="987"/>
              <a:ext cx="590" cy="1272"/>
            </a:xfrm>
            <a:prstGeom prst="rect">
              <a:avLst/>
            </a:prstGeom>
            <a:solidFill>
              <a:schemeClr val="hlink">
                <a:alpha val="67000"/>
              </a:schemeClr>
            </a:solidFill>
            <a:ln w="9525">
              <a:solidFill>
                <a:srgbClr val="CC99FF"/>
              </a:solidFill>
              <a:miter lim="800000"/>
              <a:headEnd/>
              <a:tailEnd/>
            </a:ln>
            <a:effectLst/>
          </p:spPr>
          <p:txBody>
            <a:bodyPr lIns="72000" rIns="0" anchor="b">
              <a:spAutoFit/>
            </a:bodyPr>
            <a:lstStyle/>
            <a:p>
              <a:pPr algn="ctr"/>
              <a:r>
                <a:rPr lang="en-US" altLang="zh-CN" sz="1600"/>
                <a:t>P0     Q0</a:t>
              </a:r>
            </a:p>
            <a:p>
              <a:pPr algn="ctr">
                <a:lnSpc>
                  <a:spcPct val="50000"/>
                </a:lnSpc>
              </a:pPr>
              <a:r>
                <a:rPr lang="en-US" altLang="zh-CN" sz="2400"/>
                <a:t>~    ~</a:t>
              </a:r>
            </a:p>
            <a:p>
              <a:pPr algn="ctr">
                <a:lnSpc>
                  <a:spcPct val="60000"/>
                </a:lnSpc>
              </a:pPr>
              <a:r>
                <a:rPr lang="en-US" altLang="zh-CN" sz="1600"/>
                <a:t>P3     Q3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/>
                <a:t>CEP</a:t>
              </a:r>
            </a:p>
            <a:p>
              <a:r>
                <a:rPr lang="en-US" altLang="zh-CN" sz="1600"/>
                <a:t>CET CLK</a:t>
              </a:r>
            </a:p>
            <a:p>
              <a:r>
                <a:rPr lang="en-US" altLang="zh-CN" sz="1600"/>
                <a:t>PE      TC</a:t>
              </a:r>
            </a:p>
            <a:p>
              <a:r>
                <a:rPr lang="en-US" altLang="zh-CN" sz="1600"/>
                <a:t>MR</a:t>
              </a:r>
            </a:p>
          </p:txBody>
        </p:sp>
        <p:sp>
          <p:nvSpPr>
            <p:cNvPr id="47124" name="Text Box 20"/>
            <p:cNvSpPr txBox="1">
              <a:spLocks noChangeArrowheads="1"/>
            </p:cNvSpPr>
            <p:nvPr/>
          </p:nvSpPr>
          <p:spPr bwMode="auto">
            <a:xfrm>
              <a:off x="4627" y="2287"/>
              <a:ext cx="590" cy="1148"/>
            </a:xfrm>
            <a:prstGeom prst="rect">
              <a:avLst/>
            </a:prstGeom>
            <a:solidFill>
              <a:schemeClr val="hlink">
                <a:alpha val="67000"/>
              </a:schemeClr>
            </a:solidFill>
            <a:ln w="9525">
              <a:solidFill>
                <a:srgbClr val="CC99FF"/>
              </a:solidFill>
              <a:miter lim="800000"/>
              <a:headEnd/>
              <a:tailEnd/>
            </a:ln>
            <a:effectLst/>
          </p:spPr>
          <p:txBody>
            <a:bodyPr lIns="72000" rIns="72000" anchor="b">
              <a:spAutoFit/>
            </a:bodyPr>
            <a:lstStyle/>
            <a:p>
              <a:pPr algn="ctr"/>
              <a:r>
                <a:rPr lang="en-US" altLang="zh-CN" sz="1600"/>
                <a:t>A0     B0</a:t>
              </a:r>
            </a:p>
            <a:p>
              <a:pPr algn="ctr">
                <a:lnSpc>
                  <a:spcPct val="50000"/>
                </a:lnSpc>
              </a:pPr>
              <a:r>
                <a:rPr lang="en-US" altLang="zh-CN" sz="2400"/>
                <a:t>~     ~</a:t>
              </a:r>
            </a:p>
            <a:p>
              <a:pPr>
                <a:lnSpc>
                  <a:spcPct val="60000"/>
                </a:lnSpc>
              </a:pPr>
              <a:r>
                <a:rPr lang="en-US" altLang="zh-CN" sz="1600"/>
                <a:t>A3     B7 </a:t>
              </a:r>
            </a:p>
            <a:p>
              <a:r>
                <a:rPr lang="en-US" altLang="zh-CN" sz="1600"/>
                <a:t>A4</a:t>
              </a:r>
            </a:p>
            <a:p>
              <a:pPr>
                <a:lnSpc>
                  <a:spcPct val="60000"/>
                </a:lnSpc>
              </a:pPr>
              <a:r>
                <a:rPr lang="en-US" altLang="zh-CN" sz="2400"/>
                <a:t>~    </a:t>
              </a:r>
            </a:p>
            <a:p>
              <a:pPr>
                <a:lnSpc>
                  <a:spcPct val="60000"/>
                </a:lnSpc>
              </a:pPr>
              <a:r>
                <a:rPr lang="en-US" altLang="zh-CN" sz="1600"/>
                <a:t>A7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/>
                <a:t>E</a:t>
              </a:r>
            </a:p>
            <a:p>
              <a:r>
                <a:rPr lang="en-US" altLang="zh-CN" sz="1600"/>
                <a:t>DIR</a:t>
              </a:r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>
              <a:off x="4665" y="3101"/>
              <a:ext cx="8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flipV="1">
              <a:off x="3308" y="3051"/>
              <a:ext cx="192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Text Box 23"/>
            <p:cNvSpPr txBox="1">
              <a:spLocks noChangeArrowheads="1"/>
            </p:cNvSpPr>
            <p:nvPr/>
          </p:nvSpPr>
          <p:spPr bwMode="auto">
            <a:xfrm>
              <a:off x="4819" y="3014"/>
              <a:ext cx="421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245</a:t>
              </a:r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>
              <a:off x="4058" y="1227"/>
              <a:ext cx="576" cy="0"/>
            </a:xfrm>
            <a:prstGeom prst="line">
              <a:avLst/>
            </a:prstGeom>
            <a:noFill/>
            <a:ln w="101600">
              <a:solidFill>
                <a:srgbClr val="FF00FF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>
              <a:off x="4346" y="1593"/>
              <a:ext cx="288" cy="0"/>
            </a:xfrm>
            <a:prstGeom prst="line">
              <a:avLst/>
            </a:prstGeom>
            <a:noFill/>
            <a:ln w="101600">
              <a:solidFill>
                <a:srgbClr val="FF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flipH="1">
              <a:off x="4346" y="1563"/>
              <a:ext cx="0" cy="1344"/>
            </a:xfrm>
            <a:prstGeom prst="line">
              <a:avLst/>
            </a:prstGeom>
            <a:noFill/>
            <a:ln w="101600">
              <a:solidFill>
                <a:srgbClr val="FF0000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4058" y="2715"/>
              <a:ext cx="288" cy="0"/>
            </a:xfrm>
            <a:prstGeom prst="line">
              <a:avLst/>
            </a:prstGeom>
            <a:noFill/>
            <a:ln w="101600">
              <a:solidFill>
                <a:srgbClr val="FF0000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>
              <a:off x="4346" y="2868"/>
              <a:ext cx="288" cy="0"/>
            </a:xfrm>
            <a:prstGeom prst="line">
              <a:avLst/>
            </a:prstGeom>
            <a:noFill/>
            <a:ln w="101600">
              <a:solidFill>
                <a:srgbClr val="FF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>
              <a:off x="4250" y="1227"/>
              <a:ext cx="0" cy="1296"/>
            </a:xfrm>
            <a:prstGeom prst="line">
              <a:avLst/>
            </a:prstGeom>
            <a:noFill/>
            <a:ln w="101600">
              <a:solidFill>
                <a:srgbClr val="FF00FF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>
              <a:off x="4250" y="2496"/>
              <a:ext cx="384" cy="0"/>
            </a:xfrm>
            <a:prstGeom prst="line">
              <a:avLst/>
            </a:prstGeom>
            <a:noFill/>
            <a:ln w="101600">
              <a:solidFill>
                <a:srgbClr val="FF00FF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4058" y="1995"/>
              <a:ext cx="96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>
              <a:off x="4163" y="1995"/>
              <a:ext cx="0" cy="432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flipV="1">
              <a:off x="3308" y="2427"/>
              <a:ext cx="864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>
              <a:off x="3320" y="2427"/>
              <a:ext cx="0" cy="768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3024" y="789"/>
              <a:ext cx="2496" cy="0"/>
            </a:xfrm>
            <a:prstGeom prst="line">
              <a:avLst/>
            </a:prstGeom>
            <a:noFill/>
            <a:ln w="1016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flipV="1">
              <a:off x="2810" y="1179"/>
              <a:ext cx="672" cy="0"/>
            </a:xfrm>
            <a:prstGeom prst="line">
              <a:avLst/>
            </a:prstGeom>
            <a:noFill/>
            <a:ln w="101600">
              <a:solidFill>
                <a:srgbClr val="0000FF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flipV="1">
              <a:off x="5384" y="795"/>
              <a:ext cx="0" cy="855"/>
            </a:xfrm>
            <a:prstGeom prst="line">
              <a:avLst/>
            </a:prstGeom>
            <a:noFill/>
            <a:ln w="1016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5219" y="1611"/>
              <a:ext cx="144" cy="0"/>
            </a:xfrm>
            <a:prstGeom prst="line">
              <a:avLst/>
            </a:prstGeom>
            <a:noFill/>
            <a:ln w="1016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3263" y="891"/>
              <a:ext cx="0" cy="288"/>
            </a:xfrm>
            <a:prstGeom prst="line">
              <a:avLst/>
            </a:prstGeom>
            <a:noFill/>
            <a:ln w="101600">
              <a:solidFill>
                <a:srgbClr val="0000FF"/>
              </a:solidFill>
              <a:round/>
              <a:headEnd type="triangle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flipH="1" flipV="1">
              <a:off x="3146" y="768"/>
              <a:ext cx="0" cy="1947"/>
            </a:xfrm>
            <a:prstGeom prst="line">
              <a:avLst/>
            </a:prstGeom>
            <a:noFill/>
            <a:ln w="101600">
              <a:solidFill>
                <a:srgbClr val="0000FF"/>
              </a:solidFill>
              <a:round/>
              <a:headEnd type="triangle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>
              <a:off x="2810" y="2715"/>
              <a:ext cx="672" cy="0"/>
            </a:xfrm>
            <a:prstGeom prst="line">
              <a:avLst/>
            </a:prstGeom>
            <a:noFill/>
            <a:ln w="101600">
              <a:solidFill>
                <a:srgbClr val="0000FF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>
              <a:off x="3312" y="1680"/>
              <a:ext cx="170" cy="15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flipV="1">
              <a:off x="3303" y="1509"/>
              <a:ext cx="0" cy="192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706" y="1854"/>
              <a:ext cx="76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flipV="1">
              <a:off x="3242" y="3363"/>
              <a:ext cx="24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flipV="1">
              <a:off x="3242" y="1851"/>
              <a:ext cx="0" cy="153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706" y="1998"/>
              <a:ext cx="768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>
              <a:off x="3050" y="1995"/>
              <a:ext cx="0" cy="1536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flipV="1">
              <a:off x="2954" y="3663"/>
              <a:ext cx="528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>
              <a:off x="4490" y="3339"/>
              <a:ext cx="144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727" y="2133"/>
              <a:ext cx="768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954" y="2139"/>
              <a:ext cx="0" cy="153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>
              <a:off x="4442" y="1851"/>
              <a:ext cx="174" cy="0"/>
            </a:xfrm>
            <a:prstGeom prst="line">
              <a:avLst/>
            </a:prstGeom>
            <a:noFill/>
            <a:ln w="25400">
              <a:solidFill>
                <a:srgbClr val="0099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727" y="2334"/>
              <a:ext cx="1728" cy="0"/>
            </a:xfrm>
            <a:prstGeom prst="line">
              <a:avLst/>
            </a:prstGeom>
            <a:noFill/>
            <a:ln w="25400">
              <a:solidFill>
                <a:srgbClr val="00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>
              <a:off x="4442" y="1851"/>
              <a:ext cx="0" cy="480"/>
            </a:xfrm>
            <a:prstGeom prst="line">
              <a:avLst/>
            </a:prstGeom>
            <a:noFill/>
            <a:ln w="25400">
              <a:solidFill>
                <a:srgbClr val="00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flipV="1">
              <a:off x="3305" y="3201"/>
              <a:ext cx="192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>
              <a:off x="4202" y="3147"/>
              <a:ext cx="414" cy="0"/>
            </a:xfrm>
            <a:prstGeom prst="line">
              <a:avLst/>
            </a:prstGeom>
            <a:noFill/>
            <a:ln w="25400">
              <a:solidFill>
                <a:srgbClr val="0099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>
              <a:off x="4202" y="3147"/>
              <a:ext cx="0" cy="672"/>
            </a:xfrm>
            <a:prstGeom prst="line">
              <a:avLst/>
            </a:prstGeom>
            <a:noFill/>
            <a:ln w="25400">
              <a:solidFill>
                <a:srgbClr val="00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775" y="3822"/>
              <a:ext cx="1440" cy="0"/>
            </a:xfrm>
            <a:prstGeom prst="line">
              <a:avLst/>
            </a:prstGeom>
            <a:noFill/>
            <a:ln w="25400">
              <a:solidFill>
                <a:srgbClr val="00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>
              <a:off x="4490" y="2043"/>
              <a:ext cx="144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>
              <a:off x="4490" y="2043"/>
              <a:ext cx="0" cy="148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3" name="Text Box 69"/>
            <p:cNvSpPr txBox="1">
              <a:spLocks noChangeArrowheads="1"/>
            </p:cNvSpPr>
            <p:nvPr/>
          </p:nvSpPr>
          <p:spPr bwMode="auto">
            <a:xfrm>
              <a:off x="4346" y="3483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宋体" pitchFamily="2" charset="-122"/>
                </a:rPr>
                <a:t>Vcc</a:t>
              </a:r>
            </a:p>
          </p:txBody>
        </p:sp>
        <p:sp>
          <p:nvSpPr>
            <p:cNvPr id="47174" name="AutoShape 70"/>
            <p:cNvSpPr>
              <a:spLocks noChangeArrowheads="1"/>
            </p:cNvSpPr>
            <p:nvPr/>
          </p:nvSpPr>
          <p:spPr bwMode="auto">
            <a:xfrm>
              <a:off x="1969" y="2629"/>
              <a:ext cx="852" cy="174"/>
            </a:xfrm>
            <a:prstGeom prst="hexagon">
              <a:avLst>
                <a:gd name="adj" fmla="val 122414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5" name="Text Box 71"/>
            <p:cNvSpPr txBox="1">
              <a:spLocks noChangeArrowheads="1"/>
            </p:cNvSpPr>
            <p:nvPr/>
          </p:nvSpPr>
          <p:spPr bwMode="auto">
            <a:xfrm>
              <a:off x="2060" y="2611"/>
              <a:ext cx="7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Arial" charset="0"/>
                </a:rPr>
                <a:t>DBUS4~7</a:t>
              </a:r>
            </a:p>
          </p:txBody>
        </p:sp>
        <p:sp>
          <p:nvSpPr>
            <p:cNvPr id="47178" name="AutoShape 74"/>
            <p:cNvSpPr>
              <a:spLocks noChangeArrowheads="1"/>
            </p:cNvSpPr>
            <p:nvPr/>
          </p:nvSpPr>
          <p:spPr bwMode="auto">
            <a:xfrm>
              <a:off x="2208" y="1785"/>
              <a:ext cx="505" cy="113"/>
            </a:xfrm>
            <a:prstGeom prst="hexagon">
              <a:avLst>
                <a:gd name="adj" fmla="val 111726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9" name="Text Box 75"/>
            <p:cNvSpPr txBox="1">
              <a:spLocks noChangeArrowheads="1"/>
            </p:cNvSpPr>
            <p:nvPr/>
          </p:nvSpPr>
          <p:spPr bwMode="auto">
            <a:xfrm>
              <a:off x="2253" y="1753"/>
              <a:ext cx="4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>
                  <a:latin typeface="Arial" charset="0"/>
                </a:rPr>
                <a:t>   </a:t>
              </a:r>
              <a:r>
                <a:rPr lang="en-US" altLang="zh-CN" sz="1200">
                  <a:latin typeface="Arial" charset="0"/>
                </a:rPr>
                <a:t>CK</a:t>
              </a:r>
              <a:endParaRPr kumimoji="0" lang="en-US" altLang="zh-CN" sz="1200">
                <a:latin typeface="Arial" charset="0"/>
              </a:endParaRPr>
            </a:p>
          </p:txBody>
        </p:sp>
        <p:sp>
          <p:nvSpPr>
            <p:cNvPr id="47180" name="AutoShape 76"/>
            <p:cNvSpPr>
              <a:spLocks noChangeArrowheads="1"/>
            </p:cNvSpPr>
            <p:nvPr/>
          </p:nvSpPr>
          <p:spPr bwMode="auto">
            <a:xfrm>
              <a:off x="2208" y="1929"/>
              <a:ext cx="505" cy="116"/>
            </a:xfrm>
            <a:prstGeom prst="hexagon">
              <a:avLst>
                <a:gd name="adj" fmla="val 108836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1" name="Text Box 77"/>
            <p:cNvSpPr txBox="1">
              <a:spLocks noChangeArrowheads="1"/>
            </p:cNvSpPr>
            <p:nvPr/>
          </p:nvSpPr>
          <p:spPr bwMode="auto">
            <a:xfrm>
              <a:off x="2235" y="1900"/>
              <a:ext cx="4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>
                  <a:latin typeface="Arial" charset="0"/>
                </a:rPr>
                <a:t>  </a:t>
              </a:r>
              <a:r>
                <a:rPr lang="en-US" altLang="zh-CN" sz="1200">
                  <a:latin typeface="Arial" charset="0"/>
                </a:rPr>
                <a:t>LDPC</a:t>
              </a:r>
              <a:endParaRPr kumimoji="0" lang="en-US" altLang="zh-CN" sz="1200">
                <a:latin typeface="Arial" charset="0"/>
              </a:endParaRPr>
            </a:p>
          </p:txBody>
        </p:sp>
        <p:sp>
          <p:nvSpPr>
            <p:cNvPr id="47182" name="AutoShape 78"/>
            <p:cNvSpPr>
              <a:spLocks noChangeArrowheads="1"/>
            </p:cNvSpPr>
            <p:nvPr/>
          </p:nvSpPr>
          <p:spPr bwMode="auto">
            <a:xfrm>
              <a:off x="2208" y="2077"/>
              <a:ext cx="505" cy="119"/>
            </a:xfrm>
            <a:prstGeom prst="hexagon">
              <a:avLst>
                <a:gd name="adj" fmla="val 106092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3" name="Text Box 79"/>
            <p:cNvSpPr txBox="1">
              <a:spLocks noChangeArrowheads="1"/>
            </p:cNvSpPr>
            <p:nvPr/>
          </p:nvSpPr>
          <p:spPr bwMode="auto">
            <a:xfrm>
              <a:off x="2253" y="2050"/>
              <a:ext cx="4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>
                  <a:latin typeface="Arial" charset="0"/>
                </a:rPr>
                <a:t>   </a:t>
              </a:r>
              <a:r>
                <a:rPr lang="en-US" altLang="zh-CN" sz="1200">
                  <a:latin typeface="Arial" charset="0"/>
                </a:rPr>
                <a:t>RST</a:t>
              </a:r>
              <a:endParaRPr kumimoji="0" lang="en-US" altLang="zh-CN" sz="1200">
                <a:latin typeface="Arial" charset="0"/>
              </a:endParaRPr>
            </a:p>
          </p:txBody>
        </p:sp>
        <p:sp>
          <p:nvSpPr>
            <p:cNvPr id="47184" name="AutoShape 80"/>
            <p:cNvSpPr>
              <a:spLocks noChangeArrowheads="1"/>
            </p:cNvSpPr>
            <p:nvPr/>
          </p:nvSpPr>
          <p:spPr bwMode="auto">
            <a:xfrm>
              <a:off x="2109" y="2253"/>
              <a:ext cx="627" cy="144"/>
            </a:xfrm>
            <a:prstGeom prst="hexagon">
              <a:avLst>
                <a:gd name="adj" fmla="val 108854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5" name="Text Box 81"/>
            <p:cNvSpPr txBox="1">
              <a:spLocks noChangeArrowheads="1"/>
            </p:cNvSpPr>
            <p:nvPr/>
          </p:nvSpPr>
          <p:spPr bwMode="auto">
            <a:xfrm>
              <a:off x="2178" y="2233"/>
              <a:ext cx="55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>
                  <a:latin typeface="Arial" charset="0"/>
                </a:rPr>
                <a:t> </a:t>
              </a:r>
              <a:r>
                <a:rPr lang="en-US" altLang="zh-CN" sz="1200">
                  <a:latin typeface="Arial" charset="0"/>
                </a:rPr>
                <a:t>PCOE-D</a:t>
              </a:r>
              <a:endParaRPr kumimoji="0" lang="en-US" altLang="zh-CN" sz="1200">
                <a:latin typeface="Arial" charset="0"/>
              </a:endParaRPr>
            </a:p>
          </p:txBody>
        </p:sp>
        <p:sp>
          <p:nvSpPr>
            <p:cNvPr id="47186" name="AutoShape 82"/>
            <p:cNvSpPr>
              <a:spLocks noChangeArrowheads="1"/>
            </p:cNvSpPr>
            <p:nvPr/>
          </p:nvSpPr>
          <p:spPr bwMode="auto">
            <a:xfrm>
              <a:off x="2256" y="3741"/>
              <a:ext cx="505" cy="136"/>
            </a:xfrm>
            <a:prstGeom prst="hexagon">
              <a:avLst>
                <a:gd name="adj" fmla="val 92831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7" name="Text Box 83"/>
            <p:cNvSpPr txBox="1">
              <a:spLocks noChangeArrowheads="1"/>
            </p:cNvSpPr>
            <p:nvPr/>
          </p:nvSpPr>
          <p:spPr bwMode="auto">
            <a:xfrm>
              <a:off x="2274" y="3723"/>
              <a:ext cx="4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>
                  <a:latin typeface="Arial" charset="0"/>
                </a:rPr>
                <a:t>  </a:t>
              </a:r>
              <a:r>
                <a:rPr lang="en-US" altLang="zh-CN" sz="1200">
                  <a:latin typeface="Arial" charset="0"/>
                </a:rPr>
                <a:t>PCOE</a:t>
              </a:r>
              <a:endParaRPr kumimoji="0" lang="en-US" altLang="zh-CN" sz="1200">
                <a:latin typeface="Arial" charset="0"/>
              </a:endParaRPr>
            </a:p>
          </p:txBody>
        </p:sp>
        <p:sp>
          <p:nvSpPr>
            <p:cNvPr id="47188" name="Rectangle 84"/>
            <p:cNvSpPr>
              <a:spLocks noChangeArrowheads="1"/>
            </p:cNvSpPr>
            <p:nvPr/>
          </p:nvSpPr>
          <p:spPr bwMode="auto">
            <a:xfrm>
              <a:off x="3386" y="3867"/>
              <a:ext cx="1192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0"/>
                <a:t>图</a:t>
              </a:r>
              <a:r>
                <a:rPr lang="en-US" altLang="zh-CN" b="0"/>
                <a:t>2.   PC</a:t>
              </a:r>
              <a:r>
                <a:rPr lang="zh-CN" altLang="en-US" b="0"/>
                <a:t>原理图</a:t>
              </a:r>
            </a:p>
          </p:txBody>
        </p:sp>
        <p:sp>
          <p:nvSpPr>
            <p:cNvPr id="47195" name="Text Box 91"/>
            <p:cNvSpPr txBox="1">
              <a:spLocks noChangeArrowheads="1"/>
            </p:cNvSpPr>
            <p:nvPr/>
          </p:nvSpPr>
          <p:spPr bwMode="auto">
            <a:xfrm>
              <a:off x="3696" y="2016"/>
              <a:ext cx="421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161</a:t>
              </a:r>
            </a:p>
          </p:txBody>
        </p:sp>
        <p:sp>
          <p:nvSpPr>
            <p:cNvPr id="47196" name="Text Box 92"/>
            <p:cNvSpPr txBox="1">
              <a:spLocks noChangeArrowheads="1"/>
            </p:cNvSpPr>
            <p:nvPr/>
          </p:nvSpPr>
          <p:spPr bwMode="auto">
            <a:xfrm>
              <a:off x="3696" y="3552"/>
              <a:ext cx="421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161</a:t>
              </a:r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>
              <a:off x="2853" y="1797"/>
              <a:ext cx="0" cy="2016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1" name="AutoShape 97"/>
            <p:cNvSpPr>
              <a:spLocks noChangeArrowheads="1"/>
            </p:cNvSpPr>
            <p:nvPr/>
          </p:nvSpPr>
          <p:spPr bwMode="auto">
            <a:xfrm>
              <a:off x="2784" y="1659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66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2" name="Oval 98"/>
            <p:cNvSpPr>
              <a:spLocks noChangeArrowheads="1"/>
            </p:cNvSpPr>
            <p:nvPr/>
          </p:nvSpPr>
          <p:spPr bwMode="auto">
            <a:xfrm rot="-5400000">
              <a:off x="2832" y="1611"/>
              <a:ext cx="48" cy="48"/>
            </a:xfrm>
            <a:prstGeom prst="ellips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zh-CN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2859" y="1515"/>
              <a:ext cx="0" cy="96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2850" y="1518"/>
              <a:ext cx="624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590800" y="381000"/>
            <a:ext cx="3240088" cy="51911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lIns="0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一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背景知识（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838200" y="1219200"/>
            <a:ext cx="739140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latin typeface="宋体" pitchFamily="2" charset="-122"/>
              </a:rPr>
              <a:t>4. </a:t>
            </a:r>
            <a:r>
              <a:rPr lang="zh-CN" altLang="en-US" dirty="0">
                <a:latin typeface="宋体" pitchFamily="2" charset="-122"/>
              </a:rPr>
              <a:t>实验箱机器指令系统的工作原理：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>
                <a:latin typeface="宋体" pitchFamily="2" charset="-122"/>
              </a:rPr>
              <a:t>     一条指令的执行是从</a:t>
            </a:r>
            <a:r>
              <a:rPr lang="en-US" altLang="zh-CN" b="0" dirty="0">
                <a:latin typeface="宋体" pitchFamily="2" charset="-122"/>
              </a:rPr>
              <a:t>PC</a:t>
            </a:r>
            <a:r>
              <a:rPr lang="zh-CN" altLang="en-US" b="0" dirty="0">
                <a:latin typeface="宋体" pitchFamily="2" charset="-122"/>
              </a:rPr>
              <a:t>开始，</a:t>
            </a:r>
            <a:r>
              <a:rPr lang="en-US" altLang="zh-CN" b="0" dirty="0">
                <a:latin typeface="宋体" pitchFamily="2" charset="-122"/>
              </a:rPr>
              <a:t>PC</a:t>
            </a:r>
            <a:r>
              <a:rPr lang="zh-CN" altLang="en-US" b="0" dirty="0">
                <a:latin typeface="宋体" pitchFamily="2" charset="-122"/>
              </a:rPr>
              <a:t>通过地址总线</a:t>
            </a:r>
            <a:r>
              <a:rPr lang="en-US" altLang="zh-CN" b="0" dirty="0">
                <a:latin typeface="宋体" pitchFamily="2" charset="-122"/>
              </a:rPr>
              <a:t>(ABUS)</a:t>
            </a:r>
            <a:r>
              <a:rPr lang="zh-CN" altLang="en-US" b="0" dirty="0">
                <a:latin typeface="宋体" pitchFamily="2" charset="-122"/>
              </a:rPr>
              <a:t>发送</a:t>
            </a:r>
            <a:r>
              <a:rPr lang="zh-CN" altLang="en-US" b="0" dirty="0" smtClean="0">
                <a:latin typeface="宋体" pitchFamily="2" charset="-122"/>
              </a:rPr>
              <a:t>一条指令在存储器中的地址给</a:t>
            </a:r>
            <a:r>
              <a:rPr lang="zh-CN" altLang="en-US" b="0" dirty="0" smtClean="0">
                <a:latin typeface="宋体" pitchFamily="2" charset="-122"/>
              </a:rPr>
              <a:t>存储器，</a:t>
            </a:r>
            <a:r>
              <a:rPr lang="zh-CN" altLang="en-US" b="0" dirty="0" smtClean="0">
                <a:latin typeface="宋体" pitchFamily="2" charset="-122"/>
              </a:rPr>
              <a:t>存储器依据该地址</a:t>
            </a:r>
            <a:r>
              <a:rPr lang="zh-CN" altLang="en-US" b="0" dirty="0" smtClean="0">
                <a:latin typeface="宋体" pitchFamily="2" charset="-122"/>
              </a:rPr>
              <a:t>单元的</a:t>
            </a:r>
            <a:r>
              <a:rPr lang="zh-CN" altLang="en-US" b="0" dirty="0">
                <a:latin typeface="宋体" pitchFamily="2" charset="-122"/>
              </a:rPr>
              <a:t>值</a:t>
            </a:r>
            <a:r>
              <a:rPr lang="en-US" altLang="zh-CN" b="0" dirty="0" smtClean="0">
                <a:latin typeface="宋体" pitchFamily="2" charset="-122"/>
              </a:rPr>
              <a:t>(</a:t>
            </a:r>
            <a:r>
              <a:rPr lang="zh-CN" altLang="en-US" b="0" dirty="0" smtClean="0">
                <a:latin typeface="宋体" pitchFamily="2" charset="-122"/>
              </a:rPr>
              <a:t>即：指令</a:t>
            </a:r>
            <a:r>
              <a:rPr lang="zh-CN" altLang="en-US" b="0" dirty="0">
                <a:latin typeface="宋体" pitchFamily="2" charset="-122"/>
              </a:rPr>
              <a:t>的二进制数形式</a:t>
            </a:r>
            <a:r>
              <a:rPr lang="en-US" altLang="zh-CN" b="0" dirty="0">
                <a:latin typeface="宋体" pitchFamily="2" charset="-122"/>
              </a:rPr>
              <a:t>)</a:t>
            </a:r>
            <a:r>
              <a:rPr lang="zh-CN" altLang="en-US" b="0" dirty="0">
                <a:latin typeface="宋体" pitchFamily="2" charset="-122"/>
              </a:rPr>
              <a:t>的高</a:t>
            </a:r>
            <a:r>
              <a:rPr lang="en-US" altLang="zh-CN" b="0" dirty="0">
                <a:latin typeface="宋体" pitchFamily="2" charset="-122"/>
              </a:rPr>
              <a:t>6</a:t>
            </a:r>
            <a:r>
              <a:rPr lang="zh-CN" altLang="en-US" b="0" dirty="0">
                <a:latin typeface="宋体" pitchFamily="2" charset="-122"/>
              </a:rPr>
              <a:t>位通过</a:t>
            </a:r>
            <a:r>
              <a:rPr lang="en-US" altLang="zh-CN" b="0" dirty="0">
                <a:latin typeface="宋体" pitchFamily="2" charset="-122"/>
              </a:rPr>
              <a:t>IBUS</a:t>
            </a:r>
            <a:r>
              <a:rPr lang="zh-CN" altLang="en-US" b="0" dirty="0" smtClean="0">
                <a:latin typeface="宋体" pitchFamily="2" charset="-122"/>
              </a:rPr>
              <a:t>送到</a:t>
            </a:r>
            <a:r>
              <a:rPr lang="en-US" altLang="zh-CN" b="0" dirty="0" err="1" smtClean="0">
                <a:latin typeface="宋体" pitchFamily="2" charset="-122"/>
              </a:rPr>
              <a:t>μPC</a:t>
            </a:r>
            <a:r>
              <a:rPr lang="zh-CN" altLang="en-US" b="0" dirty="0">
                <a:latin typeface="宋体" pitchFamily="2" charset="-122"/>
              </a:rPr>
              <a:t>，低两位送</a:t>
            </a:r>
            <a:r>
              <a:rPr lang="en-US" altLang="zh-CN" b="0" dirty="0">
                <a:latin typeface="宋体" pitchFamily="2" charset="-122"/>
              </a:rPr>
              <a:t>SA</a:t>
            </a:r>
            <a:r>
              <a:rPr lang="zh-CN" altLang="en-US" b="0" dirty="0">
                <a:latin typeface="宋体" pitchFamily="2" charset="-122"/>
              </a:rPr>
              <a:t>和</a:t>
            </a:r>
            <a:r>
              <a:rPr lang="en-US" altLang="zh-CN" b="0" dirty="0">
                <a:latin typeface="宋体" pitchFamily="2" charset="-122"/>
              </a:rPr>
              <a:t>SB</a:t>
            </a:r>
            <a:r>
              <a:rPr lang="zh-CN" altLang="en-US" b="0" dirty="0">
                <a:latin typeface="宋体" pitchFamily="2" charset="-122"/>
              </a:rPr>
              <a:t>，</a:t>
            </a:r>
            <a:r>
              <a:rPr lang="en-US" altLang="zh-CN" b="0" dirty="0" err="1" smtClean="0">
                <a:latin typeface="宋体" pitchFamily="2" charset="-122"/>
              </a:rPr>
              <a:t>μPC</a:t>
            </a:r>
            <a:r>
              <a:rPr lang="zh-CN" altLang="en-US" b="0" dirty="0" smtClean="0">
                <a:latin typeface="宋体" pitchFamily="2" charset="-122"/>
              </a:rPr>
              <a:t>得到的这</a:t>
            </a:r>
            <a:r>
              <a:rPr lang="en-US" altLang="zh-CN" b="0" dirty="0" smtClean="0">
                <a:latin typeface="宋体" pitchFamily="2" charset="-122"/>
              </a:rPr>
              <a:t>6</a:t>
            </a:r>
            <a:r>
              <a:rPr lang="zh-CN" altLang="en-US" b="0" dirty="0">
                <a:latin typeface="宋体" pitchFamily="2" charset="-122"/>
              </a:rPr>
              <a:t>位值就是这条指令的</a:t>
            </a:r>
            <a:r>
              <a:rPr lang="zh-CN" altLang="en-US" b="0" dirty="0" smtClean="0">
                <a:latin typeface="宋体" pitchFamily="2" charset="-122"/>
              </a:rPr>
              <a:t>微程序入口</a:t>
            </a:r>
            <a:r>
              <a:rPr lang="zh-CN" altLang="en-US" b="0" dirty="0">
                <a:latin typeface="宋体" pitchFamily="2" charset="-122"/>
              </a:rPr>
              <a:t>地址的高</a:t>
            </a:r>
            <a:r>
              <a:rPr lang="en-US" altLang="zh-CN" b="0" dirty="0">
                <a:latin typeface="宋体" pitchFamily="2" charset="-122"/>
              </a:rPr>
              <a:t>6</a:t>
            </a:r>
            <a:r>
              <a:rPr lang="zh-CN" altLang="en-US" b="0" dirty="0">
                <a:latin typeface="宋体" pitchFamily="2" charset="-122"/>
              </a:rPr>
              <a:t>位，</a:t>
            </a:r>
            <a:r>
              <a:rPr lang="en-US" altLang="zh-CN" b="0" dirty="0" err="1">
                <a:latin typeface="宋体" pitchFamily="2" charset="-122"/>
              </a:rPr>
              <a:t>μPC</a:t>
            </a:r>
            <a:r>
              <a:rPr lang="zh-CN" altLang="en-US" b="0" dirty="0">
                <a:latin typeface="宋体" pitchFamily="2" charset="-122"/>
              </a:rPr>
              <a:t>据此</a:t>
            </a:r>
            <a:r>
              <a:rPr lang="zh-CN" altLang="en-US" b="0" dirty="0" smtClean="0">
                <a:latin typeface="宋体" pitchFamily="2" charset="-122"/>
              </a:rPr>
              <a:t>生成微程序存储器（</a:t>
            </a:r>
            <a:r>
              <a:rPr lang="en-US" altLang="zh-CN" b="0" dirty="0" err="1" smtClean="0">
                <a:latin typeface="宋体" pitchFamily="2" charset="-122"/>
              </a:rPr>
              <a:t>μEM</a:t>
            </a:r>
            <a:r>
              <a:rPr lang="zh-CN" altLang="en-US" b="0" dirty="0" smtClean="0">
                <a:latin typeface="宋体" pitchFamily="2" charset="-122"/>
              </a:rPr>
              <a:t>）的</a:t>
            </a:r>
            <a:r>
              <a:rPr lang="zh-CN" altLang="en-US" b="0" dirty="0">
                <a:latin typeface="宋体" pitchFamily="2" charset="-122"/>
              </a:rPr>
              <a:t>地址，并通过</a:t>
            </a:r>
            <a:r>
              <a:rPr lang="en-US" altLang="zh-CN" b="0" dirty="0" err="1">
                <a:latin typeface="宋体" pitchFamily="2" charset="-122"/>
              </a:rPr>
              <a:t>μPC</a:t>
            </a:r>
            <a:r>
              <a:rPr lang="en-US" altLang="zh-CN" b="0" dirty="0">
                <a:latin typeface="宋体" pitchFamily="2" charset="-122"/>
              </a:rPr>
              <a:t> </a:t>
            </a:r>
            <a:r>
              <a:rPr lang="zh-CN" altLang="en-US" b="0" dirty="0">
                <a:latin typeface="宋体" pitchFamily="2" charset="-122"/>
              </a:rPr>
              <a:t>总线送到</a:t>
            </a:r>
            <a:r>
              <a:rPr lang="en-US" altLang="zh-CN" b="0" dirty="0" err="1">
                <a:latin typeface="宋体" pitchFamily="2" charset="-122"/>
              </a:rPr>
              <a:t>μEM</a:t>
            </a:r>
            <a:r>
              <a:rPr lang="zh-CN" altLang="en-US" b="0" dirty="0">
                <a:latin typeface="宋体" pitchFamily="2" charset="-122"/>
              </a:rPr>
              <a:t>，</a:t>
            </a:r>
            <a:r>
              <a:rPr lang="en-US" altLang="zh-CN" b="0" dirty="0" err="1" smtClean="0">
                <a:latin typeface="宋体" pitchFamily="2" charset="-122"/>
              </a:rPr>
              <a:t>μEM</a:t>
            </a:r>
            <a:r>
              <a:rPr lang="zh-CN" altLang="en-US" b="0" dirty="0" smtClean="0">
                <a:latin typeface="宋体" pitchFamily="2" charset="-122"/>
              </a:rPr>
              <a:t>依据</a:t>
            </a:r>
            <a:r>
              <a:rPr lang="en-US" altLang="zh-CN" b="0" dirty="0" err="1" smtClean="0">
                <a:latin typeface="宋体" pitchFamily="2" charset="-122"/>
              </a:rPr>
              <a:t>μPC</a:t>
            </a:r>
            <a:r>
              <a:rPr lang="zh-CN" altLang="en-US" b="0" dirty="0" smtClean="0">
                <a:latin typeface="宋体" pitchFamily="2" charset="-122"/>
              </a:rPr>
              <a:t>值（即：微地址）将选定</a:t>
            </a:r>
            <a:r>
              <a:rPr lang="zh-CN" altLang="en-US" b="0" dirty="0">
                <a:latin typeface="宋体" pitchFamily="2" charset="-122"/>
              </a:rPr>
              <a:t>单元的</a:t>
            </a:r>
            <a:r>
              <a:rPr lang="en-US" altLang="zh-CN" b="0" dirty="0">
                <a:latin typeface="宋体" pitchFamily="2" charset="-122"/>
              </a:rPr>
              <a:t>24</a:t>
            </a:r>
            <a:r>
              <a:rPr lang="zh-CN" altLang="en-US" b="0" dirty="0" smtClean="0">
                <a:latin typeface="宋体" pitchFamily="2" charset="-122"/>
              </a:rPr>
              <a:t>位控制信号送</a:t>
            </a:r>
            <a:r>
              <a:rPr lang="zh-CN" altLang="en-US" b="0" dirty="0">
                <a:latin typeface="宋体" pitchFamily="2" charset="-122"/>
              </a:rPr>
              <a:t>上控制总线</a:t>
            </a:r>
            <a:r>
              <a:rPr lang="en-US" altLang="zh-CN" b="0" dirty="0">
                <a:latin typeface="宋体" pitchFamily="2" charset="-122"/>
              </a:rPr>
              <a:t>CBUS</a:t>
            </a:r>
            <a:r>
              <a:rPr lang="zh-CN" altLang="en-US" b="0" dirty="0" smtClean="0">
                <a:latin typeface="宋体" pitchFamily="2" charset="-122"/>
              </a:rPr>
              <a:t>，</a:t>
            </a:r>
            <a:r>
              <a:rPr lang="zh-CN" altLang="en-US" b="0" dirty="0" smtClean="0">
                <a:latin typeface="宋体" pitchFamily="2" charset="-122"/>
              </a:rPr>
              <a:t>执行</a:t>
            </a:r>
            <a:r>
              <a:rPr lang="zh-CN" altLang="en-US" b="0" dirty="0" smtClean="0">
                <a:latin typeface="宋体" pitchFamily="2" charset="-122"/>
              </a:rPr>
              <a:t>第一</a:t>
            </a:r>
            <a:r>
              <a:rPr lang="zh-CN" altLang="en-US" b="0" dirty="0">
                <a:latin typeface="宋体" pitchFamily="2" charset="-122"/>
              </a:rPr>
              <a:t>条微指令的功能；同时</a:t>
            </a:r>
            <a:r>
              <a:rPr lang="en-US" altLang="zh-CN" b="0" dirty="0" err="1">
                <a:latin typeface="宋体" pitchFamily="2" charset="-122"/>
              </a:rPr>
              <a:t>μPC</a:t>
            </a:r>
            <a:r>
              <a:rPr lang="en-US" altLang="zh-CN" b="0" dirty="0">
                <a:latin typeface="宋体" pitchFamily="2" charset="-122"/>
              </a:rPr>
              <a:t> </a:t>
            </a:r>
            <a:r>
              <a:rPr lang="zh-CN" altLang="en-US" b="0" dirty="0">
                <a:latin typeface="宋体" pitchFamily="2" charset="-122"/>
              </a:rPr>
              <a:t>加</a:t>
            </a:r>
            <a:r>
              <a:rPr lang="en-US" altLang="zh-CN" b="0" dirty="0">
                <a:latin typeface="宋体" pitchFamily="2" charset="-122"/>
              </a:rPr>
              <a:t>1</a:t>
            </a:r>
            <a:r>
              <a:rPr lang="zh-CN" altLang="en-US" b="0" dirty="0">
                <a:latin typeface="宋体" pitchFamily="2" charset="-122"/>
              </a:rPr>
              <a:t>，输出这条指令的第二条微指令，直到执行一</a:t>
            </a:r>
            <a:r>
              <a:rPr lang="zh-CN" altLang="en-US" b="0" dirty="0" smtClean="0">
                <a:latin typeface="宋体" pitchFamily="2" charset="-122"/>
              </a:rPr>
              <a:t>条“取下一条指令”的微指令（即：</a:t>
            </a:r>
            <a:r>
              <a:rPr lang="en-US" altLang="zh-CN" b="0" dirty="0" smtClean="0">
                <a:latin typeface="宋体" pitchFamily="2" charset="-122"/>
              </a:rPr>
              <a:t>CBFFFFH</a:t>
            </a:r>
            <a:r>
              <a:rPr lang="zh-CN" altLang="en-US" b="0" dirty="0" smtClean="0">
                <a:latin typeface="宋体" pitchFamily="2" charset="-122"/>
              </a:rPr>
              <a:t>），此时</a:t>
            </a:r>
            <a:r>
              <a:rPr lang="en-US" altLang="zh-CN" b="0" dirty="0" smtClean="0">
                <a:latin typeface="宋体" pitchFamily="2" charset="-122"/>
              </a:rPr>
              <a:t>PC</a:t>
            </a:r>
            <a:r>
              <a:rPr lang="zh-CN" altLang="en-US" b="0" dirty="0">
                <a:latin typeface="宋体" pitchFamily="2" charset="-122"/>
              </a:rPr>
              <a:t>加</a:t>
            </a:r>
            <a:r>
              <a:rPr lang="en-US" altLang="zh-CN" b="0" dirty="0" smtClean="0">
                <a:latin typeface="宋体" pitchFamily="2" charset="-122"/>
              </a:rPr>
              <a:t>1</a:t>
            </a:r>
            <a:r>
              <a:rPr lang="zh-CN" altLang="en-US" b="0" dirty="0" smtClean="0">
                <a:latin typeface="宋体" pitchFamily="2" charset="-122"/>
              </a:rPr>
              <a:t>，开始</a:t>
            </a:r>
            <a:r>
              <a:rPr lang="zh-CN" altLang="en-US" b="0" dirty="0">
                <a:latin typeface="宋体" pitchFamily="2" charset="-122"/>
              </a:rPr>
              <a:t>执行下一条指令。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590800" y="142852"/>
            <a:ext cx="3240088" cy="51911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lIns="0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一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背景知识（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71472" y="642918"/>
            <a:ext cx="778674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latin typeface="宋体" pitchFamily="2" charset="-122"/>
              </a:rPr>
              <a:t>5. </a:t>
            </a:r>
            <a:r>
              <a:rPr lang="en-US" altLang="zh-CN" dirty="0" smtClean="0">
                <a:latin typeface="宋体" pitchFamily="2" charset="-122"/>
              </a:rPr>
              <a:t>PC</a:t>
            </a:r>
            <a:r>
              <a:rPr lang="zh-CN" altLang="en-US" dirty="0" smtClean="0">
                <a:latin typeface="宋体" pitchFamily="2" charset="-122"/>
              </a:rPr>
              <a:t>寄存器的</a:t>
            </a:r>
            <a:r>
              <a:rPr lang="zh-CN" altLang="en-US" dirty="0">
                <a:latin typeface="宋体" pitchFamily="2" charset="-122"/>
              </a:rPr>
              <a:t>打入原理：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>
                <a:latin typeface="宋体" pitchFamily="2" charset="-122"/>
              </a:rPr>
              <a:t>    </a:t>
            </a:r>
            <a:r>
              <a:rPr lang="zh-CN" altLang="en-US" b="0" dirty="0" smtClean="0">
                <a:latin typeface="宋体" pitchFamily="2" charset="-122"/>
              </a:rPr>
              <a:t>一</a:t>
            </a:r>
            <a:r>
              <a:rPr lang="zh-CN" altLang="en-US" b="0" dirty="0">
                <a:latin typeface="宋体" pitchFamily="2" charset="-122"/>
              </a:rPr>
              <a:t>条指令执行</a:t>
            </a:r>
            <a:r>
              <a:rPr lang="zh-CN" altLang="en-US" b="0" dirty="0" smtClean="0">
                <a:latin typeface="宋体" pitchFamily="2" charset="-122"/>
              </a:rPr>
              <a:t>完毕后</a:t>
            </a:r>
            <a:r>
              <a:rPr lang="en-US" altLang="zh-CN" b="0" dirty="0" smtClean="0">
                <a:latin typeface="宋体" pitchFamily="2" charset="-122"/>
              </a:rPr>
              <a:t>PC</a:t>
            </a:r>
            <a:r>
              <a:rPr lang="zh-CN" altLang="en-US" b="0" dirty="0">
                <a:latin typeface="宋体" pitchFamily="2" charset="-122"/>
              </a:rPr>
              <a:t>会自动加</a:t>
            </a:r>
            <a:r>
              <a:rPr lang="en-US" altLang="zh-CN" b="0" dirty="0">
                <a:latin typeface="宋体" pitchFamily="2" charset="-122"/>
              </a:rPr>
              <a:t>1</a:t>
            </a:r>
            <a:r>
              <a:rPr lang="zh-CN" altLang="en-US" b="0" dirty="0">
                <a:latin typeface="宋体" pitchFamily="2" charset="-122"/>
              </a:rPr>
              <a:t>，系统顺序执行下一条指令，</a:t>
            </a:r>
            <a:r>
              <a:rPr lang="zh-CN" altLang="en-US" b="0" dirty="0" smtClean="0">
                <a:latin typeface="宋体" pitchFamily="2" charset="-122"/>
              </a:rPr>
              <a:t>但当系统</a:t>
            </a:r>
            <a:r>
              <a:rPr lang="zh-CN" altLang="en-US" b="0" dirty="0">
                <a:latin typeface="宋体" pitchFamily="2" charset="-122"/>
              </a:rPr>
              <a:t>需要</a:t>
            </a:r>
            <a:r>
              <a:rPr lang="zh-CN" altLang="en-US" b="0" dirty="0" smtClean="0">
                <a:latin typeface="宋体" pitchFamily="2" charset="-122"/>
              </a:rPr>
              <a:t>进入</a:t>
            </a:r>
            <a:r>
              <a:rPr lang="zh-CN" altLang="en-US" b="0" dirty="0">
                <a:latin typeface="宋体" pitchFamily="2" charset="-122"/>
              </a:rPr>
              <a:t>一个新的指令序列</a:t>
            </a:r>
            <a:r>
              <a:rPr lang="zh-CN" altLang="en-US" b="0" dirty="0" smtClean="0">
                <a:latin typeface="宋体" pitchFamily="2" charset="-122"/>
              </a:rPr>
              <a:t>时（如：跳</a:t>
            </a:r>
            <a:r>
              <a:rPr lang="zh-CN" altLang="en-US" b="0" dirty="0">
                <a:latin typeface="宋体" pitchFamily="2" charset="-122"/>
              </a:rPr>
              <a:t>转、转子程序</a:t>
            </a:r>
            <a:r>
              <a:rPr lang="zh-CN" altLang="en-US" b="0" dirty="0" smtClean="0">
                <a:latin typeface="宋体" pitchFamily="2" charset="-122"/>
              </a:rPr>
              <a:t>等），</a:t>
            </a:r>
            <a:r>
              <a:rPr lang="zh-CN" altLang="en-US" b="0" dirty="0">
                <a:latin typeface="宋体" pitchFamily="2" charset="-122"/>
              </a:rPr>
              <a:t>必须给</a:t>
            </a:r>
            <a:r>
              <a:rPr lang="en-US" altLang="zh-CN" b="0" dirty="0">
                <a:latin typeface="宋体" pitchFamily="2" charset="-122"/>
              </a:rPr>
              <a:t>PC</a:t>
            </a:r>
            <a:r>
              <a:rPr lang="zh-CN" altLang="en-US" b="0" dirty="0">
                <a:latin typeface="宋体" pitchFamily="2" charset="-122"/>
              </a:rPr>
              <a:t>打入新的起始值</a:t>
            </a:r>
            <a:r>
              <a:rPr lang="en-US" altLang="zh-CN" b="0" dirty="0">
                <a:latin typeface="Times New Roman"/>
              </a:rPr>
              <a:t>——</a:t>
            </a:r>
            <a:r>
              <a:rPr lang="zh-CN" altLang="en-US" b="0" dirty="0">
                <a:latin typeface="宋体" pitchFamily="2" charset="-122"/>
              </a:rPr>
              <a:t>新指令序列的入口地址。实验箱用图</a:t>
            </a:r>
            <a:r>
              <a:rPr lang="en-US" altLang="zh-CN" b="0" dirty="0">
                <a:latin typeface="宋体" pitchFamily="2" charset="-122"/>
              </a:rPr>
              <a:t>3</a:t>
            </a:r>
            <a:r>
              <a:rPr lang="zh-CN" altLang="en-US" b="0" dirty="0">
                <a:latin typeface="宋体" pitchFamily="2" charset="-122"/>
              </a:rPr>
              <a:t>的电路实现把数据总线的值</a:t>
            </a:r>
            <a:r>
              <a:rPr lang="en-US" altLang="zh-CN" b="0" dirty="0" smtClean="0">
                <a:latin typeface="宋体" pitchFamily="2" charset="-122"/>
              </a:rPr>
              <a:t>(</a:t>
            </a:r>
            <a:r>
              <a:rPr lang="zh-CN" altLang="en-US" b="0" dirty="0" smtClean="0">
                <a:latin typeface="宋体" pitchFamily="2" charset="-122"/>
              </a:rPr>
              <a:t>即：新指令序列的入口</a:t>
            </a:r>
            <a:r>
              <a:rPr lang="zh-CN" altLang="en-US" b="0" dirty="0" smtClean="0">
                <a:latin typeface="宋体" pitchFamily="2" charset="-122"/>
              </a:rPr>
              <a:t>地址</a:t>
            </a:r>
            <a:r>
              <a:rPr lang="en-US" altLang="zh-CN" b="0" dirty="0">
                <a:latin typeface="宋体" pitchFamily="2" charset="-122"/>
              </a:rPr>
              <a:t>)</a:t>
            </a:r>
            <a:r>
              <a:rPr lang="zh-CN" altLang="en-US" b="0" dirty="0">
                <a:latin typeface="宋体" pitchFamily="2" charset="-122"/>
              </a:rPr>
              <a:t>打入</a:t>
            </a:r>
            <a:r>
              <a:rPr lang="en-US" altLang="zh-CN" b="0" dirty="0">
                <a:latin typeface="宋体" pitchFamily="2" charset="-122"/>
              </a:rPr>
              <a:t>PC</a:t>
            </a:r>
            <a:r>
              <a:rPr lang="zh-CN" altLang="en-US" b="0" dirty="0">
                <a:latin typeface="宋体" pitchFamily="2" charset="-122"/>
              </a:rPr>
              <a:t>的操作，以更新</a:t>
            </a:r>
            <a:r>
              <a:rPr lang="en-US" altLang="zh-CN" b="0" dirty="0">
                <a:latin typeface="宋体" pitchFamily="2" charset="-122"/>
              </a:rPr>
              <a:t>PC</a:t>
            </a:r>
            <a:r>
              <a:rPr lang="zh-CN" altLang="en-US" b="0" dirty="0">
                <a:latin typeface="宋体" pitchFamily="2" charset="-122"/>
              </a:rPr>
              <a:t>值。图中</a:t>
            </a:r>
            <a:r>
              <a:rPr lang="en-US" altLang="zh-CN" b="0" dirty="0">
                <a:latin typeface="宋体" pitchFamily="2" charset="-122"/>
              </a:rPr>
              <a:t>151</a:t>
            </a:r>
            <a:r>
              <a:rPr lang="zh-CN" altLang="en-US" b="0" dirty="0">
                <a:latin typeface="宋体" pitchFamily="2" charset="-122"/>
              </a:rPr>
              <a:t>是</a:t>
            </a:r>
            <a:r>
              <a:rPr lang="en-US" altLang="zh-CN" b="0" dirty="0">
                <a:latin typeface="宋体" pitchFamily="2" charset="-122"/>
              </a:rPr>
              <a:t>8</a:t>
            </a:r>
            <a:r>
              <a:rPr lang="zh-CN" altLang="en-US" b="0" dirty="0">
                <a:latin typeface="宋体" pitchFamily="2" charset="-122"/>
              </a:rPr>
              <a:t>选</a:t>
            </a:r>
            <a:r>
              <a:rPr lang="en-US" altLang="zh-CN" b="0" dirty="0">
                <a:latin typeface="宋体" pitchFamily="2" charset="-122"/>
              </a:rPr>
              <a:t>1</a:t>
            </a:r>
            <a:r>
              <a:rPr lang="zh-CN" altLang="en-US" b="0" dirty="0">
                <a:latin typeface="宋体" pitchFamily="2" charset="-122"/>
              </a:rPr>
              <a:t>输出器，选择功能如表</a:t>
            </a:r>
            <a:r>
              <a:rPr lang="en-US" altLang="zh-CN" b="0" dirty="0">
                <a:latin typeface="宋体" pitchFamily="2" charset="-122"/>
              </a:rPr>
              <a:t>1</a:t>
            </a:r>
            <a:r>
              <a:rPr lang="zh-CN" altLang="en-US" b="0" dirty="0">
                <a:latin typeface="宋体" pitchFamily="2" charset="-122"/>
              </a:rPr>
              <a:t>。    </a:t>
            </a:r>
          </a:p>
        </p:txBody>
      </p:sp>
      <p:graphicFrame>
        <p:nvGraphicFramePr>
          <p:cNvPr id="50354" name="Group 178"/>
          <p:cNvGraphicFramePr>
            <a:graphicFrameLocks noGrp="1"/>
          </p:cNvGraphicFramePr>
          <p:nvPr/>
        </p:nvGraphicFramePr>
        <p:xfrm>
          <a:off x="4114800" y="3429000"/>
          <a:ext cx="1905000" cy="2302764"/>
        </p:xfrm>
        <a:graphic>
          <a:graphicData uri="http://schemas.openxmlformats.org/drawingml/2006/table">
            <a:tbl>
              <a:tblPr/>
              <a:tblGrid>
                <a:gridCol w="1328738"/>
                <a:gridCol w="576262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1  151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选择表</a:t>
                      </a:r>
                    </a:p>
                  </a:txBody>
                  <a:tcPr marL="38100" marR="38100" marT="19050" marB="1905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      B     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ELP   IR3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IR2</a:t>
                      </a:r>
                    </a:p>
                  </a:txBody>
                  <a:tcPr marL="38100" marR="38100" marT="19050" marB="1905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LDPC</a:t>
                      </a:r>
                    </a:p>
                  </a:txBody>
                  <a:tcPr marL="38100" marR="38100" marT="19050" marB="1905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0      0      0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0      0      1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0      1      0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0      1      1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X    X</a:t>
                      </a:r>
                    </a:p>
                  </a:txBody>
                  <a:tcPr marL="38100" marR="38100" marT="19050" marB="1905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15" name="Line 139"/>
          <p:cNvSpPr>
            <a:spLocks noChangeShapeType="1"/>
          </p:cNvSpPr>
          <p:nvPr/>
        </p:nvSpPr>
        <p:spPr bwMode="auto">
          <a:xfrm>
            <a:off x="5657850" y="4619625"/>
            <a:ext cx="1524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16" name="Line 140"/>
          <p:cNvSpPr>
            <a:spLocks noChangeShapeType="1"/>
          </p:cNvSpPr>
          <p:nvPr/>
        </p:nvSpPr>
        <p:spPr bwMode="auto">
          <a:xfrm>
            <a:off x="5610225" y="4329113"/>
            <a:ext cx="1524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318" name="Group 142"/>
          <p:cNvGrpSpPr>
            <a:grpSpLocks/>
          </p:cNvGrpSpPr>
          <p:nvPr/>
        </p:nvGrpSpPr>
        <p:grpSpPr bwMode="auto">
          <a:xfrm>
            <a:off x="6096000" y="3276600"/>
            <a:ext cx="2895600" cy="3063875"/>
            <a:chOff x="3840" y="2064"/>
            <a:chExt cx="1824" cy="1930"/>
          </a:xfrm>
        </p:grpSpPr>
        <p:sp>
          <p:nvSpPr>
            <p:cNvPr id="50180" name="Text Box 4"/>
            <p:cNvSpPr txBox="1">
              <a:spLocks noChangeArrowheads="1"/>
            </p:cNvSpPr>
            <p:nvPr/>
          </p:nvSpPr>
          <p:spPr bwMode="auto">
            <a:xfrm>
              <a:off x="4656" y="2064"/>
              <a:ext cx="624" cy="1543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600"/>
                <a:t>I0</a:t>
              </a:r>
            </a:p>
            <a:p>
              <a:r>
                <a:rPr lang="en-US" altLang="zh-CN" sz="1600"/>
                <a:t>I1         Z</a:t>
              </a:r>
            </a:p>
            <a:p>
              <a:r>
                <a:rPr lang="en-US" altLang="zh-CN" sz="1600"/>
                <a:t>I2        </a:t>
              </a:r>
            </a:p>
            <a:p>
              <a:r>
                <a:rPr lang="en-US" altLang="zh-CN" sz="1600"/>
                <a:t>I3         Z</a:t>
              </a:r>
            </a:p>
            <a:p>
              <a:r>
                <a:rPr lang="en-US" altLang="zh-CN" sz="1600"/>
                <a:t>I4</a:t>
              </a:r>
            </a:p>
            <a:p>
              <a:pPr>
                <a:lnSpc>
                  <a:spcPct val="40000"/>
                </a:lnSpc>
              </a:pPr>
              <a:r>
                <a:rPr lang="en-US" altLang="zh-CN"/>
                <a:t>~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/>
                <a:t>I7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/>
                <a:t>A          E</a:t>
              </a:r>
            </a:p>
            <a:p>
              <a:r>
                <a:rPr lang="en-US" altLang="zh-CN" sz="1600"/>
                <a:t>B</a:t>
              </a:r>
            </a:p>
            <a:p>
              <a:r>
                <a:rPr lang="en-US" altLang="zh-CN" sz="1600"/>
                <a:t>C</a:t>
              </a:r>
            </a:p>
          </p:txBody>
        </p:sp>
        <p:sp>
          <p:nvSpPr>
            <p:cNvPr id="50181" name="AutoShape 5"/>
            <p:cNvSpPr>
              <a:spLocks noChangeArrowheads="1"/>
            </p:cNvSpPr>
            <p:nvPr/>
          </p:nvSpPr>
          <p:spPr bwMode="auto">
            <a:xfrm>
              <a:off x="3863" y="2253"/>
              <a:ext cx="505" cy="136"/>
            </a:xfrm>
            <a:prstGeom prst="hexagon">
              <a:avLst>
                <a:gd name="adj" fmla="val 92831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3881" y="2235"/>
              <a:ext cx="4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>
                  <a:latin typeface="Arial" charset="0"/>
                </a:rPr>
                <a:t>    </a:t>
              </a:r>
              <a:r>
                <a:rPr lang="en-US" altLang="zh-CN" sz="1200">
                  <a:latin typeface="Arial" charset="0"/>
                </a:rPr>
                <a:t> Z</a:t>
              </a:r>
              <a:endParaRPr kumimoji="0" lang="en-US" altLang="zh-CN" sz="1200">
                <a:latin typeface="Arial" charset="0"/>
              </a:endParaRPr>
            </a:p>
          </p:txBody>
        </p:sp>
        <p:sp>
          <p:nvSpPr>
            <p:cNvPr id="50183" name="AutoShape 7"/>
            <p:cNvSpPr>
              <a:spLocks noChangeArrowheads="1"/>
            </p:cNvSpPr>
            <p:nvPr/>
          </p:nvSpPr>
          <p:spPr bwMode="auto">
            <a:xfrm>
              <a:off x="3840" y="2091"/>
              <a:ext cx="505" cy="136"/>
            </a:xfrm>
            <a:prstGeom prst="hexagon">
              <a:avLst>
                <a:gd name="adj" fmla="val 92831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4" name="Text Box 8"/>
            <p:cNvSpPr txBox="1">
              <a:spLocks noChangeArrowheads="1"/>
            </p:cNvSpPr>
            <p:nvPr/>
          </p:nvSpPr>
          <p:spPr bwMode="auto">
            <a:xfrm>
              <a:off x="3858" y="2073"/>
              <a:ext cx="4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>
                  <a:latin typeface="Arial" charset="0"/>
                </a:rPr>
                <a:t>    </a:t>
              </a:r>
              <a:r>
                <a:rPr lang="en-US" altLang="zh-CN" sz="1200">
                  <a:latin typeface="Arial" charset="0"/>
                </a:rPr>
                <a:t>Cy</a:t>
              </a:r>
              <a:endParaRPr kumimoji="0" lang="en-US" altLang="zh-CN" sz="1200">
                <a:latin typeface="Arial" charset="0"/>
              </a:endParaRPr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4320" y="2160"/>
              <a:ext cx="336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>
              <a:off x="4368" y="2334"/>
              <a:ext cx="288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>
              <a:off x="4176" y="2496"/>
              <a:ext cx="480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>
              <a:off x="4416" y="2640"/>
              <a:ext cx="240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4416" y="2832"/>
              <a:ext cx="240" cy="0"/>
            </a:xfrm>
            <a:prstGeom prst="line">
              <a:avLst/>
            </a:prstGeom>
            <a:noFill/>
            <a:ln w="101600">
              <a:solidFill>
                <a:srgbClr val="99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4416" y="3168"/>
              <a:ext cx="240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 flipV="1">
              <a:off x="4416" y="3342"/>
              <a:ext cx="240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>
              <a:off x="4416" y="3504"/>
              <a:ext cx="240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5280" y="2640"/>
              <a:ext cx="192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>
              <a:off x="5280" y="3168"/>
              <a:ext cx="192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4416" y="2496"/>
              <a:ext cx="0" cy="144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AutoShape 20"/>
            <p:cNvSpPr>
              <a:spLocks noChangeArrowheads="1"/>
            </p:cNvSpPr>
            <p:nvPr/>
          </p:nvSpPr>
          <p:spPr bwMode="auto">
            <a:xfrm rot="5400000">
              <a:off x="5299" y="2571"/>
              <a:ext cx="505" cy="136"/>
            </a:xfrm>
            <a:prstGeom prst="hexagon">
              <a:avLst>
                <a:gd name="adj" fmla="val 92831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 rot="5400000">
              <a:off x="5317" y="2553"/>
              <a:ext cx="4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>
                  <a:latin typeface="Arial" charset="0"/>
                </a:rPr>
                <a:t>  </a:t>
              </a:r>
              <a:r>
                <a:rPr lang="en-US" altLang="zh-CN" sz="1200">
                  <a:latin typeface="Arial" charset="0"/>
                </a:rPr>
                <a:t>LDPC  </a:t>
              </a:r>
              <a:endParaRPr kumimoji="0" lang="en-US" altLang="zh-CN" sz="1200">
                <a:latin typeface="Arial" charset="0"/>
              </a:endParaRP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3888" y="2400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Arial" charset="0"/>
                </a:rPr>
                <a:t>Vcc</a:t>
              </a:r>
              <a:endParaRPr kumimoji="0" lang="en-US" altLang="zh-CN" sz="16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50199" name="AutoShape 23"/>
            <p:cNvSpPr>
              <a:spLocks noChangeArrowheads="1"/>
            </p:cNvSpPr>
            <p:nvPr/>
          </p:nvSpPr>
          <p:spPr bwMode="auto">
            <a:xfrm>
              <a:off x="3911" y="3270"/>
              <a:ext cx="505" cy="136"/>
            </a:xfrm>
            <a:prstGeom prst="hexagon">
              <a:avLst>
                <a:gd name="adj" fmla="val 92831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3929" y="3252"/>
              <a:ext cx="4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>
                  <a:latin typeface="Arial" charset="0"/>
                </a:rPr>
                <a:t>   </a:t>
              </a:r>
              <a:r>
                <a:rPr lang="en-US" altLang="zh-CN" sz="1200">
                  <a:latin typeface="Arial" charset="0"/>
                </a:rPr>
                <a:t> IR3</a:t>
              </a:r>
              <a:endParaRPr kumimoji="0" lang="en-US" altLang="zh-CN" sz="1200">
                <a:latin typeface="Arial" charset="0"/>
              </a:endParaRPr>
            </a:p>
          </p:txBody>
        </p:sp>
        <p:sp>
          <p:nvSpPr>
            <p:cNvPr id="50201" name="AutoShape 25"/>
            <p:cNvSpPr>
              <a:spLocks noChangeArrowheads="1"/>
            </p:cNvSpPr>
            <p:nvPr/>
          </p:nvSpPr>
          <p:spPr bwMode="auto">
            <a:xfrm>
              <a:off x="3911" y="3090"/>
              <a:ext cx="505" cy="136"/>
            </a:xfrm>
            <a:prstGeom prst="hexagon">
              <a:avLst>
                <a:gd name="adj" fmla="val 92831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Text Box 26"/>
            <p:cNvSpPr txBox="1">
              <a:spLocks noChangeArrowheads="1"/>
            </p:cNvSpPr>
            <p:nvPr/>
          </p:nvSpPr>
          <p:spPr bwMode="auto">
            <a:xfrm>
              <a:off x="3906" y="3072"/>
              <a:ext cx="4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>
                  <a:latin typeface="Arial" charset="0"/>
                </a:rPr>
                <a:t>     </a:t>
              </a:r>
              <a:r>
                <a:rPr lang="en-US" altLang="zh-CN" sz="1200">
                  <a:latin typeface="Arial" charset="0"/>
                </a:rPr>
                <a:t>IR2</a:t>
              </a:r>
              <a:endParaRPr kumimoji="0" lang="en-US" altLang="zh-CN" sz="1200">
                <a:latin typeface="Arial" charset="0"/>
              </a:endParaRPr>
            </a:p>
          </p:txBody>
        </p:sp>
        <p:sp>
          <p:nvSpPr>
            <p:cNvPr id="50203" name="AutoShape 27"/>
            <p:cNvSpPr>
              <a:spLocks noChangeArrowheads="1"/>
            </p:cNvSpPr>
            <p:nvPr/>
          </p:nvSpPr>
          <p:spPr bwMode="auto">
            <a:xfrm>
              <a:off x="3920" y="3435"/>
              <a:ext cx="505" cy="136"/>
            </a:xfrm>
            <a:prstGeom prst="hexagon">
              <a:avLst>
                <a:gd name="adj" fmla="val 92831"/>
                <a:gd name="vf" fmla="val 115470"/>
              </a:avLst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4" name="Text Box 28"/>
            <p:cNvSpPr txBox="1">
              <a:spLocks noChangeArrowheads="1"/>
            </p:cNvSpPr>
            <p:nvPr/>
          </p:nvSpPr>
          <p:spPr bwMode="auto">
            <a:xfrm>
              <a:off x="3938" y="3417"/>
              <a:ext cx="4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charset="0"/>
                </a:rPr>
                <a:t>    ELP</a:t>
              </a:r>
              <a:endParaRPr kumimoji="0" lang="en-US" altLang="zh-CN" sz="1200">
                <a:latin typeface="Arial" charset="0"/>
              </a:endParaRPr>
            </a:p>
          </p:txBody>
        </p:sp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>
              <a:off x="4446" y="2832"/>
              <a:ext cx="0" cy="144"/>
            </a:xfrm>
            <a:prstGeom prst="line">
              <a:avLst/>
            </a:prstGeom>
            <a:noFill/>
            <a:ln w="101600">
              <a:solidFill>
                <a:srgbClr val="990000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8" name="Line 32"/>
            <p:cNvSpPr>
              <a:spLocks noChangeShapeType="1"/>
            </p:cNvSpPr>
            <p:nvPr/>
          </p:nvSpPr>
          <p:spPr bwMode="auto">
            <a:xfrm>
              <a:off x="4389" y="3024"/>
              <a:ext cx="96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Line 33"/>
            <p:cNvSpPr>
              <a:spLocks noChangeShapeType="1"/>
            </p:cNvSpPr>
            <p:nvPr/>
          </p:nvSpPr>
          <p:spPr bwMode="auto">
            <a:xfrm>
              <a:off x="4350" y="2976"/>
              <a:ext cx="192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0" name="Line 34"/>
            <p:cNvSpPr>
              <a:spLocks noChangeShapeType="1"/>
            </p:cNvSpPr>
            <p:nvPr/>
          </p:nvSpPr>
          <p:spPr bwMode="auto">
            <a:xfrm>
              <a:off x="5424" y="3360"/>
              <a:ext cx="96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1" name="Line 35"/>
            <p:cNvSpPr>
              <a:spLocks noChangeShapeType="1"/>
            </p:cNvSpPr>
            <p:nvPr/>
          </p:nvSpPr>
          <p:spPr bwMode="auto">
            <a:xfrm>
              <a:off x="5385" y="3312"/>
              <a:ext cx="192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3" name="Line 37"/>
            <p:cNvSpPr>
              <a:spLocks noChangeShapeType="1"/>
            </p:cNvSpPr>
            <p:nvPr/>
          </p:nvSpPr>
          <p:spPr bwMode="auto">
            <a:xfrm>
              <a:off x="5472" y="3168"/>
              <a:ext cx="0" cy="144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4" name="Text Box 38"/>
            <p:cNvSpPr txBox="1">
              <a:spLocks noChangeArrowheads="1"/>
            </p:cNvSpPr>
            <p:nvPr/>
          </p:nvSpPr>
          <p:spPr bwMode="auto">
            <a:xfrm>
              <a:off x="4848" y="3312"/>
              <a:ext cx="4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>
                  <a:latin typeface="Arial" charset="0"/>
                </a:rPr>
                <a:t>  </a:t>
              </a:r>
              <a:r>
                <a:rPr lang="en-US" altLang="zh-CN">
                  <a:latin typeface="Arial" charset="0"/>
                </a:rPr>
                <a:t>151</a:t>
              </a:r>
              <a:endParaRPr kumimoji="0" lang="en-US" altLang="zh-CN">
                <a:latin typeface="Arial" charset="0"/>
              </a:endParaRPr>
            </a:p>
          </p:txBody>
        </p:sp>
        <p:sp>
          <p:nvSpPr>
            <p:cNvPr id="50215" name="Text Box 39"/>
            <p:cNvSpPr txBox="1">
              <a:spLocks noChangeArrowheads="1"/>
            </p:cNvSpPr>
            <p:nvPr/>
          </p:nvSpPr>
          <p:spPr bwMode="auto">
            <a:xfrm>
              <a:off x="4128" y="3744"/>
              <a:ext cx="15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>
                  <a:latin typeface="Arial" charset="0"/>
                </a:rPr>
                <a:t>  </a:t>
              </a:r>
              <a:r>
                <a:rPr lang="zh-CN" altLang="en-US" b="0">
                  <a:latin typeface="Arial" charset="0"/>
                </a:rPr>
                <a:t>图</a:t>
              </a:r>
              <a:r>
                <a:rPr lang="en-US" altLang="zh-CN" b="0">
                  <a:latin typeface="Arial" charset="0"/>
                </a:rPr>
                <a:t>3.  PC</a:t>
              </a:r>
              <a:r>
                <a:rPr lang="zh-CN" altLang="en-US" b="0">
                  <a:latin typeface="Arial" charset="0"/>
                </a:rPr>
                <a:t>打入电路</a:t>
              </a:r>
              <a:endParaRPr kumimoji="0" lang="zh-CN" altLang="en-US" b="0">
                <a:latin typeface="Arial" charset="0"/>
              </a:endParaRPr>
            </a:p>
          </p:txBody>
        </p:sp>
        <p:sp>
          <p:nvSpPr>
            <p:cNvPr id="50317" name="Line 141"/>
            <p:cNvSpPr>
              <a:spLocks noChangeShapeType="1"/>
            </p:cNvSpPr>
            <p:nvPr/>
          </p:nvSpPr>
          <p:spPr bwMode="auto">
            <a:xfrm>
              <a:off x="5109" y="256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53" name="Text Box 177"/>
          <p:cNvSpPr txBox="1">
            <a:spLocks noChangeArrowheads="1"/>
          </p:cNvSpPr>
          <p:nvPr/>
        </p:nvSpPr>
        <p:spPr bwMode="auto">
          <a:xfrm>
            <a:off x="142844" y="3155952"/>
            <a:ext cx="392909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 smtClean="0">
                <a:latin typeface="宋体" pitchFamily="2" charset="-122"/>
              </a:rPr>
              <a:t>  由</a:t>
            </a:r>
            <a:r>
              <a:rPr lang="zh-CN" altLang="en-US" b="0" dirty="0">
                <a:latin typeface="宋体" pitchFamily="2" charset="-122"/>
              </a:rPr>
              <a:t>表</a:t>
            </a:r>
            <a:r>
              <a:rPr lang="en-US" altLang="zh-CN" b="0" dirty="0">
                <a:latin typeface="宋体" pitchFamily="2" charset="-122"/>
              </a:rPr>
              <a:t>1</a:t>
            </a:r>
            <a:r>
              <a:rPr lang="zh-CN" altLang="en-US" b="0" dirty="0">
                <a:latin typeface="宋体" pitchFamily="2" charset="-122"/>
              </a:rPr>
              <a:t>可知：当</a:t>
            </a:r>
            <a:r>
              <a:rPr lang="en-US" altLang="zh-CN" b="0" dirty="0">
                <a:latin typeface="宋体" pitchFamily="2" charset="-122"/>
              </a:rPr>
              <a:t>ELP</a:t>
            </a:r>
            <a:r>
              <a:rPr lang="zh-CN" altLang="en-US" b="0" dirty="0">
                <a:latin typeface="宋体" pitchFamily="2" charset="-122"/>
              </a:rPr>
              <a:t>＝</a:t>
            </a:r>
            <a:r>
              <a:rPr lang="en-US" altLang="zh-CN" b="0" dirty="0">
                <a:latin typeface="宋体" pitchFamily="2" charset="-122"/>
              </a:rPr>
              <a:t>1</a:t>
            </a:r>
            <a:r>
              <a:rPr lang="zh-CN" altLang="en-US" b="0" dirty="0" smtClean="0">
                <a:latin typeface="宋体" pitchFamily="2" charset="-122"/>
              </a:rPr>
              <a:t>时（即：</a:t>
            </a:r>
            <a:r>
              <a:rPr lang="en-US" altLang="zh-CN" b="0" dirty="0" smtClean="0">
                <a:latin typeface="宋体" pitchFamily="2" charset="-122"/>
              </a:rPr>
              <a:t>LDPC</a:t>
            </a:r>
            <a:r>
              <a:rPr lang="zh-CN" altLang="en-US" b="0" dirty="0">
                <a:latin typeface="宋体" pitchFamily="2" charset="-122"/>
              </a:rPr>
              <a:t>＝</a:t>
            </a:r>
            <a:r>
              <a:rPr lang="en-US" altLang="zh-CN" b="0" dirty="0" smtClean="0">
                <a:latin typeface="宋体" pitchFamily="2" charset="-122"/>
              </a:rPr>
              <a:t>1</a:t>
            </a:r>
            <a:r>
              <a:rPr lang="zh-CN" altLang="en-US" b="0" dirty="0" smtClean="0">
                <a:latin typeface="宋体" pitchFamily="2" charset="-122"/>
              </a:rPr>
              <a:t>），</a:t>
            </a:r>
            <a:r>
              <a:rPr lang="en-US" altLang="zh-CN" b="0" dirty="0" smtClean="0">
                <a:latin typeface="宋体" pitchFamily="2" charset="-122"/>
              </a:rPr>
              <a:t>8</a:t>
            </a:r>
            <a:r>
              <a:rPr lang="zh-CN" altLang="en-US" b="0" dirty="0" smtClean="0">
                <a:latin typeface="宋体" pitchFamily="2" charset="-122"/>
              </a:rPr>
              <a:t>选</a:t>
            </a:r>
            <a:r>
              <a:rPr lang="en-US" altLang="zh-CN" b="0" dirty="0" smtClean="0">
                <a:latin typeface="宋体" pitchFamily="2" charset="-122"/>
              </a:rPr>
              <a:t>1</a:t>
            </a:r>
            <a:r>
              <a:rPr lang="zh-CN" altLang="en-US" b="0" dirty="0" smtClean="0">
                <a:latin typeface="宋体" pitchFamily="2" charset="-122"/>
              </a:rPr>
              <a:t>输出器</a:t>
            </a:r>
            <a:r>
              <a:rPr lang="en-US" altLang="zh-CN" b="0" dirty="0" smtClean="0">
                <a:latin typeface="宋体" pitchFamily="2" charset="-122"/>
              </a:rPr>
              <a:t>151</a:t>
            </a:r>
            <a:r>
              <a:rPr lang="zh-CN" altLang="en-US" b="0" dirty="0" smtClean="0">
                <a:latin typeface="宋体" pitchFamily="2" charset="-122"/>
              </a:rPr>
              <a:t>无效</a:t>
            </a:r>
            <a:r>
              <a:rPr lang="zh-CN" altLang="en-US" b="0" dirty="0">
                <a:latin typeface="宋体" pitchFamily="2" charset="-122"/>
              </a:rPr>
              <a:t>，</a:t>
            </a:r>
            <a:r>
              <a:rPr lang="en-US" altLang="zh-CN" b="0" dirty="0">
                <a:latin typeface="宋体" pitchFamily="2" charset="-122"/>
              </a:rPr>
              <a:t>PC</a:t>
            </a:r>
            <a:r>
              <a:rPr lang="zh-CN" altLang="en-US" b="0" dirty="0">
                <a:latin typeface="宋体" pitchFamily="2" charset="-122"/>
              </a:rPr>
              <a:t>的值不会被修改。当</a:t>
            </a:r>
            <a:r>
              <a:rPr lang="en-US" altLang="zh-CN" b="0" dirty="0">
                <a:latin typeface="宋体" pitchFamily="2" charset="-122"/>
              </a:rPr>
              <a:t>ELP</a:t>
            </a:r>
            <a:r>
              <a:rPr lang="zh-CN" altLang="en-US" b="0" dirty="0">
                <a:latin typeface="宋体" pitchFamily="2" charset="-122"/>
              </a:rPr>
              <a:t>＝</a:t>
            </a:r>
            <a:r>
              <a:rPr lang="en-US" altLang="zh-CN" dirty="0">
                <a:latin typeface="宋体" pitchFamily="2" charset="-122"/>
              </a:rPr>
              <a:t>0</a:t>
            </a:r>
            <a:r>
              <a:rPr lang="zh-CN" altLang="en-US" b="0" dirty="0">
                <a:latin typeface="宋体" pitchFamily="2" charset="-122"/>
              </a:rPr>
              <a:t>时，</a:t>
            </a:r>
            <a:r>
              <a:rPr lang="en-US" altLang="zh-CN" b="0" dirty="0" smtClean="0">
                <a:latin typeface="宋体" pitchFamily="2" charset="-122"/>
              </a:rPr>
              <a:t>PC</a:t>
            </a:r>
            <a:r>
              <a:rPr lang="zh-CN" altLang="en-US" b="0" dirty="0" smtClean="0">
                <a:latin typeface="宋体" pitchFamily="2" charset="-122"/>
              </a:rPr>
              <a:t>值将分以下三</a:t>
            </a:r>
            <a:r>
              <a:rPr lang="zh-CN" altLang="en-US" b="0" dirty="0">
                <a:latin typeface="宋体" pitchFamily="2" charset="-122"/>
              </a:rPr>
              <a:t>种情况被修改：</a:t>
            </a:r>
          </a:p>
          <a:p>
            <a:pPr>
              <a:lnSpc>
                <a:spcPct val="120000"/>
              </a:lnSpc>
            </a:pPr>
            <a:r>
              <a:rPr lang="zh-CN" altLang="en-US" b="0" dirty="0" smtClean="0">
                <a:latin typeface="宋体" pitchFamily="2" charset="-122"/>
              </a:rPr>
              <a:t>（</a:t>
            </a:r>
            <a:r>
              <a:rPr lang="en-US" altLang="zh-CN" b="0" dirty="0" smtClean="0">
                <a:latin typeface="宋体" pitchFamily="2" charset="-122"/>
              </a:rPr>
              <a:t>1</a:t>
            </a:r>
            <a:r>
              <a:rPr lang="zh-CN" altLang="en-US" b="0" dirty="0" smtClean="0">
                <a:latin typeface="宋体" pitchFamily="2" charset="-122"/>
              </a:rPr>
              <a:t>）</a:t>
            </a:r>
            <a:r>
              <a:rPr lang="zh-CN" altLang="en-US" b="0" dirty="0" smtClean="0">
                <a:latin typeface="宋体" pitchFamily="2" charset="-122"/>
              </a:rPr>
              <a:t>当</a:t>
            </a:r>
            <a:r>
              <a:rPr lang="en-US" altLang="zh-CN" b="0" dirty="0" smtClean="0">
                <a:latin typeface="宋体" pitchFamily="2" charset="-122"/>
              </a:rPr>
              <a:t>IR3</a:t>
            </a:r>
            <a:r>
              <a:rPr lang="zh-CN" altLang="en-US" b="0" dirty="0">
                <a:latin typeface="宋体" pitchFamily="2" charset="-122"/>
              </a:rPr>
              <a:t>、</a:t>
            </a:r>
            <a:r>
              <a:rPr lang="en-US" altLang="zh-CN" b="0" dirty="0">
                <a:latin typeface="宋体" pitchFamily="2" charset="-122"/>
              </a:rPr>
              <a:t>IR2</a:t>
            </a:r>
            <a:r>
              <a:rPr lang="zh-CN" altLang="en-US" b="0" dirty="0">
                <a:latin typeface="宋体" pitchFamily="2" charset="-122"/>
              </a:rPr>
              <a:t>＝</a:t>
            </a:r>
            <a:r>
              <a:rPr lang="en-US" altLang="zh-CN" b="0" dirty="0">
                <a:latin typeface="宋体" pitchFamily="2" charset="-122"/>
              </a:rPr>
              <a:t>00</a:t>
            </a:r>
            <a:r>
              <a:rPr lang="zh-CN" altLang="en-US" b="0" dirty="0">
                <a:latin typeface="宋体" pitchFamily="2" charset="-122"/>
              </a:rPr>
              <a:t>，</a:t>
            </a:r>
            <a:r>
              <a:rPr lang="en-US" altLang="zh-CN" b="0" dirty="0">
                <a:latin typeface="宋体" pitchFamily="2" charset="-122"/>
              </a:rPr>
              <a:t>Cy(</a:t>
            </a:r>
            <a:r>
              <a:rPr lang="zh-CN" altLang="en-US" b="0" dirty="0">
                <a:latin typeface="宋体" pitchFamily="2" charset="-122"/>
              </a:rPr>
              <a:t>进位标志</a:t>
            </a:r>
            <a:r>
              <a:rPr lang="en-US" altLang="zh-CN" b="0" dirty="0">
                <a:latin typeface="宋体" pitchFamily="2" charset="-122"/>
              </a:rPr>
              <a:t>)</a:t>
            </a:r>
            <a:r>
              <a:rPr lang="zh-CN" altLang="en-US" b="0" dirty="0" smtClean="0">
                <a:latin typeface="宋体" pitchFamily="2" charset="-122"/>
              </a:rPr>
              <a:t>有效时，则</a:t>
            </a:r>
            <a:r>
              <a:rPr lang="zh-CN" altLang="en-US" b="0" dirty="0">
                <a:latin typeface="宋体" pitchFamily="2" charset="-122"/>
              </a:rPr>
              <a:t>修改</a:t>
            </a:r>
            <a:r>
              <a:rPr lang="en-US" altLang="zh-CN" b="0" dirty="0">
                <a:latin typeface="宋体" pitchFamily="2" charset="-122"/>
              </a:rPr>
              <a:t>PC</a:t>
            </a:r>
            <a:r>
              <a:rPr lang="zh-CN" altLang="en-US" b="0" dirty="0" smtClean="0">
                <a:latin typeface="宋体" pitchFamily="2" charset="-122"/>
              </a:rPr>
              <a:t>；（</a:t>
            </a:r>
            <a:r>
              <a:rPr lang="en-US" altLang="zh-CN" b="0" dirty="0" smtClean="0">
                <a:latin typeface="宋体" pitchFamily="2" charset="-122"/>
              </a:rPr>
              <a:t>2</a:t>
            </a:r>
            <a:r>
              <a:rPr lang="zh-CN" altLang="en-US" b="0" dirty="0" smtClean="0">
                <a:latin typeface="宋体" pitchFamily="2" charset="-122"/>
              </a:rPr>
              <a:t>）当</a:t>
            </a:r>
            <a:r>
              <a:rPr lang="en-US" altLang="zh-CN" b="0" dirty="0" smtClean="0">
                <a:latin typeface="宋体" pitchFamily="2" charset="-122"/>
              </a:rPr>
              <a:t>IR3</a:t>
            </a:r>
            <a:r>
              <a:rPr lang="zh-CN" altLang="en-US" b="0" dirty="0">
                <a:latin typeface="宋体" pitchFamily="2" charset="-122"/>
              </a:rPr>
              <a:t>、</a:t>
            </a:r>
            <a:r>
              <a:rPr lang="en-US" altLang="zh-CN" b="0" dirty="0">
                <a:latin typeface="宋体" pitchFamily="2" charset="-122"/>
              </a:rPr>
              <a:t>IR2</a:t>
            </a:r>
            <a:r>
              <a:rPr lang="zh-CN" altLang="en-US" b="0" dirty="0">
                <a:latin typeface="宋体" pitchFamily="2" charset="-122"/>
              </a:rPr>
              <a:t>＝</a:t>
            </a:r>
            <a:r>
              <a:rPr lang="en-US" altLang="zh-CN" b="0" dirty="0">
                <a:latin typeface="宋体" pitchFamily="2" charset="-122"/>
              </a:rPr>
              <a:t>01</a:t>
            </a:r>
            <a:r>
              <a:rPr lang="zh-CN" altLang="en-US" b="0" dirty="0">
                <a:latin typeface="宋体" pitchFamily="2" charset="-122"/>
              </a:rPr>
              <a:t>，</a:t>
            </a:r>
            <a:r>
              <a:rPr lang="en-US" altLang="zh-CN" b="0" dirty="0">
                <a:latin typeface="宋体" pitchFamily="2" charset="-122"/>
              </a:rPr>
              <a:t>Z(0</a:t>
            </a:r>
            <a:r>
              <a:rPr lang="zh-CN" altLang="en-US" b="0" dirty="0">
                <a:latin typeface="宋体" pitchFamily="2" charset="-122"/>
              </a:rPr>
              <a:t>标志</a:t>
            </a:r>
            <a:r>
              <a:rPr lang="en-US" altLang="zh-CN" b="0" dirty="0">
                <a:latin typeface="宋体" pitchFamily="2" charset="-122"/>
              </a:rPr>
              <a:t>)</a:t>
            </a:r>
            <a:r>
              <a:rPr lang="zh-CN" altLang="en-US" b="0" dirty="0" smtClean="0">
                <a:latin typeface="宋体" pitchFamily="2" charset="-122"/>
              </a:rPr>
              <a:t>有效时，则</a:t>
            </a:r>
            <a:r>
              <a:rPr lang="zh-CN" altLang="en-US" b="0" dirty="0">
                <a:latin typeface="宋体" pitchFamily="2" charset="-122"/>
              </a:rPr>
              <a:t>修改</a:t>
            </a:r>
            <a:r>
              <a:rPr lang="en-US" altLang="zh-CN" b="0" dirty="0">
                <a:latin typeface="宋体" pitchFamily="2" charset="-122"/>
              </a:rPr>
              <a:t>PC</a:t>
            </a:r>
            <a:r>
              <a:rPr lang="zh-CN" altLang="en-US" b="0" dirty="0" smtClean="0">
                <a:latin typeface="宋体" pitchFamily="2" charset="-122"/>
              </a:rPr>
              <a:t>；（</a:t>
            </a:r>
            <a:r>
              <a:rPr lang="en-US" altLang="zh-CN" b="0" dirty="0" smtClean="0">
                <a:latin typeface="宋体" pitchFamily="2" charset="-122"/>
              </a:rPr>
              <a:t>3)</a:t>
            </a:r>
            <a:r>
              <a:rPr lang="zh-CN" altLang="en-US" b="0" dirty="0" smtClean="0">
                <a:latin typeface="宋体" pitchFamily="2" charset="-122"/>
              </a:rPr>
              <a:t> 当</a:t>
            </a:r>
            <a:r>
              <a:rPr lang="en-US" altLang="zh-CN" b="0" dirty="0" smtClean="0">
                <a:latin typeface="宋体" pitchFamily="2" charset="-122"/>
              </a:rPr>
              <a:t>IR3</a:t>
            </a:r>
            <a:r>
              <a:rPr lang="zh-CN" altLang="en-US" b="0" dirty="0">
                <a:latin typeface="宋体" pitchFamily="2" charset="-122"/>
              </a:rPr>
              <a:t>、</a:t>
            </a:r>
            <a:r>
              <a:rPr lang="en-US" altLang="zh-CN" b="0" dirty="0">
                <a:latin typeface="宋体" pitchFamily="2" charset="-122"/>
              </a:rPr>
              <a:t>IR2</a:t>
            </a:r>
            <a:r>
              <a:rPr lang="zh-CN" altLang="en-US" b="0" dirty="0">
                <a:latin typeface="宋体" pitchFamily="2" charset="-122"/>
              </a:rPr>
              <a:t>＝</a:t>
            </a:r>
            <a:r>
              <a:rPr lang="en-US" altLang="zh-CN" b="0" dirty="0" smtClean="0">
                <a:latin typeface="宋体" pitchFamily="2" charset="-122"/>
              </a:rPr>
              <a:t>10</a:t>
            </a:r>
            <a:r>
              <a:rPr lang="zh-CN" altLang="en-US" b="0" dirty="0" smtClean="0">
                <a:latin typeface="宋体" pitchFamily="2" charset="-122"/>
              </a:rPr>
              <a:t>或</a:t>
            </a:r>
            <a:r>
              <a:rPr lang="en-US" altLang="zh-CN" b="0" dirty="0" smtClean="0">
                <a:latin typeface="宋体" pitchFamily="2" charset="-122"/>
              </a:rPr>
              <a:t>11</a:t>
            </a:r>
            <a:r>
              <a:rPr lang="zh-CN" altLang="en-US" b="0" dirty="0" smtClean="0">
                <a:latin typeface="宋体" pitchFamily="2" charset="-122"/>
              </a:rPr>
              <a:t>时，则无条件</a:t>
            </a:r>
            <a:r>
              <a:rPr lang="zh-CN" altLang="en-US" b="0" dirty="0">
                <a:latin typeface="宋体" pitchFamily="2" charset="-122"/>
              </a:rPr>
              <a:t>修改</a:t>
            </a:r>
            <a:r>
              <a:rPr lang="en-US" altLang="zh-CN" b="0" dirty="0">
                <a:latin typeface="宋体" pitchFamily="2" charset="-122"/>
              </a:rPr>
              <a:t>PC</a:t>
            </a:r>
            <a:r>
              <a:rPr lang="zh-CN" altLang="en-US" b="0" dirty="0">
                <a:latin typeface="宋体" pitchFamily="2" charset="-122"/>
              </a:rPr>
              <a:t>。</a:t>
            </a:r>
          </a:p>
        </p:txBody>
      </p:sp>
      <p:sp>
        <p:nvSpPr>
          <p:cNvPr id="50355" name="Line 179"/>
          <p:cNvSpPr>
            <a:spLocks noChangeShapeType="1"/>
          </p:cNvSpPr>
          <p:nvPr/>
        </p:nvSpPr>
        <p:spPr bwMode="auto">
          <a:xfrm>
            <a:off x="5651500" y="3789363"/>
            <a:ext cx="1524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3810000" y="1066800"/>
            <a:ext cx="5029200" cy="5334000"/>
            <a:chOff x="2400" y="720"/>
            <a:chExt cx="3168" cy="3360"/>
          </a:xfrm>
        </p:grpSpPr>
        <p:grpSp>
          <p:nvGrpSpPr>
            <p:cNvPr id="51204" name="Group 4"/>
            <p:cNvGrpSpPr>
              <a:grpSpLocks/>
            </p:cNvGrpSpPr>
            <p:nvPr/>
          </p:nvGrpSpPr>
          <p:grpSpPr bwMode="auto">
            <a:xfrm>
              <a:off x="2400" y="720"/>
              <a:ext cx="3168" cy="2928"/>
              <a:chOff x="288" y="816"/>
              <a:chExt cx="3168" cy="2832"/>
            </a:xfrm>
          </p:grpSpPr>
          <p:grpSp>
            <p:nvGrpSpPr>
              <p:cNvPr id="51205" name="Group 5"/>
              <p:cNvGrpSpPr>
                <a:grpSpLocks/>
              </p:cNvGrpSpPr>
              <p:nvPr/>
            </p:nvGrpSpPr>
            <p:grpSpPr bwMode="auto">
              <a:xfrm>
                <a:off x="288" y="816"/>
                <a:ext cx="3168" cy="2832"/>
                <a:chOff x="288" y="672"/>
                <a:chExt cx="3168" cy="2832"/>
              </a:xfrm>
            </p:grpSpPr>
            <p:graphicFrame>
              <p:nvGraphicFramePr>
                <p:cNvPr id="51206" name="Object 6"/>
                <p:cNvGraphicFramePr>
                  <a:graphicFrameLocks/>
                </p:cNvGraphicFramePr>
                <p:nvPr/>
              </p:nvGraphicFramePr>
              <p:xfrm>
                <a:off x="288" y="672"/>
                <a:ext cx="3168" cy="2832"/>
              </p:xfrm>
              <a:graphic>
                <a:graphicData uri="http://schemas.openxmlformats.org/presentationml/2006/ole">
                  <p:oleObj spid="_x0000_s51206" r:id="rId3" imgW="3572374" imgH="3638095" progId="PBrush">
                    <p:embed/>
                  </p:oleObj>
                </a:graphicData>
              </a:graphic>
            </p:graphicFrame>
            <p:sp>
              <p:nvSpPr>
                <p:cNvPr id="51207" name="Line 7"/>
                <p:cNvSpPr>
                  <a:spLocks noChangeShapeType="1"/>
                </p:cNvSpPr>
                <p:nvPr/>
              </p:nvSpPr>
              <p:spPr bwMode="auto">
                <a:xfrm>
                  <a:off x="2408" y="1616"/>
                  <a:ext cx="200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08" name="Line 8"/>
                <p:cNvSpPr>
                  <a:spLocks noChangeShapeType="1"/>
                </p:cNvSpPr>
                <p:nvPr/>
              </p:nvSpPr>
              <p:spPr bwMode="auto">
                <a:xfrm>
                  <a:off x="2400" y="2296"/>
                  <a:ext cx="200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09" name="Line 9"/>
                <p:cNvSpPr>
                  <a:spLocks noChangeShapeType="1"/>
                </p:cNvSpPr>
                <p:nvPr/>
              </p:nvSpPr>
              <p:spPr bwMode="auto">
                <a:xfrm>
                  <a:off x="2824" y="1912"/>
                  <a:ext cx="200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10" name="Line 10"/>
                <p:cNvSpPr>
                  <a:spLocks noChangeShapeType="1"/>
                </p:cNvSpPr>
                <p:nvPr/>
              </p:nvSpPr>
              <p:spPr bwMode="auto">
                <a:xfrm>
                  <a:off x="720" y="944"/>
                  <a:ext cx="200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11" name="Line 11"/>
                <p:cNvSpPr>
                  <a:spLocks noChangeShapeType="1"/>
                </p:cNvSpPr>
                <p:nvPr/>
              </p:nvSpPr>
              <p:spPr bwMode="auto">
                <a:xfrm>
                  <a:off x="2880" y="944"/>
                  <a:ext cx="200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12" name="Line 12"/>
                <p:cNvSpPr>
                  <a:spLocks noChangeShapeType="1"/>
                </p:cNvSpPr>
                <p:nvPr/>
              </p:nvSpPr>
              <p:spPr bwMode="auto">
                <a:xfrm>
                  <a:off x="1624" y="1072"/>
                  <a:ext cx="200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13" name="Line 13"/>
                <p:cNvSpPr>
                  <a:spLocks noChangeShapeType="1"/>
                </p:cNvSpPr>
                <p:nvPr/>
              </p:nvSpPr>
              <p:spPr bwMode="auto">
                <a:xfrm>
                  <a:off x="2872" y="1272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14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1624"/>
                  <a:ext cx="200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15" name="Line 15"/>
                <p:cNvSpPr>
                  <a:spLocks noChangeShapeType="1"/>
                </p:cNvSpPr>
                <p:nvPr/>
              </p:nvSpPr>
              <p:spPr bwMode="auto">
                <a:xfrm>
                  <a:off x="1288" y="2776"/>
                  <a:ext cx="200" cy="0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16" name="Line 16"/>
                <p:cNvSpPr>
                  <a:spLocks noChangeShapeType="1"/>
                </p:cNvSpPr>
                <p:nvPr/>
              </p:nvSpPr>
              <p:spPr bwMode="auto">
                <a:xfrm>
                  <a:off x="1280" y="2112"/>
                  <a:ext cx="200" cy="0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17" name="Line 17"/>
                <p:cNvSpPr>
                  <a:spLocks noChangeShapeType="1"/>
                </p:cNvSpPr>
                <p:nvPr/>
              </p:nvSpPr>
              <p:spPr bwMode="auto">
                <a:xfrm>
                  <a:off x="1304" y="1440"/>
                  <a:ext cx="200" cy="0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1218" name="Line 18"/>
              <p:cNvSpPr>
                <a:spLocks noChangeShapeType="1"/>
              </p:cNvSpPr>
              <p:nvPr/>
            </p:nvSpPr>
            <p:spPr bwMode="auto">
              <a:xfrm>
                <a:off x="2240" y="2072"/>
                <a:ext cx="20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2880" y="3792"/>
              <a:ext cx="2688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图</a:t>
              </a:r>
              <a:r>
                <a:rPr lang="en-US" altLang="zh-CN"/>
                <a:t>4.</a:t>
              </a:r>
              <a:r>
                <a:rPr lang="en-US" altLang="zh-CN" sz="2400"/>
                <a:t>  </a:t>
              </a:r>
              <a:r>
                <a:rPr lang="zh-CN" altLang="en-US" b="0"/>
                <a:t>程序存储器模式的操作方法</a:t>
              </a:r>
            </a:p>
          </p:txBody>
        </p:sp>
      </p:grp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3240088" cy="51911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lIns="0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一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背景知识（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33400" y="2209800"/>
            <a:ext cx="381000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latin typeface="宋体" pitchFamily="2" charset="-122"/>
              </a:rPr>
              <a:t>6. </a:t>
            </a:r>
            <a:r>
              <a:rPr lang="zh-CN" altLang="en-US" dirty="0">
                <a:latin typeface="宋体" pitchFamily="2" charset="-122"/>
              </a:rPr>
              <a:t>程序存储器模式下的操作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宋体" pitchFamily="2" charset="-122"/>
              </a:rPr>
              <a:t>  </a:t>
            </a:r>
            <a:r>
              <a:rPr lang="zh-CN" altLang="en-US" b="0" dirty="0" smtClean="0">
                <a:latin typeface="宋体" pitchFamily="2" charset="-122"/>
              </a:rPr>
              <a:t>按</a:t>
            </a:r>
            <a:r>
              <a:rPr lang="en-US" altLang="zh-CN" b="0" dirty="0" smtClean="0">
                <a:latin typeface="宋体" pitchFamily="2" charset="-122"/>
              </a:rPr>
              <a:t>TV</a:t>
            </a:r>
            <a:r>
              <a:rPr lang="zh-CN" altLang="en-US" b="0" dirty="0" smtClean="0">
                <a:latin typeface="宋体" pitchFamily="2" charset="-122"/>
              </a:rPr>
              <a:t>键切换到程序存储器模式，在此模式</a:t>
            </a:r>
            <a:r>
              <a:rPr lang="zh-CN" altLang="en-US" b="0" dirty="0">
                <a:latin typeface="宋体" pitchFamily="2" charset="-122"/>
              </a:rPr>
              <a:t>下可以观察和修改程序存储器的内容，实现把一个指令放在指定地址的存储单元中，</a:t>
            </a:r>
            <a:r>
              <a:rPr lang="zh-CN" altLang="en-US" b="0" dirty="0" smtClean="0">
                <a:latin typeface="宋体" pitchFamily="2" charset="-122"/>
              </a:rPr>
              <a:t>然后当</a:t>
            </a:r>
            <a:r>
              <a:rPr lang="en-US" altLang="zh-CN" b="0" dirty="0" smtClean="0">
                <a:latin typeface="宋体" pitchFamily="2" charset="-122"/>
              </a:rPr>
              <a:t>PC</a:t>
            </a:r>
            <a:r>
              <a:rPr lang="zh-CN" altLang="en-US" b="0" dirty="0" smtClean="0">
                <a:latin typeface="宋体" pitchFamily="2" charset="-122"/>
              </a:rPr>
              <a:t>输出某个地址时，存储器将依据该地址取出相应地址单元的指令，并执行该指令。</a:t>
            </a:r>
            <a:r>
              <a:rPr lang="zh-CN" altLang="en-US" b="0" dirty="0">
                <a:latin typeface="宋体" pitchFamily="2" charset="-122"/>
              </a:rPr>
              <a:t>操作方法如图</a:t>
            </a:r>
            <a:r>
              <a:rPr lang="en-US" altLang="zh-CN" b="0" dirty="0">
                <a:latin typeface="宋体" pitchFamily="2" charset="-122"/>
              </a:rPr>
              <a:t>4</a:t>
            </a:r>
            <a:r>
              <a:rPr lang="zh-CN" altLang="en-US" b="0" dirty="0">
                <a:latin typeface="宋体" pitchFamily="2" charset="-122"/>
              </a:rPr>
              <a:t>所示。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57158" y="714356"/>
            <a:ext cx="7993063" cy="513986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lIns="0" anchor="b">
            <a:spAutoFit/>
          </a:bodyPr>
          <a:lstStyle/>
          <a:p>
            <a:pPr marL="484188" indent="-484188" algn="ctr">
              <a:spcBef>
                <a:spcPct val="50000"/>
              </a:spcBef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二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实验任务</a:t>
            </a:r>
          </a:p>
          <a:p>
            <a:pPr marL="484188" indent="-484188">
              <a:spcBef>
                <a:spcPct val="50000"/>
              </a:spcBef>
            </a:pPr>
            <a:r>
              <a:rPr lang="zh-CN" altLang="en-US" sz="2400" dirty="0"/>
              <a:t> </a:t>
            </a:r>
          </a:p>
          <a:p>
            <a:pPr marL="484188" indent="-484188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/>
              <a:t>1</a:t>
            </a:r>
            <a:r>
              <a:rPr lang="en-US" altLang="zh-CN" sz="2400" dirty="0" smtClean="0"/>
              <a:t>.  </a:t>
            </a:r>
            <a:r>
              <a:rPr lang="zh-CN" altLang="zh-CN" sz="2400" dirty="0" smtClean="0"/>
              <a:t>考察机器指令码为</a:t>
            </a:r>
            <a:r>
              <a:rPr lang="en-US" altLang="zh-CN" sz="2400" dirty="0" smtClean="0"/>
              <a:t>64H</a:t>
            </a:r>
            <a:r>
              <a:rPr lang="zh-CN" altLang="zh-CN" sz="2400" dirty="0" smtClean="0"/>
              <a:t>的各微指令信号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验证该指令的功能</a:t>
            </a:r>
            <a:r>
              <a:rPr lang="zh-CN" altLang="en-US" sz="2400" dirty="0" smtClean="0"/>
              <a:t>。假设</a:t>
            </a:r>
            <a:r>
              <a:rPr lang="en-US" altLang="zh-CN" sz="2400" dirty="0" smtClean="0"/>
              <a:t>A=03H, R0=77H,  77</a:t>
            </a:r>
            <a:r>
              <a:rPr lang="zh-CN" altLang="en-US" sz="2400" dirty="0" smtClean="0"/>
              <a:t>地址</a:t>
            </a:r>
            <a:r>
              <a:rPr lang="zh-CN" altLang="en-US" sz="2400" dirty="0"/>
              <a:t>单元</a:t>
            </a:r>
            <a:r>
              <a:rPr lang="zh-CN" altLang="en-US" sz="2400" dirty="0" smtClean="0"/>
              <a:t>存放</a:t>
            </a:r>
            <a:r>
              <a:rPr lang="en-US" altLang="zh-CN" sz="2400" dirty="0" smtClean="0"/>
              <a:t>06H</a:t>
            </a:r>
            <a:r>
              <a:rPr lang="zh-CN" altLang="en-US" sz="2400" dirty="0" smtClean="0"/>
              <a:t>数据。</a:t>
            </a:r>
            <a:endParaRPr lang="en-US" altLang="zh-CN" sz="2400" dirty="0" smtClean="0"/>
          </a:p>
          <a:p>
            <a:pPr marL="484188" indent="-484188">
              <a:lnSpc>
                <a:spcPct val="150000"/>
              </a:lnSpc>
              <a:spcBef>
                <a:spcPct val="50000"/>
              </a:spcBef>
            </a:pPr>
            <a:endParaRPr lang="en-US" altLang="zh-CN" sz="2400" dirty="0"/>
          </a:p>
          <a:p>
            <a:pPr marL="484188" indent="-484188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en-US" altLang="zh-CN" sz="2400" dirty="0" smtClean="0"/>
              <a:t>.  </a:t>
            </a:r>
            <a:r>
              <a:rPr lang="zh-CN" altLang="zh-CN" sz="2400" dirty="0" smtClean="0"/>
              <a:t>修改机器指令码为</a:t>
            </a:r>
            <a:r>
              <a:rPr lang="en-US" altLang="zh-CN" sz="2400" dirty="0" smtClean="0"/>
              <a:t>E8H</a:t>
            </a:r>
            <a:r>
              <a:rPr lang="zh-CN" altLang="zh-CN" sz="2400" dirty="0" smtClean="0"/>
              <a:t>的功能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使其完成“输出</a:t>
            </a:r>
            <a:r>
              <a:rPr lang="en-US" altLang="zh-CN" sz="2400" dirty="0"/>
              <a:t>A</a:t>
            </a:r>
            <a:r>
              <a:rPr lang="zh-CN" altLang="en-US" sz="2400" dirty="0"/>
              <a:t>＋</a:t>
            </a:r>
            <a:r>
              <a:rPr lang="en-US" altLang="zh-CN" sz="2400" dirty="0"/>
              <a:t>W</a:t>
            </a:r>
            <a:r>
              <a:rPr lang="zh-CN" altLang="en-US" sz="2400" dirty="0"/>
              <a:t>的结果左移一位后的</a:t>
            </a:r>
            <a:r>
              <a:rPr lang="zh-CN" altLang="en-US" sz="2400" dirty="0" smtClean="0"/>
              <a:t>值到</a:t>
            </a:r>
            <a:r>
              <a:rPr lang="en-US" altLang="zh-CN" sz="2400" dirty="0"/>
              <a:t>OUT”</a:t>
            </a:r>
            <a:r>
              <a:rPr lang="zh-CN" altLang="en-US" sz="2400" dirty="0"/>
              <a:t>操作。</a:t>
            </a:r>
          </a:p>
          <a:p>
            <a:pPr marL="484188" indent="-484188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5196</TotalTime>
  <Words>2571</Words>
  <Application>Microsoft Office PowerPoint</Application>
  <PresentationFormat>全屏显示(4:3)</PresentationFormat>
  <Paragraphs>270</Paragraphs>
  <Slides>16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默认设计模板</vt:lpstr>
      <vt:lpstr>计算机组成原理实验课程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计算机组成原理实验课程 </dc:title>
  <dc:creator>诸而明</dc:creator>
  <cp:lastModifiedBy>liuxuemin</cp:lastModifiedBy>
  <cp:revision>203</cp:revision>
  <dcterms:created xsi:type="dcterms:W3CDTF">2006-12-15T05:07:06Z</dcterms:created>
  <dcterms:modified xsi:type="dcterms:W3CDTF">2020-05-30T13:29:13Z</dcterms:modified>
</cp:coreProperties>
</file>