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68" r:id="rId2"/>
    <p:sldId id="1474" r:id="rId3"/>
    <p:sldId id="1476" r:id="rId4"/>
    <p:sldId id="288" r:id="rId5"/>
    <p:sldId id="281" r:id="rId6"/>
    <p:sldId id="1471" r:id="rId7"/>
    <p:sldId id="1454" r:id="rId8"/>
    <p:sldId id="289" r:id="rId9"/>
    <p:sldId id="1466" r:id="rId10"/>
    <p:sldId id="747" r:id="rId11"/>
    <p:sldId id="1467" r:id="rId12"/>
    <p:sldId id="882" r:id="rId13"/>
    <p:sldId id="1468" r:id="rId14"/>
    <p:sldId id="1469" r:id="rId15"/>
    <p:sldId id="1472" r:id="rId16"/>
    <p:sldId id="1478" r:id="rId17"/>
    <p:sldId id="1479" r:id="rId18"/>
    <p:sldId id="14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13" autoAdjust="0"/>
  </p:normalViewPr>
  <p:slideViewPr>
    <p:cSldViewPr snapToGrid="0">
      <p:cViewPr varScale="1">
        <p:scale>
          <a:sx n="99" d="100"/>
          <a:sy n="99" d="100"/>
        </p:scale>
        <p:origin x="5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EE36A-80F0-493B-8399-E16DE5C11BE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8B51-5047-408F-866C-054737DF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 all the problem can be solved by a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world has randomness. Nothing is sure. We are lack of some information to make decision.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You may be confused about how to add z.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DE023-3923-4D9F-BBAC-D79E2835784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13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 all the problem can be solved by a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world has randomness. Nothing is sure. We are lack of some information to make decision.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You may be confused about how to add z.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DE023-3923-4D9F-BBAC-D79E2835784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5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DEF51-542F-46EE-BED1-D95B1201EC9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4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B4B3F-5777-43E0-9C52-8A7D3176A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D89409-D476-452D-8AE4-792CB3EC0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A7AC2-C188-4ED3-B261-AB0E4E56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2E249-CC35-4B53-9E9B-CE6AA3D0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39ACA-8F76-4E8F-A2B7-EE46B2EE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7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04C90-979E-46A2-B684-36A274A6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66E6AD-8E00-415A-8767-CB5B246B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F0772-678B-4FE6-9AC8-276DBC38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4F39A-45E9-493E-8335-FA9562EA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9BD62-73D0-4455-ABB4-16BD3937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9BABE5-F5D5-4074-9446-676C24887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042290-3247-4CE3-9861-88B0050EB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C8142-750F-41D5-973E-94B50FA9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E221-AAD5-4231-94DA-56482692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0BD8D-1BA7-411C-9C36-15F81741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9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9332-7BB6-43D3-95B7-009ED0AA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2D35B-53EB-4AB6-A945-EB9BC96A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2ABF4-492A-4C6D-88D5-E11A6CB3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44AC2-388B-4F67-8B31-2B432D84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BD8E2-C62C-46AE-AEE2-3F091F8E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4D6D8-2DC8-4F39-8B39-A57F2D3E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EB0A3-69FC-461F-8330-5085AD157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19382-60A6-4331-A79B-6AA80311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4BDC5-DC0C-4DF1-AD15-1F906C90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D8667-CDA2-4A44-9BC3-494ED1A1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F91CD-124A-4E25-B97B-216FDCEE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8BA9F-7B61-468B-8C91-C9F5404F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A1613-CA72-4F42-891E-71D465FEC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F2C61-8B91-4F3E-A019-5F251E3A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4D5CB-A074-43C0-87B7-27BCBE73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54BF3-0D9F-45D9-AFCE-E916D1B3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1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7A844-0241-41DB-AD4A-0903BAB5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3523C-8252-4F5E-ABF8-E8423306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C0048C-4E76-4869-AC90-FA6C28C5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034026-CFAB-4E73-BA77-B23605F3E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681995-D198-4F8B-A877-5AEDC717A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1097B-8691-4DA6-AEE1-0894A2C9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D1DF50-3B5F-489E-B147-035997C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F37D06-56DC-40FF-99FF-73FD17CA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6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77F63-20A5-4850-A9CA-17D449C9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A32F10-4DA1-4BB9-A0EE-481E4227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AFA2F5-7B16-4D90-82F8-EEFE3287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C5E8F4-4A5E-425A-BB1B-3764996A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E5592-9988-4910-A37B-7E88160A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702FDC-0571-45D3-9350-53DDE5A2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890364-01EF-49E5-A323-7E9D173F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7CA5A-1D7A-4CC3-9E9F-20DD039E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8C2F4-B9D7-4562-AAE6-E11C52A9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18B46-2FB2-41AA-84B5-D94F6357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F5600-8FD8-4268-99A8-1BFA11B2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D6404-E542-41B1-8848-FA427CA3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3FDEA-B789-4B6F-9BE6-B2A711AD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A2FD6-FFBE-4207-8B8A-0763DB84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239B7B-07EA-45F4-9476-DB49719E4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972F2-5B55-43CA-87DC-DC6973079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D3493-011D-44E1-8DD8-A565A6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53402-F320-44BA-A56B-CBA7A81F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E8294-589C-4B44-BF38-89394D24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1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68514D-2690-4698-B7AB-B8C86C7A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9A6E5-1B59-45D3-91D7-C41B71E1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DA1F9-F794-4ECF-9CA5-E3E8242F6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BD6C-5F7D-44C5-AC9F-ABD51734826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240C4-A886-419B-B910-08FA2665A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4E65F-2775-4EA0-90B1-9C0996DC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5.png"/><Relationship Id="rId7" Type="http://schemas.openxmlformats.org/officeDocument/2006/relationships/image" Target="../media/image1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29.png"/><Relationship Id="rId5" Type="http://schemas.openxmlformats.org/officeDocument/2006/relationships/image" Target="../media/image15.jpg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13" Type="http://schemas.openxmlformats.org/officeDocument/2006/relationships/image" Target="../media/image35.jpg"/><Relationship Id="rId3" Type="http://schemas.openxmlformats.org/officeDocument/2006/relationships/image" Target="../media/image28.png"/><Relationship Id="rId7" Type="http://schemas.openxmlformats.org/officeDocument/2006/relationships/image" Target="../media/image13.jpg"/><Relationship Id="rId12" Type="http://schemas.openxmlformats.org/officeDocument/2006/relationships/image" Target="../media/image3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33.jpg"/><Relationship Id="rId5" Type="http://schemas.openxmlformats.org/officeDocument/2006/relationships/image" Target="../media/image12.jpg"/><Relationship Id="rId10" Type="http://schemas.openxmlformats.org/officeDocument/2006/relationships/image" Target="../media/image32.jpg"/><Relationship Id="rId4" Type="http://schemas.openxmlformats.org/officeDocument/2006/relationships/image" Target="../media/image15.jpg"/><Relationship Id="rId9" Type="http://schemas.openxmlformats.org/officeDocument/2006/relationships/image" Target="../media/image31.jpg"/><Relationship Id="rId14" Type="http://schemas.openxmlformats.org/officeDocument/2006/relationships/image" Target="../media/image3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4.jp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1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2.jpg"/><Relationship Id="rId5" Type="http://schemas.openxmlformats.org/officeDocument/2006/relationships/image" Target="../media/image49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39317A-46B5-49A8-91BF-8028AB66551B}"/>
              </a:ext>
            </a:extLst>
          </p:cNvPr>
          <p:cNvSpPr txBox="1"/>
          <p:nvPr/>
        </p:nvSpPr>
        <p:spPr>
          <a:xfrm>
            <a:off x="4315512" y="62393"/>
            <a:ext cx="356097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GAN</a:t>
            </a:r>
            <a:endParaRPr lang="en-US" sz="115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6F034C-1926-4B27-9307-CE753C85E2D9}"/>
              </a:ext>
            </a:extLst>
          </p:cNvPr>
          <p:cNvSpPr txBox="1"/>
          <p:nvPr/>
        </p:nvSpPr>
        <p:spPr>
          <a:xfrm>
            <a:off x="4718833" y="6094643"/>
            <a:ext cx="286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20121034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胡才郁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CFD9F4-0BF9-ED31-5A6B-4B36C35D4971}"/>
              </a:ext>
            </a:extLst>
          </p:cNvPr>
          <p:cNvSpPr txBox="1"/>
          <p:nvPr/>
        </p:nvSpPr>
        <p:spPr>
          <a:xfrm>
            <a:off x="3980195" y="1851753"/>
            <a:ext cx="423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zh-CN" altLang="en-US" dirty="0"/>
              <a:t>基于</a:t>
            </a:r>
            <a:r>
              <a:rPr lang="en-US" dirty="0"/>
              <a:t>GAN</a:t>
            </a:r>
            <a:r>
              <a:rPr lang="zh-CN" altLang="en-US" dirty="0"/>
              <a:t>的动漫头像生成</a:t>
            </a:r>
            <a:endParaRPr lang="en-US" dirty="0"/>
          </a:p>
        </p:txBody>
      </p:sp>
      <p:pic>
        <p:nvPicPr>
          <p:cNvPr id="7" name="图片 6" descr="许多卡通人物&#10;&#10;中度可信度描述已自动生成">
            <a:extLst>
              <a:ext uri="{FF2B5EF4-FFF2-40B4-BE49-F238E27FC236}">
                <a16:creationId xmlns:a16="http://schemas.microsoft.com/office/drawing/2014/main" id="{CA4118B7-1739-4687-A113-FBD902E82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028" y="2527362"/>
            <a:ext cx="3273941" cy="3273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64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5E50D0A-F33B-4736-BB2B-290982C1AAEE}"/>
              </a:ext>
            </a:extLst>
          </p:cNvPr>
          <p:cNvSpPr/>
          <p:nvPr/>
        </p:nvSpPr>
        <p:spPr>
          <a:xfrm>
            <a:off x="5589308" y="1726462"/>
            <a:ext cx="1517650" cy="12840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Discri-minator</a:t>
            </a:r>
            <a:endParaRPr lang="en-US" altLang="zh-TW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A8C9356-CBB0-424D-8F99-CD91D99B5012}"/>
              </a:ext>
            </a:extLst>
          </p:cNvPr>
          <p:cNvSpPr/>
          <p:nvPr/>
        </p:nvSpPr>
        <p:spPr>
          <a:xfrm>
            <a:off x="4000248" y="1934928"/>
            <a:ext cx="814986" cy="867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image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285227C-7CC7-4807-AADE-F203DB746A8E}"/>
              </a:ext>
            </a:extLst>
          </p:cNvPr>
          <p:cNvCxnSpPr/>
          <p:nvPr/>
        </p:nvCxnSpPr>
        <p:spPr>
          <a:xfrm>
            <a:off x="2060023" y="3210382"/>
            <a:ext cx="980615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A4D19CCE-B1BC-4E29-BF4D-4BDEA18A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98" y="3784944"/>
            <a:ext cx="848388" cy="84838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AF87C0D-D13D-4546-B426-D56C56636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42" y="3760883"/>
            <a:ext cx="879920" cy="87992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D326126-1159-44ED-94F4-602134738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174" y="5317688"/>
            <a:ext cx="848388" cy="89304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0ACF7F6F-ECCF-4419-8312-27CDD7ED7749}"/>
              </a:ext>
            </a:extLst>
          </p:cNvPr>
          <p:cNvSpPr/>
          <p:nvPr/>
        </p:nvSpPr>
        <p:spPr>
          <a:xfrm>
            <a:off x="4665213" y="3774766"/>
            <a:ext cx="1355850" cy="8521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Discri-minator</a:t>
            </a:r>
            <a:endParaRPr lang="en-US" altLang="zh-TW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DAC9BFF-D2DD-4180-8462-82980955126C}"/>
              </a:ext>
            </a:extLst>
          </p:cNvPr>
          <p:cNvSpPr/>
          <p:nvPr/>
        </p:nvSpPr>
        <p:spPr>
          <a:xfrm>
            <a:off x="4637853" y="5317339"/>
            <a:ext cx="1355850" cy="8521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Discri-minator</a:t>
            </a:r>
            <a:endParaRPr lang="en-US" altLang="zh-TW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C8BC38C-CE15-440F-AE9E-4AD3A37CE446}"/>
              </a:ext>
            </a:extLst>
          </p:cNvPr>
          <p:cNvSpPr/>
          <p:nvPr/>
        </p:nvSpPr>
        <p:spPr>
          <a:xfrm>
            <a:off x="8638937" y="3745101"/>
            <a:ext cx="1355850" cy="8521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Discri-minator</a:t>
            </a:r>
            <a:endParaRPr lang="en-US" altLang="zh-TW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300ED9-6D66-423A-A6A4-75B86EEFE085}"/>
              </a:ext>
            </a:extLst>
          </p:cNvPr>
          <p:cNvSpPr txBox="1"/>
          <p:nvPr/>
        </p:nvSpPr>
        <p:spPr>
          <a:xfrm>
            <a:off x="6465281" y="3962066"/>
            <a:ext cx="87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8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1.0</a:t>
            </a:r>
            <a:endParaRPr lang="zh-TW" altLang="en-US" sz="28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B34EF88-E0E8-44C0-B462-ADED06D8200F}"/>
              </a:ext>
            </a:extLst>
          </p:cNvPr>
          <p:cNvSpPr txBox="1"/>
          <p:nvPr/>
        </p:nvSpPr>
        <p:spPr>
          <a:xfrm>
            <a:off x="10468487" y="3925692"/>
            <a:ext cx="87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8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1.0</a:t>
            </a:r>
            <a:endParaRPr lang="zh-TW" altLang="en-US" sz="28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4C5EC68-F2AC-4559-B468-980222719476}"/>
              </a:ext>
            </a:extLst>
          </p:cNvPr>
          <p:cNvSpPr txBox="1"/>
          <p:nvPr/>
        </p:nvSpPr>
        <p:spPr>
          <a:xfrm>
            <a:off x="6454699" y="5481803"/>
            <a:ext cx="87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8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0.1</a:t>
            </a:r>
            <a:endParaRPr lang="zh-TW" altLang="en-US" sz="28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61E7208-C4C5-49ED-A6F6-66A1A88AAB19}"/>
              </a:ext>
            </a:extLst>
          </p:cNvPr>
          <p:cNvSpPr/>
          <p:nvPr/>
        </p:nvSpPr>
        <p:spPr>
          <a:xfrm>
            <a:off x="8611577" y="5373329"/>
            <a:ext cx="1355850" cy="8521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Discri-minator</a:t>
            </a:r>
            <a:endParaRPr lang="en-US" altLang="zh-TW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514FCAB-C62B-4209-9448-E1E4E6C994E9}"/>
              </a:ext>
            </a:extLst>
          </p:cNvPr>
          <p:cNvSpPr txBox="1"/>
          <p:nvPr/>
        </p:nvSpPr>
        <p:spPr>
          <a:xfrm>
            <a:off x="10428423" y="5537793"/>
            <a:ext cx="87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8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0.1</a:t>
            </a:r>
            <a:endParaRPr lang="zh-TW" altLang="en-US" sz="28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54E4D03-5B98-4AAD-8895-0666D2CF7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903" y="5330665"/>
            <a:ext cx="866775" cy="866775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ECE2E1B4-1DCD-4B05-84BD-17D8430DE668}"/>
              </a:ext>
            </a:extLst>
          </p:cNvPr>
          <p:cNvSpPr txBox="1"/>
          <p:nvPr/>
        </p:nvSpPr>
        <p:spPr>
          <a:xfrm>
            <a:off x="7881033" y="1970144"/>
            <a:ext cx="34727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zh-CN" altLang="en-US" sz="2400" dirty="0"/>
              <a:t>高分代表真</a:t>
            </a:r>
            <a:endParaRPr lang="en-US" altLang="zh-CN" sz="2400" dirty="0"/>
          </a:p>
          <a:p>
            <a:pPr defTabSz="457200">
              <a:defRPr/>
            </a:pPr>
            <a:r>
              <a:rPr lang="zh-CN" altLang="en-US" sz="2400" dirty="0"/>
              <a:t>低分代表假</a:t>
            </a:r>
            <a:endParaRPr lang="zh-TW" altLang="en-US" sz="24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3AC336F-FD20-4130-A798-D3A4DAE2B7FD}"/>
              </a:ext>
            </a:extLst>
          </p:cNvPr>
          <p:cNvCxnSpPr>
            <a:cxnSpLocks/>
          </p:cNvCxnSpPr>
          <p:nvPr/>
        </p:nvCxnSpPr>
        <p:spPr>
          <a:xfrm>
            <a:off x="4901486" y="2373185"/>
            <a:ext cx="6842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FC9BADE-8AAC-49E5-9A2E-28EBA11D6BAF}"/>
              </a:ext>
            </a:extLst>
          </p:cNvPr>
          <p:cNvCxnSpPr>
            <a:cxnSpLocks/>
          </p:cNvCxnSpPr>
          <p:nvPr/>
        </p:nvCxnSpPr>
        <p:spPr>
          <a:xfrm>
            <a:off x="7106959" y="2356252"/>
            <a:ext cx="6842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D735AF0-301A-4F74-8C54-B6B3C0C147FB}"/>
              </a:ext>
            </a:extLst>
          </p:cNvPr>
          <p:cNvCxnSpPr>
            <a:cxnSpLocks/>
          </p:cNvCxnSpPr>
          <p:nvPr/>
        </p:nvCxnSpPr>
        <p:spPr>
          <a:xfrm>
            <a:off x="6021063" y="4223775"/>
            <a:ext cx="4866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AA84B38-3366-4DF7-ADCC-253771F1925A}"/>
              </a:ext>
            </a:extLst>
          </p:cNvPr>
          <p:cNvCxnSpPr>
            <a:cxnSpLocks/>
          </p:cNvCxnSpPr>
          <p:nvPr/>
        </p:nvCxnSpPr>
        <p:spPr>
          <a:xfrm>
            <a:off x="4164437" y="4223676"/>
            <a:ext cx="4866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B4C0D0F0-9D03-4320-B49E-210B9A788167}"/>
              </a:ext>
            </a:extLst>
          </p:cNvPr>
          <p:cNvCxnSpPr>
            <a:cxnSpLocks/>
          </p:cNvCxnSpPr>
          <p:nvPr/>
        </p:nvCxnSpPr>
        <p:spPr>
          <a:xfrm>
            <a:off x="5993703" y="5743413"/>
            <a:ext cx="4866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CC2C736-5300-44AD-8F7F-C1B95FCC4B8B}"/>
              </a:ext>
            </a:extLst>
          </p:cNvPr>
          <p:cNvCxnSpPr>
            <a:cxnSpLocks/>
          </p:cNvCxnSpPr>
          <p:nvPr/>
        </p:nvCxnSpPr>
        <p:spPr>
          <a:xfrm>
            <a:off x="4137077" y="5743314"/>
            <a:ext cx="4866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D956B14-3881-4ECB-9C72-E6CAD704E8D0}"/>
              </a:ext>
            </a:extLst>
          </p:cNvPr>
          <p:cNvCxnSpPr>
            <a:cxnSpLocks/>
          </p:cNvCxnSpPr>
          <p:nvPr/>
        </p:nvCxnSpPr>
        <p:spPr>
          <a:xfrm>
            <a:off x="10038329" y="4194648"/>
            <a:ext cx="4866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E40B117-BA62-47D7-A3B3-5E45D9003049}"/>
              </a:ext>
            </a:extLst>
          </p:cNvPr>
          <p:cNvCxnSpPr>
            <a:cxnSpLocks/>
          </p:cNvCxnSpPr>
          <p:nvPr/>
        </p:nvCxnSpPr>
        <p:spPr>
          <a:xfrm>
            <a:off x="8181703" y="4194549"/>
            <a:ext cx="4866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7F55CDE-F840-4456-A131-EB81D6FBFD14}"/>
              </a:ext>
            </a:extLst>
          </p:cNvPr>
          <p:cNvCxnSpPr>
            <a:cxnSpLocks/>
          </p:cNvCxnSpPr>
          <p:nvPr/>
        </p:nvCxnSpPr>
        <p:spPr>
          <a:xfrm>
            <a:off x="9981879" y="5813917"/>
            <a:ext cx="4866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161F13C-2C3B-491B-96A8-82489138E375}"/>
              </a:ext>
            </a:extLst>
          </p:cNvPr>
          <p:cNvCxnSpPr>
            <a:cxnSpLocks/>
          </p:cNvCxnSpPr>
          <p:nvPr/>
        </p:nvCxnSpPr>
        <p:spPr>
          <a:xfrm>
            <a:off x="8125253" y="5813818"/>
            <a:ext cx="4866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088D15E-E518-040F-B915-26F01A0F872C}"/>
              </a:ext>
            </a:extLst>
          </p:cNvPr>
          <p:cNvSpPr txBox="1"/>
          <p:nvPr/>
        </p:nvSpPr>
        <p:spPr>
          <a:xfrm>
            <a:off x="10127914" y="38397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8D10103-5CAA-C12A-ED42-698260C67FAF}"/>
              </a:ext>
            </a:extLst>
          </p:cNvPr>
          <p:cNvSpPr txBox="1"/>
          <p:nvPr/>
        </p:nvSpPr>
        <p:spPr>
          <a:xfrm>
            <a:off x="9430256" y="1007894"/>
            <a:ext cx="233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Adversarial</a:t>
            </a:r>
            <a:endParaRPr lang="en-US" sz="2800" b="1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2A4DDF4-6598-2188-BA67-39731908E1D5}"/>
              </a:ext>
            </a:extLst>
          </p:cNvPr>
          <p:cNvSpPr txBox="1"/>
          <p:nvPr/>
        </p:nvSpPr>
        <p:spPr>
          <a:xfrm>
            <a:off x="9929943" y="15292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对抗性</a:t>
            </a:r>
            <a:endParaRPr 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FEF9265-1CC5-16BD-30BC-C32EF876EEF7}"/>
              </a:ext>
            </a:extLst>
          </p:cNvPr>
          <p:cNvSpPr txBox="1"/>
          <p:nvPr/>
        </p:nvSpPr>
        <p:spPr>
          <a:xfrm>
            <a:off x="5502462" y="4818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辨别器</a:t>
            </a:r>
            <a:endParaRPr lang="en-US" sz="3600" b="1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D0EFB19-3807-A2ED-DE64-D5B003B2F278}"/>
              </a:ext>
            </a:extLst>
          </p:cNvPr>
          <p:cNvSpPr txBox="1"/>
          <p:nvPr/>
        </p:nvSpPr>
        <p:spPr>
          <a:xfrm>
            <a:off x="5123214" y="1012365"/>
            <a:ext cx="244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en-US" altLang="zh-TW" sz="2400" dirty="0"/>
              <a:t>Discriminator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BB2500B-DA60-1FFD-F538-3D8046CBF3BB}"/>
              </a:ext>
            </a:extLst>
          </p:cNvPr>
          <p:cNvSpPr txBox="1"/>
          <p:nvPr/>
        </p:nvSpPr>
        <p:spPr>
          <a:xfrm>
            <a:off x="1657" y="256783"/>
            <a:ext cx="2361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GAN</a:t>
            </a:r>
            <a:endParaRPr lang="en-US" sz="72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792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83B7A0-542B-4473-3C5C-5A2115B4427E}"/>
              </a:ext>
            </a:extLst>
          </p:cNvPr>
          <p:cNvSpPr/>
          <p:nvPr/>
        </p:nvSpPr>
        <p:spPr>
          <a:xfrm>
            <a:off x="3990780" y="1714194"/>
            <a:ext cx="1517650" cy="1284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Generator</a:t>
            </a:r>
          </a:p>
          <a:p>
            <a:pPr algn="ctr"/>
            <a:r>
              <a:rPr lang="en-US" altLang="zh-TW" sz="2400" dirty="0"/>
              <a:t>v1</a:t>
            </a:r>
            <a:endParaRPr lang="zh-TW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35895A-F2B7-0753-BBB8-546EE97DDDA7}"/>
              </a:ext>
            </a:extLst>
          </p:cNvPr>
          <p:cNvSpPr/>
          <p:nvPr/>
        </p:nvSpPr>
        <p:spPr>
          <a:xfrm>
            <a:off x="3990780" y="4292577"/>
            <a:ext cx="1517650" cy="12840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Discri-minator</a:t>
            </a:r>
            <a:endParaRPr lang="en-US" altLang="zh-TW" sz="2400" dirty="0"/>
          </a:p>
          <a:p>
            <a:pPr algn="ctr"/>
            <a:r>
              <a:rPr lang="en-US" altLang="zh-TW" sz="2400" dirty="0"/>
              <a:t>v1</a:t>
            </a:r>
            <a:endParaRPr lang="zh-TW" altLang="en-US" sz="2400" dirty="0"/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238CFAFD-80EB-3C64-9772-9149A23972F5}"/>
              </a:ext>
            </a:extLst>
          </p:cNvPr>
          <p:cNvSpPr txBox="1"/>
          <p:nvPr/>
        </p:nvSpPr>
        <p:spPr>
          <a:xfrm>
            <a:off x="4936930" y="607382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真实图像</a:t>
            </a:r>
            <a:endParaRPr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3870C8-838C-B69C-8700-F957DA75E9A1}"/>
              </a:ext>
            </a:extLst>
          </p:cNvPr>
          <p:cNvSpPr/>
          <p:nvPr/>
        </p:nvSpPr>
        <p:spPr>
          <a:xfrm>
            <a:off x="6866516" y="1705216"/>
            <a:ext cx="1517650" cy="1284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Generator</a:t>
            </a:r>
          </a:p>
          <a:p>
            <a:pPr algn="ctr"/>
            <a:r>
              <a:rPr lang="en-US" altLang="zh-TW" sz="2400" dirty="0"/>
              <a:t>v2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2AA2FE-F5BC-1025-000D-5448EDC8991F}"/>
              </a:ext>
            </a:extLst>
          </p:cNvPr>
          <p:cNvSpPr/>
          <p:nvPr/>
        </p:nvSpPr>
        <p:spPr>
          <a:xfrm>
            <a:off x="6866516" y="4283599"/>
            <a:ext cx="1517650" cy="12840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Discri-minator</a:t>
            </a:r>
            <a:endParaRPr lang="en-US" altLang="zh-TW" sz="2400" dirty="0"/>
          </a:p>
          <a:p>
            <a:pPr algn="ctr"/>
            <a:r>
              <a:rPr lang="en-US" altLang="zh-TW" sz="2400" dirty="0"/>
              <a:t>v2</a:t>
            </a:r>
            <a:endParaRPr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ED6F41-3A0C-C48B-2654-E2E0840088C1}"/>
              </a:ext>
            </a:extLst>
          </p:cNvPr>
          <p:cNvSpPr/>
          <p:nvPr/>
        </p:nvSpPr>
        <p:spPr>
          <a:xfrm>
            <a:off x="9742253" y="1690689"/>
            <a:ext cx="1517650" cy="1284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Generator</a:t>
            </a:r>
          </a:p>
          <a:p>
            <a:pPr algn="ctr"/>
            <a:r>
              <a:rPr lang="en-US" altLang="zh-TW" sz="2400" dirty="0"/>
              <a:t>v3</a:t>
            </a:r>
            <a:endParaRPr lang="zh-TW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1A5640-8336-D723-B458-2F7C83213A30}"/>
              </a:ext>
            </a:extLst>
          </p:cNvPr>
          <p:cNvSpPr/>
          <p:nvPr/>
        </p:nvSpPr>
        <p:spPr>
          <a:xfrm>
            <a:off x="9742253" y="4269072"/>
            <a:ext cx="1517650" cy="12840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Discri-minator</a:t>
            </a:r>
            <a:endParaRPr lang="en-US" altLang="zh-TW" sz="2400" dirty="0"/>
          </a:p>
          <a:p>
            <a:pPr algn="ctr"/>
            <a:r>
              <a:rPr lang="en-US" altLang="zh-TW" sz="2400" dirty="0"/>
              <a:t>v3</a:t>
            </a:r>
            <a:endParaRPr lang="zh-TW" altLang="en-US" sz="2400" dirty="0"/>
          </a:p>
        </p:txBody>
      </p:sp>
      <p:sp>
        <p:nvSpPr>
          <p:cNvPr id="11" name="箭號: 向右 20">
            <a:extLst>
              <a:ext uri="{FF2B5EF4-FFF2-40B4-BE49-F238E27FC236}">
                <a16:creationId xmlns:a16="http://schemas.microsoft.com/office/drawing/2014/main" id="{3FA2A53C-F52A-0389-A272-2CBFEC722F0A}"/>
              </a:ext>
            </a:extLst>
          </p:cNvPr>
          <p:cNvSpPr/>
          <p:nvPr/>
        </p:nvSpPr>
        <p:spPr>
          <a:xfrm>
            <a:off x="5741994" y="4603462"/>
            <a:ext cx="890957" cy="7012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21">
            <a:extLst>
              <a:ext uri="{FF2B5EF4-FFF2-40B4-BE49-F238E27FC236}">
                <a16:creationId xmlns:a16="http://schemas.microsoft.com/office/drawing/2014/main" id="{67D9C2F4-5B19-6004-B2E3-D99869B7E988}"/>
              </a:ext>
            </a:extLst>
          </p:cNvPr>
          <p:cNvSpPr/>
          <p:nvPr/>
        </p:nvSpPr>
        <p:spPr>
          <a:xfrm>
            <a:off x="8617731" y="4603462"/>
            <a:ext cx="890957" cy="7012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22">
            <a:extLst>
              <a:ext uri="{FF2B5EF4-FFF2-40B4-BE49-F238E27FC236}">
                <a16:creationId xmlns:a16="http://schemas.microsoft.com/office/drawing/2014/main" id="{5E9FC7FA-1B81-844D-028B-38EBE0B73D81}"/>
              </a:ext>
            </a:extLst>
          </p:cNvPr>
          <p:cNvSpPr/>
          <p:nvPr/>
        </p:nvSpPr>
        <p:spPr>
          <a:xfrm>
            <a:off x="5741994" y="1996922"/>
            <a:ext cx="890957" cy="7012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23">
            <a:extLst>
              <a:ext uri="{FF2B5EF4-FFF2-40B4-BE49-F238E27FC236}">
                <a16:creationId xmlns:a16="http://schemas.microsoft.com/office/drawing/2014/main" id="{6C403301-F48A-53FB-7DCF-649697D39C8D}"/>
              </a:ext>
            </a:extLst>
          </p:cNvPr>
          <p:cNvSpPr/>
          <p:nvPr/>
        </p:nvSpPr>
        <p:spPr>
          <a:xfrm>
            <a:off x="8617731" y="1996922"/>
            <a:ext cx="890957" cy="7012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24">
            <a:extLst>
              <a:ext uri="{FF2B5EF4-FFF2-40B4-BE49-F238E27FC236}">
                <a16:creationId xmlns:a16="http://schemas.microsoft.com/office/drawing/2014/main" id="{718D4F3C-F434-C535-47EF-51E05D6E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87" y="3325050"/>
            <a:ext cx="2205108" cy="543725"/>
          </a:xfrm>
          <a:prstGeom prst="rect">
            <a:avLst/>
          </a:prstGeom>
        </p:spPr>
      </p:pic>
      <p:pic>
        <p:nvPicPr>
          <p:cNvPr id="16" name="圖片 25">
            <a:extLst>
              <a:ext uri="{FF2B5EF4-FFF2-40B4-BE49-F238E27FC236}">
                <a16:creationId xmlns:a16="http://schemas.microsoft.com/office/drawing/2014/main" id="{CCA1F9DC-A9FA-F484-82F8-08E2AF09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207" y="3339997"/>
            <a:ext cx="2101787" cy="517832"/>
          </a:xfrm>
          <a:prstGeom prst="rect">
            <a:avLst/>
          </a:prstGeom>
        </p:spPr>
      </p:pic>
      <p:pic>
        <p:nvPicPr>
          <p:cNvPr id="17" name="圖片 26">
            <a:extLst>
              <a:ext uri="{FF2B5EF4-FFF2-40B4-BE49-F238E27FC236}">
                <a16:creationId xmlns:a16="http://schemas.microsoft.com/office/drawing/2014/main" id="{0700DB6B-FE89-4EAC-7D3D-4AF164541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488" y="3427765"/>
            <a:ext cx="1963180" cy="414004"/>
          </a:xfrm>
          <a:prstGeom prst="rect">
            <a:avLst/>
          </a:prstGeom>
        </p:spPr>
      </p:pic>
      <p:cxnSp>
        <p:nvCxnSpPr>
          <p:cNvPr id="18" name="直線單箭頭接點 37">
            <a:extLst>
              <a:ext uri="{FF2B5EF4-FFF2-40B4-BE49-F238E27FC236}">
                <a16:creationId xmlns:a16="http://schemas.microsoft.com/office/drawing/2014/main" id="{A6E94070-505F-B7C5-8C8F-0CD464034684}"/>
              </a:ext>
            </a:extLst>
          </p:cNvPr>
          <p:cNvCxnSpPr/>
          <p:nvPr/>
        </p:nvCxnSpPr>
        <p:spPr>
          <a:xfrm flipV="1">
            <a:off x="9199798" y="5576611"/>
            <a:ext cx="1310640" cy="41869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39">
            <a:extLst>
              <a:ext uri="{FF2B5EF4-FFF2-40B4-BE49-F238E27FC236}">
                <a16:creationId xmlns:a16="http://schemas.microsoft.com/office/drawing/2014/main" id="{CA048CEC-3230-BFBD-D6F2-1C1D2C846C28}"/>
              </a:ext>
            </a:extLst>
          </p:cNvPr>
          <p:cNvCxnSpPr/>
          <p:nvPr/>
        </p:nvCxnSpPr>
        <p:spPr>
          <a:xfrm flipH="1" flipV="1">
            <a:off x="4893376" y="5647039"/>
            <a:ext cx="1872354" cy="3482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41">
            <a:extLst>
              <a:ext uri="{FF2B5EF4-FFF2-40B4-BE49-F238E27FC236}">
                <a16:creationId xmlns:a16="http://schemas.microsoft.com/office/drawing/2014/main" id="{C9DB8CDC-EA81-EC6F-E857-258F59A313CC}"/>
              </a:ext>
            </a:extLst>
          </p:cNvPr>
          <p:cNvCxnSpPr/>
          <p:nvPr/>
        </p:nvCxnSpPr>
        <p:spPr>
          <a:xfrm flipH="1" flipV="1">
            <a:off x="7625341" y="5576611"/>
            <a:ext cx="279135" cy="3238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7">
            <a:extLst>
              <a:ext uri="{FF2B5EF4-FFF2-40B4-BE49-F238E27FC236}">
                <a16:creationId xmlns:a16="http://schemas.microsoft.com/office/drawing/2014/main" id="{33BCDDF4-C852-E55D-17CD-210B23950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894" y="6111526"/>
            <a:ext cx="540000" cy="540000"/>
          </a:xfrm>
          <a:prstGeom prst="rect">
            <a:avLst/>
          </a:prstGeom>
        </p:spPr>
      </p:pic>
      <p:pic>
        <p:nvPicPr>
          <p:cNvPr id="22" name="圖片 29">
            <a:extLst>
              <a:ext uri="{FF2B5EF4-FFF2-40B4-BE49-F238E27FC236}">
                <a16:creationId xmlns:a16="http://schemas.microsoft.com/office/drawing/2014/main" id="{80A1AE45-7689-4605-2179-298FD030D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730" y="6111526"/>
            <a:ext cx="540000" cy="540000"/>
          </a:xfrm>
          <a:prstGeom prst="rect">
            <a:avLst/>
          </a:prstGeom>
        </p:spPr>
      </p:pic>
      <p:pic>
        <p:nvPicPr>
          <p:cNvPr id="23" name="圖片 30">
            <a:extLst>
              <a:ext uri="{FF2B5EF4-FFF2-40B4-BE49-F238E27FC236}">
                <a16:creationId xmlns:a16="http://schemas.microsoft.com/office/drawing/2014/main" id="{2400F977-C51A-6D2C-4174-46614DCB93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76" y="6111526"/>
            <a:ext cx="540000" cy="540000"/>
          </a:xfrm>
          <a:prstGeom prst="rect">
            <a:avLst/>
          </a:prstGeom>
        </p:spPr>
      </p:pic>
      <p:pic>
        <p:nvPicPr>
          <p:cNvPr id="24" name="圖片 31">
            <a:extLst>
              <a:ext uri="{FF2B5EF4-FFF2-40B4-BE49-F238E27FC236}">
                <a16:creationId xmlns:a16="http://schemas.microsoft.com/office/drawing/2014/main" id="{4B9F8BBF-3DDB-50E1-E36B-D5656C56FE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12" y="6111526"/>
            <a:ext cx="540000" cy="540000"/>
          </a:xfrm>
          <a:prstGeom prst="rect">
            <a:avLst/>
          </a:prstGeom>
        </p:spPr>
      </p:pic>
      <p:pic>
        <p:nvPicPr>
          <p:cNvPr id="25" name="圖片 2">
            <a:extLst>
              <a:ext uri="{FF2B5EF4-FFF2-40B4-BE49-F238E27FC236}">
                <a16:creationId xmlns:a16="http://schemas.microsoft.com/office/drawing/2014/main" id="{FCC8AB90-B935-02E5-6D03-8A1FAB62E7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8673" y="3361364"/>
            <a:ext cx="2081864" cy="549612"/>
          </a:xfrm>
          <a:prstGeom prst="rect">
            <a:avLst/>
          </a:prstGeom>
        </p:spPr>
      </p:pic>
      <p:cxnSp>
        <p:nvCxnSpPr>
          <p:cNvPr id="26" name="直線單箭頭接點 28">
            <a:extLst>
              <a:ext uri="{FF2B5EF4-FFF2-40B4-BE49-F238E27FC236}">
                <a16:creationId xmlns:a16="http://schemas.microsoft.com/office/drawing/2014/main" id="{5D957C54-A406-39D2-77A7-B0369C289421}"/>
              </a:ext>
            </a:extLst>
          </p:cNvPr>
          <p:cNvCxnSpPr/>
          <p:nvPr/>
        </p:nvCxnSpPr>
        <p:spPr>
          <a:xfrm flipH="1">
            <a:off x="4719237" y="3019773"/>
            <a:ext cx="0" cy="41869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4">
            <a:extLst>
              <a:ext uri="{FF2B5EF4-FFF2-40B4-BE49-F238E27FC236}">
                <a16:creationId xmlns:a16="http://schemas.microsoft.com/office/drawing/2014/main" id="{AC4359B6-C361-D63C-106B-A6DDE7C1E401}"/>
              </a:ext>
            </a:extLst>
          </p:cNvPr>
          <p:cNvCxnSpPr/>
          <p:nvPr/>
        </p:nvCxnSpPr>
        <p:spPr>
          <a:xfrm>
            <a:off x="4687791" y="3888703"/>
            <a:ext cx="0" cy="41869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4">
            <a:extLst>
              <a:ext uri="{FF2B5EF4-FFF2-40B4-BE49-F238E27FC236}">
                <a16:creationId xmlns:a16="http://schemas.microsoft.com/office/drawing/2014/main" id="{80A46F4B-9E91-F26A-E090-681E91B6D1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2130" y="3381118"/>
            <a:ext cx="2071064" cy="521908"/>
          </a:xfrm>
          <a:prstGeom prst="rect">
            <a:avLst/>
          </a:prstGeom>
        </p:spPr>
      </p:pic>
      <p:cxnSp>
        <p:nvCxnSpPr>
          <p:cNvPr id="29" name="直線單箭頭接點 32">
            <a:extLst>
              <a:ext uri="{FF2B5EF4-FFF2-40B4-BE49-F238E27FC236}">
                <a16:creationId xmlns:a16="http://schemas.microsoft.com/office/drawing/2014/main" id="{4F45DE41-5BEB-6E01-F4AB-6235D7F5837F}"/>
              </a:ext>
            </a:extLst>
          </p:cNvPr>
          <p:cNvCxnSpPr/>
          <p:nvPr/>
        </p:nvCxnSpPr>
        <p:spPr>
          <a:xfrm flipH="1">
            <a:off x="7600770" y="3019773"/>
            <a:ext cx="0" cy="41869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35">
            <a:extLst>
              <a:ext uri="{FF2B5EF4-FFF2-40B4-BE49-F238E27FC236}">
                <a16:creationId xmlns:a16="http://schemas.microsoft.com/office/drawing/2014/main" id="{7625D6BD-3225-8F33-81F1-0817A0DF6E94}"/>
              </a:ext>
            </a:extLst>
          </p:cNvPr>
          <p:cNvCxnSpPr/>
          <p:nvPr/>
        </p:nvCxnSpPr>
        <p:spPr>
          <a:xfrm>
            <a:off x="7586253" y="3861697"/>
            <a:ext cx="0" cy="41869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5">
            <a:extLst>
              <a:ext uri="{FF2B5EF4-FFF2-40B4-BE49-F238E27FC236}">
                <a16:creationId xmlns:a16="http://schemas.microsoft.com/office/drawing/2014/main" id="{ED389DC2-479E-6F67-B535-08C487D675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7004" y="3367928"/>
            <a:ext cx="2106868" cy="524567"/>
          </a:xfrm>
          <a:prstGeom prst="rect">
            <a:avLst/>
          </a:prstGeom>
        </p:spPr>
      </p:pic>
      <p:cxnSp>
        <p:nvCxnSpPr>
          <p:cNvPr id="32" name="直線單箭頭接點 33">
            <a:extLst>
              <a:ext uri="{FF2B5EF4-FFF2-40B4-BE49-F238E27FC236}">
                <a16:creationId xmlns:a16="http://schemas.microsoft.com/office/drawing/2014/main" id="{B9522D9C-AC80-729B-20F4-ED1F739BC9B5}"/>
              </a:ext>
            </a:extLst>
          </p:cNvPr>
          <p:cNvCxnSpPr/>
          <p:nvPr/>
        </p:nvCxnSpPr>
        <p:spPr>
          <a:xfrm flipH="1">
            <a:off x="10482302" y="3019773"/>
            <a:ext cx="0" cy="41869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6">
            <a:extLst>
              <a:ext uri="{FF2B5EF4-FFF2-40B4-BE49-F238E27FC236}">
                <a16:creationId xmlns:a16="http://schemas.microsoft.com/office/drawing/2014/main" id="{4CB16B67-9480-7936-410B-CFB48B0BF1E1}"/>
              </a:ext>
            </a:extLst>
          </p:cNvPr>
          <p:cNvCxnSpPr/>
          <p:nvPr/>
        </p:nvCxnSpPr>
        <p:spPr>
          <a:xfrm>
            <a:off x="10497738" y="3861697"/>
            <a:ext cx="0" cy="41869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6741BBC-4FD6-8D39-B5D0-876E76ACC75B}"/>
              </a:ext>
            </a:extLst>
          </p:cNvPr>
          <p:cNvSpPr txBox="1"/>
          <p:nvPr/>
        </p:nvSpPr>
        <p:spPr>
          <a:xfrm>
            <a:off x="10127914" y="38397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0A11C29-07B9-95C5-781B-4CB49397FE92}"/>
              </a:ext>
            </a:extLst>
          </p:cNvPr>
          <p:cNvSpPr txBox="1"/>
          <p:nvPr/>
        </p:nvSpPr>
        <p:spPr>
          <a:xfrm>
            <a:off x="9430256" y="1007894"/>
            <a:ext cx="233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Adversarial</a:t>
            </a:r>
            <a:endParaRPr lang="en-US" sz="2800" b="1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F3EFE29-5511-9A24-2588-3BB73683EF7E}"/>
              </a:ext>
            </a:extLst>
          </p:cNvPr>
          <p:cNvSpPr txBox="1"/>
          <p:nvPr/>
        </p:nvSpPr>
        <p:spPr>
          <a:xfrm>
            <a:off x="4620986" y="452262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生成器与辨别器</a:t>
            </a:r>
            <a:endParaRPr lang="en-US" altLang="zh-CN" sz="2400" b="1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r>
              <a:rPr lang="zh-CN" altLang="en-US" sz="24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“对抗”作用</a:t>
            </a:r>
            <a:endParaRPr lang="en-US" sz="2400" b="1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BC5CA50-CAD7-72BB-5BAE-E000710E36BC}"/>
              </a:ext>
            </a:extLst>
          </p:cNvPr>
          <p:cNvSpPr txBox="1"/>
          <p:nvPr/>
        </p:nvSpPr>
        <p:spPr>
          <a:xfrm>
            <a:off x="1657" y="256783"/>
            <a:ext cx="2361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GAN</a:t>
            </a:r>
            <a:endParaRPr lang="en-US" sz="72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01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65B9B-C431-4CB2-9E24-A6BFF98C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295" y="693465"/>
            <a:ext cx="7886700" cy="6073095"/>
          </a:xfrm>
        </p:spPr>
        <p:txBody>
          <a:bodyPr/>
          <a:lstStyle/>
          <a:p>
            <a:r>
              <a:rPr lang="zh-CN" altLang="en-US" sz="2400" dirty="0"/>
              <a:t>初始化生成器</a:t>
            </a:r>
            <a:r>
              <a:rPr lang="en-US" altLang="zh-CN" sz="2400" dirty="0"/>
              <a:t>G </a:t>
            </a:r>
            <a:r>
              <a:rPr lang="zh-CN" altLang="en-US" sz="2400" dirty="0"/>
              <a:t>辨别器</a:t>
            </a:r>
            <a:r>
              <a:rPr lang="en-US" altLang="zh-CN" sz="2400" dirty="0"/>
              <a:t>D</a:t>
            </a:r>
          </a:p>
          <a:p>
            <a:r>
              <a:rPr lang="zh-CN" altLang="en-US" sz="2400" dirty="0"/>
              <a:t>在每一轮循环中</a:t>
            </a:r>
            <a:r>
              <a:rPr lang="en-US" altLang="zh-TW" sz="2400" dirty="0"/>
              <a:t>:</a:t>
            </a:r>
          </a:p>
          <a:p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8E07828-B004-4E7B-ACFC-C15486CA2BA1}"/>
              </a:ext>
            </a:extLst>
          </p:cNvPr>
          <p:cNvGrpSpPr/>
          <p:nvPr/>
        </p:nvGrpSpPr>
        <p:grpSpPr>
          <a:xfrm>
            <a:off x="7890869" y="595328"/>
            <a:ext cx="1698796" cy="557753"/>
            <a:chOff x="5084896" y="679363"/>
            <a:chExt cx="1698796" cy="5577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3927BB2-EE1E-4612-B68A-B1A992A03C0D}"/>
                </a:ext>
              </a:extLst>
            </p:cNvPr>
            <p:cNvSpPr/>
            <p:nvPr/>
          </p:nvSpPr>
          <p:spPr>
            <a:xfrm>
              <a:off x="6000318" y="679363"/>
              <a:ext cx="783374" cy="5513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A660FB-3169-4A70-877F-683D6C004528}"/>
                </a:ext>
              </a:extLst>
            </p:cNvPr>
            <p:cNvSpPr/>
            <p:nvPr/>
          </p:nvSpPr>
          <p:spPr>
            <a:xfrm>
              <a:off x="5084896" y="679363"/>
              <a:ext cx="773176" cy="5577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G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DDB249-99B1-46CB-B183-3C60ABFEE051}"/>
              </a:ext>
            </a:extLst>
          </p:cNvPr>
          <p:cNvSpPr txBox="1"/>
          <p:nvPr/>
        </p:nvSpPr>
        <p:spPr>
          <a:xfrm>
            <a:off x="6057461" y="2721893"/>
            <a:ext cx="112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240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zh-CN" altLang="en-US" dirty="0"/>
              <a:t>取样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F075F5C-F0F3-4420-9CA0-926AA73C764F}"/>
              </a:ext>
            </a:extLst>
          </p:cNvPr>
          <p:cNvSpPr txBox="1"/>
          <p:nvPr/>
        </p:nvSpPr>
        <p:spPr>
          <a:xfrm>
            <a:off x="5560968" y="36585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240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zh-CN" altLang="en-US" dirty="0"/>
              <a:t>通过生成器</a:t>
            </a:r>
            <a:endParaRPr lang="en-US" altLang="zh-CN" dirty="0"/>
          </a:p>
          <a:p>
            <a:r>
              <a:rPr lang="zh-CN" altLang="en-US" dirty="0"/>
              <a:t>生成的图片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0E6E02F-FF77-42D7-94A0-D28183ECB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464" y="3658513"/>
            <a:ext cx="2851417" cy="718557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D4EC1BF5-83BF-42B4-9722-54DFF8170B17}"/>
              </a:ext>
            </a:extLst>
          </p:cNvPr>
          <p:cNvGrpSpPr/>
          <p:nvPr/>
        </p:nvGrpSpPr>
        <p:grpSpPr>
          <a:xfrm>
            <a:off x="7542464" y="2827515"/>
            <a:ext cx="2851417" cy="731192"/>
            <a:chOff x="3798412" y="6111526"/>
            <a:chExt cx="2162335" cy="55449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3F235E3-3790-4CEC-BC14-6B5138F99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0747" y="6126016"/>
              <a:ext cx="540000" cy="54000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3AF2D4C-5ABF-4EC9-A575-BB1C2B53B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412" y="6111526"/>
              <a:ext cx="540000" cy="54000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84527AAC-87FE-45CC-A533-774F46B5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747" y="6126016"/>
              <a:ext cx="540000" cy="54000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0A513B47-9A64-4081-84F0-9418A403D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747" y="6111526"/>
              <a:ext cx="540000" cy="540000"/>
            </a:xfrm>
            <a:prstGeom prst="rect">
              <a:avLst/>
            </a:prstGeom>
          </p:spPr>
        </p:pic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4D8903A-FEC2-46D0-975D-7CAE0A6DB450}"/>
              </a:ext>
            </a:extLst>
          </p:cNvPr>
          <p:cNvSpPr/>
          <p:nvPr/>
        </p:nvSpPr>
        <p:spPr>
          <a:xfrm>
            <a:off x="8536891" y="4720722"/>
            <a:ext cx="972909" cy="701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E89B81-C61D-42DC-8413-3FEC1F55DC46}"/>
              </a:ext>
            </a:extLst>
          </p:cNvPr>
          <p:cNvSpPr txBox="1"/>
          <p:nvPr/>
        </p:nvSpPr>
        <p:spPr>
          <a:xfrm>
            <a:off x="3108833" y="2818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 dirty="0"/>
              <a:t>算法原理：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F92AF4-1D01-401A-91C0-879369016A11}"/>
              </a:ext>
            </a:extLst>
          </p:cNvPr>
          <p:cNvSpPr/>
          <p:nvPr/>
        </p:nvSpPr>
        <p:spPr>
          <a:xfrm>
            <a:off x="10849068" y="3399411"/>
            <a:ext cx="783374" cy="5513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695F0EF-A27F-4F9F-BCB7-4816F3869F95}"/>
              </a:ext>
            </a:extLst>
          </p:cNvPr>
          <p:cNvSpPr txBox="1"/>
          <p:nvPr/>
        </p:nvSpPr>
        <p:spPr>
          <a:xfrm>
            <a:off x="10678945" y="2914677"/>
            <a:ext cx="1123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2400" b="1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zh-CN" altLang="en-US" dirty="0"/>
              <a:t>更新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3F7ADF2-A21D-46E3-8A0B-AEC4A810703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8114852" y="5071640"/>
            <a:ext cx="422039" cy="11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5C5CD72-8DB5-4979-B159-9099AEB94561}"/>
              </a:ext>
            </a:extLst>
          </p:cNvPr>
          <p:cNvSpPr/>
          <p:nvPr/>
        </p:nvSpPr>
        <p:spPr>
          <a:xfrm rot="5400000">
            <a:off x="6359413" y="4933477"/>
            <a:ext cx="905437" cy="29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vector</a:t>
            </a: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6F8C9B4-F097-413A-810F-E554BFDC839C}"/>
              </a:ext>
            </a:extLst>
          </p:cNvPr>
          <p:cNvSpPr/>
          <p:nvPr/>
        </p:nvSpPr>
        <p:spPr>
          <a:xfrm rot="5400000">
            <a:off x="6743850" y="4933477"/>
            <a:ext cx="905437" cy="29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vector</a:t>
            </a: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D54AD14-FE1D-47C9-8214-6845F067B5B4}"/>
              </a:ext>
            </a:extLst>
          </p:cNvPr>
          <p:cNvSpPr/>
          <p:nvPr/>
        </p:nvSpPr>
        <p:spPr>
          <a:xfrm rot="5400000">
            <a:off x="7128287" y="4933477"/>
            <a:ext cx="905437" cy="2988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vector</a:t>
            </a: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BF586E7-BBCB-418C-A003-929A8D1FA430}"/>
              </a:ext>
            </a:extLst>
          </p:cNvPr>
          <p:cNvSpPr/>
          <p:nvPr/>
        </p:nvSpPr>
        <p:spPr>
          <a:xfrm rot="5400000">
            <a:off x="7512723" y="4933477"/>
            <a:ext cx="905437" cy="2988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vector</a:t>
            </a: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8EA584C-5C4B-400D-A428-8A5CCD8CBEDE}"/>
              </a:ext>
            </a:extLst>
          </p:cNvPr>
          <p:cNvCxnSpPr>
            <a:cxnSpLocks/>
          </p:cNvCxnSpPr>
          <p:nvPr/>
        </p:nvCxnSpPr>
        <p:spPr>
          <a:xfrm flipH="1" flipV="1">
            <a:off x="7890869" y="4377069"/>
            <a:ext cx="1151350" cy="338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85AAB39-C505-4948-A5E1-6D1173C2E72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667379" y="4335312"/>
            <a:ext cx="355967" cy="385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A067F83-5E90-471E-B97E-D44C27EB381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9023345" y="4335312"/>
            <a:ext cx="300744" cy="385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4C5898C-FB80-4B6C-82A7-88F3DDDF92FD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9023346" y="4396178"/>
            <a:ext cx="996493" cy="324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864FFE2-0E73-4274-A838-658F205F6179}"/>
              </a:ext>
            </a:extLst>
          </p:cNvPr>
          <p:cNvSpPr/>
          <p:nvPr/>
        </p:nvSpPr>
        <p:spPr>
          <a:xfrm>
            <a:off x="9992525" y="3925733"/>
            <a:ext cx="362512" cy="434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b="1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lang="zh-TW" altLang="en-US" sz="2400" b="1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B82E3EB-7FCD-421B-B5E7-62EAE54EC23C}"/>
              </a:ext>
            </a:extLst>
          </p:cNvPr>
          <p:cNvSpPr/>
          <p:nvPr/>
        </p:nvSpPr>
        <p:spPr>
          <a:xfrm>
            <a:off x="9324089" y="3925733"/>
            <a:ext cx="362512" cy="434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b="1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lang="zh-TW" altLang="en-US" sz="2400" b="1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964FB04-ABE9-443B-AA66-EEDA8B5DE37A}"/>
              </a:ext>
            </a:extLst>
          </p:cNvPr>
          <p:cNvSpPr/>
          <p:nvPr/>
        </p:nvSpPr>
        <p:spPr>
          <a:xfrm>
            <a:off x="8592373" y="3925733"/>
            <a:ext cx="362512" cy="434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b="1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lang="zh-TW" altLang="en-US" sz="2400" b="1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1483682-3DAF-4FF9-8816-5F4B1C13E5F8}"/>
              </a:ext>
            </a:extLst>
          </p:cNvPr>
          <p:cNvSpPr/>
          <p:nvPr/>
        </p:nvSpPr>
        <p:spPr>
          <a:xfrm>
            <a:off x="7890869" y="3925733"/>
            <a:ext cx="362512" cy="434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b="1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lang="zh-TW" altLang="en-US" sz="2400" b="1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5844557-E225-472B-AB9A-00017A9AF0CD}"/>
              </a:ext>
            </a:extLst>
          </p:cNvPr>
          <p:cNvSpPr/>
          <p:nvPr/>
        </p:nvSpPr>
        <p:spPr>
          <a:xfrm>
            <a:off x="10025635" y="3124174"/>
            <a:ext cx="362512" cy="4344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3DF6A6A-2223-4CA0-B853-B054E19CD9EF}"/>
              </a:ext>
            </a:extLst>
          </p:cNvPr>
          <p:cNvSpPr/>
          <p:nvPr/>
        </p:nvSpPr>
        <p:spPr>
          <a:xfrm>
            <a:off x="9357199" y="3124174"/>
            <a:ext cx="362512" cy="4344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E3D4AE4-9646-4F40-97C8-D04FB7E857E4}"/>
              </a:ext>
            </a:extLst>
          </p:cNvPr>
          <p:cNvSpPr/>
          <p:nvPr/>
        </p:nvSpPr>
        <p:spPr>
          <a:xfrm>
            <a:off x="8625483" y="3124174"/>
            <a:ext cx="362512" cy="4344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65CC803-F94B-4829-87AF-2061918452B6}"/>
              </a:ext>
            </a:extLst>
          </p:cNvPr>
          <p:cNvSpPr/>
          <p:nvPr/>
        </p:nvSpPr>
        <p:spPr>
          <a:xfrm>
            <a:off x="7923979" y="3124174"/>
            <a:ext cx="362512" cy="4344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51C234C-4FAD-43A6-8EBA-6745F552193B}"/>
              </a:ext>
            </a:extLst>
          </p:cNvPr>
          <p:cNvSpPr txBox="1"/>
          <p:nvPr/>
        </p:nvSpPr>
        <p:spPr>
          <a:xfrm>
            <a:off x="5191275" y="4688299"/>
            <a:ext cx="1518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240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zh-CN" altLang="en-US" dirty="0"/>
              <a:t>从简单分布中随机取向量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D4070A3-8B89-4BE5-AC7C-D34FAD92C8C8}"/>
              </a:ext>
            </a:extLst>
          </p:cNvPr>
          <p:cNvSpPr txBox="1"/>
          <p:nvPr/>
        </p:nvSpPr>
        <p:spPr>
          <a:xfrm>
            <a:off x="3994081" y="3829081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训练集</a:t>
            </a:r>
            <a:endParaRPr lang="zh-TW" altLang="en-US" sz="2400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0A2ECA34-FC12-4D05-B1FC-7B9EA82F89C8}"/>
              </a:ext>
            </a:extLst>
          </p:cNvPr>
          <p:cNvGrpSpPr/>
          <p:nvPr/>
        </p:nvGrpSpPr>
        <p:grpSpPr>
          <a:xfrm>
            <a:off x="3967295" y="2584693"/>
            <a:ext cx="1751174" cy="1307774"/>
            <a:chOff x="644126" y="4258170"/>
            <a:chExt cx="3652768" cy="2387400"/>
          </a:xfrm>
        </p:grpSpPr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614645E6-A3B2-474E-A665-A6DDC10A8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494" y="5112971"/>
              <a:ext cx="914400" cy="914400"/>
            </a:xfrm>
            <a:prstGeom prst="rect">
              <a:avLst/>
            </a:prstGeom>
          </p:spPr>
        </p:pic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D4970D74-AB5C-4AC6-A682-3C2867CF9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869" y="4258170"/>
              <a:ext cx="914400" cy="914400"/>
            </a:xfrm>
            <a:prstGeom prst="rect">
              <a:avLst/>
            </a:prstGeom>
          </p:spPr>
        </p:pic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4797C96C-D328-4F32-B9A4-F22C28C4F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681" y="4287858"/>
              <a:ext cx="914400" cy="914400"/>
            </a:xfrm>
            <a:prstGeom prst="rect">
              <a:avLst/>
            </a:prstGeom>
          </p:spPr>
        </p:pic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F5D9BBFA-3AA2-4526-8E21-8E4535273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676" y="4749170"/>
              <a:ext cx="914400" cy="914400"/>
            </a:xfrm>
            <a:prstGeom prst="rect">
              <a:avLst/>
            </a:prstGeom>
          </p:spPr>
        </p:pic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483678E0-33A7-4DF6-BEC5-BA5190225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888" y="5731170"/>
              <a:ext cx="914400" cy="914400"/>
            </a:xfrm>
            <a:prstGeom prst="rect">
              <a:avLst/>
            </a:prstGeom>
          </p:spPr>
        </p:pic>
        <p:pic>
          <p:nvPicPr>
            <p:cNvPr id="77" name="圖片 76">
              <a:extLst>
                <a:ext uri="{FF2B5EF4-FFF2-40B4-BE49-F238E27FC236}">
                  <a16:creationId xmlns:a16="http://schemas.microsoft.com/office/drawing/2014/main" id="{30527B2A-973C-4FD1-A36A-1277CD35C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386" y="5187858"/>
              <a:ext cx="914400" cy="914400"/>
            </a:xfrm>
            <a:prstGeom prst="rect">
              <a:avLst/>
            </a:prstGeom>
          </p:spPr>
        </p:pic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3DD2FBBE-0AE5-498E-930B-B3EA4D133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678" y="4749170"/>
              <a:ext cx="914400" cy="914400"/>
            </a:xfrm>
            <a:prstGeom prst="rect">
              <a:avLst/>
            </a:prstGeom>
          </p:spPr>
        </p:pic>
        <p:pic>
          <p:nvPicPr>
            <p:cNvPr id="79" name="圖片 78">
              <a:extLst>
                <a:ext uri="{FF2B5EF4-FFF2-40B4-BE49-F238E27FC236}">
                  <a16:creationId xmlns:a16="http://schemas.microsoft.com/office/drawing/2014/main" id="{C9C886ED-D68B-4E2A-8DDF-1FB99A04F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9580" y="5731170"/>
              <a:ext cx="914400" cy="914400"/>
            </a:xfrm>
            <a:prstGeom prst="rect">
              <a:avLst/>
            </a:prstGeom>
          </p:spPr>
        </p:pic>
        <p:pic>
          <p:nvPicPr>
            <p:cNvPr id="81" name="圖片 80">
              <a:extLst>
                <a:ext uri="{FF2B5EF4-FFF2-40B4-BE49-F238E27FC236}">
                  <a16:creationId xmlns:a16="http://schemas.microsoft.com/office/drawing/2014/main" id="{4DC1F014-3799-4E5D-8852-6BC8E786C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82" y="5390058"/>
              <a:ext cx="914400" cy="914400"/>
            </a:xfrm>
            <a:prstGeom prst="rect">
              <a:avLst/>
            </a:prstGeom>
          </p:spPr>
        </p:pic>
        <p:pic>
          <p:nvPicPr>
            <p:cNvPr id="82" name="圖片 81">
              <a:extLst>
                <a:ext uri="{FF2B5EF4-FFF2-40B4-BE49-F238E27FC236}">
                  <a16:creationId xmlns:a16="http://schemas.microsoft.com/office/drawing/2014/main" id="{E7220688-7E27-4BC5-A163-E84CF7781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6869" y="4524714"/>
              <a:ext cx="914400" cy="914400"/>
            </a:xfrm>
            <a:prstGeom prst="rect">
              <a:avLst/>
            </a:prstGeom>
          </p:spPr>
        </p:pic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E3D5204C-C996-4F5C-955A-4CE95E6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26" y="5731170"/>
              <a:ext cx="914400" cy="914400"/>
            </a:xfrm>
            <a:prstGeom prst="rect">
              <a:avLst/>
            </a:prstGeom>
          </p:spPr>
        </p:pic>
      </p:grp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0983F4FD-15A7-4C81-B378-FAD05ACBE29C}"/>
              </a:ext>
            </a:extLst>
          </p:cNvPr>
          <p:cNvSpPr/>
          <p:nvPr/>
        </p:nvSpPr>
        <p:spPr>
          <a:xfrm>
            <a:off x="5803077" y="3061346"/>
            <a:ext cx="1665714" cy="3302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940718-213B-4172-886E-6EFC0CC71B0E}"/>
              </a:ext>
            </a:extLst>
          </p:cNvPr>
          <p:cNvSpPr txBox="1"/>
          <p:nvPr/>
        </p:nvSpPr>
        <p:spPr>
          <a:xfrm>
            <a:off x="3108833" y="1889763"/>
            <a:ext cx="845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Step 1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: </a:t>
            </a:r>
            <a:r>
              <a:rPr lang="zh-CN" altLang="en-US" sz="2400" dirty="0"/>
              <a:t>固定生成器</a:t>
            </a:r>
            <a:r>
              <a:rPr lang="en-US" altLang="zh-CN" sz="2400" dirty="0"/>
              <a:t>G </a:t>
            </a:r>
            <a:r>
              <a:rPr lang="zh-CN" altLang="en-US" sz="2400" dirty="0"/>
              <a:t>更新辨别器</a:t>
            </a:r>
            <a:r>
              <a:rPr lang="en-US" altLang="zh-CN" sz="2400" dirty="0"/>
              <a:t>D</a:t>
            </a:r>
            <a:endParaRPr lang="zh-TW" altLang="en-US" sz="2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6D8E6F0-E2DE-40AE-A7E5-0FB49582BB3B}"/>
              </a:ext>
            </a:extLst>
          </p:cNvPr>
          <p:cNvSpPr txBox="1"/>
          <p:nvPr/>
        </p:nvSpPr>
        <p:spPr>
          <a:xfrm>
            <a:off x="3023350" y="5923584"/>
            <a:ext cx="8346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 b="0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在此过程中，辨别器</a:t>
            </a:r>
            <a:r>
              <a:rPr lang="en-US" altLang="zh-CN" b="0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D</a:t>
            </a:r>
            <a:r>
              <a:rPr lang="zh-CN" altLang="en-US" b="0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学习到了：</a:t>
            </a:r>
            <a:endParaRPr lang="en-US" altLang="zh-CN" b="0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  <a:p>
            <a:r>
              <a:rPr lang="zh-CN" altLang="en-US" b="0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给从训练集中的真实图片高分 给由生成器</a:t>
            </a:r>
            <a:r>
              <a:rPr lang="en-US" altLang="zh-CN" b="0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G</a:t>
            </a:r>
            <a:r>
              <a:rPr lang="zh-CN" altLang="en-US" b="0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生成的图片低分</a:t>
            </a:r>
            <a:endParaRPr lang="zh-TW" altLang="en-US" b="0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DB145D3-1F08-4826-B7A9-2132143B0E7E}"/>
              </a:ext>
            </a:extLst>
          </p:cNvPr>
          <p:cNvSpPr txBox="1"/>
          <p:nvPr/>
        </p:nvSpPr>
        <p:spPr>
          <a:xfrm>
            <a:off x="9430715" y="4727101"/>
            <a:ext cx="1157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240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参数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固定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不变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ECAE81B-7144-E2D3-5A96-9B4A7B0F8288}"/>
              </a:ext>
            </a:extLst>
          </p:cNvPr>
          <p:cNvSpPr txBox="1"/>
          <p:nvPr/>
        </p:nvSpPr>
        <p:spPr>
          <a:xfrm>
            <a:off x="1657" y="256783"/>
            <a:ext cx="2361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GAN</a:t>
            </a:r>
            <a:endParaRPr lang="en-US" sz="72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599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65AE2CA0-050D-9F05-755E-4EDEDF02EF59}"/>
              </a:ext>
            </a:extLst>
          </p:cNvPr>
          <p:cNvSpPr txBox="1"/>
          <p:nvPr/>
        </p:nvSpPr>
        <p:spPr>
          <a:xfrm>
            <a:off x="3106426" y="1889360"/>
            <a:ext cx="845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Step 2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lang="zh-CN" altLang="en-US" sz="2800" dirty="0"/>
              <a:t>固定辨别器</a:t>
            </a:r>
            <a:r>
              <a:rPr lang="en-US" altLang="zh-CN" sz="2800" dirty="0"/>
              <a:t>D </a:t>
            </a:r>
            <a:r>
              <a:rPr lang="zh-CN" altLang="en-US" sz="2800" dirty="0"/>
              <a:t>更新生成器</a:t>
            </a:r>
            <a:r>
              <a:rPr lang="en-US" altLang="zh-CN" sz="2800" dirty="0"/>
              <a:t>G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5DE781-5A5B-7404-73DD-AA63A11DBC7B}"/>
              </a:ext>
            </a:extLst>
          </p:cNvPr>
          <p:cNvSpPr/>
          <p:nvPr/>
        </p:nvSpPr>
        <p:spPr>
          <a:xfrm>
            <a:off x="4378011" y="3608476"/>
            <a:ext cx="6008828" cy="22073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2C48C7-3D16-B43A-32F7-43C069FD0484}"/>
              </a:ext>
            </a:extLst>
          </p:cNvPr>
          <p:cNvSpPr/>
          <p:nvPr/>
        </p:nvSpPr>
        <p:spPr>
          <a:xfrm>
            <a:off x="8584787" y="3899141"/>
            <a:ext cx="1517650" cy="12840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Discri-minator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732B68-82E7-87D2-1B2B-F77F6EA64C66}"/>
              </a:ext>
            </a:extLst>
          </p:cNvPr>
          <p:cNvSpPr/>
          <p:nvPr/>
        </p:nvSpPr>
        <p:spPr>
          <a:xfrm>
            <a:off x="4714892" y="3899141"/>
            <a:ext cx="1517650" cy="1284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Generator</a:t>
            </a:r>
          </a:p>
        </p:txBody>
      </p:sp>
      <p:grpSp>
        <p:nvGrpSpPr>
          <p:cNvPr id="12" name="群組 56">
            <a:extLst>
              <a:ext uri="{FF2B5EF4-FFF2-40B4-BE49-F238E27FC236}">
                <a16:creationId xmlns:a16="http://schemas.microsoft.com/office/drawing/2014/main" id="{E36B93C9-8F3A-2E2A-1302-8A098EE230B3}"/>
              </a:ext>
            </a:extLst>
          </p:cNvPr>
          <p:cNvGrpSpPr/>
          <p:nvPr/>
        </p:nvGrpSpPr>
        <p:grpSpPr>
          <a:xfrm>
            <a:off x="3286175" y="4222397"/>
            <a:ext cx="1053138" cy="1364622"/>
            <a:chOff x="646484" y="3932207"/>
            <a:chExt cx="1053138" cy="136462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A3331E0-FEA7-8054-076A-68970CB81A9F}"/>
                </a:ext>
              </a:extLst>
            </p:cNvPr>
            <p:cNvSpPr/>
            <p:nvPr/>
          </p:nvSpPr>
          <p:spPr>
            <a:xfrm>
              <a:off x="1071474" y="3932207"/>
              <a:ext cx="208850" cy="563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4" name="文字方塊 61">
              <a:extLst>
                <a:ext uri="{FF2B5EF4-FFF2-40B4-BE49-F238E27FC236}">
                  <a16:creationId xmlns:a16="http://schemas.microsoft.com/office/drawing/2014/main" id="{E2B52829-B7BA-5308-EB26-424A727A0443}"/>
                </a:ext>
              </a:extLst>
            </p:cNvPr>
            <p:cNvSpPr txBox="1"/>
            <p:nvPr/>
          </p:nvSpPr>
          <p:spPr>
            <a:xfrm>
              <a:off x="646484" y="4465832"/>
              <a:ext cx="10531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+mn-ea"/>
                </a:rPr>
                <a:t>随机向量</a:t>
              </a:r>
              <a:endParaRPr lang="zh-TW" altLang="en-US" sz="2400" dirty="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5" name="文字方塊 62">
            <a:extLst>
              <a:ext uri="{FF2B5EF4-FFF2-40B4-BE49-F238E27FC236}">
                <a16:creationId xmlns:a16="http://schemas.microsoft.com/office/drawing/2014/main" id="{14194425-DF97-1AD4-3144-DD79A13F5074}"/>
              </a:ext>
            </a:extLst>
          </p:cNvPr>
          <p:cNvSpPr txBox="1"/>
          <p:nvPr/>
        </p:nvSpPr>
        <p:spPr>
          <a:xfrm>
            <a:off x="10678556" y="4282638"/>
            <a:ext cx="1109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0.13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6" name="直線單箭頭接點 63">
            <a:extLst>
              <a:ext uri="{FF2B5EF4-FFF2-40B4-BE49-F238E27FC236}">
                <a16:creationId xmlns:a16="http://schemas.microsoft.com/office/drawing/2014/main" id="{4CA2C0D5-8AF4-4DD6-FA62-C9E0D4A8AAF2}"/>
              </a:ext>
            </a:extLst>
          </p:cNvPr>
          <p:cNvCxnSpPr>
            <a:cxnSpLocks/>
          </p:cNvCxnSpPr>
          <p:nvPr/>
        </p:nvCxnSpPr>
        <p:spPr>
          <a:xfrm>
            <a:off x="4031387" y="4541099"/>
            <a:ext cx="59412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64">
            <a:extLst>
              <a:ext uri="{FF2B5EF4-FFF2-40B4-BE49-F238E27FC236}">
                <a16:creationId xmlns:a16="http://schemas.microsoft.com/office/drawing/2014/main" id="{A735646F-1C57-D00C-0B1B-DE8427A04C7B}"/>
              </a:ext>
            </a:extLst>
          </p:cNvPr>
          <p:cNvCxnSpPr>
            <a:cxnSpLocks/>
          </p:cNvCxnSpPr>
          <p:nvPr/>
        </p:nvCxnSpPr>
        <p:spPr>
          <a:xfrm>
            <a:off x="6311787" y="4541099"/>
            <a:ext cx="59412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65">
            <a:extLst>
              <a:ext uri="{FF2B5EF4-FFF2-40B4-BE49-F238E27FC236}">
                <a16:creationId xmlns:a16="http://schemas.microsoft.com/office/drawing/2014/main" id="{C8DE3BD3-8380-3A42-4469-D61C2B6C8F29}"/>
              </a:ext>
            </a:extLst>
          </p:cNvPr>
          <p:cNvCxnSpPr>
            <a:cxnSpLocks/>
          </p:cNvCxnSpPr>
          <p:nvPr/>
        </p:nvCxnSpPr>
        <p:spPr>
          <a:xfrm>
            <a:off x="7961637" y="4541099"/>
            <a:ext cx="59412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66">
            <a:extLst>
              <a:ext uri="{FF2B5EF4-FFF2-40B4-BE49-F238E27FC236}">
                <a16:creationId xmlns:a16="http://schemas.microsoft.com/office/drawing/2014/main" id="{4E7A8558-17B9-0979-9558-397919F8A825}"/>
              </a:ext>
            </a:extLst>
          </p:cNvPr>
          <p:cNvCxnSpPr>
            <a:cxnSpLocks/>
          </p:cNvCxnSpPr>
          <p:nvPr/>
        </p:nvCxnSpPr>
        <p:spPr>
          <a:xfrm>
            <a:off x="10191532" y="4508521"/>
            <a:ext cx="59412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67">
            <a:extLst>
              <a:ext uri="{FF2B5EF4-FFF2-40B4-BE49-F238E27FC236}">
                <a16:creationId xmlns:a16="http://schemas.microsoft.com/office/drawing/2014/main" id="{4C5E6FD3-E2A1-3EC5-DDD8-8048EACCA009}"/>
              </a:ext>
            </a:extLst>
          </p:cNvPr>
          <p:cNvSpPr txBox="1"/>
          <p:nvPr/>
        </p:nvSpPr>
        <p:spPr>
          <a:xfrm>
            <a:off x="6569423" y="3624440"/>
            <a:ext cx="186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hidden layer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1" name="圖片 68">
            <a:extLst>
              <a:ext uri="{FF2B5EF4-FFF2-40B4-BE49-F238E27FC236}">
                <a16:creationId xmlns:a16="http://schemas.microsoft.com/office/drawing/2014/main" id="{6EEBF3F0-8F1D-BA19-16C7-F6156171C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55" y="4124284"/>
            <a:ext cx="848429" cy="862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箭號: 向右 73">
            <a:extLst>
              <a:ext uri="{FF2B5EF4-FFF2-40B4-BE49-F238E27FC236}">
                <a16:creationId xmlns:a16="http://schemas.microsoft.com/office/drawing/2014/main" id="{2BA56CD2-450A-B3FF-3205-8038A39176F0}"/>
              </a:ext>
            </a:extLst>
          </p:cNvPr>
          <p:cNvSpPr/>
          <p:nvPr/>
        </p:nvSpPr>
        <p:spPr>
          <a:xfrm rot="16200000">
            <a:off x="10924565" y="3719199"/>
            <a:ext cx="595086" cy="52251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74">
            <a:extLst>
              <a:ext uri="{FF2B5EF4-FFF2-40B4-BE49-F238E27FC236}">
                <a16:creationId xmlns:a16="http://schemas.microsoft.com/office/drawing/2014/main" id="{A34060B9-A063-D3DB-BDCD-BC2D21880867}"/>
              </a:ext>
            </a:extLst>
          </p:cNvPr>
          <p:cNvSpPr txBox="1"/>
          <p:nvPr/>
        </p:nvSpPr>
        <p:spPr>
          <a:xfrm>
            <a:off x="4648202" y="4807001"/>
            <a:ext cx="1654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2400" b="1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zh-CN" altLang="en-US" dirty="0"/>
              <a:t>参数更新</a:t>
            </a:r>
            <a:endParaRPr lang="zh-TW" altLang="en-US" dirty="0"/>
          </a:p>
        </p:txBody>
      </p:sp>
      <p:sp>
        <p:nvSpPr>
          <p:cNvPr id="24" name="文字方塊 79">
            <a:extLst>
              <a:ext uri="{FF2B5EF4-FFF2-40B4-BE49-F238E27FC236}">
                <a16:creationId xmlns:a16="http://schemas.microsoft.com/office/drawing/2014/main" id="{7EA05B05-4F5F-2D98-FCEB-7CBDD39530BB}"/>
              </a:ext>
            </a:extLst>
          </p:cNvPr>
          <p:cNvSpPr txBox="1"/>
          <p:nvPr/>
        </p:nvSpPr>
        <p:spPr>
          <a:xfrm>
            <a:off x="8571592" y="4834786"/>
            <a:ext cx="1619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2400" b="1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zh-CN" altLang="en-US" dirty="0"/>
              <a:t>参数固定</a:t>
            </a:r>
            <a:endParaRPr lang="zh-TW" altLang="en-US" dirty="0"/>
          </a:p>
        </p:txBody>
      </p:sp>
      <p:cxnSp>
        <p:nvCxnSpPr>
          <p:cNvPr id="25" name="直線接點 88">
            <a:extLst>
              <a:ext uri="{FF2B5EF4-FFF2-40B4-BE49-F238E27FC236}">
                <a16:creationId xmlns:a16="http://schemas.microsoft.com/office/drawing/2014/main" id="{12DF1DDF-C6D4-8922-DFBF-426572C9D38F}"/>
              </a:ext>
            </a:extLst>
          </p:cNvPr>
          <p:cNvCxnSpPr/>
          <p:nvPr/>
        </p:nvCxnSpPr>
        <p:spPr>
          <a:xfrm>
            <a:off x="10760367" y="4345210"/>
            <a:ext cx="1020617" cy="317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32">
            <a:extLst>
              <a:ext uri="{FF2B5EF4-FFF2-40B4-BE49-F238E27FC236}">
                <a16:creationId xmlns:a16="http://schemas.microsoft.com/office/drawing/2014/main" id="{0DC08524-61D4-F5D6-5521-AA5EBE5055F6}"/>
              </a:ext>
            </a:extLst>
          </p:cNvPr>
          <p:cNvCxnSpPr>
            <a:cxnSpLocks/>
          </p:cNvCxnSpPr>
          <p:nvPr/>
        </p:nvCxnSpPr>
        <p:spPr>
          <a:xfrm>
            <a:off x="6933436" y="4119417"/>
            <a:ext cx="913993" cy="8723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85">
            <a:extLst>
              <a:ext uri="{FF2B5EF4-FFF2-40B4-BE49-F238E27FC236}">
                <a16:creationId xmlns:a16="http://schemas.microsoft.com/office/drawing/2014/main" id="{C3627747-DE48-88A3-A00C-ED7EADDBF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986" y="4834558"/>
            <a:ext cx="799050" cy="839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8BC369B6-011A-EF32-044B-5103D38F9219}"/>
              </a:ext>
            </a:extLst>
          </p:cNvPr>
          <p:cNvSpPr txBox="1">
            <a:spLocks/>
          </p:cNvSpPr>
          <p:nvPr/>
        </p:nvSpPr>
        <p:spPr>
          <a:xfrm>
            <a:off x="3967295" y="693465"/>
            <a:ext cx="7886700" cy="607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初始化生成器</a:t>
            </a:r>
            <a:r>
              <a:rPr lang="en-US" altLang="zh-CN" sz="2400" dirty="0"/>
              <a:t>G </a:t>
            </a:r>
            <a:r>
              <a:rPr lang="zh-CN" altLang="en-US" sz="2400" dirty="0"/>
              <a:t>辨别器</a:t>
            </a:r>
            <a:r>
              <a:rPr lang="en-US" altLang="zh-CN" sz="2400" dirty="0"/>
              <a:t>D</a:t>
            </a:r>
          </a:p>
          <a:p>
            <a:r>
              <a:rPr lang="zh-CN" altLang="en-US" sz="2400" dirty="0"/>
              <a:t>在每一轮循环中</a:t>
            </a:r>
            <a:r>
              <a:rPr lang="en-US" altLang="zh-TW" sz="2400" dirty="0"/>
              <a:t>:</a:t>
            </a:r>
          </a:p>
          <a:p>
            <a:endParaRPr lang="zh-TW" altLang="en-US" dirty="0"/>
          </a:p>
        </p:txBody>
      </p:sp>
      <p:sp>
        <p:nvSpPr>
          <p:cNvPr id="45" name="文字方塊 18">
            <a:extLst>
              <a:ext uri="{FF2B5EF4-FFF2-40B4-BE49-F238E27FC236}">
                <a16:creationId xmlns:a16="http://schemas.microsoft.com/office/drawing/2014/main" id="{B6BFB8BA-2031-8DF8-F85E-B72E7D6183F9}"/>
              </a:ext>
            </a:extLst>
          </p:cNvPr>
          <p:cNvSpPr txBox="1"/>
          <p:nvPr/>
        </p:nvSpPr>
        <p:spPr>
          <a:xfrm>
            <a:off x="3108833" y="2818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 dirty="0"/>
              <a:t>算法原理：</a:t>
            </a:r>
            <a:endParaRPr lang="zh-TW" altLang="en-US" dirty="0"/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7339E677-BEDE-15D5-5922-BD3B52E6B098}"/>
              </a:ext>
            </a:extLst>
          </p:cNvPr>
          <p:cNvSpPr txBox="1"/>
          <p:nvPr/>
        </p:nvSpPr>
        <p:spPr>
          <a:xfrm>
            <a:off x="3023350" y="2561119"/>
            <a:ext cx="6510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 b="0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在此过程中，生成器</a:t>
            </a:r>
            <a:r>
              <a:rPr lang="en-US" altLang="zh-CN" b="0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G</a:t>
            </a:r>
            <a:r>
              <a:rPr lang="zh-CN" altLang="en-US" b="0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学习到了：</a:t>
            </a:r>
            <a:endParaRPr lang="en-US" altLang="zh-CN" b="0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  <a:p>
            <a:r>
              <a:rPr lang="zh-CN" altLang="en-US" b="0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生成的图片欺骗辨别器</a:t>
            </a:r>
            <a:r>
              <a:rPr lang="en-US" altLang="zh-CN" b="0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D</a:t>
            </a:r>
            <a:r>
              <a:rPr lang="zh-CN" altLang="en-US" b="0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，获得辨别器</a:t>
            </a:r>
            <a:r>
              <a:rPr lang="en-US" altLang="zh-CN" b="0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D</a:t>
            </a:r>
            <a:r>
              <a:rPr lang="zh-CN" altLang="en-US" b="0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的高分</a:t>
            </a:r>
            <a:endParaRPr lang="en-US" altLang="zh-CN" b="0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grpSp>
        <p:nvGrpSpPr>
          <p:cNvPr id="47" name="群組 6">
            <a:extLst>
              <a:ext uri="{FF2B5EF4-FFF2-40B4-BE49-F238E27FC236}">
                <a16:creationId xmlns:a16="http://schemas.microsoft.com/office/drawing/2014/main" id="{9978B93E-B526-BE47-8C8A-44C770906401}"/>
              </a:ext>
            </a:extLst>
          </p:cNvPr>
          <p:cNvGrpSpPr/>
          <p:nvPr/>
        </p:nvGrpSpPr>
        <p:grpSpPr>
          <a:xfrm>
            <a:off x="7890869" y="595328"/>
            <a:ext cx="1698796" cy="557753"/>
            <a:chOff x="5084896" y="679363"/>
            <a:chExt cx="1698796" cy="55775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44E3EF2-6E17-F630-A34B-7B5830AF180F}"/>
                </a:ext>
              </a:extLst>
            </p:cNvPr>
            <p:cNvSpPr/>
            <p:nvPr/>
          </p:nvSpPr>
          <p:spPr>
            <a:xfrm>
              <a:off x="6000318" y="679363"/>
              <a:ext cx="783374" cy="5513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7AEF683-1FD5-6262-389E-9B1F071CC608}"/>
                </a:ext>
              </a:extLst>
            </p:cNvPr>
            <p:cNvSpPr/>
            <p:nvPr/>
          </p:nvSpPr>
          <p:spPr>
            <a:xfrm>
              <a:off x="5084896" y="679363"/>
              <a:ext cx="773176" cy="5577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G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6FCF7355-7459-8015-31D4-2DF3033C8250}"/>
              </a:ext>
            </a:extLst>
          </p:cNvPr>
          <p:cNvSpPr txBox="1"/>
          <p:nvPr/>
        </p:nvSpPr>
        <p:spPr>
          <a:xfrm>
            <a:off x="1657" y="256783"/>
            <a:ext cx="2361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GAN</a:t>
            </a:r>
            <a:endParaRPr lang="en-US" sz="72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667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3AC8AFBC-B8D0-2772-1760-13831B3FBE68}"/>
              </a:ext>
            </a:extLst>
          </p:cNvPr>
          <p:cNvSpPr txBox="1"/>
          <p:nvPr/>
        </p:nvSpPr>
        <p:spPr>
          <a:xfrm>
            <a:off x="2963331" y="2598003"/>
            <a:ext cx="142511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E9C0D9-B8D5-7810-1970-80CAF77726DF}"/>
              </a:ext>
            </a:extLst>
          </p:cNvPr>
          <p:cNvSpPr txBox="1"/>
          <p:nvPr/>
        </p:nvSpPr>
        <p:spPr>
          <a:xfrm>
            <a:off x="4626533" y="1940492"/>
            <a:ext cx="2322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240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zh-CN" altLang="en-US" sz="2000" dirty="0"/>
              <a:t>真实图片从</a:t>
            </a:r>
            <a:endParaRPr lang="en-US" altLang="zh-CN" sz="2000" dirty="0"/>
          </a:p>
          <a:p>
            <a:r>
              <a:rPr lang="zh-CN" altLang="en-US" sz="2000" dirty="0"/>
              <a:t>训练集中获取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25EAFA-48B4-C1F2-E3F2-81EE02121DD0}"/>
              </a:ext>
            </a:extLst>
          </p:cNvPr>
          <p:cNvSpPr txBox="1"/>
          <p:nvPr/>
        </p:nvSpPr>
        <p:spPr>
          <a:xfrm>
            <a:off x="4703754" y="267526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200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zh-CN" altLang="en-US" dirty="0"/>
              <a:t>虚假图片由</a:t>
            </a:r>
            <a:endParaRPr lang="en-US" altLang="zh-CN" dirty="0"/>
          </a:p>
          <a:p>
            <a:r>
              <a:rPr lang="zh-CN" altLang="en-US" dirty="0"/>
              <a:t>生成器中生成</a:t>
            </a:r>
            <a:endParaRPr lang="zh-TW" altLang="en-US" dirty="0"/>
          </a:p>
        </p:txBody>
      </p:sp>
      <p:grpSp>
        <p:nvGrpSpPr>
          <p:cNvPr id="11" name="群組 11">
            <a:extLst>
              <a:ext uri="{FF2B5EF4-FFF2-40B4-BE49-F238E27FC236}">
                <a16:creationId xmlns:a16="http://schemas.microsoft.com/office/drawing/2014/main" id="{692BBDA2-1CBD-D816-C67F-62797981C1EF}"/>
              </a:ext>
            </a:extLst>
          </p:cNvPr>
          <p:cNvGrpSpPr/>
          <p:nvPr/>
        </p:nvGrpSpPr>
        <p:grpSpPr>
          <a:xfrm>
            <a:off x="6837354" y="1944068"/>
            <a:ext cx="2851417" cy="731192"/>
            <a:chOff x="3798412" y="6111526"/>
            <a:chExt cx="2162335" cy="554490"/>
          </a:xfrm>
        </p:grpSpPr>
        <p:pic>
          <p:nvPicPr>
            <p:cNvPr id="12" name="圖片 12">
              <a:extLst>
                <a:ext uri="{FF2B5EF4-FFF2-40B4-BE49-F238E27FC236}">
                  <a16:creationId xmlns:a16="http://schemas.microsoft.com/office/drawing/2014/main" id="{C022F611-4A22-B6CD-817D-D3F29D91F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0747" y="6126016"/>
              <a:ext cx="540000" cy="540000"/>
            </a:xfrm>
            <a:prstGeom prst="rect">
              <a:avLst/>
            </a:prstGeom>
          </p:spPr>
        </p:pic>
        <p:pic>
          <p:nvPicPr>
            <p:cNvPr id="13" name="圖片 13">
              <a:extLst>
                <a:ext uri="{FF2B5EF4-FFF2-40B4-BE49-F238E27FC236}">
                  <a16:creationId xmlns:a16="http://schemas.microsoft.com/office/drawing/2014/main" id="{F2742BE1-B672-84F4-E7DE-0F4F5BC55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412" y="6111526"/>
              <a:ext cx="540000" cy="540000"/>
            </a:xfrm>
            <a:prstGeom prst="rect">
              <a:avLst/>
            </a:prstGeom>
          </p:spPr>
        </p:pic>
        <p:pic>
          <p:nvPicPr>
            <p:cNvPr id="14" name="圖片 14">
              <a:extLst>
                <a:ext uri="{FF2B5EF4-FFF2-40B4-BE49-F238E27FC236}">
                  <a16:creationId xmlns:a16="http://schemas.microsoft.com/office/drawing/2014/main" id="{F02D3C69-D047-5E75-B261-C305B58F6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747" y="6126016"/>
              <a:ext cx="540000" cy="540000"/>
            </a:xfrm>
            <a:prstGeom prst="rect">
              <a:avLst/>
            </a:prstGeom>
          </p:spPr>
        </p:pic>
        <p:pic>
          <p:nvPicPr>
            <p:cNvPr id="15" name="圖片 15">
              <a:extLst>
                <a:ext uri="{FF2B5EF4-FFF2-40B4-BE49-F238E27FC236}">
                  <a16:creationId xmlns:a16="http://schemas.microsoft.com/office/drawing/2014/main" id="{810349E7-FC52-0706-9438-A31E62C28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747" y="6111526"/>
              <a:ext cx="540000" cy="540000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760CF1A-A2BA-CE72-6DE5-E17C030088ED}"/>
              </a:ext>
            </a:extLst>
          </p:cNvPr>
          <p:cNvSpPr/>
          <p:nvPr/>
        </p:nvSpPr>
        <p:spPr>
          <a:xfrm>
            <a:off x="7831781" y="3837275"/>
            <a:ext cx="972909" cy="701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3B5671-F09D-5E71-F5B3-BDFF8D2B3B68}"/>
              </a:ext>
            </a:extLst>
          </p:cNvPr>
          <p:cNvSpPr/>
          <p:nvPr/>
        </p:nvSpPr>
        <p:spPr>
          <a:xfrm>
            <a:off x="10143959" y="2515963"/>
            <a:ext cx="783374" cy="5513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</a:t>
            </a:r>
          </a:p>
        </p:txBody>
      </p:sp>
      <p:sp>
        <p:nvSpPr>
          <p:cNvPr id="19" name="文字方塊 22">
            <a:extLst>
              <a:ext uri="{FF2B5EF4-FFF2-40B4-BE49-F238E27FC236}">
                <a16:creationId xmlns:a16="http://schemas.microsoft.com/office/drawing/2014/main" id="{88A558C5-9529-865E-77D1-D1B0D670F91A}"/>
              </a:ext>
            </a:extLst>
          </p:cNvPr>
          <p:cNvSpPr txBox="1"/>
          <p:nvPr/>
        </p:nvSpPr>
        <p:spPr>
          <a:xfrm>
            <a:off x="9973836" y="2031229"/>
            <a:ext cx="1123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2400" b="1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zh-CN" altLang="en-US" dirty="0"/>
              <a:t>更新</a:t>
            </a:r>
            <a:endParaRPr lang="zh-TW" altLang="en-US" dirty="0"/>
          </a:p>
        </p:txBody>
      </p:sp>
      <p:sp>
        <p:nvSpPr>
          <p:cNvPr id="20" name="文字方塊 23">
            <a:extLst>
              <a:ext uri="{FF2B5EF4-FFF2-40B4-BE49-F238E27FC236}">
                <a16:creationId xmlns:a16="http://schemas.microsoft.com/office/drawing/2014/main" id="{F9D0453A-9EE3-755D-F94B-B6AAA510CB9F}"/>
              </a:ext>
            </a:extLst>
          </p:cNvPr>
          <p:cNvSpPr txBox="1"/>
          <p:nvPr/>
        </p:nvSpPr>
        <p:spPr>
          <a:xfrm>
            <a:off x="2976684" y="4893947"/>
            <a:ext cx="142511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CDC4C46-DE5D-5AC4-01D5-1C694F57253F}"/>
              </a:ext>
            </a:extLst>
          </p:cNvPr>
          <p:cNvSpPr/>
          <p:nvPr/>
        </p:nvSpPr>
        <p:spPr>
          <a:xfrm>
            <a:off x="6702619" y="5354937"/>
            <a:ext cx="972909" cy="701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3F303A-CA30-04D3-9725-BFB08EAB70DB}"/>
              </a:ext>
            </a:extLst>
          </p:cNvPr>
          <p:cNvSpPr/>
          <p:nvPr/>
        </p:nvSpPr>
        <p:spPr>
          <a:xfrm>
            <a:off x="9520790" y="5364029"/>
            <a:ext cx="976665" cy="7018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1860F9-15F9-1EF3-0316-34BA9934F3EC}"/>
              </a:ext>
            </a:extLst>
          </p:cNvPr>
          <p:cNvSpPr/>
          <p:nvPr/>
        </p:nvSpPr>
        <p:spPr>
          <a:xfrm>
            <a:off x="7908560" y="5196299"/>
            <a:ext cx="770764" cy="706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image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4" name="直線單箭頭接點 28">
            <a:extLst>
              <a:ext uri="{FF2B5EF4-FFF2-40B4-BE49-F238E27FC236}">
                <a16:creationId xmlns:a16="http://schemas.microsoft.com/office/drawing/2014/main" id="{67813711-C6DB-4C53-E4BC-E8E67999BD6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409742" y="4188193"/>
            <a:ext cx="422039" cy="11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3">
            <a:extLst>
              <a:ext uri="{FF2B5EF4-FFF2-40B4-BE49-F238E27FC236}">
                <a16:creationId xmlns:a16="http://schemas.microsoft.com/office/drawing/2014/main" id="{6B03EFB1-4A92-17FC-B287-6B5084D84752}"/>
              </a:ext>
            </a:extLst>
          </p:cNvPr>
          <p:cNvCxnSpPr>
            <a:cxnSpLocks/>
          </p:cNvCxnSpPr>
          <p:nvPr/>
        </p:nvCxnSpPr>
        <p:spPr>
          <a:xfrm flipH="1" flipV="1">
            <a:off x="7185760" y="3493622"/>
            <a:ext cx="1151350" cy="338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4">
            <a:extLst>
              <a:ext uri="{FF2B5EF4-FFF2-40B4-BE49-F238E27FC236}">
                <a16:creationId xmlns:a16="http://schemas.microsoft.com/office/drawing/2014/main" id="{E623006A-CE0A-48B7-B159-38DC11ED44E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962269" y="3451865"/>
            <a:ext cx="355967" cy="385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5">
            <a:extLst>
              <a:ext uri="{FF2B5EF4-FFF2-40B4-BE49-F238E27FC236}">
                <a16:creationId xmlns:a16="http://schemas.microsoft.com/office/drawing/2014/main" id="{2751ECD7-9CEE-8FC0-BE87-1D9B0C9293D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318236" y="3451865"/>
            <a:ext cx="300744" cy="385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38">
            <a:extLst>
              <a:ext uri="{FF2B5EF4-FFF2-40B4-BE49-F238E27FC236}">
                <a16:creationId xmlns:a16="http://schemas.microsoft.com/office/drawing/2014/main" id="{1552B99D-2560-9230-564A-DE932728F1A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318236" y="3512730"/>
            <a:ext cx="996493" cy="324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C036A32-CB8C-9778-3A11-D37C4A4D1DD6}"/>
              </a:ext>
            </a:extLst>
          </p:cNvPr>
          <p:cNvSpPr/>
          <p:nvPr/>
        </p:nvSpPr>
        <p:spPr>
          <a:xfrm>
            <a:off x="9320526" y="2240726"/>
            <a:ext cx="362512" cy="4344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AA2C0C-A9F1-2DB0-8CE3-9BFF70B6F366}"/>
              </a:ext>
            </a:extLst>
          </p:cNvPr>
          <p:cNvSpPr/>
          <p:nvPr/>
        </p:nvSpPr>
        <p:spPr>
          <a:xfrm>
            <a:off x="8652090" y="2240726"/>
            <a:ext cx="362512" cy="4344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F4415FE-4611-5696-1BB0-52C771807F52}"/>
              </a:ext>
            </a:extLst>
          </p:cNvPr>
          <p:cNvSpPr/>
          <p:nvPr/>
        </p:nvSpPr>
        <p:spPr>
          <a:xfrm>
            <a:off x="7920374" y="2240726"/>
            <a:ext cx="362512" cy="4344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37B0886-D0D3-B73B-BEA5-D0FD87BAC85F}"/>
              </a:ext>
            </a:extLst>
          </p:cNvPr>
          <p:cNvSpPr/>
          <p:nvPr/>
        </p:nvSpPr>
        <p:spPr>
          <a:xfrm>
            <a:off x="7218870" y="2240726"/>
            <a:ext cx="362512" cy="4344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3" name="直線單箭頭接點 52">
            <a:extLst>
              <a:ext uri="{FF2B5EF4-FFF2-40B4-BE49-F238E27FC236}">
                <a16:creationId xmlns:a16="http://schemas.microsoft.com/office/drawing/2014/main" id="{7A41896C-6C8D-F102-20FD-5A12A77E9150}"/>
              </a:ext>
            </a:extLst>
          </p:cNvPr>
          <p:cNvCxnSpPr>
            <a:cxnSpLocks/>
          </p:cNvCxnSpPr>
          <p:nvPr/>
        </p:nvCxnSpPr>
        <p:spPr>
          <a:xfrm>
            <a:off x="6325951" y="5714947"/>
            <a:ext cx="376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A18017D-57B1-6CA2-5E2F-205AAA72B075}"/>
              </a:ext>
            </a:extLst>
          </p:cNvPr>
          <p:cNvSpPr/>
          <p:nvPr/>
        </p:nvSpPr>
        <p:spPr>
          <a:xfrm>
            <a:off x="8060960" y="5348699"/>
            <a:ext cx="770764" cy="706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image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7DE4F0-E1F7-C28C-7BBA-1BCB9860273F}"/>
              </a:ext>
            </a:extLst>
          </p:cNvPr>
          <p:cNvSpPr/>
          <p:nvPr/>
        </p:nvSpPr>
        <p:spPr>
          <a:xfrm>
            <a:off x="8213360" y="5501099"/>
            <a:ext cx="770764" cy="706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image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8DDEC7C-51F7-993B-D653-4AC63D57BF82}"/>
              </a:ext>
            </a:extLst>
          </p:cNvPr>
          <p:cNvSpPr/>
          <p:nvPr/>
        </p:nvSpPr>
        <p:spPr>
          <a:xfrm>
            <a:off x="8365760" y="5653499"/>
            <a:ext cx="770764" cy="706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image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7" name="直線單箭頭接點 63">
            <a:extLst>
              <a:ext uri="{FF2B5EF4-FFF2-40B4-BE49-F238E27FC236}">
                <a16:creationId xmlns:a16="http://schemas.microsoft.com/office/drawing/2014/main" id="{ECC83373-30C6-3210-D68A-8593A79D524F}"/>
              </a:ext>
            </a:extLst>
          </p:cNvPr>
          <p:cNvCxnSpPr>
            <a:cxnSpLocks/>
          </p:cNvCxnSpPr>
          <p:nvPr/>
        </p:nvCxnSpPr>
        <p:spPr>
          <a:xfrm>
            <a:off x="10497455" y="5695844"/>
            <a:ext cx="376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4">
            <a:extLst>
              <a:ext uri="{FF2B5EF4-FFF2-40B4-BE49-F238E27FC236}">
                <a16:creationId xmlns:a16="http://schemas.microsoft.com/office/drawing/2014/main" id="{30CD4CBD-EDF9-4462-9F20-CF361122D7CC}"/>
              </a:ext>
            </a:extLst>
          </p:cNvPr>
          <p:cNvCxnSpPr>
            <a:cxnSpLocks/>
          </p:cNvCxnSpPr>
          <p:nvPr/>
        </p:nvCxnSpPr>
        <p:spPr>
          <a:xfrm>
            <a:off x="7675528" y="5706541"/>
            <a:ext cx="376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5">
            <a:extLst>
              <a:ext uri="{FF2B5EF4-FFF2-40B4-BE49-F238E27FC236}">
                <a16:creationId xmlns:a16="http://schemas.microsoft.com/office/drawing/2014/main" id="{26B3ADDD-C99C-87E6-89BC-5EE419749F72}"/>
              </a:ext>
            </a:extLst>
          </p:cNvPr>
          <p:cNvCxnSpPr>
            <a:cxnSpLocks/>
          </p:cNvCxnSpPr>
          <p:nvPr/>
        </p:nvCxnSpPr>
        <p:spPr>
          <a:xfrm>
            <a:off x="9155708" y="5687362"/>
            <a:ext cx="376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FCD2B704-6F40-7BC5-1ADD-00D707C2169B}"/>
              </a:ext>
            </a:extLst>
          </p:cNvPr>
          <p:cNvSpPr/>
          <p:nvPr/>
        </p:nvSpPr>
        <p:spPr>
          <a:xfrm>
            <a:off x="10927333" y="5478618"/>
            <a:ext cx="362512" cy="4344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3" name="群組 1">
            <a:extLst>
              <a:ext uri="{FF2B5EF4-FFF2-40B4-BE49-F238E27FC236}">
                <a16:creationId xmlns:a16="http://schemas.microsoft.com/office/drawing/2014/main" id="{F94CC3AA-657D-A171-BCB7-8EA4D5F99A1F}"/>
              </a:ext>
            </a:extLst>
          </p:cNvPr>
          <p:cNvGrpSpPr/>
          <p:nvPr/>
        </p:nvGrpSpPr>
        <p:grpSpPr>
          <a:xfrm>
            <a:off x="7166566" y="4539111"/>
            <a:ext cx="2626782" cy="815826"/>
            <a:chOff x="4562292" y="4539111"/>
            <a:chExt cx="2626782" cy="815826"/>
          </a:xfrm>
        </p:grpSpPr>
        <p:cxnSp>
          <p:nvCxnSpPr>
            <p:cNvPr id="44" name="直線單箭頭接點 72">
              <a:extLst>
                <a:ext uri="{FF2B5EF4-FFF2-40B4-BE49-F238E27FC236}">
                  <a16:creationId xmlns:a16="http://schemas.microsoft.com/office/drawing/2014/main" id="{51BF9179-1B2E-75F3-E926-70B01BC2D516}"/>
                </a:ext>
              </a:extLst>
            </p:cNvPr>
            <p:cNvCxnSpPr>
              <a:cxnSpLocks/>
            </p:cNvCxnSpPr>
            <p:nvPr/>
          </p:nvCxnSpPr>
          <p:spPr>
            <a:xfrm>
              <a:off x="4562292" y="4915779"/>
              <a:ext cx="119919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73">
              <a:extLst>
                <a:ext uri="{FF2B5EF4-FFF2-40B4-BE49-F238E27FC236}">
                  <a16:creationId xmlns:a16="http://schemas.microsoft.com/office/drawing/2014/main" id="{FADC209D-0021-1405-5A41-CA33C81D1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37730" y="4727445"/>
              <a:ext cx="37666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74">
              <a:extLst>
                <a:ext uri="{FF2B5EF4-FFF2-40B4-BE49-F238E27FC236}">
                  <a16:creationId xmlns:a16="http://schemas.microsoft.com/office/drawing/2014/main" id="{49A2BAE0-B573-7581-0606-1A07FD42595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7189074" y="4893947"/>
              <a:ext cx="0" cy="46099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圖片 57">
            <a:extLst>
              <a:ext uri="{FF2B5EF4-FFF2-40B4-BE49-F238E27FC236}">
                <a16:creationId xmlns:a16="http://schemas.microsoft.com/office/drawing/2014/main" id="{5B11EF82-43F2-8F0C-9F12-BC455F2AD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7377" y="2784829"/>
            <a:ext cx="2801716" cy="697569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6EF8F185-25AF-B9E4-DE00-7CB86382E4B9}"/>
              </a:ext>
            </a:extLst>
          </p:cNvPr>
          <p:cNvSpPr/>
          <p:nvPr/>
        </p:nvSpPr>
        <p:spPr>
          <a:xfrm>
            <a:off x="9327038" y="3055549"/>
            <a:ext cx="362512" cy="434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1E23E1-D64A-7781-F9D9-6AA92DE0A27A}"/>
              </a:ext>
            </a:extLst>
          </p:cNvPr>
          <p:cNvSpPr/>
          <p:nvPr/>
        </p:nvSpPr>
        <p:spPr>
          <a:xfrm>
            <a:off x="8658602" y="3055549"/>
            <a:ext cx="362512" cy="434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240DE57-F35E-C449-EC72-4BD144C8E42E}"/>
              </a:ext>
            </a:extLst>
          </p:cNvPr>
          <p:cNvSpPr/>
          <p:nvPr/>
        </p:nvSpPr>
        <p:spPr>
          <a:xfrm>
            <a:off x="7926886" y="3055549"/>
            <a:ext cx="362512" cy="434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73973F6-0F55-341F-12A3-7A03C92CE33E}"/>
              </a:ext>
            </a:extLst>
          </p:cNvPr>
          <p:cNvSpPr/>
          <p:nvPr/>
        </p:nvSpPr>
        <p:spPr>
          <a:xfrm>
            <a:off x="7225382" y="3055549"/>
            <a:ext cx="362512" cy="434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38FD724-0E4C-CC79-92F8-B4D7C97C02B8}"/>
              </a:ext>
            </a:extLst>
          </p:cNvPr>
          <p:cNvSpPr/>
          <p:nvPr/>
        </p:nvSpPr>
        <p:spPr>
          <a:xfrm>
            <a:off x="4566424" y="5062172"/>
            <a:ext cx="6947325" cy="146781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1EC53BC-E14D-03FB-0900-DE3D61EF529B}"/>
              </a:ext>
            </a:extLst>
          </p:cNvPr>
          <p:cNvSpPr/>
          <p:nvPr/>
        </p:nvSpPr>
        <p:spPr>
          <a:xfrm>
            <a:off x="4566424" y="1804041"/>
            <a:ext cx="6947325" cy="32223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4" name="直線單箭頭接點 69">
            <a:extLst>
              <a:ext uri="{FF2B5EF4-FFF2-40B4-BE49-F238E27FC236}">
                <a16:creationId xmlns:a16="http://schemas.microsoft.com/office/drawing/2014/main" id="{C4A9BC7E-BD00-AEA9-F68A-449B699A3DB2}"/>
              </a:ext>
            </a:extLst>
          </p:cNvPr>
          <p:cNvCxnSpPr>
            <a:cxnSpLocks/>
          </p:cNvCxnSpPr>
          <p:nvPr/>
        </p:nvCxnSpPr>
        <p:spPr>
          <a:xfrm flipH="1">
            <a:off x="10009123" y="3067320"/>
            <a:ext cx="526523" cy="2296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96EB789F-AE5E-8690-2A6C-705768CAF9E8}"/>
              </a:ext>
            </a:extLst>
          </p:cNvPr>
          <p:cNvSpPr/>
          <p:nvPr/>
        </p:nvSpPr>
        <p:spPr>
          <a:xfrm rot="5400000">
            <a:off x="5594679" y="4000729"/>
            <a:ext cx="905437" cy="29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vector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D1C843D-9270-81A2-F366-C54AA3305596}"/>
              </a:ext>
            </a:extLst>
          </p:cNvPr>
          <p:cNvSpPr/>
          <p:nvPr/>
        </p:nvSpPr>
        <p:spPr>
          <a:xfrm rot="5400000">
            <a:off x="5979116" y="4000729"/>
            <a:ext cx="905437" cy="29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vector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5F2A4A9-6134-18D8-65CD-8FEA2F8750D0}"/>
              </a:ext>
            </a:extLst>
          </p:cNvPr>
          <p:cNvSpPr/>
          <p:nvPr/>
        </p:nvSpPr>
        <p:spPr>
          <a:xfrm rot="5400000">
            <a:off x="6363553" y="4000729"/>
            <a:ext cx="905437" cy="2988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vector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C8C48B2-CE86-3071-A01E-BC5FD190476B}"/>
              </a:ext>
            </a:extLst>
          </p:cNvPr>
          <p:cNvSpPr/>
          <p:nvPr/>
        </p:nvSpPr>
        <p:spPr>
          <a:xfrm rot="5400000">
            <a:off x="6747989" y="4000729"/>
            <a:ext cx="905437" cy="2988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vector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FA5603E-3913-42AE-8B8A-C1CA8033145E}"/>
              </a:ext>
            </a:extLst>
          </p:cNvPr>
          <p:cNvSpPr/>
          <p:nvPr/>
        </p:nvSpPr>
        <p:spPr>
          <a:xfrm rot="5400000">
            <a:off x="4522709" y="5575534"/>
            <a:ext cx="905437" cy="29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vector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FC0BD10-5D58-27B1-9D90-7036DEA1FE7A}"/>
              </a:ext>
            </a:extLst>
          </p:cNvPr>
          <p:cNvSpPr/>
          <p:nvPr/>
        </p:nvSpPr>
        <p:spPr>
          <a:xfrm rot="5400000">
            <a:off x="4907146" y="5575534"/>
            <a:ext cx="905437" cy="29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vector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8C1D2AC-BA11-FF25-8F62-F06A147AD0D5}"/>
              </a:ext>
            </a:extLst>
          </p:cNvPr>
          <p:cNvSpPr/>
          <p:nvPr/>
        </p:nvSpPr>
        <p:spPr>
          <a:xfrm rot="5400000">
            <a:off x="5291583" y="5575534"/>
            <a:ext cx="905437" cy="2988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vector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1627F52-FE87-9516-416C-37A8A3206AB4}"/>
              </a:ext>
            </a:extLst>
          </p:cNvPr>
          <p:cNvSpPr/>
          <p:nvPr/>
        </p:nvSpPr>
        <p:spPr>
          <a:xfrm rot="5400000">
            <a:off x="5676019" y="5575534"/>
            <a:ext cx="905437" cy="2988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vector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70">
            <a:extLst>
              <a:ext uri="{FF2B5EF4-FFF2-40B4-BE49-F238E27FC236}">
                <a16:creationId xmlns:a16="http://schemas.microsoft.com/office/drawing/2014/main" id="{F3D97434-BEB4-70B7-321E-99864CC74BBB}"/>
              </a:ext>
            </a:extLst>
          </p:cNvPr>
          <p:cNvSpPr txBox="1"/>
          <p:nvPr/>
        </p:nvSpPr>
        <p:spPr>
          <a:xfrm>
            <a:off x="8300885" y="3886744"/>
            <a:ext cx="151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2400" b="1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zh-CN" altLang="en-US" dirty="0"/>
              <a:t>固定</a:t>
            </a:r>
            <a:endParaRPr lang="zh-TW" altLang="en-US" dirty="0"/>
          </a:p>
        </p:txBody>
      </p:sp>
      <p:sp>
        <p:nvSpPr>
          <p:cNvPr id="67" name="內容版面配置區 2">
            <a:extLst>
              <a:ext uri="{FF2B5EF4-FFF2-40B4-BE49-F238E27FC236}">
                <a16:creationId xmlns:a16="http://schemas.microsoft.com/office/drawing/2014/main" id="{5F0D2DBC-278B-3872-EF11-0021DF3C50C1}"/>
              </a:ext>
            </a:extLst>
          </p:cNvPr>
          <p:cNvSpPr txBox="1">
            <a:spLocks/>
          </p:cNvSpPr>
          <p:nvPr/>
        </p:nvSpPr>
        <p:spPr>
          <a:xfrm>
            <a:off x="3967295" y="693465"/>
            <a:ext cx="7886700" cy="607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初始化生成器</a:t>
            </a:r>
            <a:r>
              <a:rPr lang="en-US" altLang="zh-CN" sz="2400" dirty="0"/>
              <a:t>G </a:t>
            </a:r>
            <a:r>
              <a:rPr lang="zh-CN" altLang="en-US" sz="2400" dirty="0"/>
              <a:t>辨别器</a:t>
            </a:r>
            <a:r>
              <a:rPr lang="en-US" altLang="zh-CN" sz="2400" dirty="0"/>
              <a:t>D</a:t>
            </a:r>
          </a:p>
          <a:p>
            <a:r>
              <a:rPr lang="zh-CN" altLang="en-US" sz="2400" dirty="0"/>
              <a:t>在每一轮循环中</a:t>
            </a:r>
            <a:r>
              <a:rPr lang="en-US" altLang="zh-TW" sz="2400" dirty="0"/>
              <a:t>:</a:t>
            </a:r>
          </a:p>
          <a:p>
            <a:endParaRPr lang="zh-TW" altLang="en-US" dirty="0"/>
          </a:p>
        </p:txBody>
      </p:sp>
      <p:sp>
        <p:nvSpPr>
          <p:cNvPr id="71" name="文字方塊 18">
            <a:extLst>
              <a:ext uri="{FF2B5EF4-FFF2-40B4-BE49-F238E27FC236}">
                <a16:creationId xmlns:a16="http://schemas.microsoft.com/office/drawing/2014/main" id="{3731C21F-8A1B-8339-323D-59D6018F75DE}"/>
              </a:ext>
            </a:extLst>
          </p:cNvPr>
          <p:cNvSpPr txBox="1"/>
          <p:nvPr/>
        </p:nvSpPr>
        <p:spPr>
          <a:xfrm>
            <a:off x="3108833" y="2818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 dirty="0"/>
              <a:t>算法原理：</a:t>
            </a:r>
            <a:endParaRPr lang="zh-TW" altLang="en-US" dirty="0"/>
          </a:p>
        </p:txBody>
      </p:sp>
      <p:sp>
        <p:nvSpPr>
          <p:cNvPr id="72" name="文字方塊 70">
            <a:extLst>
              <a:ext uri="{FF2B5EF4-FFF2-40B4-BE49-F238E27FC236}">
                <a16:creationId xmlns:a16="http://schemas.microsoft.com/office/drawing/2014/main" id="{1418377F-81D2-620D-73F1-175194754870}"/>
              </a:ext>
            </a:extLst>
          </p:cNvPr>
          <p:cNvSpPr txBox="1"/>
          <p:nvPr/>
        </p:nvSpPr>
        <p:spPr>
          <a:xfrm>
            <a:off x="9287492" y="6085830"/>
            <a:ext cx="151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2400" b="1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zh-CN" altLang="en-US" dirty="0"/>
              <a:t>固定</a:t>
            </a:r>
            <a:endParaRPr lang="zh-TW" altLang="en-US" dirty="0"/>
          </a:p>
        </p:txBody>
      </p:sp>
      <p:sp>
        <p:nvSpPr>
          <p:cNvPr id="73" name="文字方塊 22">
            <a:extLst>
              <a:ext uri="{FF2B5EF4-FFF2-40B4-BE49-F238E27FC236}">
                <a16:creationId xmlns:a16="http://schemas.microsoft.com/office/drawing/2014/main" id="{AB8ADECB-8707-C386-6614-AFF6F6C9B264}"/>
              </a:ext>
            </a:extLst>
          </p:cNvPr>
          <p:cNvSpPr txBox="1"/>
          <p:nvPr/>
        </p:nvSpPr>
        <p:spPr>
          <a:xfrm>
            <a:off x="6638897" y="6048617"/>
            <a:ext cx="1123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2400" b="1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zh-CN" altLang="en-US" dirty="0"/>
              <a:t>更新</a:t>
            </a:r>
            <a:endParaRPr lang="zh-TW" altLang="en-US" dirty="0"/>
          </a:p>
        </p:txBody>
      </p:sp>
      <p:grpSp>
        <p:nvGrpSpPr>
          <p:cNvPr id="82" name="群組 6">
            <a:extLst>
              <a:ext uri="{FF2B5EF4-FFF2-40B4-BE49-F238E27FC236}">
                <a16:creationId xmlns:a16="http://schemas.microsoft.com/office/drawing/2014/main" id="{2A84C0AA-4B2D-3B6E-BB2B-5BE1F2143B56}"/>
              </a:ext>
            </a:extLst>
          </p:cNvPr>
          <p:cNvGrpSpPr/>
          <p:nvPr/>
        </p:nvGrpSpPr>
        <p:grpSpPr>
          <a:xfrm>
            <a:off x="7890869" y="595328"/>
            <a:ext cx="1698796" cy="557753"/>
            <a:chOff x="5084896" y="679363"/>
            <a:chExt cx="1698796" cy="557753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B4C93DA-A654-F209-06FD-3F6AAFC4542A}"/>
                </a:ext>
              </a:extLst>
            </p:cNvPr>
            <p:cNvSpPr/>
            <p:nvPr/>
          </p:nvSpPr>
          <p:spPr>
            <a:xfrm>
              <a:off x="6000318" y="679363"/>
              <a:ext cx="783374" cy="5513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922C27E-5DD2-5AE1-1967-69BAD01F953D}"/>
                </a:ext>
              </a:extLst>
            </p:cNvPr>
            <p:cNvSpPr/>
            <p:nvPr/>
          </p:nvSpPr>
          <p:spPr>
            <a:xfrm>
              <a:off x="5084896" y="679363"/>
              <a:ext cx="773176" cy="5577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G</a:t>
              </a: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25086822-D629-C939-4412-A83F6E67CE90}"/>
              </a:ext>
            </a:extLst>
          </p:cNvPr>
          <p:cNvSpPr txBox="1"/>
          <p:nvPr/>
        </p:nvSpPr>
        <p:spPr>
          <a:xfrm>
            <a:off x="1657" y="256783"/>
            <a:ext cx="2361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GAN</a:t>
            </a:r>
            <a:endParaRPr lang="en-US" sz="72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676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DA161F15-C444-7A53-4CC1-7EA4169200CD}"/>
              </a:ext>
            </a:extLst>
          </p:cNvPr>
          <p:cNvSpPr txBox="1"/>
          <p:nvPr/>
        </p:nvSpPr>
        <p:spPr>
          <a:xfrm>
            <a:off x="6015318" y="14343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 sz="3200" dirty="0"/>
              <a:t>动漫头像生成</a:t>
            </a:r>
            <a:endParaRPr lang="en-US" altLang="zh-CN" sz="32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E8E4481-9F51-76E9-E6ED-A2038574A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8" y="1666977"/>
            <a:ext cx="914400" cy="914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9A84D6C-A3EE-50F1-9168-346E665878DA}"/>
              </a:ext>
            </a:extLst>
          </p:cNvPr>
          <p:cNvSpPr txBox="1"/>
          <p:nvPr/>
        </p:nvSpPr>
        <p:spPr>
          <a:xfrm>
            <a:off x="3101788" y="28866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数据集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38645D-FAC8-50F6-A7D0-91B96096CCA1}"/>
              </a:ext>
            </a:extLst>
          </p:cNvPr>
          <p:cNvSpPr txBox="1"/>
          <p:nvPr/>
        </p:nvSpPr>
        <p:spPr>
          <a:xfrm>
            <a:off x="2852705" y="108778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  <a:r>
              <a:rPr lang="zh-CN" altLang="en-US" dirty="0"/>
              <a:t>✖ </a:t>
            </a:r>
            <a:r>
              <a:rPr lang="en-US" altLang="zh-CN" dirty="0"/>
              <a:t>64 </a:t>
            </a:r>
            <a:r>
              <a:rPr lang="zh-CN" altLang="en-US" dirty="0"/>
              <a:t>✖ </a:t>
            </a:r>
            <a:r>
              <a:rPr lang="en-US" altLang="zh-CN" dirty="0"/>
              <a:t>64 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7CAA8E-B932-1C7F-3C8E-6BDFD538AA7A}"/>
              </a:ext>
            </a:extLst>
          </p:cNvPr>
          <p:cNvSpPr txBox="1"/>
          <p:nvPr/>
        </p:nvSpPr>
        <p:spPr>
          <a:xfrm>
            <a:off x="3040071" y="325596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71313</a:t>
            </a:r>
            <a:r>
              <a:rPr lang="zh-CN" altLang="en-US" dirty="0"/>
              <a:t>张</a:t>
            </a:r>
            <a:endParaRPr 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F02AF3-1B88-F5A6-D511-2EB12AB8A668}"/>
              </a:ext>
            </a:extLst>
          </p:cNvPr>
          <p:cNvSpPr txBox="1"/>
          <p:nvPr/>
        </p:nvSpPr>
        <p:spPr>
          <a:xfrm>
            <a:off x="5600705" y="1047786"/>
            <a:ext cx="3613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将服从正态分布的向量丢入</a:t>
            </a:r>
            <a:r>
              <a:rPr lang="en-US" altLang="zh-CN" dirty="0"/>
              <a:t>GAN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通过生成器，得到生成的图片</a:t>
            </a:r>
            <a:endParaRPr lang="en-US" dirty="0"/>
          </a:p>
        </p:txBody>
      </p:sp>
      <p:pic>
        <p:nvPicPr>
          <p:cNvPr id="20" name="图片 19" descr="许多照片放在一起&#10;&#10;描述已自动生成">
            <a:extLst>
              <a:ext uri="{FF2B5EF4-FFF2-40B4-BE49-F238E27FC236}">
                <a16:creationId xmlns:a16="http://schemas.microsoft.com/office/drawing/2014/main" id="{A969449E-DE07-214D-B4B2-E7E404626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5" y="1711125"/>
            <a:ext cx="3701920" cy="370192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6308B15-2236-BB7E-2C2C-DCEFAFEF0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148" y="1711125"/>
            <a:ext cx="6946287" cy="39187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68D56A8-EF15-FAB8-7E7C-B807B1A4F84F}"/>
              </a:ext>
            </a:extLst>
          </p:cNvPr>
          <p:cNvSpPr txBox="1"/>
          <p:nvPr/>
        </p:nvSpPr>
        <p:spPr>
          <a:xfrm>
            <a:off x="1657" y="256783"/>
            <a:ext cx="2361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GAN</a:t>
            </a:r>
            <a:endParaRPr lang="en-US" sz="72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778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卡通人物&#10;&#10;低可信度描述已自动生成">
            <a:extLst>
              <a:ext uri="{FF2B5EF4-FFF2-40B4-BE49-F238E27FC236}">
                <a16:creationId xmlns:a16="http://schemas.microsoft.com/office/drawing/2014/main" id="{3AD6A342-C4F9-2F44-561F-9A6F8B6A81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9" b="19911"/>
          <a:stretch/>
        </p:blipFill>
        <p:spPr bwMode="auto">
          <a:xfrm>
            <a:off x="1191671" y="883899"/>
            <a:ext cx="9808657" cy="2843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F28C3DF6-2265-DFE9-6DEA-C0A79226FA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9" b="21472"/>
          <a:stretch/>
        </p:blipFill>
        <p:spPr bwMode="auto">
          <a:xfrm>
            <a:off x="1191671" y="4005364"/>
            <a:ext cx="9808657" cy="26775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EB4FA8-1179-8ECF-22DE-71B9BC3E8F19}"/>
              </a:ext>
            </a:extLst>
          </p:cNvPr>
          <p:cNvSpPr txBox="1"/>
          <p:nvPr/>
        </p:nvSpPr>
        <p:spPr>
          <a:xfrm>
            <a:off x="4605942" y="592808"/>
            <a:ext cx="298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en-US" dirty="0"/>
              <a:t>Epoch 1-4</a:t>
            </a:r>
            <a:r>
              <a:rPr lang="zh-CN" altLang="en-US" dirty="0"/>
              <a:t>生成结果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C15B3B-07BF-676C-CD4F-594B9A0F5D49}"/>
              </a:ext>
            </a:extLst>
          </p:cNvPr>
          <p:cNvSpPr txBox="1"/>
          <p:nvPr/>
        </p:nvSpPr>
        <p:spPr>
          <a:xfrm>
            <a:off x="4418391" y="3658052"/>
            <a:ext cx="335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en-US" dirty="0"/>
              <a:t>Epoch 12-16</a:t>
            </a:r>
            <a:r>
              <a:rPr lang="zh-CN" altLang="en-US" dirty="0"/>
              <a:t>生成结果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6BEB83-2531-3968-42AD-B77A365FDCE9}"/>
              </a:ext>
            </a:extLst>
          </p:cNvPr>
          <p:cNvSpPr txBox="1"/>
          <p:nvPr/>
        </p:nvSpPr>
        <p:spPr>
          <a:xfrm>
            <a:off x="0" y="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可视化</a:t>
            </a:r>
            <a:endParaRPr lang="en-US" sz="4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060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ED134C-59F8-55D9-26C0-A31DF1D72DAD}"/>
              </a:ext>
            </a:extLst>
          </p:cNvPr>
          <p:cNvSpPr txBox="1"/>
          <p:nvPr/>
        </p:nvSpPr>
        <p:spPr>
          <a:xfrm>
            <a:off x="0" y="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模型评估</a:t>
            </a:r>
            <a:endParaRPr lang="en-US" sz="4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5" name="图片 4" descr="许多卡通人物&#10;&#10;中度可信度描述已自动生成">
            <a:extLst>
              <a:ext uri="{FF2B5EF4-FFF2-40B4-BE49-F238E27FC236}">
                <a16:creationId xmlns:a16="http://schemas.microsoft.com/office/drawing/2014/main" id="{B504B1B9-F45C-0B3B-45C5-BB8F7ECB7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27" y="1303653"/>
            <a:ext cx="4477019" cy="44770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19B5C74-D01D-EE46-7617-D64C39F500A7}"/>
              </a:ext>
            </a:extLst>
          </p:cNvPr>
          <p:cNvSpPr txBox="1"/>
          <p:nvPr/>
        </p:nvSpPr>
        <p:spPr>
          <a:xfrm>
            <a:off x="5582232" y="117582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marL="0" lvl="2"/>
            <a:r>
              <a:rPr lang="en-US" altLang="zh-CN" b="1" dirty="0"/>
              <a:t>1.</a:t>
            </a:r>
            <a:r>
              <a:rPr lang="zh-CN" altLang="en-US" b="1" dirty="0"/>
              <a:t>主观观察评估</a:t>
            </a:r>
            <a:endParaRPr 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9CB831-453D-55C7-9C92-169BA2DE0CFA}"/>
              </a:ext>
            </a:extLst>
          </p:cNvPr>
          <p:cNvSpPr txBox="1"/>
          <p:nvPr/>
        </p:nvSpPr>
        <p:spPr>
          <a:xfrm>
            <a:off x="5582232" y="274772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3pPr marL="0" lvl="2">
              <a:defRPr b="1"/>
            </a:lvl3pPr>
          </a:lstStyle>
          <a:p>
            <a:pPr lvl="2"/>
            <a:r>
              <a:rPr lang="en-US" dirty="0"/>
              <a:t>2.FID</a:t>
            </a:r>
            <a:r>
              <a:rPr lang="zh-CN" altLang="en-US" dirty="0"/>
              <a:t>指标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408F8A-6FFE-F104-E295-A04DF279B0B6}"/>
              </a:ext>
            </a:extLst>
          </p:cNvPr>
          <p:cNvSpPr txBox="1"/>
          <p:nvPr/>
        </p:nvSpPr>
        <p:spPr>
          <a:xfrm>
            <a:off x="5582232" y="5153580"/>
            <a:ext cx="6452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训练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结果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Fid = 140.9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09682E-17CC-087D-1823-B188077B8980}"/>
              </a:ext>
            </a:extLst>
          </p:cNvPr>
          <p:cNvSpPr txBox="1"/>
          <p:nvPr/>
        </p:nvSpPr>
        <p:spPr>
          <a:xfrm>
            <a:off x="5582232" y="3144624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zh-CN" altLang="en-US" dirty="0"/>
              <a:t>分别把生成器生成的样本和判别器生成的样本送到分类器中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dirty="0"/>
              <a:t>Inception Net-V3</a:t>
            </a:r>
            <a:r>
              <a:rPr lang="zh-CN" altLang="en-US" dirty="0"/>
              <a:t>或者其他</a:t>
            </a:r>
            <a:r>
              <a:rPr lang="en-US" dirty="0"/>
              <a:t>CNN</a:t>
            </a:r>
            <a:r>
              <a:rPr lang="zh-CN" altLang="en-US" dirty="0"/>
              <a:t>等</a:t>
            </a:r>
            <a:r>
              <a:rPr lang="en-US" altLang="zh-CN" dirty="0"/>
              <a:t>),</a:t>
            </a:r>
          </a:p>
          <a:p>
            <a:r>
              <a:rPr lang="zh-CN" altLang="en-US" dirty="0"/>
              <a:t>估计生成样本高斯分布的均值和方差，</a:t>
            </a:r>
            <a:endParaRPr lang="en-US" altLang="zh-CN" dirty="0"/>
          </a:p>
          <a:p>
            <a:r>
              <a:rPr lang="zh-CN" altLang="en-US" dirty="0"/>
              <a:t>以及训练样本和方差，</a:t>
            </a:r>
            <a:endParaRPr lang="en-US" altLang="zh-CN" dirty="0"/>
          </a:p>
          <a:p>
            <a:r>
              <a:rPr lang="zh-CN" altLang="en-US" dirty="0"/>
              <a:t>计算两个高斯分布的弗雷歇距离，此距离值即</a:t>
            </a:r>
            <a:r>
              <a:rPr lang="en-US" dirty="0"/>
              <a:t>FID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30593A-7836-9ACD-3A21-A2BAF4DA4116}"/>
              </a:ext>
            </a:extLst>
          </p:cNvPr>
          <p:cNvSpPr txBox="1"/>
          <p:nvPr/>
        </p:nvSpPr>
        <p:spPr>
          <a:xfrm>
            <a:off x="5582232" y="1589718"/>
            <a:ext cx="4716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zh-CN" altLang="en-US" dirty="0"/>
              <a:t>部分动漫头像脸部扭曲。</a:t>
            </a:r>
            <a:endParaRPr lang="en-US" altLang="zh-CN" dirty="0"/>
          </a:p>
          <a:p>
            <a:r>
              <a:rPr lang="zh-CN" altLang="en-US" dirty="0"/>
              <a:t>不过生成器</a:t>
            </a:r>
            <a:r>
              <a:rPr lang="en-US" dirty="0"/>
              <a:t>G</a:t>
            </a:r>
            <a:r>
              <a:rPr lang="zh-CN" altLang="en-US" dirty="0"/>
              <a:t>学到了动漫人脸具有彩色头发，</a:t>
            </a:r>
            <a:endParaRPr lang="en-US" altLang="zh-CN" dirty="0"/>
          </a:p>
          <a:p>
            <a:r>
              <a:rPr lang="zh-CN" altLang="en-US" dirty="0"/>
              <a:t>两只眼睛，一张嘴等特征。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8DEA2B-77F2-2356-7F43-22FC28D44004}"/>
              </a:ext>
            </a:extLst>
          </p:cNvPr>
          <p:cNvSpPr txBox="1"/>
          <p:nvPr/>
        </p:nvSpPr>
        <p:spPr>
          <a:xfrm>
            <a:off x="4157007" y="39019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谢谢观看</a:t>
            </a:r>
            <a:endParaRPr lang="en-US" sz="72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EDD95B-C554-63AC-6408-67341FEC3A07}"/>
              </a:ext>
            </a:extLst>
          </p:cNvPr>
          <p:cNvSpPr txBox="1"/>
          <p:nvPr/>
        </p:nvSpPr>
        <p:spPr>
          <a:xfrm>
            <a:off x="4661751" y="6062532"/>
            <a:ext cx="286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20121034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胡才郁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ABC7C9-7FC2-B904-5A46-FA3306B7F792}"/>
              </a:ext>
            </a:extLst>
          </p:cNvPr>
          <p:cNvSpPr txBox="1"/>
          <p:nvPr/>
        </p:nvSpPr>
        <p:spPr>
          <a:xfrm>
            <a:off x="3980195" y="1703646"/>
            <a:ext cx="423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zh-CN" altLang="en-US" dirty="0"/>
              <a:t>基于</a:t>
            </a:r>
            <a:r>
              <a:rPr lang="en-US" dirty="0"/>
              <a:t>GAN</a:t>
            </a:r>
            <a:r>
              <a:rPr lang="zh-CN" altLang="en-US" dirty="0"/>
              <a:t>的动漫头像生成</a:t>
            </a:r>
            <a:endParaRPr lang="en-US" dirty="0"/>
          </a:p>
        </p:txBody>
      </p:sp>
      <p:pic>
        <p:nvPicPr>
          <p:cNvPr id="11" name="图片 10" descr="许多卡通人物&#10;&#10;中度可信度描述已自动生成">
            <a:extLst>
              <a:ext uri="{FF2B5EF4-FFF2-40B4-BE49-F238E27FC236}">
                <a16:creationId xmlns:a16="http://schemas.microsoft.com/office/drawing/2014/main" id="{8C613ECD-4837-AE35-46AE-FB0CB1221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028" y="2379255"/>
            <a:ext cx="3273941" cy="3273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338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7B1BCDF-6A35-630E-FB0C-42A3B75D4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图片 56" descr="图形用户界面, 应用程序&#10;&#10;描述已自动生成">
            <a:extLst>
              <a:ext uri="{FF2B5EF4-FFF2-40B4-BE49-F238E27FC236}">
                <a16:creationId xmlns:a16="http://schemas.microsoft.com/office/drawing/2014/main" id="{F4A1FE3C-E9B0-73B3-9C49-7FD55E85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8" y="1277438"/>
            <a:ext cx="1036731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许多照片放在一起&#10;&#10;中度可信度描述已自动生成">
            <a:extLst>
              <a:ext uri="{FF2B5EF4-FFF2-40B4-BE49-F238E27FC236}">
                <a16:creationId xmlns:a16="http://schemas.microsoft.com/office/drawing/2014/main" id="{7E35DDB2-52FD-C47D-FDC5-06CC65E25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12547"/>
            <a:ext cx="5715907" cy="22854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379C467-CD59-71BE-704C-E9F21C6EA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74109"/>
              </p:ext>
            </p:extLst>
          </p:nvPr>
        </p:nvGraphicFramePr>
        <p:xfrm>
          <a:off x="1326523" y="3984172"/>
          <a:ext cx="4159875" cy="1596390"/>
        </p:xfrm>
        <a:graphic>
          <a:graphicData uri="http://schemas.openxmlformats.org/drawingml/2006/table">
            <a:tbl>
              <a:tblPr firstRow="1" firstCol="1" bandRow="1"/>
              <a:tblGrid>
                <a:gridCol w="1774812">
                  <a:extLst>
                    <a:ext uri="{9D8B030D-6E8A-4147-A177-3AD203B41FA5}">
                      <a16:colId xmlns:a16="http://schemas.microsoft.com/office/drawing/2014/main" val="2562683200"/>
                    </a:ext>
                  </a:extLst>
                </a:gridCol>
                <a:gridCol w="2385063">
                  <a:extLst>
                    <a:ext uri="{9D8B030D-6E8A-4147-A177-3AD203B41FA5}">
                      <a16:colId xmlns:a16="http://schemas.microsoft.com/office/drawing/2014/main" val="3210099565"/>
                    </a:ext>
                  </a:extLst>
                </a:gridCol>
              </a:tblGrid>
              <a:tr h="538239"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动漫头像数据集信息</a:t>
                      </a:r>
                      <a:endParaRPr lang="zh-CN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7383" marR="287383" marT="143691" marB="1436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95953"/>
                  </a:ext>
                </a:extLst>
              </a:tr>
              <a:tr h="31122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图像数量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5537" marR="215537" marT="299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71314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5537" marR="215537" marT="299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926397"/>
                  </a:ext>
                </a:extLst>
              </a:tr>
              <a:tr h="31122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图像尺寸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5537" marR="215537" marT="299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96 * 96 * 3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5537" marR="215537" marT="299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814741"/>
                  </a:ext>
                </a:extLst>
              </a:tr>
              <a:tr h="31122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5537" marR="215537" marT="299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非结构化数据</a:t>
                      </a:r>
                      <a:endParaRPr lang="zh-CN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5537" marR="215537" marT="299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65467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E231C66-693F-2309-6633-873F6EB3297A}"/>
              </a:ext>
            </a:extLst>
          </p:cNvPr>
          <p:cNvSpPr txBox="1"/>
          <p:nvPr/>
        </p:nvSpPr>
        <p:spPr>
          <a:xfrm>
            <a:off x="0" y="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数据集介绍</a:t>
            </a:r>
            <a:endParaRPr lang="en-US" sz="4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867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一群人的照片&#10;&#10;中度可信度描述已自动生成">
            <a:extLst>
              <a:ext uri="{FF2B5EF4-FFF2-40B4-BE49-F238E27FC236}">
                <a16:creationId xmlns:a16="http://schemas.microsoft.com/office/drawing/2014/main" id="{91B425E2-1A28-6923-3BDB-62866482B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97" b="28113"/>
          <a:stretch/>
        </p:blipFill>
        <p:spPr bwMode="auto">
          <a:xfrm>
            <a:off x="289411" y="1621558"/>
            <a:ext cx="5328285" cy="2301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1D83BB-6D18-F0C2-8D97-5372398BAC51}"/>
              </a:ext>
            </a:extLst>
          </p:cNvPr>
          <p:cNvSpPr txBox="1"/>
          <p:nvPr/>
        </p:nvSpPr>
        <p:spPr>
          <a:xfrm>
            <a:off x="1707058" y="97522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图像标准化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89DB82-6B68-B8F7-7E81-FF6E2E3D6783}"/>
              </a:ext>
            </a:extLst>
          </p:cNvPr>
          <p:cNvSpPr txBox="1"/>
          <p:nvPr/>
        </p:nvSpPr>
        <p:spPr>
          <a:xfrm>
            <a:off x="5280792" y="196932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处理前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D2D969-2B53-E447-54C0-5120B6871688}"/>
              </a:ext>
            </a:extLst>
          </p:cNvPr>
          <p:cNvSpPr txBox="1"/>
          <p:nvPr/>
        </p:nvSpPr>
        <p:spPr>
          <a:xfrm>
            <a:off x="5247069" y="294606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处理后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C28EC5-5D2E-5715-DBC8-7AC7E9B2BD30}"/>
              </a:ext>
            </a:extLst>
          </p:cNvPr>
          <p:cNvSpPr txBox="1"/>
          <p:nvPr/>
        </p:nvSpPr>
        <p:spPr>
          <a:xfrm>
            <a:off x="0" y="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数据预处理</a:t>
            </a:r>
            <a:endParaRPr lang="en-US" sz="4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0" name="图片 9" descr="电脑萤幕画面&#10;&#10;低可信度描述已自动生成">
            <a:extLst>
              <a:ext uri="{FF2B5EF4-FFF2-40B4-BE49-F238E27FC236}">
                <a16:creationId xmlns:a16="http://schemas.microsoft.com/office/drawing/2014/main" id="{755EE9AD-1063-3A91-C44A-51C81FBF9A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2" b="28066"/>
          <a:stretch/>
        </p:blipFill>
        <p:spPr bwMode="auto">
          <a:xfrm>
            <a:off x="6357211" y="1613938"/>
            <a:ext cx="5328285" cy="23088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059F6CE-15B1-CAE6-9B20-65B40D56C520}"/>
              </a:ext>
            </a:extLst>
          </p:cNvPr>
          <p:cNvSpPr txBox="1"/>
          <p:nvPr/>
        </p:nvSpPr>
        <p:spPr>
          <a:xfrm>
            <a:off x="8313467" y="9752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图像增广</a:t>
            </a:r>
            <a:endParaRPr 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A8EB8EA-4560-730C-4577-51A0D6FF2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598" y="5128732"/>
            <a:ext cx="2292468" cy="41912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E259773-5F34-4284-FEA5-DD2855E77BF0}"/>
              </a:ext>
            </a:extLst>
          </p:cNvPr>
          <p:cNvSpPr txBox="1"/>
          <p:nvPr/>
        </p:nvSpPr>
        <p:spPr>
          <a:xfrm>
            <a:off x="1135888" y="4145796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数据分布不变</a:t>
            </a:r>
            <a:r>
              <a:rPr lang="en-US" altLang="zh-CN" dirty="0"/>
              <a:t>,</a:t>
            </a:r>
            <a:r>
              <a:rPr lang="zh-CN" altLang="en-US" dirty="0"/>
              <a:t>数据值改变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像素被调整到</a:t>
            </a:r>
            <a:r>
              <a:rPr lang="en-US" dirty="0"/>
              <a:t>[-1,1]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97D485-91FD-E828-DF9E-51C48C48170E}"/>
              </a:ext>
            </a:extLst>
          </p:cNvPr>
          <p:cNvSpPr txBox="1"/>
          <p:nvPr/>
        </p:nvSpPr>
        <p:spPr>
          <a:xfrm>
            <a:off x="8445793" y="4145796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亮度调整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左右翻转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9385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1DABE1C-08E8-2C14-2FE1-E11AA9DAE536}"/>
              </a:ext>
            </a:extLst>
          </p:cNvPr>
          <p:cNvSpPr txBox="1"/>
          <p:nvPr/>
        </p:nvSpPr>
        <p:spPr>
          <a:xfrm>
            <a:off x="0" y="-6849"/>
            <a:ext cx="3750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什么是</a:t>
            </a:r>
            <a:r>
              <a:rPr lang="en-US" altLang="zh-CN" sz="4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GAN</a:t>
            </a:r>
            <a:r>
              <a:rPr lang="zh-CN" altLang="en-US" sz="4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？</a:t>
            </a:r>
            <a:endParaRPr lang="en-US" sz="4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7730C7-DFE4-0E62-5BC1-163636C9E090}"/>
              </a:ext>
            </a:extLst>
          </p:cNvPr>
          <p:cNvSpPr txBox="1"/>
          <p:nvPr/>
        </p:nvSpPr>
        <p:spPr>
          <a:xfrm>
            <a:off x="5316071" y="262665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D1F374-D54C-B4FD-2AA3-5D65FEEACA90}"/>
              </a:ext>
            </a:extLst>
          </p:cNvPr>
          <p:cNvSpPr txBox="1"/>
          <p:nvPr/>
        </p:nvSpPr>
        <p:spPr>
          <a:xfrm>
            <a:off x="3231776" y="1806676"/>
            <a:ext cx="63021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sz="2000" dirty="0"/>
              <a:t>生成对抗网络（英语：</a:t>
            </a:r>
            <a:r>
              <a:rPr lang="en-US" altLang="zh-CN" sz="2000" b="1" dirty="0"/>
              <a:t>G</a:t>
            </a:r>
            <a:r>
              <a:rPr lang="en-US" altLang="zh-CN" sz="2000" dirty="0"/>
              <a:t>enerative </a:t>
            </a:r>
            <a:r>
              <a:rPr lang="en-US" altLang="zh-CN" sz="2000" b="1" dirty="0"/>
              <a:t>A</a:t>
            </a:r>
            <a:r>
              <a:rPr lang="en-US" altLang="zh-CN" sz="2000" dirty="0"/>
              <a:t>dversarial </a:t>
            </a:r>
            <a:r>
              <a:rPr lang="en-US" altLang="zh-CN" sz="2000" b="1" dirty="0"/>
              <a:t>N</a:t>
            </a:r>
            <a:r>
              <a:rPr lang="en-US" altLang="zh-CN" sz="2000" dirty="0"/>
              <a:t>etwork</a:t>
            </a:r>
            <a:r>
              <a:rPr lang="zh-CN" altLang="en-US" sz="2000" dirty="0"/>
              <a:t>，简称</a:t>
            </a:r>
            <a:r>
              <a:rPr lang="en-US" altLang="zh-CN" sz="2000" dirty="0"/>
              <a:t>GAN</a:t>
            </a:r>
            <a:r>
              <a:rPr lang="zh-CN" altLang="en-US" sz="2000" dirty="0"/>
              <a:t>）是非监督式学习的一种方法，通过让两个神经网络相互博弈的方式进行学习。</a:t>
            </a:r>
            <a:endParaRPr lang="en-US" sz="2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7F8C14D-F727-212D-7711-1532DD47BF59}"/>
              </a:ext>
            </a:extLst>
          </p:cNvPr>
          <p:cNvSpPr txBox="1"/>
          <p:nvPr/>
        </p:nvSpPr>
        <p:spPr>
          <a:xfrm>
            <a:off x="3231776" y="3026769"/>
            <a:ext cx="63021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457200"/>
          </a:lstStyle>
          <a:p>
            <a:r>
              <a:rPr lang="zh-CN" altLang="en-US" sz="2000" dirty="0"/>
              <a:t>生成网络从潜在空间中随机取样作为输入，其输出结果需要尽量模仿训练集中的真实样本。判别网络的输入则为真实样本或生成网络的输出，其目的是将生成网络的输出从真实样本中尽可能分辨出来。而生成网络则要尽可能地欺骗判别网络。两个网络相互对抗、不断调整参数，最终目的是使判别网络无法判断生成网络的输出结果是否真实。</a:t>
            </a:r>
            <a:endParaRPr 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FD5407-E625-B6AA-9C4D-CBBDC25045BD}"/>
              </a:ext>
            </a:extLst>
          </p:cNvPr>
          <p:cNvSpPr txBox="1"/>
          <p:nvPr/>
        </p:nvSpPr>
        <p:spPr>
          <a:xfrm>
            <a:off x="7409151" y="6317622"/>
            <a:ext cx="4782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来源：维基百科</a:t>
            </a:r>
            <a:endParaRPr lang="en-US" altLang="zh-CN" sz="1400" dirty="0"/>
          </a:p>
          <a:p>
            <a:r>
              <a:rPr lang="en-US" altLang="zh-CN" sz="1400" dirty="0"/>
              <a:t>https://en.wikipedia.org/wiki/Generative_adversarial_network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0777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2487EAD-4397-9094-025A-163213616F09}"/>
              </a:ext>
            </a:extLst>
          </p:cNvPr>
          <p:cNvSpPr txBox="1"/>
          <p:nvPr/>
        </p:nvSpPr>
        <p:spPr>
          <a:xfrm>
            <a:off x="2327419" y="2258464"/>
            <a:ext cx="715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G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040069-14A2-554C-984E-007B97251117}"/>
              </a:ext>
            </a:extLst>
          </p:cNvPr>
          <p:cNvSpPr txBox="1"/>
          <p:nvPr/>
        </p:nvSpPr>
        <p:spPr>
          <a:xfrm>
            <a:off x="5723260" y="2258464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1944FB-CBCF-0A16-4871-C40F9DB57622}"/>
              </a:ext>
            </a:extLst>
          </p:cNvPr>
          <p:cNvSpPr txBox="1"/>
          <p:nvPr/>
        </p:nvSpPr>
        <p:spPr>
          <a:xfrm>
            <a:off x="9115895" y="2258464"/>
            <a:ext cx="755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N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60B780-91D5-D0E1-BFA6-00EF0ECF7C90}"/>
              </a:ext>
            </a:extLst>
          </p:cNvPr>
          <p:cNvSpPr txBox="1"/>
          <p:nvPr/>
        </p:nvSpPr>
        <p:spPr>
          <a:xfrm>
            <a:off x="1582568" y="3227961"/>
            <a:ext cx="2204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en-US" altLang="zh-TW" dirty="0"/>
              <a:t>Generative</a:t>
            </a:r>
            <a:endParaRPr 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1E8E47A-50B2-F258-0EDB-740B3C5D8905}"/>
              </a:ext>
            </a:extLst>
          </p:cNvPr>
          <p:cNvSpPr txBox="1"/>
          <p:nvPr/>
        </p:nvSpPr>
        <p:spPr>
          <a:xfrm>
            <a:off x="5025602" y="3227961"/>
            <a:ext cx="233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Adversarial</a:t>
            </a:r>
            <a:endParaRPr lang="en-US" sz="2800" b="1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EAA766-FC50-0374-52E9-2FE428039171}"/>
              </a:ext>
            </a:extLst>
          </p:cNvPr>
          <p:cNvSpPr txBox="1"/>
          <p:nvPr/>
        </p:nvSpPr>
        <p:spPr>
          <a:xfrm>
            <a:off x="1977163" y="407589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生成问题</a:t>
            </a:r>
            <a:endParaRPr 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36832F-A8D3-5BCC-9A36-1982093C50D8}"/>
              </a:ext>
            </a:extLst>
          </p:cNvPr>
          <p:cNvSpPr txBox="1"/>
          <p:nvPr/>
        </p:nvSpPr>
        <p:spPr>
          <a:xfrm>
            <a:off x="4492955" y="414185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二者互相“对抗”的模型</a:t>
            </a:r>
            <a:endParaRPr 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34EF7D-ECC6-519D-E218-DDFFF50DA038}"/>
              </a:ext>
            </a:extLst>
          </p:cNvPr>
          <p:cNvSpPr txBox="1"/>
          <p:nvPr/>
        </p:nvSpPr>
        <p:spPr>
          <a:xfrm>
            <a:off x="8603095" y="3227961"/>
            <a:ext cx="178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1C6FA07-60CC-C5AE-A797-8DCB345902B0}"/>
              </a:ext>
            </a:extLst>
          </p:cNvPr>
          <p:cNvSpPr txBox="1"/>
          <p:nvPr/>
        </p:nvSpPr>
        <p:spPr>
          <a:xfrm>
            <a:off x="8785676" y="395718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神经网络</a:t>
            </a:r>
            <a:endParaRPr lang="en-US" altLang="zh-CN" dirty="0"/>
          </a:p>
          <a:p>
            <a:r>
              <a:rPr lang="zh-CN" altLang="en-US" dirty="0"/>
              <a:t>深度学习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79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A6ED7B54-335B-5883-6E81-C2610EF7C98C}"/>
              </a:ext>
            </a:extLst>
          </p:cNvPr>
          <p:cNvSpPr txBox="1"/>
          <p:nvPr/>
        </p:nvSpPr>
        <p:spPr>
          <a:xfrm>
            <a:off x="10799578" y="182306"/>
            <a:ext cx="755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 b="1" u="sng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47AF85D-9138-23FE-B041-613AA97EBC77}"/>
              </a:ext>
            </a:extLst>
          </p:cNvPr>
          <p:cNvSpPr txBox="1"/>
          <p:nvPr/>
        </p:nvSpPr>
        <p:spPr>
          <a:xfrm>
            <a:off x="10286776" y="1143539"/>
            <a:ext cx="178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3FF325-8DA2-AB4D-7ED6-31E0DF917639}"/>
              </a:ext>
            </a:extLst>
          </p:cNvPr>
          <p:cNvSpPr txBox="1"/>
          <p:nvPr/>
        </p:nvSpPr>
        <p:spPr>
          <a:xfrm>
            <a:off x="5727922" y="2021713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/>
              <a:t>1</a:t>
            </a:r>
            <a:r>
              <a:rPr lang="zh-CN" altLang="en-US" sz="6600" dirty="0"/>
              <a:t> </a:t>
            </a:r>
            <a:r>
              <a:rPr lang="en-US" altLang="zh-CN" sz="6600" dirty="0"/>
              <a:t>=</a:t>
            </a:r>
            <a:r>
              <a:rPr lang="zh-CN" altLang="en-US" sz="6600" dirty="0"/>
              <a:t> </a:t>
            </a:r>
            <a:r>
              <a:rPr lang="en-US" altLang="zh-CN" sz="6600" dirty="0"/>
              <a:t>2</a:t>
            </a:r>
            <a:endParaRPr lang="en-US" sz="6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D66CA5-1AF3-FFFE-5D66-999FEB384653}"/>
              </a:ext>
            </a:extLst>
          </p:cNvPr>
          <p:cNvSpPr txBox="1"/>
          <p:nvPr/>
        </p:nvSpPr>
        <p:spPr>
          <a:xfrm>
            <a:off x="5078234" y="2087855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DBA4D2-7432-F87B-70C8-1360F156811F}"/>
              </a:ext>
            </a:extLst>
          </p:cNvPr>
          <p:cNvSpPr txBox="1"/>
          <p:nvPr/>
        </p:nvSpPr>
        <p:spPr>
          <a:xfrm>
            <a:off x="4398015" y="2021712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800"/>
            </a:lvl1pPr>
          </a:lstStyle>
          <a:p>
            <a:r>
              <a:rPr lang="en-US" sz="6600" dirty="0"/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666A6B-EE53-F3AB-A0A4-711098491572}"/>
              </a:ext>
            </a:extLst>
          </p:cNvPr>
          <p:cNvSpPr txBox="1"/>
          <p:nvPr/>
        </p:nvSpPr>
        <p:spPr>
          <a:xfrm>
            <a:off x="5041653" y="2021713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6600" dirty="0"/>
              <a:t>+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B6E10B-243E-8EA7-19F0-98300B17A37C}"/>
              </a:ext>
            </a:extLst>
          </p:cNvPr>
          <p:cNvSpPr txBox="1"/>
          <p:nvPr/>
        </p:nvSpPr>
        <p:spPr>
          <a:xfrm>
            <a:off x="3415882" y="5563570"/>
            <a:ext cx="6481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已知输入，已知输出，求作用在输入上的函数</a:t>
            </a:r>
            <a:r>
              <a:rPr lang="en-US" altLang="zh-CN" dirty="0"/>
              <a:t>F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DB1259-BCCE-EE3D-4A35-573E45C93F55}"/>
              </a:ext>
            </a:extLst>
          </p:cNvPr>
          <p:cNvSpPr txBox="1"/>
          <p:nvPr/>
        </p:nvSpPr>
        <p:spPr>
          <a:xfrm>
            <a:off x="2334496" y="3547703"/>
            <a:ext cx="21627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已知：输入</a:t>
            </a:r>
            <a:r>
              <a:rPr lang="en-US" altLang="zh-CN" sz="2800" dirty="0"/>
              <a:t>1</a:t>
            </a:r>
          </a:p>
          <a:p>
            <a:r>
              <a:rPr lang="en-US" altLang="zh-CN" sz="2800" dirty="0"/>
              <a:t>             </a:t>
            </a:r>
            <a:r>
              <a:rPr lang="zh-CN" altLang="en-US" sz="2800" dirty="0"/>
              <a:t>输出</a:t>
            </a:r>
            <a:r>
              <a:rPr lang="en-US" altLang="zh-CN" sz="2800" dirty="0"/>
              <a:t>2</a:t>
            </a:r>
          </a:p>
          <a:p>
            <a:endParaRPr 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55D930-7AA0-4399-CEAE-CCE14A490BDF}"/>
              </a:ext>
            </a:extLst>
          </p:cNvPr>
          <p:cNvSpPr txBox="1"/>
          <p:nvPr/>
        </p:nvSpPr>
        <p:spPr>
          <a:xfrm>
            <a:off x="2334496" y="4622356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求：</a:t>
            </a:r>
            <a:r>
              <a:rPr lang="en-US" altLang="zh-CN" sz="2800" dirty="0"/>
              <a:t>+  </a:t>
            </a:r>
            <a:endParaRPr 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34E154-FE64-FC25-6066-4AA39C0C8227}"/>
              </a:ext>
            </a:extLst>
          </p:cNvPr>
          <p:cNvSpPr txBox="1"/>
          <p:nvPr/>
        </p:nvSpPr>
        <p:spPr>
          <a:xfrm>
            <a:off x="1985644" y="6214029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sz="1800" dirty="0"/>
              <a:t>所谓深度学习的“深度”：使用了层数较深的神经网络，来拟合函数</a:t>
            </a:r>
            <a:r>
              <a:rPr lang="en-US" altLang="zh-CN" sz="1800" dirty="0"/>
              <a:t>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11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" descr="https://github.com/dyelax/Adversarial_Video_Generation/raw/master/Results/Gifs/5_Comparison.gif">
            <a:extLst>
              <a:ext uri="{FF2B5EF4-FFF2-40B4-BE49-F238E27FC236}">
                <a16:creationId xmlns:a16="http://schemas.microsoft.com/office/drawing/2014/main" id="{894E1512-1AA0-D8F8-FB04-2F5B9B2235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9120" y="1464629"/>
            <a:ext cx="8201160" cy="410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6A5CDCFC-7956-5BC2-64E3-49E8D8477DDA}"/>
              </a:ext>
            </a:extLst>
          </p:cNvPr>
          <p:cNvSpPr/>
          <p:nvPr/>
        </p:nvSpPr>
        <p:spPr>
          <a:xfrm>
            <a:off x="1140711" y="1358561"/>
            <a:ext cx="10790032" cy="679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AA9B2A-290D-5742-8FF0-A3AD8FB8ACAE}"/>
              </a:ext>
            </a:extLst>
          </p:cNvPr>
          <p:cNvSpPr/>
          <p:nvPr/>
        </p:nvSpPr>
        <p:spPr>
          <a:xfrm>
            <a:off x="1" y="0"/>
            <a:ext cx="233686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D352F9E-2FF8-1A7D-57F0-455D52367A61}"/>
              </a:ext>
            </a:extLst>
          </p:cNvPr>
          <p:cNvSpPr/>
          <p:nvPr/>
        </p:nvSpPr>
        <p:spPr>
          <a:xfrm>
            <a:off x="-9362" y="4363709"/>
            <a:ext cx="2336864" cy="10746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C6ADEF1-2578-C431-C345-F63D768F5ACE}"/>
              </a:ext>
            </a:extLst>
          </p:cNvPr>
          <p:cNvSpPr txBox="1"/>
          <p:nvPr/>
        </p:nvSpPr>
        <p:spPr>
          <a:xfrm>
            <a:off x="207760" y="6025235"/>
            <a:ext cx="189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72000" lvl="0" algn="ctr">
              <a:defRPr sz="3200"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dirty="0"/>
              <a:t>代码实现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9A0FD88-2AF1-9398-2834-4513E031F130}"/>
              </a:ext>
            </a:extLst>
          </p:cNvPr>
          <p:cNvSpPr txBox="1"/>
          <p:nvPr/>
        </p:nvSpPr>
        <p:spPr>
          <a:xfrm>
            <a:off x="1657" y="256783"/>
            <a:ext cx="2361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GAN</a:t>
            </a:r>
            <a:endParaRPr lang="en-US" sz="72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34D495C-39D1-8960-EA7A-A96B0ADAD9F8}"/>
              </a:ext>
            </a:extLst>
          </p:cNvPr>
          <p:cNvSpPr txBox="1"/>
          <p:nvPr/>
        </p:nvSpPr>
        <p:spPr>
          <a:xfrm>
            <a:off x="615458" y="4603515"/>
            <a:ext cx="107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72000" lvl="0" algn="ctr">
              <a:defRPr sz="3200"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原理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0896543-0345-68FD-5197-E7082D5BDB9B}"/>
              </a:ext>
            </a:extLst>
          </p:cNvPr>
          <p:cNvCxnSpPr>
            <a:cxnSpLocks/>
          </p:cNvCxnSpPr>
          <p:nvPr/>
        </p:nvCxnSpPr>
        <p:spPr>
          <a:xfrm>
            <a:off x="124287" y="1368317"/>
            <a:ext cx="2060113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3FD307B-8BD7-132D-0948-6E5773AC4533}"/>
              </a:ext>
            </a:extLst>
          </p:cNvPr>
          <p:cNvSpPr txBox="1"/>
          <p:nvPr/>
        </p:nvSpPr>
        <p:spPr>
          <a:xfrm>
            <a:off x="615458" y="1760073"/>
            <a:ext cx="107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72000" lvl="0" algn="ctr">
              <a:defRPr sz="3200"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dirty="0"/>
              <a:t>应用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3CDE8B7-1902-399C-942B-9DD8FE15570E}"/>
              </a:ext>
            </a:extLst>
          </p:cNvPr>
          <p:cNvSpPr txBox="1"/>
          <p:nvPr/>
        </p:nvSpPr>
        <p:spPr>
          <a:xfrm>
            <a:off x="615458" y="3181794"/>
            <a:ext cx="107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72000" lvl="0" algn="ctr">
              <a:defRPr sz="3200"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dirty="0"/>
              <a:t>简介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20B8494-1983-D082-4C89-17EF16C06D63}"/>
              </a:ext>
            </a:extLst>
          </p:cNvPr>
          <p:cNvSpPr/>
          <p:nvPr/>
        </p:nvSpPr>
        <p:spPr>
          <a:xfrm>
            <a:off x="2324261" y="1369625"/>
            <a:ext cx="443551" cy="472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27">
            <a:extLst>
              <a:ext uri="{FF2B5EF4-FFF2-40B4-BE49-F238E27FC236}">
                <a16:creationId xmlns:a16="http://schemas.microsoft.com/office/drawing/2014/main" id="{5F7D51C4-EF95-674A-A3BD-6065F87E1F93}"/>
              </a:ext>
            </a:extLst>
          </p:cNvPr>
          <p:cNvSpPr txBox="1"/>
          <p:nvPr/>
        </p:nvSpPr>
        <p:spPr>
          <a:xfrm>
            <a:off x="3219532" y="5589801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Prediction</a:t>
            </a:r>
            <a:endParaRPr lang="zh-TW" altLang="en-US" sz="2400" dirty="0"/>
          </a:p>
        </p:txBody>
      </p:sp>
      <p:sp>
        <p:nvSpPr>
          <p:cNvPr id="86" name="標題 1">
            <a:extLst>
              <a:ext uri="{FF2B5EF4-FFF2-40B4-BE49-F238E27FC236}">
                <a16:creationId xmlns:a16="http://schemas.microsoft.com/office/drawing/2014/main" id="{6049708B-DAAF-B872-2182-6F45AE290EE2}"/>
              </a:ext>
            </a:extLst>
          </p:cNvPr>
          <p:cNvSpPr txBox="1">
            <a:spLocks/>
          </p:cNvSpPr>
          <p:nvPr/>
        </p:nvSpPr>
        <p:spPr>
          <a:xfrm>
            <a:off x="6992390" y="164788"/>
            <a:ext cx="2441694" cy="7017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生成问题</a:t>
            </a:r>
            <a:endParaRPr lang="zh-TW" altLang="en-US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DAE0E24A-1375-0AD8-509E-045C48CDEF7B}"/>
              </a:ext>
            </a:extLst>
          </p:cNvPr>
          <p:cNvGrpSpPr/>
          <p:nvPr/>
        </p:nvGrpSpPr>
        <p:grpSpPr>
          <a:xfrm>
            <a:off x="5464545" y="744070"/>
            <a:ext cx="5820229" cy="5865940"/>
            <a:chOff x="5464545" y="744070"/>
            <a:chExt cx="5820229" cy="586594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1437C7D-1F93-71B7-45ED-B4AC637594EF}"/>
                </a:ext>
              </a:extLst>
            </p:cNvPr>
            <p:cNvSpPr/>
            <p:nvPr/>
          </p:nvSpPr>
          <p:spPr>
            <a:xfrm>
              <a:off x="5464545" y="1116128"/>
              <a:ext cx="5820229" cy="5493882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文字方塊 5">
              <a:extLst>
                <a:ext uri="{FF2B5EF4-FFF2-40B4-BE49-F238E27FC236}">
                  <a16:creationId xmlns:a16="http://schemas.microsoft.com/office/drawing/2014/main" id="{90F97BC2-6680-0532-BBAB-20484F1598AC}"/>
                </a:ext>
              </a:extLst>
            </p:cNvPr>
            <p:cNvSpPr txBox="1"/>
            <p:nvPr/>
          </p:nvSpPr>
          <p:spPr>
            <a:xfrm>
              <a:off x="5653235" y="1524109"/>
              <a:ext cx="2830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u="sng" dirty="0"/>
                <a:t>Video Prediction </a:t>
              </a:r>
              <a:endParaRPr lang="zh-TW" altLang="en-US" sz="2800" b="1" i="1" u="sng" dirty="0"/>
            </a:p>
          </p:txBody>
        </p:sp>
        <p:sp>
          <p:nvSpPr>
            <p:cNvPr id="91" name="矩形: 圓角 14">
              <a:extLst>
                <a:ext uri="{FF2B5EF4-FFF2-40B4-BE49-F238E27FC236}">
                  <a16:creationId xmlns:a16="http://schemas.microsoft.com/office/drawing/2014/main" id="{79B65440-1384-CD20-38A0-C095742EACEB}"/>
                </a:ext>
              </a:extLst>
            </p:cNvPr>
            <p:cNvSpPr/>
            <p:nvPr/>
          </p:nvSpPr>
          <p:spPr>
            <a:xfrm>
              <a:off x="7743473" y="2816866"/>
              <a:ext cx="1557718" cy="11335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Network</a:t>
              </a:r>
              <a:endParaRPr lang="zh-TW" altLang="en-US" sz="2800" dirty="0"/>
            </a:p>
          </p:txBody>
        </p:sp>
        <p:cxnSp>
          <p:nvCxnSpPr>
            <p:cNvPr id="92" name="直線單箭頭接點 16">
              <a:extLst>
                <a:ext uri="{FF2B5EF4-FFF2-40B4-BE49-F238E27FC236}">
                  <a16:creationId xmlns:a16="http://schemas.microsoft.com/office/drawing/2014/main" id="{D648F671-B061-3FDD-0A7A-9D4181B339CD}"/>
                </a:ext>
              </a:extLst>
            </p:cNvPr>
            <p:cNvCxnSpPr>
              <a:cxnSpLocks/>
            </p:cNvCxnSpPr>
            <p:nvPr/>
          </p:nvCxnSpPr>
          <p:spPr>
            <a:xfrm>
              <a:off x="7264322" y="3412673"/>
              <a:ext cx="44031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21">
              <a:extLst>
                <a:ext uri="{FF2B5EF4-FFF2-40B4-BE49-F238E27FC236}">
                  <a16:creationId xmlns:a16="http://schemas.microsoft.com/office/drawing/2014/main" id="{508CB8EC-D895-A1EB-E90B-DCD52A967AAD}"/>
                </a:ext>
              </a:extLst>
            </p:cNvPr>
            <p:cNvGrpSpPr/>
            <p:nvPr/>
          </p:nvGrpSpPr>
          <p:grpSpPr>
            <a:xfrm>
              <a:off x="5554357" y="2547716"/>
              <a:ext cx="1965779" cy="1744920"/>
              <a:chOff x="3747405" y="3659303"/>
              <a:chExt cx="1965779" cy="1744920"/>
            </a:xfrm>
          </p:grpSpPr>
          <p:pic>
            <p:nvPicPr>
              <p:cNvPr id="104" name="圖片 20">
                <a:extLst>
                  <a:ext uri="{FF2B5EF4-FFF2-40B4-BE49-F238E27FC236}">
                    <a16:creationId xmlns:a16="http://schemas.microsoft.com/office/drawing/2014/main" id="{EF4E359F-D923-F319-3BF5-5EA1D56AF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3724" y="3677523"/>
                <a:ext cx="1319460" cy="1717956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</p:spPr>
          </p:pic>
          <p:pic>
            <p:nvPicPr>
              <p:cNvPr id="105" name="圖片 19">
                <a:extLst>
                  <a:ext uri="{FF2B5EF4-FFF2-40B4-BE49-F238E27FC236}">
                    <a16:creationId xmlns:a16="http://schemas.microsoft.com/office/drawing/2014/main" id="{6A31D5B6-9716-3172-7B4A-C95EF917D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3192" y="3686267"/>
                <a:ext cx="1319460" cy="1717956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</p:spPr>
          </p:pic>
          <p:pic>
            <p:nvPicPr>
              <p:cNvPr id="106" name="圖片 18">
                <a:extLst>
                  <a:ext uri="{FF2B5EF4-FFF2-40B4-BE49-F238E27FC236}">
                    <a16:creationId xmlns:a16="http://schemas.microsoft.com/office/drawing/2014/main" id="{F8B7B911-0F56-CC06-DA9A-850036E5A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7405" y="3659303"/>
                <a:ext cx="1319460" cy="1717956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</p:spPr>
          </p:pic>
        </p:grpSp>
        <p:cxnSp>
          <p:nvCxnSpPr>
            <p:cNvPr id="94" name="直線單箭頭接點 23">
              <a:extLst>
                <a:ext uri="{FF2B5EF4-FFF2-40B4-BE49-F238E27FC236}">
                  <a16:creationId xmlns:a16="http://schemas.microsoft.com/office/drawing/2014/main" id="{4012D7B7-EE74-6BFF-EF16-F090AE935963}"/>
                </a:ext>
              </a:extLst>
            </p:cNvPr>
            <p:cNvCxnSpPr>
              <a:cxnSpLocks/>
            </p:cNvCxnSpPr>
            <p:nvPr/>
          </p:nvCxnSpPr>
          <p:spPr>
            <a:xfrm>
              <a:off x="9376151" y="3369585"/>
              <a:ext cx="44031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字方塊 33">
              <a:extLst>
                <a:ext uri="{FF2B5EF4-FFF2-40B4-BE49-F238E27FC236}">
                  <a16:creationId xmlns:a16="http://schemas.microsoft.com/office/drawing/2014/main" id="{8873A39D-9EAB-02DE-911D-2AAFD5D15010}"/>
                </a:ext>
              </a:extLst>
            </p:cNvPr>
            <p:cNvSpPr txBox="1"/>
            <p:nvPr/>
          </p:nvSpPr>
          <p:spPr>
            <a:xfrm>
              <a:off x="5870144" y="4474111"/>
              <a:ext cx="1431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Previous frames</a:t>
              </a:r>
              <a:endParaRPr lang="zh-TW" altLang="en-US" sz="2400" dirty="0"/>
            </a:p>
          </p:txBody>
        </p:sp>
        <p:pic>
          <p:nvPicPr>
            <p:cNvPr id="97" name="圖片 41">
              <a:extLst>
                <a:ext uri="{FF2B5EF4-FFF2-40B4-BE49-F238E27FC236}">
                  <a16:creationId xmlns:a16="http://schemas.microsoft.com/office/drawing/2014/main" id="{5CF9F2E8-4E6B-0765-907F-4DE3CD0B5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390197" y="744070"/>
              <a:ext cx="1319460" cy="1717956"/>
            </a:xfrm>
            <a:prstGeom prst="rect">
              <a:avLst/>
            </a:prstGeom>
            <a:scene3d>
              <a:camera prst="isometricOffAxis1Left"/>
              <a:lightRig rig="threePt" dir="t"/>
            </a:scene3d>
          </p:spPr>
        </p:pic>
        <p:sp>
          <p:nvSpPr>
            <p:cNvPr id="98" name="文字方塊 42">
              <a:extLst>
                <a:ext uri="{FF2B5EF4-FFF2-40B4-BE49-F238E27FC236}">
                  <a16:creationId xmlns:a16="http://schemas.microsoft.com/office/drawing/2014/main" id="{CEB4C533-DEAB-0B72-2B59-B5034CF9AD44}"/>
                </a:ext>
              </a:extLst>
            </p:cNvPr>
            <p:cNvSpPr txBox="1"/>
            <p:nvPr/>
          </p:nvSpPr>
          <p:spPr>
            <a:xfrm>
              <a:off x="8639241" y="1089477"/>
              <a:ext cx="1431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turn </a:t>
              </a:r>
            </a:p>
            <a:p>
              <a:pPr algn="ctr"/>
              <a:r>
                <a:rPr lang="en-US" altLang="zh-TW" sz="2400" dirty="0"/>
                <a:t>right</a:t>
              </a:r>
              <a:endParaRPr lang="zh-TW" altLang="en-US" sz="2400" dirty="0"/>
            </a:p>
          </p:txBody>
        </p:sp>
        <p:sp>
          <p:nvSpPr>
            <p:cNvPr id="99" name="文字方塊 43">
              <a:extLst>
                <a:ext uri="{FF2B5EF4-FFF2-40B4-BE49-F238E27FC236}">
                  <a16:creationId xmlns:a16="http://schemas.microsoft.com/office/drawing/2014/main" id="{EF2A9658-1C35-BED6-8228-C36163BD052F}"/>
                </a:ext>
              </a:extLst>
            </p:cNvPr>
            <p:cNvSpPr txBox="1"/>
            <p:nvPr/>
          </p:nvSpPr>
          <p:spPr>
            <a:xfrm>
              <a:off x="10143590" y="3164825"/>
              <a:ext cx="655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</a:rPr>
                <a:t>???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3" name="直線單箭頭接點 57">
              <a:extLst>
                <a:ext uri="{FF2B5EF4-FFF2-40B4-BE49-F238E27FC236}">
                  <a16:creationId xmlns:a16="http://schemas.microsoft.com/office/drawing/2014/main" id="{FDB0ADEB-B88B-AF1B-8029-2A75E0B167C3}"/>
                </a:ext>
              </a:extLst>
            </p:cNvPr>
            <p:cNvCxnSpPr/>
            <p:nvPr/>
          </p:nvCxnSpPr>
          <p:spPr>
            <a:xfrm>
              <a:off x="10024992" y="2555546"/>
              <a:ext cx="0" cy="5909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圖片 24">
            <a:extLst>
              <a:ext uri="{FF2B5EF4-FFF2-40B4-BE49-F238E27FC236}">
                <a16:creationId xmlns:a16="http://schemas.microsoft.com/office/drawing/2014/main" id="{B089AF68-7CE5-7762-2941-2EE920B5C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151" y="4382529"/>
            <a:ext cx="1319460" cy="1717956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29">
                <a:extLst>
                  <a:ext uri="{FF2B5EF4-FFF2-40B4-BE49-F238E27FC236}">
                    <a16:creationId xmlns:a16="http://schemas.microsoft.com/office/drawing/2014/main" id="{76AF0CFC-5F52-A898-8CD7-9B5BEE7FD506}"/>
                  </a:ext>
                </a:extLst>
              </p:cNvPr>
              <p:cNvSpPr txBox="1"/>
              <p:nvPr/>
            </p:nvSpPr>
            <p:spPr>
              <a:xfrm>
                <a:off x="9816461" y="311961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08" name="文字方塊 29">
                <a:extLst>
                  <a:ext uri="{FF2B5EF4-FFF2-40B4-BE49-F238E27FC236}">
                    <a16:creationId xmlns:a16="http://schemas.microsoft.com/office/drawing/2014/main" id="{76AF0CFC-5F52-A898-8CD7-9B5BEE7FD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461" y="3119616"/>
                <a:ext cx="430374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單箭頭接點 32">
            <a:extLst>
              <a:ext uri="{FF2B5EF4-FFF2-40B4-BE49-F238E27FC236}">
                <a16:creationId xmlns:a16="http://schemas.microsoft.com/office/drawing/2014/main" id="{4D173B9C-F1AF-EEFC-BD7B-875621A72682}"/>
              </a:ext>
            </a:extLst>
          </p:cNvPr>
          <p:cNvCxnSpPr/>
          <p:nvPr/>
        </p:nvCxnSpPr>
        <p:spPr>
          <a:xfrm>
            <a:off x="10031648" y="3645624"/>
            <a:ext cx="0" cy="59092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34">
            <a:extLst>
              <a:ext uri="{FF2B5EF4-FFF2-40B4-BE49-F238E27FC236}">
                <a16:creationId xmlns:a16="http://schemas.microsoft.com/office/drawing/2014/main" id="{045B712A-7B69-F0FF-D183-EF11AF3DE80B}"/>
              </a:ext>
            </a:extLst>
          </p:cNvPr>
          <p:cNvSpPr txBox="1"/>
          <p:nvPr/>
        </p:nvSpPr>
        <p:spPr>
          <a:xfrm>
            <a:off x="8565265" y="4662343"/>
            <a:ext cx="1431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turn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CN" sz="2400" dirty="0"/>
              <a:t>left</a:t>
            </a:r>
            <a:endParaRPr lang="zh-TW" altLang="en-US" sz="24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CE6432E-32A5-30A5-30B5-C5C612968107}"/>
              </a:ext>
            </a:extLst>
          </p:cNvPr>
          <p:cNvSpPr txBox="1"/>
          <p:nvPr/>
        </p:nvSpPr>
        <p:spPr>
          <a:xfrm>
            <a:off x="3323454" y="61314"/>
            <a:ext cx="715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G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EC8322F-8A55-0D25-643B-E6AA9584D782}"/>
              </a:ext>
            </a:extLst>
          </p:cNvPr>
          <p:cNvSpPr txBox="1"/>
          <p:nvPr/>
        </p:nvSpPr>
        <p:spPr>
          <a:xfrm>
            <a:off x="2578603" y="1030811"/>
            <a:ext cx="2204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en-US" altLang="zh-TW" dirty="0"/>
              <a:t>Generative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9A58C2-EDF1-BFD0-A182-7C8A3118EEE6}"/>
              </a:ext>
            </a:extLst>
          </p:cNvPr>
          <p:cNvSpPr/>
          <p:nvPr/>
        </p:nvSpPr>
        <p:spPr>
          <a:xfrm>
            <a:off x="-111833" y="-72363"/>
            <a:ext cx="2736412" cy="7190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37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36">
            <a:extLst>
              <a:ext uri="{FF2B5EF4-FFF2-40B4-BE49-F238E27FC236}">
                <a16:creationId xmlns:a16="http://schemas.microsoft.com/office/drawing/2014/main" id="{5778FA9F-35EA-0954-71FC-7F2947B5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259" y="4189613"/>
            <a:ext cx="1403884" cy="1384654"/>
          </a:xfrm>
          <a:prstGeom prst="rect">
            <a:avLst/>
          </a:prstGeom>
        </p:spPr>
      </p:pic>
      <p:pic>
        <p:nvPicPr>
          <p:cNvPr id="22" name="圖片 60">
            <a:extLst>
              <a:ext uri="{FF2B5EF4-FFF2-40B4-BE49-F238E27FC236}">
                <a16:creationId xmlns:a16="http://schemas.microsoft.com/office/drawing/2014/main" id="{48B9378A-0490-B422-3A70-094826DD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57" y="2409872"/>
            <a:ext cx="2564797" cy="3111954"/>
          </a:xfrm>
          <a:prstGeom prst="rect">
            <a:avLst/>
          </a:prstGeom>
        </p:spPr>
      </p:pic>
      <p:sp>
        <p:nvSpPr>
          <p:cNvPr id="23" name="矩形: 圓角 8">
            <a:extLst>
              <a:ext uri="{FF2B5EF4-FFF2-40B4-BE49-F238E27FC236}">
                <a16:creationId xmlns:a16="http://schemas.microsoft.com/office/drawing/2014/main" id="{4DE5AE52-BE27-A681-4460-9925D7618C9B}"/>
              </a:ext>
            </a:extLst>
          </p:cNvPr>
          <p:cNvSpPr/>
          <p:nvPr/>
        </p:nvSpPr>
        <p:spPr>
          <a:xfrm>
            <a:off x="5764043" y="3057866"/>
            <a:ext cx="1743227" cy="1125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  <p:cxnSp>
        <p:nvCxnSpPr>
          <p:cNvPr id="24" name="直線單箭頭接點 42">
            <a:extLst>
              <a:ext uri="{FF2B5EF4-FFF2-40B4-BE49-F238E27FC236}">
                <a16:creationId xmlns:a16="http://schemas.microsoft.com/office/drawing/2014/main" id="{2B1CA5C6-9CEC-CA72-8E50-B97A9B28D671}"/>
              </a:ext>
            </a:extLst>
          </p:cNvPr>
          <p:cNvCxnSpPr>
            <a:cxnSpLocks/>
          </p:cNvCxnSpPr>
          <p:nvPr/>
        </p:nvCxnSpPr>
        <p:spPr>
          <a:xfrm>
            <a:off x="4927650" y="2507732"/>
            <a:ext cx="836393" cy="5841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43">
            <a:extLst>
              <a:ext uri="{FF2B5EF4-FFF2-40B4-BE49-F238E27FC236}">
                <a16:creationId xmlns:a16="http://schemas.microsoft.com/office/drawing/2014/main" id="{B905E294-09A9-9A77-1307-06AF426E5B77}"/>
              </a:ext>
            </a:extLst>
          </p:cNvPr>
          <p:cNvCxnSpPr>
            <a:cxnSpLocks/>
          </p:cNvCxnSpPr>
          <p:nvPr/>
        </p:nvCxnSpPr>
        <p:spPr>
          <a:xfrm>
            <a:off x="7626048" y="3621515"/>
            <a:ext cx="6842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44">
                <a:extLst>
                  <a:ext uri="{FF2B5EF4-FFF2-40B4-BE49-F238E27FC236}">
                    <a16:creationId xmlns:a16="http://schemas.microsoft.com/office/drawing/2014/main" id="{09F7112A-0889-26A7-B3CD-21638A884B5A}"/>
                  </a:ext>
                </a:extLst>
              </p:cNvPr>
              <p:cNvSpPr txBox="1"/>
              <p:nvPr/>
            </p:nvSpPr>
            <p:spPr>
              <a:xfrm>
                <a:off x="4482466" y="4572756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44">
                <a:extLst>
                  <a:ext uri="{FF2B5EF4-FFF2-40B4-BE49-F238E27FC236}">
                    <a16:creationId xmlns:a16="http://schemas.microsoft.com/office/drawing/2014/main" id="{09F7112A-0889-26A7-B3CD-21638A884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66" y="4572756"/>
                <a:ext cx="40793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45">
                <a:extLst>
                  <a:ext uri="{FF2B5EF4-FFF2-40B4-BE49-F238E27FC236}">
                    <a16:creationId xmlns:a16="http://schemas.microsoft.com/office/drawing/2014/main" id="{6873AB9E-6B3F-D654-098A-95FC30BBA3CD}"/>
                  </a:ext>
                </a:extLst>
              </p:cNvPr>
              <p:cNvSpPr txBox="1"/>
              <p:nvPr/>
            </p:nvSpPr>
            <p:spPr>
              <a:xfrm>
                <a:off x="8391772" y="3371203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7" name="文字方塊 45">
                <a:extLst>
                  <a:ext uri="{FF2B5EF4-FFF2-40B4-BE49-F238E27FC236}">
                    <a16:creationId xmlns:a16="http://schemas.microsoft.com/office/drawing/2014/main" id="{6873AB9E-6B3F-D654-098A-95FC30BBA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772" y="3371203"/>
                <a:ext cx="430374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37">
            <a:extLst>
              <a:ext uri="{FF2B5EF4-FFF2-40B4-BE49-F238E27FC236}">
                <a16:creationId xmlns:a16="http://schemas.microsoft.com/office/drawing/2014/main" id="{83E5FF83-2DE5-E5A8-7D22-AAB5DC590C0B}"/>
              </a:ext>
            </a:extLst>
          </p:cNvPr>
          <p:cNvSpPr/>
          <p:nvPr/>
        </p:nvSpPr>
        <p:spPr>
          <a:xfrm>
            <a:off x="4227632" y="5041041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橢圓 50">
            <a:extLst>
              <a:ext uri="{FF2B5EF4-FFF2-40B4-BE49-F238E27FC236}">
                <a16:creationId xmlns:a16="http://schemas.microsoft.com/office/drawing/2014/main" id="{BE2010E7-6064-439E-FFB2-664FE6242D4C}"/>
              </a:ext>
            </a:extLst>
          </p:cNvPr>
          <p:cNvSpPr/>
          <p:nvPr/>
        </p:nvSpPr>
        <p:spPr>
          <a:xfrm>
            <a:off x="3879305" y="4538961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橢圓 51">
            <a:extLst>
              <a:ext uri="{FF2B5EF4-FFF2-40B4-BE49-F238E27FC236}">
                <a16:creationId xmlns:a16="http://schemas.microsoft.com/office/drawing/2014/main" id="{B646A65D-89F5-BD25-69A8-06E2F4D3C49F}"/>
              </a:ext>
            </a:extLst>
          </p:cNvPr>
          <p:cNvSpPr/>
          <p:nvPr/>
        </p:nvSpPr>
        <p:spPr>
          <a:xfrm>
            <a:off x="3805952" y="4893307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橢圓 53">
            <a:extLst>
              <a:ext uri="{FF2B5EF4-FFF2-40B4-BE49-F238E27FC236}">
                <a16:creationId xmlns:a16="http://schemas.microsoft.com/office/drawing/2014/main" id="{B01CB026-6A03-7A77-315D-1A54EA24FBCA}"/>
              </a:ext>
            </a:extLst>
          </p:cNvPr>
          <p:cNvSpPr/>
          <p:nvPr/>
        </p:nvSpPr>
        <p:spPr>
          <a:xfrm>
            <a:off x="4354321" y="4515162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橢圓 54">
            <a:extLst>
              <a:ext uri="{FF2B5EF4-FFF2-40B4-BE49-F238E27FC236}">
                <a16:creationId xmlns:a16="http://schemas.microsoft.com/office/drawing/2014/main" id="{1F3E5581-FC26-D921-751C-5061AC6BE74F}"/>
              </a:ext>
            </a:extLst>
          </p:cNvPr>
          <p:cNvSpPr/>
          <p:nvPr/>
        </p:nvSpPr>
        <p:spPr>
          <a:xfrm>
            <a:off x="8824108" y="4688730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橢圓 56">
            <a:extLst>
              <a:ext uri="{FF2B5EF4-FFF2-40B4-BE49-F238E27FC236}">
                <a16:creationId xmlns:a16="http://schemas.microsoft.com/office/drawing/2014/main" id="{C46B1DD7-93A4-7A72-7D1A-5E9B509B9887}"/>
              </a:ext>
            </a:extLst>
          </p:cNvPr>
          <p:cNvSpPr/>
          <p:nvPr/>
        </p:nvSpPr>
        <p:spPr>
          <a:xfrm>
            <a:off x="8406910" y="3057866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橢圓 58">
            <a:extLst>
              <a:ext uri="{FF2B5EF4-FFF2-40B4-BE49-F238E27FC236}">
                <a16:creationId xmlns:a16="http://schemas.microsoft.com/office/drawing/2014/main" id="{8DE46AB6-7714-CD58-286E-3F69BBF055CB}"/>
              </a:ext>
            </a:extLst>
          </p:cNvPr>
          <p:cNvSpPr/>
          <p:nvPr/>
        </p:nvSpPr>
        <p:spPr>
          <a:xfrm>
            <a:off x="9734147" y="3057866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橢圓 59">
            <a:extLst>
              <a:ext uri="{FF2B5EF4-FFF2-40B4-BE49-F238E27FC236}">
                <a16:creationId xmlns:a16="http://schemas.microsoft.com/office/drawing/2014/main" id="{9B2D4452-C133-6130-C7E6-8939C7A32681}"/>
              </a:ext>
            </a:extLst>
          </p:cNvPr>
          <p:cNvSpPr/>
          <p:nvPr/>
        </p:nvSpPr>
        <p:spPr>
          <a:xfrm>
            <a:off x="9734147" y="3680845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14">
                <a:extLst>
                  <a:ext uri="{FF2B5EF4-FFF2-40B4-BE49-F238E27FC236}">
                    <a16:creationId xmlns:a16="http://schemas.microsoft.com/office/drawing/2014/main" id="{8DD940B2-3EAC-DC50-053B-85007CBB9ED1}"/>
                  </a:ext>
                </a:extLst>
              </p:cNvPr>
              <p:cNvSpPr txBox="1"/>
              <p:nvPr/>
            </p:nvSpPr>
            <p:spPr>
              <a:xfrm>
                <a:off x="6029993" y="4212849"/>
                <a:ext cx="19858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b="1" dirty="0"/>
                  <a:t>Generator </a:t>
                </a:r>
                <a:endParaRPr lang="zh-TW" altLang="en-US" sz="2800" b="1" dirty="0"/>
              </a:p>
            </p:txBody>
          </p:sp>
        </mc:Choice>
        <mc:Fallback xmlns="">
          <p:sp>
            <p:nvSpPr>
              <p:cNvPr id="39" name="文字方塊 14">
                <a:extLst>
                  <a:ext uri="{FF2B5EF4-FFF2-40B4-BE49-F238E27FC236}">
                    <a16:creationId xmlns:a16="http://schemas.microsoft.com/office/drawing/2014/main" id="{8DD940B2-3EAC-DC50-053B-85007CBB9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993" y="4212849"/>
                <a:ext cx="1985800" cy="430887"/>
              </a:xfrm>
              <a:prstGeom prst="rect">
                <a:avLst/>
              </a:prstGeom>
              <a:blipFill>
                <a:blip r:embed="rId6"/>
                <a:stretch>
                  <a:fillRect t="-23944" r="-10123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62">
                <a:extLst>
                  <a:ext uri="{FF2B5EF4-FFF2-40B4-BE49-F238E27FC236}">
                    <a16:creationId xmlns:a16="http://schemas.microsoft.com/office/drawing/2014/main" id="{B71DBA2D-5C0F-AF5B-04B6-3B6E7BB1542A}"/>
                  </a:ext>
                </a:extLst>
              </p:cNvPr>
              <p:cNvSpPr txBox="1"/>
              <p:nvPr/>
            </p:nvSpPr>
            <p:spPr>
              <a:xfrm>
                <a:off x="4463999" y="213003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1" name="文字方塊 62">
                <a:extLst>
                  <a:ext uri="{FF2B5EF4-FFF2-40B4-BE49-F238E27FC236}">
                    <a16:creationId xmlns:a16="http://schemas.microsoft.com/office/drawing/2014/main" id="{B71DBA2D-5C0F-AF5B-04B6-3B6E7BB15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99" y="2130039"/>
                <a:ext cx="42639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單箭頭接點 63">
            <a:extLst>
              <a:ext uri="{FF2B5EF4-FFF2-40B4-BE49-F238E27FC236}">
                <a16:creationId xmlns:a16="http://schemas.microsoft.com/office/drawing/2014/main" id="{DB9AEA0F-51DB-C350-DD7A-7DE5A3D3EBF0}"/>
              </a:ext>
            </a:extLst>
          </p:cNvPr>
          <p:cNvCxnSpPr>
            <a:cxnSpLocks/>
          </p:cNvCxnSpPr>
          <p:nvPr/>
        </p:nvCxnSpPr>
        <p:spPr>
          <a:xfrm flipV="1">
            <a:off x="4921812" y="4140533"/>
            <a:ext cx="836393" cy="5841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EF9FDE5-DE95-2EE2-C808-5B163F7DDDE6}"/>
              </a:ext>
            </a:extLst>
          </p:cNvPr>
          <p:cNvSpPr txBox="1"/>
          <p:nvPr/>
        </p:nvSpPr>
        <p:spPr>
          <a:xfrm>
            <a:off x="10124708" y="53009"/>
            <a:ext cx="715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G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576AD5C-9F4A-8EE5-F4BF-03572BA31C95}"/>
              </a:ext>
            </a:extLst>
          </p:cNvPr>
          <p:cNvSpPr txBox="1"/>
          <p:nvPr/>
        </p:nvSpPr>
        <p:spPr>
          <a:xfrm>
            <a:off x="9379857" y="1022506"/>
            <a:ext cx="2204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en-US" altLang="zh-TW" dirty="0"/>
              <a:t>Generative</a:t>
            </a:r>
            <a:endParaRPr 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70B47BB-3B0D-6A16-474D-032F2D17D410}"/>
              </a:ext>
            </a:extLst>
          </p:cNvPr>
          <p:cNvSpPr txBox="1"/>
          <p:nvPr/>
        </p:nvSpPr>
        <p:spPr>
          <a:xfrm>
            <a:off x="9774452" y="15457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生成问题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512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A3D408B9-34C0-FC93-242A-43A5329DA6B2}"/>
              </a:ext>
            </a:extLst>
          </p:cNvPr>
          <p:cNvSpPr txBox="1"/>
          <p:nvPr/>
        </p:nvSpPr>
        <p:spPr>
          <a:xfrm>
            <a:off x="10127914" y="38397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27E9D8F-535E-CFF7-8183-349F7F75EEF1}"/>
              </a:ext>
            </a:extLst>
          </p:cNvPr>
          <p:cNvSpPr txBox="1"/>
          <p:nvPr/>
        </p:nvSpPr>
        <p:spPr>
          <a:xfrm>
            <a:off x="9430256" y="1007894"/>
            <a:ext cx="233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Adversarial</a:t>
            </a:r>
            <a:endParaRPr lang="en-US" sz="2800" b="1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0CEA0D-9AA9-BA68-8E62-A77AEE7F903F}"/>
              </a:ext>
            </a:extLst>
          </p:cNvPr>
          <p:cNvSpPr txBox="1"/>
          <p:nvPr/>
        </p:nvSpPr>
        <p:spPr>
          <a:xfrm>
            <a:off x="9929943" y="15292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对抗性</a:t>
            </a:r>
            <a:endParaRPr lang="en-US" dirty="0"/>
          </a:p>
        </p:txBody>
      </p:sp>
      <p:pic>
        <p:nvPicPr>
          <p:cNvPr id="14" name="圖片 36">
            <a:extLst>
              <a:ext uri="{FF2B5EF4-FFF2-40B4-BE49-F238E27FC236}">
                <a16:creationId xmlns:a16="http://schemas.microsoft.com/office/drawing/2014/main" id="{F87D38D1-EA97-F7AD-20DB-86C6BA65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467" y="4928561"/>
            <a:ext cx="1403884" cy="1384654"/>
          </a:xfrm>
          <a:prstGeom prst="rect">
            <a:avLst/>
          </a:prstGeom>
        </p:spPr>
      </p:pic>
      <p:pic>
        <p:nvPicPr>
          <p:cNvPr id="15" name="圖片 60">
            <a:extLst>
              <a:ext uri="{FF2B5EF4-FFF2-40B4-BE49-F238E27FC236}">
                <a16:creationId xmlns:a16="http://schemas.microsoft.com/office/drawing/2014/main" id="{0DC87466-B96A-B106-EF2C-D3B07C29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366" y="3148820"/>
            <a:ext cx="2564797" cy="3111954"/>
          </a:xfrm>
          <a:prstGeom prst="rect">
            <a:avLst/>
          </a:prstGeom>
        </p:spPr>
      </p:pic>
      <p:sp>
        <p:nvSpPr>
          <p:cNvPr id="18" name="矩形: 圓角 8">
            <a:extLst>
              <a:ext uri="{FF2B5EF4-FFF2-40B4-BE49-F238E27FC236}">
                <a16:creationId xmlns:a16="http://schemas.microsoft.com/office/drawing/2014/main" id="{F2AD7CE0-2876-2CD3-877C-81F166A96017}"/>
              </a:ext>
            </a:extLst>
          </p:cNvPr>
          <p:cNvSpPr/>
          <p:nvPr/>
        </p:nvSpPr>
        <p:spPr>
          <a:xfrm>
            <a:off x="5358252" y="3796814"/>
            <a:ext cx="1775357" cy="1125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Generator</a:t>
            </a:r>
            <a:endParaRPr lang="zh-TW" altLang="en-US" sz="2800" dirty="0"/>
          </a:p>
        </p:txBody>
      </p:sp>
      <p:cxnSp>
        <p:nvCxnSpPr>
          <p:cNvPr id="19" name="直線單箭頭接點 42">
            <a:extLst>
              <a:ext uri="{FF2B5EF4-FFF2-40B4-BE49-F238E27FC236}">
                <a16:creationId xmlns:a16="http://schemas.microsoft.com/office/drawing/2014/main" id="{6ADEF4F2-B114-BEAA-298C-0A73EC5DE53C}"/>
              </a:ext>
            </a:extLst>
          </p:cNvPr>
          <p:cNvCxnSpPr>
            <a:cxnSpLocks/>
          </p:cNvCxnSpPr>
          <p:nvPr/>
        </p:nvCxnSpPr>
        <p:spPr>
          <a:xfrm>
            <a:off x="4521859" y="3246681"/>
            <a:ext cx="836393" cy="5841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43">
            <a:extLst>
              <a:ext uri="{FF2B5EF4-FFF2-40B4-BE49-F238E27FC236}">
                <a16:creationId xmlns:a16="http://schemas.microsoft.com/office/drawing/2014/main" id="{C666B196-A662-083C-64F6-81500383912D}"/>
              </a:ext>
            </a:extLst>
          </p:cNvPr>
          <p:cNvCxnSpPr>
            <a:cxnSpLocks/>
          </p:cNvCxnSpPr>
          <p:nvPr/>
        </p:nvCxnSpPr>
        <p:spPr>
          <a:xfrm>
            <a:off x="7220257" y="4360463"/>
            <a:ext cx="6842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13">
            <a:extLst>
              <a:ext uri="{FF2B5EF4-FFF2-40B4-BE49-F238E27FC236}">
                <a16:creationId xmlns:a16="http://schemas.microsoft.com/office/drawing/2014/main" id="{4667322B-2457-49BB-CF65-CE20BFD71AD8}"/>
              </a:ext>
            </a:extLst>
          </p:cNvPr>
          <p:cNvGrpSpPr/>
          <p:nvPr/>
        </p:nvGrpSpPr>
        <p:grpSpPr>
          <a:xfrm>
            <a:off x="3683063" y="5573002"/>
            <a:ext cx="407932" cy="570546"/>
            <a:chOff x="4514434" y="1884736"/>
            <a:chExt cx="407932" cy="570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44">
                  <a:extLst>
                    <a:ext uri="{FF2B5EF4-FFF2-40B4-BE49-F238E27FC236}">
                      <a16:creationId xmlns:a16="http://schemas.microsoft.com/office/drawing/2014/main" id="{A509C718-C47E-2060-612E-31B7EF96B1BB}"/>
                    </a:ext>
                  </a:extLst>
                </p:cNvPr>
                <p:cNvSpPr txBox="1"/>
                <p:nvPr/>
              </p:nvSpPr>
              <p:spPr>
                <a:xfrm>
                  <a:off x="4514434" y="199361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1438F61D-C9DD-411E-872E-FC5505107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434" y="1993617"/>
                  <a:ext cx="40793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橢圓 46">
              <a:extLst>
                <a:ext uri="{FF2B5EF4-FFF2-40B4-BE49-F238E27FC236}">
                  <a16:creationId xmlns:a16="http://schemas.microsoft.com/office/drawing/2014/main" id="{CBCEDC2F-BED4-5BF2-6B54-64F1E1124F0E}"/>
                </a:ext>
              </a:extLst>
            </p:cNvPr>
            <p:cNvSpPr/>
            <p:nvPr/>
          </p:nvSpPr>
          <p:spPr>
            <a:xfrm>
              <a:off x="4608344" y="1884736"/>
              <a:ext cx="209550" cy="2095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45">
                <a:extLst>
                  <a:ext uri="{FF2B5EF4-FFF2-40B4-BE49-F238E27FC236}">
                    <a16:creationId xmlns:a16="http://schemas.microsoft.com/office/drawing/2014/main" id="{90D57AA9-BE0D-D0B6-4896-4E6443BEBFF8}"/>
                  </a:ext>
                </a:extLst>
              </p:cNvPr>
              <p:cNvSpPr txBox="1"/>
              <p:nvPr/>
            </p:nvSpPr>
            <p:spPr>
              <a:xfrm>
                <a:off x="7985980" y="4110152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4" name="文字方塊 45">
                <a:extLst>
                  <a:ext uri="{FF2B5EF4-FFF2-40B4-BE49-F238E27FC236}">
                    <a16:creationId xmlns:a16="http://schemas.microsoft.com/office/drawing/2014/main" id="{90D57AA9-BE0D-D0B6-4896-4E6443BEB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980" y="4110152"/>
                <a:ext cx="430374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橢圓 47">
            <a:extLst>
              <a:ext uri="{FF2B5EF4-FFF2-40B4-BE49-F238E27FC236}">
                <a16:creationId xmlns:a16="http://schemas.microsoft.com/office/drawing/2014/main" id="{3A9DEA6D-EB52-927F-11DB-8F889AE39BA0}"/>
              </a:ext>
            </a:extLst>
          </p:cNvPr>
          <p:cNvSpPr/>
          <p:nvPr/>
        </p:nvSpPr>
        <p:spPr>
          <a:xfrm>
            <a:off x="8524727" y="4255085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6" name="橢圓 37">
            <a:extLst>
              <a:ext uri="{FF2B5EF4-FFF2-40B4-BE49-F238E27FC236}">
                <a16:creationId xmlns:a16="http://schemas.microsoft.com/office/drawing/2014/main" id="{35821B7B-2B52-9276-7D9D-CF066E13F697}"/>
              </a:ext>
            </a:extLst>
          </p:cNvPr>
          <p:cNvSpPr/>
          <p:nvPr/>
        </p:nvSpPr>
        <p:spPr>
          <a:xfrm>
            <a:off x="4158079" y="5635903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7" name="文字方塊 49">
            <a:extLst>
              <a:ext uri="{FF2B5EF4-FFF2-40B4-BE49-F238E27FC236}">
                <a16:creationId xmlns:a16="http://schemas.microsoft.com/office/drawing/2014/main" id="{BAF1034D-8711-65E9-FC7E-A6CF777EEFB2}"/>
              </a:ext>
            </a:extLst>
          </p:cNvPr>
          <p:cNvSpPr txBox="1"/>
          <p:nvPr/>
        </p:nvSpPr>
        <p:spPr>
          <a:xfrm>
            <a:off x="4337523" y="5662568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Normal Distribution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8" name="橢圓 50">
            <a:extLst>
              <a:ext uri="{FF2B5EF4-FFF2-40B4-BE49-F238E27FC236}">
                <a16:creationId xmlns:a16="http://schemas.microsoft.com/office/drawing/2014/main" id="{3D2D28B4-E923-E52E-B64B-D0F93ADAB439}"/>
              </a:ext>
            </a:extLst>
          </p:cNvPr>
          <p:cNvSpPr/>
          <p:nvPr/>
        </p:nvSpPr>
        <p:spPr>
          <a:xfrm>
            <a:off x="3473513" y="5277909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9" name="橢圓 51">
            <a:extLst>
              <a:ext uri="{FF2B5EF4-FFF2-40B4-BE49-F238E27FC236}">
                <a16:creationId xmlns:a16="http://schemas.microsoft.com/office/drawing/2014/main" id="{1F96CA3B-B1EC-C80F-7205-E8A9FCF97FF7}"/>
              </a:ext>
            </a:extLst>
          </p:cNvPr>
          <p:cNvSpPr/>
          <p:nvPr/>
        </p:nvSpPr>
        <p:spPr>
          <a:xfrm>
            <a:off x="3400160" y="5632255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0" name="橢圓 53">
            <a:extLst>
              <a:ext uri="{FF2B5EF4-FFF2-40B4-BE49-F238E27FC236}">
                <a16:creationId xmlns:a16="http://schemas.microsoft.com/office/drawing/2014/main" id="{EA54F123-05E7-BB76-F36D-50E4919FFE50}"/>
              </a:ext>
            </a:extLst>
          </p:cNvPr>
          <p:cNvSpPr/>
          <p:nvPr/>
        </p:nvSpPr>
        <p:spPr>
          <a:xfrm>
            <a:off x="3948529" y="5254110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1" name="橢圓 54">
            <a:extLst>
              <a:ext uri="{FF2B5EF4-FFF2-40B4-BE49-F238E27FC236}">
                <a16:creationId xmlns:a16="http://schemas.microsoft.com/office/drawing/2014/main" id="{45F7908F-54EC-E46E-9F6F-4AE8528C3ED6}"/>
              </a:ext>
            </a:extLst>
          </p:cNvPr>
          <p:cNvSpPr/>
          <p:nvPr/>
        </p:nvSpPr>
        <p:spPr>
          <a:xfrm>
            <a:off x="8418316" y="5427678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2" name="橢圓 56">
            <a:extLst>
              <a:ext uri="{FF2B5EF4-FFF2-40B4-BE49-F238E27FC236}">
                <a16:creationId xmlns:a16="http://schemas.microsoft.com/office/drawing/2014/main" id="{A8E1DB37-CBFA-DBF7-5AFE-CDFFCCE679C4}"/>
              </a:ext>
            </a:extLst>
          </p:cNvPr>
          <p:cNvSpPr/>
          <p:nvPr/>
        </p:nvSpPr>
        <p:spPr>
          <a:xfrm>
            <a:off x="8001118" y="3796814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3" name="橢圓 58">
            <a:extLst>
              <a:ext uri="{FF2B5EF4-FFF2-40B4-BE49-F238E27FC236}">
                <a16:creationId xmlns:a16="http://schemas.microsoft.com/office/drawing/2014/main" id="{46594B81-0826-60F2-0A45-D0A432BDBA7E}"/>
              </a:ext>
            </a:extLst>
          </p:cNvPr>
          <p:cNvSpPr/>
          <p:nvPr/>
        </p:nvSpPr>
        <p:spPr>
          <a:xfrm>
            <a:off x="9328355" y="3796814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4" name="橢圓 59">
            <a:extLst>
              <a:ext uri="{FF2B5EF4-FFF2-40B4-BE49-F238E27FC236}">
                <a16:creationId xmlns:a16="http://schemas.microsoft.com/office/drawing/2014/main" id="{6A8FF405-615B-5557-81A8-5746D0D0BE66}"/>
              </a:ext>
            </a:extLst>
          </p:cNvPr>
          <p:cNvSpPr/>
          <p:nvPr/>
        </p:nvSpPr>
        <p:spPr>
          <a:xfrm>
            <a:off x="9328355" y="4419793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5" name="文字方塊 61">
            <a:extLst>
              <a:ext uri="{FF2B5EF4-FFF2-40B4-BE49-F238E27FC236}">
                <a16:creationId xmlns:a16="http://schemas.microsoft.com/office/drawing/2014/main" id="{E168BC45-5E2D-9BF1-416C-C29BD7BAF0D3}"/>
              </a:ext>
            </a:extLst>
          </p:cNvPr>
          <p:cNvSpPr txBox="1"/>
          <p:nvPr/>
        </p:nvSpPr>
        <p:spPr>
          <a:xfrm>
            <a:off x="8851782" y="5082062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Complex Distribution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62">
                <a:extLst>
                  <a:ext uri="{FF2B5EF4-FFF2-40B4-BE49-F238E27FC236}">
                    <a16:creationId xmlns:a16="http://schemas.microsoft.com/office/drawing/2014/main" id="{0586FD7C-2F92-3F71-C092-4D967A1A9363}"/>
                  </a:ext>
                </a:extLst>
              </p:cNvPr>
              <p:cNvSpPr txBox="1"/>
              <p:nvPr/>
            </p:nvSpPr>
            <p:spPr>
              <a:xfrm>
                <a:off x="4058208" y="286898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7" name="文字方塊 62">
                <a:extLst>
                  <a:ext uri="{FF2B5EF4-FFF2-40B4-BE49-F238E27FC236}">
                    <a16:creationId xmlns:a16="http://schemas.microsoft.com/office/drawing/2014/main" id="{0586FD7C-2F92-3F71-C092-4D967A1A9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08" y="2868988"/>
                <a:ext cx="42639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63">
            <a:extLst>
              <a:ext uri="{FF2B5EF4-FFF2-40B4-BE49-F238E27FC236}">
                <a16:creationId xmlns:a16="http://schemas.microsoft.com/office/drawing/2014/main" id="{0B420793-4373-C071-2318-8909F94DAB46}"/>
              </a:ext>
            </a:extLst>
          </p:cNvPr>
          <p:cNvCxnSpPr>
            <a:cxnSpLocks/>
          </p:cNvCxnSpPr>
          <p:nvPr/>
        </p:nvCxnSpPr>
        <p:spPr>
          <a:xfrm flipV="1">
            <a:off x="4516021" y="4879482"/>
            <a:ext cx="836393" cy="5841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27">
                <a:extLst>
                  <a:ext uri="{FF2B5EF4-FFF2-40B4-BE49-F238E27FC236}">
                    <a16:creationId xmlns:a16="http://schemas.microsoft.com/office/drawing/2014/main" id="{DEA56347-627C-635F-D804-1013ED2C0616}"/>
                  </a:ext>
                </a:extLst>
              </p:cNvPr>
              <p:cNvSpPr txBox="1"/>
              <p:nvPr/>
            </p:nvSpPr>
            <p:spPr>
              <a:xfrm>
                <a:off x="3453296" y="3788835"/>
                <a:ext cx="72513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27">
                <a:extLst>
                  <a:ext uri="{FF2B5EF4-FFF2-40B4-BE49-F238E27FC236}">
                    <a16:creationId xmlns:a16="http://schemas.microsoft.com/office/drawing/2014/main" id="{DEA56347-627C-635F-D804-1013ED2C0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296" y="3788835"/>
                <a:ext cx="725135" cy="10204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28">
                <a:extLst>
                  <a:ext uri="{FF2B5EF4-FFF2-40B4-BE49-F238E27FC236}">
                    <a16:creationId xmlns:a16="http://schemas.microsoft.com/office/drawing/2014/main" id="{2187A60C-D33A-48B9-5912-C5DEE5A5C33A}"/>
                  </a:ext>
                </a:extLst>
              </p:cNvPr>
              <p:cNvSpPr txBox="1"/>
              <p:nvPr/>
            </p:nvSpPr>
            <p:spPr>
              <a:xfrm>
                <a:off x="4197023" y="3797938"/>
                <a:ext cx="72513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−0.3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28">
                <a:extLst>
                  <a:ext uri="{FF2B5EF4-FFF2-40B4-BE49-F238E27FC236}">
                    <a16:creationId xmlns:a16="http://schemas.microsoft.com/office/drawing/2014/main" id="{2187A60C-D33A-48B9-5912-C5DEE5A5C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23" y="3797938"/>
                <a:ext cx="725135" cy="1020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29">
                <a:extLst>
                  <a:ext uri="{FF2B5EF4-FFF2-40B4-BE49-F238E27FC236}">
                    <a16:creationId xmlns:a16="http://schemas.microsoft.com/office/drawing/2014/main" id="{25321208-6ED3-5D71-6501-7F8A24C47749}"/>
                  </a:ext>
                </a:extLst>
              </p:cNvPr>
              <p:cNvSpPr txBox="1"/>
              <p:nvPr/>
            </p:nvSpPr>
            <p:spPr>
              <a:xfrm>
                <a:off x="2695178" y="3767066"/>
                <a:ext cx="72513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29">
                <a:extLst>
                  <a:ext uri="{FF2B5EF4-FFF2-40B4-BE49-F238E27FC236}">
                    <a16:creationId xmlns:a16="http://schemas.microsoft.com/office/drawing/2014/main" id="{25321208-6ED3-5D71-6501-7F8A24C47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178" y="3767066"/>
                <a:ext cx="725135" cy="10204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圖片 30">
            <a:extLst>
              <a:ext uri="{FF2B5EF4-FFF2-40B4-BE49-F238E27FC236}">
                <a16:creationId xmlns:a16="http://schemas.microsoft.com/office/drawing/2014/main" id="{DCD8D054-B56E-E4B1-3F94-498CAEC95D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06" y="2521840"/>
            <a:ext cx="805004" cy="805004"/>
          </a:xfrm>
          <a:prstGeom prst="rect">
            <a:avLst/>
          </a:prstGeom>
        </p:spPr>
      </p:pic>
      <p:pic>
        <p:nvPicPr>
          <p:cNvPr id="44" name="圖片 31">
            <a:extLst>
              <a:ext uri="{FF2B5EF4-FFF2-40B4-BE49-F238E27FC236}">
                <a16:creationId xmlns:a16="http://schemas.microsoft.com/office/drawing/2014/main" id="{06E51C7E-D72E-12E6-6CA4-F71C580255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22" y="2344305"/>
            <a:ext cx="805004" cy="805004"/>
          </a:xfrm>
          <a:prstGeom prst="rect">
            <a:avLst/>
          </a:prstGeom>
        </p:spPr>
      </p:pic>
      <p:pic>
        <p:nvPicPr>
          <p:cNvPr id="45" name="圖片 32">
            <a:extLst>
              <a:ext uri="{FF2B5EF4-FFF2-40B4-BE49-F238E27FC236}">
                <a16:creationId xmlns:a16="http://schemas.microsoft.com/office/drawing/2014/main" id="{DFB44795-C87B-86D6-1BD7-2CF0DA687E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214" y="2195895"/>
            <a:ext cx="805004" cy="805004"/>
          </a:xfrm>
          <a:prstGeom prst="rect">
            <a:avLst/>
          </a:prstGeom>
        </p:spPr>
      </p:pic>
      <p:cxnSp>
        <p:nvCxnSpPr>
          <p:cNvPr id="54" name="直線單箭頭接點 33">
            <a:extLst>
              <a:ext uri="{FF2B5EF4-FFF2-40B4-BE49-F238E27FC236}">
                <a16:creationId xmlns:a16="http://schemas.microsoft.com/office/drawing/2014/main" id="{DCCA8873-9C37-BDC3-B913-90CAC9BA013A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3130439" y="4834309"/>
            <a:ext cx="373762" cy="47428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35">
            <a:extLst>
              <a:ext uri="{FF2B5EF4-FFF2-40B4-BE49-F238E27FC236}">
                <a16:creationId xmlns:a16="http://schemas.microsoft.com/office/drawing/2014/main" id="{B076CC6D-D8C0-8498-6FED-D5A10119966E}"/>
              </a:ext>
            </a:extLst>
          </p:cNvPr>
          <p:cNvCxnSpPr>
            <a:cxnSpLocks/>
          </p:cNvCxnSpPr>
          <p:nvPr/>
        </p:nvCxnSpPr>
        <p:spPr>
          <a:xfrm flipH="1" flipV="1">
            <a:off x="3802007" y="4809307"/>
            <a:ext cx="47127" cy="75332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39">
            <a:extLst>
              <a:ext uri="{FF2B5EF4-FFF2-40B4-BE49-F238E27FC236}">
                <a16:creationId xmlns:a16="http://schemas.microsoft.com/office/drawing/2014/main" id="{B5924812-1061-88F1-5FD0-4AF5FCCE9EC8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4127391" y="4890280"/>
            <a:ext cx="420264" cy="3945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41">
            <a:extLst>
              <a:ext uri="{FF2B5EF4-FFF2-40B4-BE49-F238E27FC236}">
                <a16:creationId xmlns:a16="http://schemas.microsoft.com/office/drawing/2014/main" id="{0D972C2F-D65B-B9AB-6B74-5FB53D8B2C13}"/>
              </a:ext>
            </a:extLst>
          </p:cNvPr>
          <p:cNvCxnSpPr>
            <a:cxnSpLocks/>
            <a:stCxn id="32" idx="0"/>
            <a:endCxn id="43" idx="2"/>
          </p:cNvCxnSpPr>
          <p:nvPr/>
        </p:nvCxnSpPr>
        <p:spPr>
          <a:xfrm flipH="1" flipV="1">
            <a:off x="7292609" y="3326844"/>
            <a:ext cx="813285" cy="4699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48">
            <a:extLst>
              <a:ext uri="{FF2B5EF4-FFF2-40B4-BE49-F238E27FC236}">
                <a16:creationId xmlns:a16="http://schemas.microsoft.com/office/drawing/2014/main" id="{48DE4683-F51D-1F96-1AB7-935AC1E399A0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8629502" y="3144581"/>
            <a:ext cx="64096" cy="111050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2">
            <a:extLst>
              <a:ext uri="{FF2B5EF4-FFF2-40B4-BE49-F238E27FC236}">
                <a16:creationId xmlns:a16="http://schemas.microsoft.com/office/drawing/2014/main" id="{4B717714-F974-C274-315F-45611572798C}"/>
              </a:ext>
            </a:extLst>
          </p:cNvPr>
          <p:cNvCxnSpPr>
            <a:cxnSpLocks/>
          </p:cNvCxnSpPr>
          <p:nvPr/>
        </p:nvCxnSpPr>
        <p:spPr>
          <a:xfrm flipV="1">
            <a:off x="9494769" y="3003098"/>
            <a:ext cx="411800" cy="7772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4">
            <a:extLst>
              <a:ext uri="{FF2B5EF4-FFF2-40B4-BE49-F238E27FC236}">
                <a16:creationId xmlns:a16="http://schemas.microsoft.com/office/drawing/2014/main" id="{C50323F8-3903-27D7-359E-92693B7FE1C6}"/>
              </a:ext>
            </a:extLst>
          </p:cNvPr>
          <p:cNvSpPr txBox="1"/>
          <p:nvPr/>
        </p:nvSpPr>
        <p:spPr>
          <a:xfrm>
            <a:off x="2600612" y="2917512"/>
            <a:ext cx="137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Low-dim</a:t>
            </a:r>
          </a:p>
          <a:p>
            <a:r>
              <a:rPr lang="en-US" altLang="zh-TW" sz="2400" b="1" dirty="0"/>
              <a:t>vector</a:t>
            </a:r>
            <a:endParaRPr lang="zh-TW" altLang="en-US" sz="2400" b="1" dirty="0"/>
          </a:p>
        </p:txBody>
      </p:sp>
      <p:sp>
        <p:nvSpPr>
          <p:cNvPr id="61" name="文字方塊 40">
            <a:extLst>
              <a:ext uri="{FF2B5EF4-FFF2-40B4-BE49-F238E27FC236}">
                <a16:creationId xmlns:a16="http://schemas.microsoft.com/office/drawing/2014/main" id="{3E4DEB2A-DC73-4966-0A65-BD8DCCBBCDC0}"/>
              </a:ext>
            </a:extLst>
          </p:cNvPr>
          <p:cNvSpPr txBox="1"/>
          <p:nvPr/>
        </p:nvSpPr>
        <p:spPr>
          <a:xfrm>
            <a:off x="6495331" y="5574463"/>
            <a:ext cx="137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high-dim</a:t>
            </a:r>
          </a:p>
          <a:p>
            <a:pPr algn="r"/>
            <a:r>
              <a:rPr lang="en-US" altLang="zh-TW" sz="2400" b="1" dirty="0"/>
              <a:t>vector</a:t>
            </a:r>
            <a:endParaRPr lang="zh-TW" altLang="en-US" sz="2400" b="1" dirty="0"/>
          </a:p>
        </p:txBody>
      </p:sp>
      <p:cxnSp>
        <p:nvCxnSpPr>
          <p:cNvPr id="62" name="直線單箭頭接點 55">
            <a:extLst>
              <a:ext uri="{FF2B5EF4-FFF2-40B4-BE49-F238E27FC236}">
                <a16:creationId xmlns:a16="http://schemas.microsoft.com/office/drawing/2014/main" id="{E5A608C1-72B1-AEAE-D7FB-3EFACA597ED1}"/>
              </a:ext>
            </a:extLst>
          </p:cNvPr>
          <p:cNvCxnSpPr>
            <a:cxnSpLocks/>
          </p:cNvCxnSpPr>
          <p:nvPr/>
        </p:nvCxnSpPr>
        <p:spPr>
          <a:xfrm flipH="1">
            <a:off x="7850779" y="5573003"/>
            <a:ext cx="530910" cy="2973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67252C1-C01F-E708-F69F-179047329BA3}"/>
              </a:ext>
            </a:extLst>
          </p:cNvPr>
          <p:cNvSpPr txBox="1"/>
          <p:nvPr/>
        </p:nvSpPr>
        <p:spPr>
          <a:xfrm>
            <a:off x="5502462" y="4818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生成器</a:t>
            </a:r>
            <a:endParaRPr lang="en-US" sz="3600" b="1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DE97D09-8332-9FFD-5EC9-A9E072A8160C}"/>
              </a:ext>
            </a:extLst>
          </p:cNvPr>
          <p:cNvSpPr txBox="1"/>
          <p:nvPr/>
        </p:nvSpPr>
        <p:spPr>
          <a:xfrm>
            <a:off x="5380280" y="1013867"/>
            <a:ext cx="181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en-US" altLang="zh-TW" sz="2400" dirty="0"/>
              <a:t>Generator</a:t>
            </a:r>
            <a:endParaRPr lang="zh-TW" altLang="en-US" sz="2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F5378FF-C226-D101-92CA-34CF06D8C867}"/>
              </a:ext>
            </a:extLst>
          </p:cNvPr>
          <p:cNvSpPr txBox="1"/>
          <p:nvPr/>
        </p:nvSpPr>
        <p:spPr>
          <a:xfrm>
            <a:off x="1657" y="256783"/>
            <a:ext cx="2361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GAN</a:t>
            </a:r>
            <a:endParaRPr lang="en-US" sz="72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84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3280</TotalTime>
  <Words>828</Words>
  <Application>Microsoft Office PowerPoint</Application>
  <PresentationFormat>宽屏</PresentationFormat>
  <Paragraphs>253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新細明體</vt:lpstr>
      <vt:lpstr>等线</vt:lpstr>
      <vt:lpstr>思源宋体 CN</vt:lpstr>
      <vt:lpstr>思源宋体 CN Heavy</vt:lpstr>
      <vt:lpstr>思源宋体 CN Medium</vt:lpstr>
      <vt:lpstr>思源宋体 CN SemiBold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才郁</dc:creator>
  <cp:lastModifiedBy>胡 才郁</cp:lastModifiedBy>
  <cp:revision>37</cp:revision>
  <dcterms:created xsi:type="dcterms:W3CDTF">2022-04-01T12:00:23Z</dcterms:created>
  <dcterms:modified xsi:type="dcterms:W3CDTF">2022-05-30T13:26:51Z</dcterms:modified>
</cp:coreProperties>
</file>