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68" r:id="rId2"/>
    <p:sldId id="275" r:id="rId3"/>
    <p:sldId id="258" r:id="rId4"/>
    <p:sldId id="269" r:id="rId5"/>
    <p:sldId id="270" r:id="rId6"/>
    <p:sldId id="271" r:id="rId7"/>
    <p:sldId id="273" r:id="rId8"/>
    <p:sldId id="274" r:id="rId9"/>
    <p:sldId id="256" r:id="rId10"/>
    <p:sldId id="14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7" autoAdjust="0"/>
    <p:restoredTop sz="96512" autoAdjust="0"/>
  </p:normalViewPr>
  <p:slideViewPr>
    <p:cSldViewPr snapToGrid="0">
      <p:cViewPr>
        <p:scale>
          <a:sx n="130" d="100"/>
          <a:sy n="130" d="100"/>
        </p:scale>
        <p:origin x="264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EE36A-80F0-493B-8399-E16DE5C11BEB}" type="datetimeFigureOut">
              <a:rPr lang="en-US" smtClean="0"/>
              <a:t>10/8/22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8B51-5047-408F-866C-054737DFB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78B51-5047-408F-866C-054737DFB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4B3F-5777-43E0-9C52-8A7D3176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89409-D476-452D-8AE4-792CB3EC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A7AC2-C188-4ED3-B261-AB0E4E56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249-CC35-4B53-9E9B-CE6AA3D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39ACA-8F76-4E8F-A2B7-EE46B2EE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7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4C90-979E-46A2-B684-36A274A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6E6AD-8E00-415A-8767-CB5B246B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F0772-678B-4FE6-9AC8-276DBC38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F39A-45E9-493E-8335-FA9562E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9BD62-73D0-4455-ABB4-16BD393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BABE5-F5D5-4074-9446-676C24887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2290-3247-4CE3-9861-88B0050EB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8142-750F-41D5-973E-94B50FA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E221-AAD5-4231-94DA-5648269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BD8D-1BA7-411C-9C36-15F81741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9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9332-7BB6-43D3-95B7-009ED0A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D35B-53EB-4AB6-A945-EB9BC96A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2ABF4-492A-4C6D-88D5-E11A6CB3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4AC2-388B-4F67-8B31-2B432D8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D8E2-C62C-46AE-AEE2-3F091F8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5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D6D8-2DC8-4F39-8B39-A57F2D3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EB0A3-69FC-461F-8330-5085AD15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9382-60A6-4331-A79B-6AA8031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BDC5-DC0C-4DF1-AD15-1F906C90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D8667-CDA2-4A44-9BC3-494ED1A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6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91CD-124A-4E25-B97B-216FDCEE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8BA9F-7B61-468B-8C91-C9F5404F3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A1613-CA72-4F42-891E-71D465F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F2C61-8B91-4F3E-A019-5F251E3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4D5CB-A074-43C0-87B7-27BCBE7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54BF3-0D9F-45D9-AFCE-E916D1B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1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A844-0241-41DB-AD4A-0903BAB5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523C-8252-4F5E-ABF8-E8423306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0048C-4E76-4869-AC90-FA6C28C5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34026-CFAB-4E73-BA77-B23605F3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81995-D198-4F8B-A877-5AEDC717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1097B-8691-4DA6-AEE1-0894A2C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1DF50-3B5F-489E-B147-035997C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37D06-56DC-40FF-99FF-73FD17C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6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7F63-20A5-4850-A9CA-17D449C9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32F10-4DA1-4BB9-A0EE-481E4227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A2F5-7B16-4D90-82F8-EEFE328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5E8F4-4A5E-425A-BB1B-3764996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0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3E5592-9988-4910-A37B-7E88160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2FDC-0571-45D3-9350-53DDE5A2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90364-01EF-49E5-A323-7E9D173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A5A-1D7A-4CC3-9E9F-20DD039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8C2F4-B9D7-4562-AAE6-E11C52A9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8B46-2FB2-41AA-84B5-D94F6357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5600-8FD8-4268-99A8-1BFA11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D6404-E542-41B1-8848-FA427CA3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3FDEA-B789-4B6F-9BE6-B2A711AD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7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FD6-FFBE-4207-8B8A-0763DB8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9B7B-07EA-45F4-9476-DB49719E4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72F2-5B55-43CA-87DC-DC697307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D3493-011D-44E1-8DD8-A565A6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53402-F320-44BA-A56B-CBA7A81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E8294-589C-4B44-BF38-89394D24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8514D-2690-4698-B7AB-B8C86C7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9A6E5-1B59-45D3-91D7-C41B71E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DA1F9-F794-4ECF-9CA5-E3E8242F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D6C-5F7D-44C5-AC9F-ABD51734826C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40C4-A886-419B-B910-08FA2665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4E65F-2775-4EA0-90B1-9C0996DC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DA10-1ABA-4CA4-A790-EDDCE8ECD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96F034C-1926-4B27-9307-CE753C85E2D9}"/>
              </a:ext>
            </a:extLst>
          </p:cNvPr>
          <p:cNvSpPr txBox="1"/>
          <p:nvPr/>
        </p:nvSpPr>
        <p:spPr>
          <a:xfrm>
            <a:off x="5087523" y="4197485"/>
            <a:ext cx="2016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第七小组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4AF484-42FD-53D7-0B27-DA14C81C1DEC}"/>
              </a:ext>
            </a:extLst>
          </p:cNvPr>
          <p:cNvSpPr txBox="1"/>
          <p:nvPr/>
        </p:nvSpPr>
        <p:spPr>
          <a:xfrm>
            <a:off x="2110774" y="363891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“读者</a:t>
            </a:r>
            <a:r>
              <a:rPr lang="en-US" altLang="zh-CN" sz="7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7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写者问题”</a:t>
            </a:r>
            <a:endParaRPr lang="en-US" sz="8000" b="1" dirty="0">
              <a:latin typeface="Source Han Serif K" panose="02020400000000000000" pitchFamily="18" charset="-128"/>
              <a:ea typeface="Source Han Serif K" panose="02020400000000000000" pitchFamily="18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B09832-5339-73DF-444D-F39DD1D58EB6}"/>
              </a:ext>
            </a:extLst>
          </p:cNvPr>
          <p:cNvGrpSpPr/>
          <p:nvPr/>
        </p:nvGrpSpPr>
        <p:grpSpPr>
          <a:xfrm>
            <a:off x="4152126" y="5048128"/>
            <a:ext cx="3887748" cy="923330"/>
            <a:chOff x="3981928" y="4260187"/>
            <a:chExt cx="3887748" cy="92333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517C882-5426-7A79-45ED-FB0A4A127744}"/>
                </a:ext>
              </a:extLst>
            </p:cNvPr>
            <p:cNvSpPr txBox="1"/>
            <p:nvPr/>
          </p:nvSpPr>
          <p:spPr>
            <a:xfrm>
              <a:off x="4081311" y="4260187"/>
              <a:ext cx="3537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</a:rPr>
                <a:t>汇报人：胡才郁，张俊雄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" name="文本框 9">
              <a:extLst>
                <a:ext uri="{FF2B5EF4-FFF2-40B4-BE49-F238E27FC236}">
                  <a16:creationId xmlns:a16="http://schemas.microsoft.com/office/drawing/2014/main" id="{27EB912C-EAD1-F62E-A88D-C1CCFE7B3DA2}"/>
                </a:ext>
              </a:extLst>
            </p:cNvPr>
            <p:cNvSpPr txBox="1"/>
            <p:nvPr/>
          </p:nvSpPr>
          <p:spPr>
            <a:xfrm>
              <a:off x="3981928" y="4721852"/>
              <a:ext cx="38877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</a:rPr>
                <a:t>小组成员：胡峻豪，胡</a:t>
              </a:r>
              <a:r>
                <a:rPr lang="zh-CN" altLang="en-CN" sz="2400" dirty="0">
                  <a:solidFill>
                    <a:schemeClr val="accent1">
                      <a:lumMod val="75000"/>
                    </a:schemeClr>
                  </a:solidFill>
                </a:rPr>
                <a:t>天磊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FBAD91-7210-974E-AD83-9D4DD9DDA6FC}"/>
              </a:ext>
            </a:extLst>
          </p:cNvPr>
          <p:cNvSpPr txBox="1"/>
          <p:nvPr/>
        </p:nvSpPr>
        <p:spPr>
          <a:xfrm>
            <a:off x="4152126" y="1921819"/>
            <a:ext cx="3887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0" i="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利用记录型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信号量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分别给出</a:t>
            </a:r>
            <a:endParaRPr lang="en-US" altLang="zh-CN" sz="2400" b="0" i="0" dirty="0">
              <a:solidFill>
                <a:srgbClr val="000000"/>
              </a:solidFill>
              <a:effectLst/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2400" b="0" i="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“读写无优先、写者优先”</a:t>
            </a:r>
            <a:endParaRPr lang="en-US" altLang="zh-CN" sz="2400" b="0" i="0" dirty="0">
              <a:solidFill>
                <a:srgbClr val="000000"/>
              </a:solidFill>
              <a:effectLst/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algn="ctr"/>
            <a:r>
              <a:rPr lang="zh-CN" altLang="en-US" sz="2400" b="0" i="0" dirty="0">
                <a:solidFill>
                  <a:srgbClr val="000000"/>
                </a:solidFill>
                <a:effectLst/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问题的同步算法</a:t>
            </a:r>
            <a:endParaRPr lang="en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64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8DEA2B-77F2-2356-7F43-22FC28D44004}"/>
              </a:ext>
            </a:extLst>
          </p:cNvPr>
          <p:cNvSpPr txBox="1"/>
          <p:nvPr/>
        </p:nvSpPr>
        <p:spPr>
          <a:xfrm>
            <a:off x="4157007" y="67946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谢谢观看</a:t>
            </a:r>
            <a:endParaRPr lang="en-US" sz="72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570CB8-3F95-33B6-9185-F9A2168A66F5}"/>
              </a:ext>
            </a:extLst>
          </p:cNvPr>
          <p:cNvSpPr txBox="1"/>
          <p:nvPr/>
        </p:nvSpPr>
        <p:spPr>
          <a:xfrm>
            <a:off x="2110773" y="2210652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“</a:t>
            </a:r>
            <a:r>
              <a:rPr lang="en-US" dirty="0" err="1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写者”问题</a:t>
            </a:r>
            <a:endParaRPr lang="en-US" dirty="0"/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441C94CC-96CF-68AD-901C-323C260C38A0}"/>
              </a:ext>
            </a:extLst>
          </p:cNvPr>
          <p:cNvSpPr txBox="1"/>
          <p:nvPr/>
        </p:nvSpPr>
        <p:spPr>
          <a:xfrm>
            <a:off x="5087523" y="4197485"/>
            <a:ext cx="2016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第七小组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AC54B5-42DE-5844-2AA1-828DA1140106}"/>
              </a:ext>
            </a:extLst>
          </p:cNvPr>
          <p:cNvGrpSpPr/>
          <p:nvPr/>
        </p:nvGrpSpPr>
        <p:grpSpPr>
          <a:xfrm>
            <a:off x="4152126" y="5048128"/>
            <a:ext cx="3887748" cy="923330"/>
            <a:chOff x="3981928" y="4260187"/>
            <a:chExt cx="3887748" cy="923330"/>
          </a:xfrm>
        </p:grpSpPr>
        <p:sp>
          <p:nvSpPr>
            <p:cNvPr id="7" name="文本框 9">
              <a:extLst>
                <a:ext uri="{FF2B5EF4-FFF2-40B4-BE49-F238E27FC236}">
                  <a16:creationId xmlns:a16="http://schemas.microsoft.com/office/drawing/2014/main" id="{D8BD784C-6718-DEAE-642A-63A99B72DB8C}"/>
                </a:ext>
              </a:extLst>
            </p:cNvPr>
            <p:cNvSpPr txBox="1"/>
            <p:nvPr/>
          </p:nvSpPr>
          <p:spPr>
            <a:xfrm>
              <a:off x="4081311" y="4260187"/>
              <a:ext cx="35375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</a:rPr>
                <a:t>汇报人：胡才郁，张俊雄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文本框 9">
              <a:extLst>
                <a:ext uri="{FF2B5EF4-FFF2-40B4-BE49-F238E27FC236}">
                  <a16:creationId xmlns:a16="http://schemas.microsoft.com/office/drawing/2014/main" id="{3EC848B0-CCF4-301C-6A3D-8D2EE9B49FAD}"/>
                </a:ext>
              </a:extLst>
            </p:cNvPr>
            <p:cNvSpPr txBox="1"/>
            <p:nvPr/>
          </p:nvSpPr>
          <p:spPr>
            <a:xfrm>
              <a:off x="3981928" y="4721852"/>
              <a:ext cx="38877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</a:rPr>
                <a:t>小组成员：胡峻豪，胡</a:t>
              </a:r>
              <a:r>
                <a:rPr lang="zh-CN" altLang="en-CN" sz="2400" dirty="0">
                  <a:solidFill>
                    <a:schemeClr val="accent1">
                      <a:lumMod val="75000"/>
                    </a:schemeClr>
                  </a:solidFill>
                </a:rPr>
                <a:t>天磊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33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2B6E01D5-CEA7-A5EF-6CD0-5132C41A2F54}"/>
              </a:ext>
            </a:extLst>
          </p:cNvPr>
          <p:cNvSpPr txBox="1"/>
          <p:nvPr/>
        </p:nvSpPr>
        <p:spPr>
          <a:xfrm>
            <a:off x="0" y="119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记录型信号量</a:t>
            </a:r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id="{58BCF888-8256-1EB2-28FA-DEE7A4AB06F0}"/>
              </a:ext>
            </a:extLst>
          </p:cNvPr>
          <p:cNvSpPr txBox="1"/>
          <p:nvPr/>
        </p:nvSpPr>
        <p:spPr>
          <a:xfrm>
            <a:off x="0" y="580836"/>
            <a:ext cx="3713584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用户进程可以通过使用操作系统提供的一对</a:t>
            </a:r>
            <a:r>
              <a:rPr lang="zh-CN" altLang="zh-CN" b="1" dirty="0">
                <a:solidFill>
                  <a:srgbClr val="B5302E"/>
                </a:solidFill>
                <a:latin typeface="Arial" panose="020B0604020202020204" pitchFamily="34" charset="0"/>
                <a:ea typeface="-apple-system"/>
              </a:rPr>
              <a:t>原语</a:t>
            </a: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来对</a:t>
            </a:r>
            <a:r>
              <a:rPr lang="zh-CN" altLang="zh-CN" b="1" dirty="0">
                <a:solidFill>
                  <a:srgbClr val="B5302E"/>
                </a:solidFill>
                <a:latin typeface="Arial" panose="020B0604020202020204" pitchFamily="34" charset="0"/>
                <a:ea typeface="-apple-system"/>
              </a:rPr>
              <a:t>信号量</a:t>
            </a: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进行操作，从而很方便的实现了进程互斥、进程同步。</a:t>
            </a:r>
            <a:endParaRPr lang="en-US" altLang="zh-CN" dirty="0">
              <a:solidFill>
                <a:srgbClr val="282C34"/>
              </a:solidFill>
              <a:latin typeface="Arial" panose="020B0604020202020204" pitchFamily="34" charset="0"/>
              <a:ea typeface="-apple-system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原语是一种特殊的程序段，其执行只能</a:t>
            </a:r>
            <a:r>
              <a:rPr lang="zh-CN" altLang="zh-CN" b="1" dirty="0">
                <a:solidFill>
                  <a:srgbClr val="B5302E"/>
                </a:solidFill>
                <a:latin typeface="Arial" panose="020B0604020202020204" pitchFamily="34" charset="0"/>
                <a:ea typeface="-apple-system"/>
              </a:rPr>
              <a:t>一气呵成，不可被中断</a:t>
            </a:r>
            <a:r>
              <a:rPr lang="zh-CN" altLang="zh-CN" dirty="0">
                <a:solidFill>
                  <a:srgbClr val="282C34"/>
                </a:solidFill>
                <a:latin typeface="Arial" panose="020B0604020202020204" pitchFamily="34" charset="0"/>
                <a:ea typeface="-apple-system"/>
              </a:rPr>
              <a:t>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1B520-3C77-2B7A-2A20-6D1F5BC0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9325"/>
            <a:ext cx="5397500" cy="2120900"/>
          </a:xfrm>
          <a:prstGeom prst="rect">
            <a:avLst/>
          </a:prstGeom>
        </p:spPr>
      </p:pic>
      <p:sp>
        <p:nvSpPr>
          <p:cNvPr id="16" name="矩形 5">
            <a:extLst>
              <a:ext uri="{FF2B5EF4-FFF2-40B4-BE49-F238E27FC236}">
                <a16:creationId xmlns:a16="http://schemas.microsoft.com/office/drawing/2014/main" id="{90F455F3-ABD0-A588-2651-517CE3DF1E31}"/>
              </a:ext>
            </a:extLst>
          </p:cNvPr>
          <p:cNvSpPr/>
          <p:nvPr/>
        </p:nvSpPr>
        <p:spPr>
          <a:xfrm>
            <a:off x="5824070" y="391001"/>
            <a:ext cx="27459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相当于申请资源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S.value &lt; 0</a:t>
            </a:r>
            <a:r>
              <a:rPr lang="zh-CN" altLang="en-US" dirty="0"/>
              <a:t>时，表示该资源已经分配完毕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需要调用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block()</a:t>
            </a:r>
            <a:r>
              <a:rPr lang="zh-CN" altLang="en-US" dirty="0"/>
              <a:t>原语使进程从运行态变为阻塞态，并把当前进程挂到信号量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S</a:t>
            </a:r>
            <a:r>
              <a:rPr lang="zh-CN" altLang="en-US" dirty="0"/>
              <a:t>的等待队列当中</a:t>
            </a: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3E0CE359-3F26-415C-BCA1-E5236BAD0997}"/>
              </a:ext>
            </a:extLst>
          </p:cNvPr>
          <p:cNvSpPr/>
          <p:nvPr/>
        </p:nvSpPr>
        <p:spPr>
          <a:xfrm>
            <a:off x="5798216" y="3858623"/>
            <a:ext cx="26356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相当于释放资源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S.value &lt;= 0</a:t>
            </a:r>
            <a:r>
              <a:rPr lang="zh-CN" altLang="en-US" dirty="0"/>
              <a:t>时，表示当前仍有等待该资源的进程被阻塞在信号量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S</a:t>
            </a:r>
            <a:r>
              <a:rPr lang="zh-CN" altLang="en-US" dirty="0"/>
              <a:t>的等待队列当中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需要调用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wakeup()</a:t>
            </a:r>
            <a:r>
              <a:rPr lang="zh-CN" altLang="en-US" dirty="0"/>
              <a:t>原语将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S.L</a:t>
            </a:r>
            <a:r>
              <a:rPr lang="zh-CN" altLang="en-US" dirty="0"/>
              <a:t>中的第一个进程从阻塞态变为就绪态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6099B9-2C70-A808-FF07-A9082E8E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017" y="692381"/>
            <a:ext cx="3048000" cy="2362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FCE2D4-7437-1821-15FC-D4A8AA742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017" y="4089456"/>
            <a:ext cx="3263900" cy="2362200"/>
          </a:xfrm>
          <a:prstGeom prst="rect">
            <a:avLst/>
          </a:prstGeom>
        </p:spPr>
      </p:pic>
      <p:sp>
        <p:nvSpPr>
          <p:cNvPr id="20" name="文本框 6">
            <a:extLst>
              <a:ext uri="{FF2B5EF4-FFF2-40B4-BE49-F238E27FC236}">
                <a16:creationId xmlns:a16="http://schemas.microsoft.com/office/drawing/2014/main" id="{7147A95C-9166-D45C-E8BF-1CCCC232477F}"/>
              </a:ext>
            </a:extLst>
          </p:cNvPr>
          <p:cNvSpPr txBox="1"/>
          <p:nvPr/>
        </p:nvSpPr>
        <p:spPr>
          <a:xfrm>
            <a:off x="8659864" y="119171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dirty="0"/>
              <a:t>P</a:t>
            </a:r>
            <a:r>
              <a:rPr lang="zh-CN" altLang="en-US" dirty="0"/>
              <a:t>操作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5D31EFB9-4026-57C6-0F75-BA7A217AD98A}"/>
              </a:ext>
            </a:extLst>
          </p:cNvPr>
          <p:cNvSpPr txBox="1"/>
          <p:nvPr/>
        </p:nvSpPr>
        <p:spPr>
          <a:xfrm>
            <a:off x="8659864" y="362779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en-US" altLang="zh-CN" dirty="0"/>
              <a:t>V</a:t>
            </a:r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81070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608192-0215-476F-9C1E-29171E149C81}"/>
              </a:ext>
            </a:extLst>
          </p:cNvPr>
          <p:cNvSpPr txBox="1"/>
          <p:nvPr/>
        </p:nvSpPr>
        <p:spPr>
          <a:xfrm>
            <a:off x="4157007" y="9549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使用信号量实现互斥和同步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1539F-5C53-481C-A78E-FEA6A8E6C161}"/>
              </a:ext>
            </a:extLst>
          </p:cNvPr>
          <p:cNvSpPr/>
          <p:nvPr/>
        </p:nvSpPr>
        <p:spPr>
          <a:xfrm>
            <a:off x="388774" y="4186897"/>
            <a:ext cx="456578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zh-CN" dirty="0">
                <a:latin typeface="+mn-ea"/>
              </a:rPr>
              <a:t>设置互斥信号量</a:t>
            </a:r>
            <a:r>
              <a:rPr lang="zh-CN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mutex</a:t>
            </a:r>
            <a:r>
              <a:rPr lang="zh-CN" altLang="zh-CN" dirty="0">
                <a:latin typeface="+mn-ea"/>
              </a:rPr>
              <a:t>，并设初值为1。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CN" dirty="0">
              <a:latin typeface="+mn-ea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latin typeface="+mn-ea"/>
              </a:rPr>
              <a:t>在访问临界资源之前，执行</a:t>
            </a:r>
            <a:r>
              <a:rPr lang="zh-CN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p(mutex)</a:t>
            </a:r>
            <a:r>
              <a:rPr lang="zh-CN" altLang="zh-CN" dirty="0">
                <a:latin typeface="+mn-ea"/>
              </a:rPr>
              <a:t>，把</a:t>
            </a:r>
            <a:r>
              <a:rPr lang="zh-CN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mutex</a:t>
            </a:r>
            <a:r>
              <a:rPr lang="zh-CN" altLang="zh-CN" dirty="0">
                <a:latin typeface="+mn-ea"/>
              </a:rPr>
              <a:t>的值-1，表示当前有进程正在访问临界资源。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CN" dirty="0">
              <a:latin typeface="+mn-ea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latin typeface="+mn-ea"/>
              </a:rPr>
              <a:t>在结束访问之后，执行</a:t>
            </a:r>
            <a:r>
              <a:rPr lang="zh-CN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v(mutex)</a:t>
            </a:r>
            <a:r>
              <a:rPr lang="zh-CN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        </a:t>
            </a:r>
            <a:r>
              <a:rPr lang="zh-CN" altLang="zh-CN" dirty="0">
                <a:latin typeface="+mn-ea"/>
              </a:rPr>
              <a:t>把</a:t>
            </a:r>
            <a:r>
              <a:rPr lang="zh-CN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mutex</a:t>
            </a:r>
            <a:r>
              <a:rPr lang="zh-CN" altLang="zh-CN" dirty="0">
                <a:latin typeface="+mn-ea"/>
              </a:rPr>
              <a:t>的值+1，表示访问临界资源的进程访问结束。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9D4AF7-B91B-4F4D-B7B9-8EAD6B395823}"/>
              </a:ext>
            </a:extLst>
          </p:cNvPr>
          <p:cNvSpPr/>
          <p:nvPr/>
        </p:nvSpPr>
        <p:spPr>
          <a:xfrm>
            <a:off x="6455347" y="4186897"/>
            <a:ext cx="4565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latin typeface="+mn-ea"/>
              </a:rPr>
              <a:t>设置同步信号量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s</a:t>
            </a:r>
            <a:r>
              <a:rPr lang="zh-CN" altLang="en-US" dirty="0">
                <a:latin typeface="+mn-ea"/>
              </a:rPr>
              <a:t>，初值为0。</a:t>
            </a:r>
            <a:endParaRPr lang="en-US" altLang="zh-CN" dirty="0">
              <a:latin typeface="+mn-ea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zh-CN" altLang="en-US" dirty="0">
              <a:latin typeface="+mn-ea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latin typeface="+mn-ea"/>
              </a:rPr>
              <a:t>在先要执行的代码之后执行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v</a:t>
            </a:r>
            <a:r>
              <a:rPr lang="zh-CN" altLang="en-US" dirty="0">
                <a:latin typeface="+mn-ea"/>
              </a:rPr>
              <a:t>操作。</a:t>
            </a:r>
            <a:endParaRPr lang="en-US" altLang="zh-CN" dirty="0">
              <a:latin typeface="+mn-ea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zh-CN" altLang="en-US" dirty="0">
              <a:latin typeface="+mn-ea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latin typeface="+mn-ea"/>
              </a:rPr>
              <a:t>在后执行的代码之前执行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p</a:t>
            </a:r>
            <a:r>
              <a:rPr lang="zh-CN" altLang="en-US" dirty="0">
                <a:latin typeface="+mn-ea"/>
              </a:rPr>
              <a:t>操作。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DEC39-20C5-AD1C-2436-EB2F73F4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1" y="1199536"/>
            <a:ext cx="2628900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621246-7347-A470-B80D-8DA004A4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0" y="1199536"/>
            <a:ext cx="1852378" cy="2987361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57D82DDD-8F29-7C1E-E2B4-E33D96CEADD4}"/>
              </a:ext>
            </a:extLst>
          </p:cNvPr>
          <p:cNvSpPr txBox="1"/>
          <p:nvPr/>
        </p:nvSpPr>
        <p:spPr>
          <a:xfrm>
            <a:off x="618501" y="7378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互斥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47FA43E6-9CE3-40C2-8F4E-9E37DA824D4E}"/>
              </a:ext>
            </a:extLst>
          </p:cNvPr>
          <p:cNvSpPr txBox="1"/>
          <p:nvPr/>
        </p:nvSpPr>
        <p:spPr>
          <a:xfrm>
            <a:off x="7131050" y="7378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Source Han Serif SC" panose="02020400000000000000" pitchFamily="18" charset="-128"/>
                <a:ea typeface="Source Han Serif SC" panose="02020400000000000000" pitchFamily="18" charset="-128"/>
              </a:defRPr>
            </a:lvl1pPr>
          </a:lstStyle>
          <a:p>
            <a:r>
              <a:rPr lang="zh-CN" altLang="en-US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3248618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206312-DF64-110A-87FC-F84A499B804E}"/>
              </a:ext>
            </a:extLst>
          </p:cNvPr>
          <p:cNvGrpSpPr/>
          <p:nvPr/>
        </p:nvGrpSpPr>
        <p:grpSpPr>
          <a:xfrm>
            <a:off x="262647" y="201594"/>
            <a:ext cx="6070893" cy="1757493"/>
            <a:chOff x="476656" y="279415"/>
            <a:chExt cx="6070893" cy="17574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1899C9-CB1A-666F-8976-05550FCC493E}"/>
                </a:ext>
              </a:extLst>
            </p:cNvPr>
            <p:cNvSpPr txBox="1"/>
            <p:nvPr/>
          </p:nvSpPr>
          <p:spPr>
            <a:xfrm>
              <a:off x="476656" y="836579"/>
              <a:ext cx="60708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允许多个读者进程同时对文件执行读操作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某一时刻只允许一个写者进程向文件中写信息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任一写着在完成写操作之前不允许其他读者或写者工作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写者执行写操作前直到已有的读者和写者全部退出</a:t>
              </a:r>
              <a:endParaRPr lang="en-CN" dirty="0"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C48A86-0233-0D56-0954-8471727697E0}"/>
                </a:ext>
              </a:extLst>
            </p:cNvPr>
            <p:cNvSpPr txBox="1"/>
            <p:nvPr/>
          </p:nvSpPr>
          <p:spPr>
            <a:xfrm>
              <a:off x="476656" y="2794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基本要求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7DBA0-72CD-773B-9666-03330401BE5A}"/>
              </a:ext>
            </a:extLst>
          </p:cNvPr>
          <p:cNvGrpSpPr/>
          <p:nvPr/>
        </p:nvGrpSpPr>
        <p:grpSpPr>
          <a:xfrm>
            <a:off x="191311" y="2688632"/>
            <a:ext cx="3647152" cy="2034492"/>
            <a:chOff x="476656" y="279415"/>
            <a:chExt cx="3647152" cy="20344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AC02F6-9D21-ECD4-7DC3-294127F8EA52}"/>
                </a:ext>
              </a:extLst>
            </p:cNvPr>
            <p:cNvSpPr txBox="1"/>
            <p:nvPr/>
          </p:nvSpPr>
          <p:spPr>
            <a:xfrm>
              <a:off x="476656" y="836579"/>
              <a:ext cx="364715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读进程与写进程之间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写进程与写进程之间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FontTx/>
                <a:buAutoNum type="arabicPeriod"/>
              </a:pPr>
              <a:r>
                <a:rPr lang="zh-CN" altLang="en-US" dirty="0">
                  <a:latin typeface="+mn-ea"/>
                </a:rPr>
                <a:t>读进程与读进程之间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不互斥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endParaRPr lang="en-US" altLang="zh-CN" dirty="0">
                <a:latin typeface="+mn-ea"/>
              </a:endParaRPr>
            </a:p>
            <a:p>
              <a:endParaRPr lang="en-CN" dirty="0"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F1D8D0-FC46-49EB-C38A-25C6C1014B6D}"/>
                </a:ext>
              </a:extLst>
            </p:cNvPr>
            <p:cNvSpPr txBox="1"/>
            <p:nvPr/>
          </p:nvSpPr>
          <p:spPr>
            <a:xfrm>
              <a:off x="476656" y="2794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互斥关系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C23D7-F7A5-55D7-2E86-3E114B0D2F17}"/>
              </a:ext>
            </a:extLst>
          </p:cNvPr>
          <p:cNvGrpSpPr/>
          <p:nvPr/>
        </p:nvGrpSpPr>
        <p:grpSpPr>
          <a:xfrm>
            <a:off x="4964349" y="2688632"/>
            <a:ext cx="6067687" cy="1757493"/>
            <a:chOff x="476656" y="279415"/>
            <a:chExt cx="6067687" cy="17574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C017D2-C446-1718-2B5B-364822CC788C}"/>
                </a:ext>
              </a:extLst>
            </p:cNvPr>
            <p:cNvSpPr txBox="1"/>
            <p:nvPr/>
          </p:nvSpPr>
          <p:spPr>
            <a:xfrm>
              <a:off x="476656" y="836579"/>
              <a:ext cx="60676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设置整数变量</a:t>
              </a:r>
              <a:r>
                <a:rPr lang="en-US" altLang="zh-CN" dirty="0">
                  <a:solidFill>
                    <a:srgbClr val="333333"/>
                  </a:solidFill>
                  <a:latin typeface="JetBrains Mono" panose="02000009000000000000" pitchFamily="49" charset="0"/>
                </a:rPr>
                <a:t>count</a:t>
              </a:r>
              <a:r>
                <a:rPr lang="zh-CN" altLang="en-US" dirty="0">
                  <a:latin typeface="+mn-ea"/>
                </a:rPr>
                <a:t>记录当前有几个读进程在访问文件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第一个读进程        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加锁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最后一个读进程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解锁</a:t>
              </a:r>
              <a:endParaRPr lang="en-US" altLang="zh-CN" dirty="0">
                <a:latin typeface="+mn-ea"/>
              </a:endParaRPr>
            </a:p>
            <a:p>
              <a:endParaRPr lang="en-CN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A37030-5A04-BF5E-E7AA-AF46E899F3A9}"/>
                </a:ext>
              </a:extLst>
            </p:cNvPr>
            <p:cNvSpPr txBox="1"/>
            <p:nvPr/>
          </p:nvSpPr>
          <p:spPr>
            <a:xfrm>
              <a:off x="476656" y="2794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实现方式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759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75596A5-315A-4C8F-1556-8C3DB705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41" y="2972974"/>
            <a:ext cx="4531107" cy="3767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B471D-D584-BCF5-E6DD-25AE74B9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" y="2995581"/>
            <a:ext cx="30861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A79CE-687F-C519-72C5-F61BA9F8126A}"/>
              </a:ext>
            </a:extLst>
          </p:cNvPr>
          <p:cNvSpPr txBox="1"/>
          <p:nvPr/>
        </p:nvSpPr>
        <p:spPr>
          <a:xfrm>
            <a:off x="494491" y="2435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写进程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5DED8-B45E-DCC1-F582-3282DF5D28ED}"/>
              </a:ext>
            </a:extLst>
          </p:cNvPr>
          <p:cNvSpPr txBox="1"/>
          <p:nvPr/>
        </p:nvSpPr>
        <p:spPr>
          <a:xfrm>
            <a:off x="494491" y="48875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信号量</a:t>
            </a:r>
            <a:r>
              <a:rPr lang="zh-CN" altLang="en-US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、控制变量设置</a:t>
            </a:r>
            <a:endParaRPr lang="en-CN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47958-7166-641E-FEF7-91DA9CF32B46}"/>
              </a:ext>
            </a:extLst>
          </p:cNvPr>
          <p:cNvSpPr txBox="1"/>
          <p:nvPr/>
        </p:nvSpPr>
        <p:spPr>
          <a:xfrm>
            <a:off x="4282753" y="2453481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读进程</a:t>
            </a:r>
            <a:r>
              <a:rPr lang="zh-CN" altLang="en-US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（读进程阻塞）</a:t>
            </a:r>
            <a:endParaRPr lang="en-CN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2F2943-43F4-C6BF-C2D4-A3CD1E5B9DA4}"/>
              </a:ext>
            </a:extLst>
          </p:cNvPr>
          <p:cNvGrpSpPr/>
          <p:nvPr/>
        </p:nvGrpSpPr>
        <p:grpSpPr>
          <a:xfrm>
            <a:off x="8544848" y="136188"/>
            <a:ext cx="3647152" cy="2034492"/>
            <a:chOff x="476656" y="279415"/>
            <a:chExt cx="3647152" cy="20344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F17DB3-BAD4-4BED-7268-1CE15C6B4134}"/>
                </a:ext>
              </a:extLst>
            </p:cNvPr>
            <p:cNvSpPr txBox="1"/>
            <p:nvPr/>
          </p:nvSpPr>
          <p:spPr>
            <a:xfrm>
              <a:off x="476656" y="836579"/>
              <a:ext cx="364715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读进程与写进程之间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写进程与写进程之间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FontTx/>
                <a:buAutoNum type="arabicPeriod"/>
              </a:pPr>
              <a:r>
                <a:rPr lang="zh-CN" altLang="en-US" dirty="0">
                  <a:latin typeface="+mn-ea"/>
                </a:rPr>
                <a:t>读进程与写进程之间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不互斥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endParaRPr lang="en-US" altLang="zh-CN" dirty="0">
                <a:latin typeface="+mn-ea"/>
              </a:endParaRPr>
            </a:p>
            <a:p>
              <a:endParaRPr lang="en-CN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15C23D-D377-92EA-D8D7-3A487C4E061B}"/>
                </a:ext>
              </a:extLst>
            </p:cNvPr>
            <p:cNvSpPr txBox="1"/>
            <p:nvPr/>
          </p:nvSpPr>
          <p:spPr>
            <a:xfrm>
              <a:off x="476656" y="2794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互斥关系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F971CF-320B-D9E5-324D-F81D3FEB1FEE}"/>
              </a:ext>
            </a:extLst>
          </p:cNvPr>
          <p:cNvGrpSpPr/>
          <p:nvPr/>
        </p:nvGrpSpPr>
        <p:grpSpPr>
          <a:xfrm>
            <a:off x="8544848" y="2424567"/>
            <a:ext cx="3388558" cy="1748736"/>
            <a:chOff x="8544848" y="2424567"/>
            <a:chExt cx="3388558" cy="17487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69822-DEDD-41BB-78E8-A6C9F614E4B5}"/>
                </a:ext>
              </a:extLst>
            </p:cNvPr>
            <p:cNvSpPr txBox="1"/>
            <p:nvPr/>
          </p:nvSpPr>
          <p:spPr>
            <a:xfrm>
              <a:off x="8544848" y="2972974"/>
              <a:ext cx="33885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u="none" strike="noStrike" dirty="0">
                  <a:solidFill>
                    <a:srgbClr val="333333"/>
                  </a:solidFill>
                  <a:effectLst/>
                  <a:latin typeface="JetBrains Mono" panose="02000009000000000000" pitchFamily="49" charset="0"/>
                </a:rPr>
                <a:t>若两个读进程并发执行</a:t>
              </a:r>
              <a:endParaRPr lang="en-US" altLang="zh-CN" b="0" i="0" u="none" strike="noStrike" dirty="0">
                <a:solidFill>
                  <a:srgbClr val="333333"/>
                </a:solidFill>
                <a:effectLst/>
                <a:latin typeface="JetBrains Mono" panose="02000009000000000000" pitchFamily="49" charset="0"/>
              </a:endParaRPr>
            </a:p>
            <a:p>
              <a:r>
                <a:rPr lang="zh-CN" altLang="en-US" b="0" i="0" u="none" strike="noStrike" dirty="0">
                  <a:solidFill>
                    <a:srgbClr val="333333"/>
                  </a:solidFill>
                  <a:effectLst/>
                  <a:latin typeface="JetBrains Mono" panose="02000009000000000000" pitchFamily="49" charset="0"/>
                </a:rPr>
                <a:t>则两个读进程有可能先后执行</a:t>
              </a:r>
              <a:r>
                <a:rPr lang="en-US" b="0" i="0" u="none" strike="noStrike" dirty="0">
                  <a:solidFill>
                    <a:srgbClr val="333333"/>
                  </a:solidFill>
                  <a:effectLst/>
                  <a:latin typeface="JetBrains Mono" panose="02000009000000000000" pitchFamily="49" charset="0"/>
                </a:rPr>
                <a:t>P(</a:t>
              </a:r>
              <a:r>
                <a:rPr lang="en-US" b="0" i="0" u="none" strike="noStrike" dirty="0" err="1">
                  <a:solidFill>
                    <a:srgbClr val="333333"/>
                  </a:solidFill>
                  <a:effectLst/>
                  <a:latin typeface="JetBrains Mono" panose="02000009000000000000" pitchFamily="49" charset="0"/>
                </a:rPr>
                <a:t>rw</a:t>
              </a:r>
              <a:r>
                <a:rPr lang="en-US" b="0" i="0" u="none" strike="noStrike" dirty="0">
                  <a:solidFill>
                    <a:srgbClr val="333333"/>
                  </a:solidFill>
                  <a:effectLst/>
                  <a:latin typeface="JetBrains Mono" panose="02000009000000000000" pitchFamily="49" charset="0"/>
                </a:rPr>
                <a:t>)</a:t>
              </a:r>
            </a:p>
            <a:p>
              <a:r>
                <a:rPr lang="zh-CN" altLang="en-US" b="0" i="0" u="none" strike="noStrike" dirty="0">
                  <a:solidFill>
                    <a:srgbClr val="333333"/>
                  </a:solidFill>
                  <a:effectLst/>
                  <a:latin typeface="JetBrains Mono" panose="02000009000000000000" pitchFamily="49" charset="0"/>
                </a:rPr>
                <a:t>从而使得第二个读进程出现阻塞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2EDDC-5850-4337-3691-B433C5B92AFC}"/>
                </a:ext>
              </a:extLst>
            </p:cNvPr>
            <p:cNvSpPr txBox="1"/>
            <p:nvPr/>
          </p:nvSpPr>
          <p:spPr>
            <a:xfrm>
              <a:off x="8544848" y="242456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弊端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8B27F51-F0CC-CE51-AE68-6EFEAAD0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91" y="927810"/>
            <a:ext cx="7289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0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B286F-AC9D-78B2-A803-9D4DFA3A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1" y="2995581"/>
            <a:ext cx="30861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D8A45-1EC8-F015-3A8D-6DD8E66D0540}"/>
              </a:ext>
            </a:extLst>
          </p:cNvPr>
          <p:cNvSpPr txBox="1"/>
          <p:nvPr/>
        </p:nvSpPr>
        <p:spPr>
          <a:xfrm>
            <a:off x="494491" y="2435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写进程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9EA7B-C6F7-49CC-BC0F-B8B855088242}"/>
              </a:ext>
            </a:extLst>
          </p:cNvPr>
          <p:cNvSpPr txBox="1"/>
          <p:nvPr/>
        </p:nvSpPr>
        <p:spPr>
          <a:xfrm>
            <a:off x="494491" y="48875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信号量</a:t>
            </a:r>
            <a:r>
              <a:rPr lang="zh-CN" altLang="en-US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、控制变量设置</a:t>
            </a:r>
            <a:endParaRPr lang="en-CN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B73F68-0AE6-3812-BB8E-5CCE6598F0DB}"/>
              </a:ext>
            </a:extLst>
          </p:cNvPr>
          <p:cNvGrpSpPr/>
          <p:nvPr/>
        </p:nvGrpSpPr>
        <p:grpSpPr>
          <a:xfrm>
            <a:off x="8544848" y="136188"/>
            <a:ext cx="3647152" cy="2034492"/>
            <a:chOff x="476656" y="279415"/>
            <a:chExt cx="3647152" cy="20344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F99029-EE01-8195-15E2-7CD372A376C3}"/>
                </a:ext>
              </a:extLst>
            </p:cNvPr>
            <p:cNvSpPr txBox="1"/>
            <p:nvPr/>
          </p:nvSpPr>
          <p:spPr>
            <a:xfrm>
              <a:off x="476656" y="836579"/>
              <a:ext cx="364715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读进程与写进程之间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r>
                <a:rPr lang="zh-CN" altLang="en-US" dirty="0">
                  <a:latin typeface="+mn-ea"/>
                </a:rPr>
                <a:t>写进程与写进程之间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FontTx/>
                <a:buAutoNum type="arabicPeriod"/>
              </a:pPr>
              <a:r>
                <a:rPr lang="zh-CN" altLang="en-US" dirty="0">
                  <a:latin typeface="+mn-ea"/>
                </a:rPr>
                <a:t>读进程与写进程之间 </a:t>
              </a:r>
              <a:r>
                <a:rPr lang="en-US" altLang="zh-CN" dirty="0">
                  <a:latin typeface="+mn-ea"/>
                </a:rPr>
                <a:t>	</a:t>
              </a:r>
              <a:r>
                <a:rPr lang="zh-CN" altLang="en-US" dirty="0">
                  <a:latin typeface="+mn-ea"/>
                </a:rPr>
                <a:t>不互斥</a:t>
              </a:r>
              <a:endParaRPr lang="en-US" altLang="zh-CN" dirty="0">
                <a:latin typeface="+mn-ea"/>
              </a:endParaRPr>
            </a:p>
            <a:p>
              <a:pPr marL="342900" indent="-342900">
                <a:buAutoNum type="arabicPeriod"/>
              </a:pPr>
              <a:endParaRPr lang="en-US" altLang="zh-CN" dirty="0">
                <a:latin typeface="+mn-ea"/>
              </a:endParaRPr>
            </a:p>
            <a:p>
              <a:endParaRPr lang="en-CN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D78F77-47EB-5BB5-DCB0-71AC6DA4CF34}"/>
                </a:ext>
              </a:extLst>
            </p:cNvPr>
            <p:cNvSpPr txBox="1"/>
            <p:nvPr/>
          </p:nvSpPr>
          <p:spPr>
            <a:xfrm>
              <a:off x="476656" y="2794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Source Han Serif SC" panose="02020400000000000000" pitchFamily="18" charset="-128"/>
                  <a:ea typeface="Source Han Serif SC" panose="02020400000000000000" pitchFamily="18" charset="-128"/>
                </a:rPr>
                <a:t>互斥关系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92D509-1DF0-61ED-D3C9-9129CD789C29}"/>
              </a:ext>
            </a:extLst>
          </p:cNvPr>
          <p:cNvSpPr txBox="1"/>
          <p:nvPr/>
        </p:nvSpPr>
        <p:spPr>
          <a:xfrm>
            <a:off x="8544848" y="24245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解决方法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DADE9-0490-F764-B91D-49D73D21DCA3}"/>
              </a:ext>
            </a:extLst>
          </p:cNvPr>
          <p:cNvSpPr txBox="1"/>
          <p:nvPr/>
        </p:nvSpPr>
        <p:spPr>
          <a:xfrm>
            <a:off x="8544848" y="2972974"/>
            <a:ext cx="3388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设置</a:t>
            </a:r>
            <a:r>
              <a:rPr lang="en-US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mutex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互斥信号量</a:t>
            </a:r>
            <a:endParaRPr lang="en-US" altLang="zh-CN" dirty="0">
              <a:solidFill>
                <a:srgbClr val="333333"/>
              </a:solidFill>
              <a:latin typeface="JetBrains Mono" panose="02000009000000000000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保证各个读进程对于</a:t>
            </a:r>
            <a:r>
              <a:rPr lang="en-US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count</a:t>
            </a:r>
          </a:p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访问互斥</a:t>
            </a:r>
            <a:endParaRPr lang="en-US" altLang="zh-CN" dirty="0">
              <a:solidFill>
                <a:srgbClr val="333333"/>
              </a:solidFill>
              <a:latin typeface="JetBrains Mono" panose="02000009000000000000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此时</a:t>
            </a:r>
            <a:r>
              <a:rPr lang="en-US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count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成为</a:t>
            </a:r>
            <a:r>
              <a:rPr lang="zh-CN" altLang="en-US" dirty="0">
                <a:solidFill>
                  <a:srgbClr val="FF0000"/>
                </a:solidFill>
                <a:latin typeface="JetBrains Mono" panose="02000009000000000000" pitchFamily="49" charset="0"/>
              </a:rPr>
              <a:t>临界资源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CB56AA-D370-29FA-1F30-90103F92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38" y="2948026"/>
            <a:ext cx="4664573" cy="3880528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04DFA6A-B356-6891-1A91-271FA220D432}"/>
              </a:ext>
            </a:extLst>
          </p:cNvPr>
          <p:cNvSpPr/>
          <p:nvPr/>
        </p:nvSpPr>
        <p:spPr>
          <a:xfrm>
            <a:off x="4441867" y="4569873"/>
            <a:ext cx="337946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F41FDED-E5F4-C812-6ECC-7AB4B5302EA1}"/>
              </a:ext>
            </a:extLst>
          </p:cNvPr>
          <p:cNvSpPr/>
          <p:nvPr/>
        </p:nvSpPr>
        <p:spPr>
          <a:xfrm>
            <a:off x="4441867" y="3824850"/>
            <a:ext cx="410298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B4870CE-D5F1-D1DA-5C6A-2646420492C3}"/>
              </a:ext>
            </a:extLst>
          </p:cNvPr>
          <p:cNvSpPr/>
          <p:nvPr/>
        </p:nvSpPr>
        <p:spPr>
          <a:xfrm>
            <a:off x="4441867" y="5299447"/>
            <a:ext cx="337946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A634868-6DF5-96CF-AA26-181ED5A2A699}"/>
              </a:ext>
            </a:extLst>
          </p:cNvPr>
          <p:cNvSpPr/>
          <p:nvPr/>
        </p:nvSpPr>
        <p:spPr>
          <a:xfrm>
            <a:off x="4441867" y="6038749"/>
            <a:ext cx="337946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CFE09-BD18-8CB8-1F44-A99D339C2F1C}"/>
              </a:ext>
            </a:extLst>
          </p:cNvPr>
          <p:cNvSpPr txBox="1"/>
          <p:nvPr/>
        </p:nvSpPr>
        <p:spPr>
          <a:xfrm>
            <a:off x="4415927" y="2435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读进程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832CCE-5C31-E43C-BA62-7C69CADAB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75" y="935754"/>
            <a:ext cx="6105232" cy="138271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1AEA444-3F52-E75D-3403-5E4527D9344C}"/>
              </a:ext>
            </a:extLst>
          </p:cNvPr>
          <p:cNvSpPr/>
          <p:nvPr/>
        </p:nvSpPr>
        <p:spPr>
          <a:xfrm>
            <a:off x="673416" y="1896877"/>
            <a:ext cx="5605708" cy="2738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841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B95A229-7581-3104-7F58-EA6F6C56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75" y="935754"/>
            <a:ext cx="6105232" cy="1382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E8154-A933-2642-CFB0-473A8925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38" y="2948026"/>
            <a:ext cx="4664573" cy="3880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B286F-AC9D-78B2-A803-9D4DFA3A1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91" y="2995581"/>
            <a:ext cx="30861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D8A45-1EC8-F015-3A8D-6DD8E66D0540}"/>
              </a:ext>
            </a:extLst>
          </p:cNvPr>
          <p:cNvSpPr txBox="1"/>
          <p:nvPr/>
        </p:nvSpPr>
        <p:spPr>
          <a:xfrm>
            <a:off x="494491" y="2435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写进程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9EA7B-C6F7-49CC-BC0F-B8B855088242}"/>
              </a:ext>
            </a:extLst>
          </p:cNvPr>
          <p:cNvSpPr txBox="1"/>
          <p:nvPr/>
        </p:nvSpPr>
        <p:spPr>
          <a:xfrm>
            <a:off x="494491" y="48875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信号量</a:t>
            </a:r>
            <a:r>
              <a:rPr lang="zh-CN" altLang="en-US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、控制变量设置</a:t>
            </a:r>
            <a:endParaRPr lang="en-CN" sz="24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1C031-3B41-8717-2D90-25BFA79BA701}"/>
              </a:ext>
            </a:extLst>
          </p:cNvPr>
          <p:cNvSpPr txBox="1"/>
          <p:nvPr/>
        </p:nvSpPr>
        <p:spPr>
          <a:xfrm>
            <a:off x="4415927" y="2435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读进程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32C302-39D4-49F6-3F9F-EBD142727FEA}"/>
              </a:ext>
            </a:extLst>
          </p:cNvPr>
          <p:cNvSpPr/>
          <p:nvPr/>
        </p:nvSpPr>
        <p:spPr>
          <a:xfrm>
            <a:off x="4441867" y="4569873"/>
            <a:ext cx="337946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7C3EE32-571C-A25D-1560-F08C616E3F27}"/>
              </a:ext>
            </a:extLst>
          </p:cNvPr>
          <p:cNvSpPr/>
          <p:nvPr/>
        </p:nvSpPr>
        <p:spPr>
          <a:xfrm>
            <a:off x="4441867" y="3824850"/>
            <a:ext cx="410298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2D509-1DF0-61ED-D3C9-9129CD789C29}"/>
              </a:ext>
            </a:extLst>
          </p:cNvPr>
          <p:cNvSpPr txBox="1"/>
          <p:nvPr/>
        </p:nvSpPr>
        <p:spPr>
          <a:xfrm>
            <a:off x="8544848" y="24245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解决方法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DADE9-0490-F764-B91D-49D73D21DCA3}"/>
              </a:ext>
            </a:extLst>
          </p:cNvPr>
          <p:cNvSpPr txBox="1"/>
          <p:nvPr/>
        </p:nvSpPr>
        <p:spPr>
          <a:xfrm>
            <a:off x="8544848" y="2972974"/>
            <a:ext cx="3388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设置</a:t>
            </a:r>
            <a:r>
              <a:rPr lang="en-US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mutex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互斥信号量</a:t>
            </a:r>
            <a:endParaRPr lang="en-US" altLang="zh-CN" dirty="0">
              <a:solidFill>
                <a:srgbClr val="333333"/>
              </a:solidFill>
              <a:latin typeface="JetBrains Mono" panose="02000009000000000000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保证各个读进程对于</a:t>
            </a:r>
            <a:r>
              <a:rPr lang="en-US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count</a:t>
            </a:r>
          </a:p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访问互斥</a:t>
            </a:r>
            <a:endParaRPr lang="en-US" altLang="zh-CN" dirty="0">
              <a:solidFill>
                <a:srgbClr val="333333"/>
              </a:solidFill>
              <a:latin typeface="JetBrains Mono" panose="02000009000000000000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此时</a:t>
            </a:r>
            <a:r>
              <a:rPr lang="en-US" altLang="zh-CN" dirty="0">
                <a:solidFill>
                  <a:srgbClr val="333333"/>
                </a:solidFill>
                <a:latin typeface="JetBrains Mono" panose="02000009000000000000" pitchFamily="49" charset="0"/>
              </a:rPr>
              <a:t>count</a:t>
            </a:r>
            <a:r>
              <a:rPr lang="zh-CN" altLang="en-US" dirty="0">
                <a:solidFill>
                  <a:srgbClr val="333333"/>
                </a:solidFill>
                <a:latin typeface="JetBrains Mono" panose="02000009000000000000" pitchFamily="49" charset="0"/>
              </a:rPr>
              <a:t>成为</a:t>
            </a:r>
            <a:r>
              <a:rPr lang="zh-CN" altLang="en-US" dirty="0">
                <a:solidFill>
                  <a:srgbClr val="FF0000"/>
                </a:solidFill>
                <a:latin typeface="JetBrains Mono" panose="02000009000000000000" pitchFamily="49" charset="0"/>
              </a:rPr>
              <a:t>临界资源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057D29-89FB-3382-6FB0-51CF386D5AFD}"/>
              </a:ext>
            </a:extLst>
          </p:cNvPr>
          <p:cNvSpPr txBox="1"/>
          <p:nvPr/>
        </p:nvSpPr>
        <p:spPr>
          <a:xfrm>
            <a:off x="8766729" y="1203919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>
                <a:latin typeface="+mn-ea"/>
              </a:rPr>
              <a:t>只要</a:t>
            </a:r>
            <a:r>
              <a:rPr lang="zh-CN" altLang="en-US" dirty="0">
                <a:latin typeface="+mn-ea"/>
              </a:rPr>
              <a:t>读进程还在读，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写进程就一直阻塞等待，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写进程“饥饿”</a:t>
            </a:r>
            <a:endParaRPr lang="en-CN" dirty="0">
              <a:latin typeface="+mn-ea"/>
            </a:endParaRP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9910705F-35F0-9107-E466-243915A8604E}"/>
              </a:ext>
            </a:extLst>
          </p:cNvPr>
          <p:cNvSpPr txBox="1"/>
          <p:nvPr/>
        </p:nvSpPr>
        <p:spPr>
          <a:xfrm>
            <a:off x="8766729" y="10151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读者优先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2C5A0FD-D6C6-83AB-A54A-B88A6E404152}"/>
              </a:ext>
            </a:extLst>
          </p:cNvPr>
          <p:cNvSpPr/>
          <p:nvPr/>
        </p:nvSpPr>
        <p:spPr>
          <a:xfrm>
            <a:off x="4441867" y="5299447"/>
            <a:ext cx="337946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DBB77F9-3015-1393-1EB4-43CB2AB44127}"/>
              </a:ext>
            </a:extLst>
          </p:cNvPr>
          <p:cNvSpPr/>
          <p:nvPr/>
        </p:nvSpPr>
        <p:spPr>
          <a:xfrm>
            <a:off x="4441867" y="6038749"/>
            <a:ext cx="3379461" cy="201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C85D4-4D89-0303-8719-1037FDC548A9}"/>
              </a:ext>
            </a:extLst>
          </p:cNvPr>
          <p:cNvSpPr/>
          <p:nvPr/>
        </p:nvSpPr>
        <p:spPr>
          <a:xfrm>
            <a:off x="673416" y="1896877"/>
            <a:ext cx="5605708" cy="2738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5736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667AD32-5448-328D-0E2C-87764FD5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" y="1863421"/>
            <a:ext cx="6138197" cy="4994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FDA431-9F74-1D2A-F765-A9BE140D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434" y="1840278"/>
            <a:ext cx="5666000" cy="4979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932B00-3539-096E-1AE2-307A2A47B436}"/>
              </a:ext>
            </a:extLst>
          </p:cNvPr>
          <p:cNvSpPr txBox="1"/>
          <p:nvPr/>
        </p:nvSpPr>
        <p:spPr>
          <a:xfrm>
            <a:off x="7289085" y="949414"/>
            <a:ext cx="481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当写者到来时，队列中此写者之前的读者仍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按照顺序继续读操作，但之后到来的读进程都阻塞，直到队列中不存在写进程在排队。</a:t>
            </a:r>
            <a:endParaRPr lang="en-US" altLang="zh-CN" dirty="0">
              <a:latin typeface="+mn-ea"/>
            </a:endParaRPr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id="{A1DF7993-1F62-4EB4-C068-9973CED39CE3}"/>
              </a:ext>
            </a:extLst>
          </p:cNvPr>
          <p:cNvSpPr txBox="1"/>
          <p:nvPr/>
        </p:nvSpPr>
        <p:spPr>
          <a:xfrm>
            <a:off x="8825095" y="35414"/>
            <a:ext cx="3262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写者优先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D15A94-F9CB-C7BD-0025-3C0C13B2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89800" cy="2362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E259E5-92AE-2366-24C8-3158DD463664}"/>
              </a:ext>
            </a:extLst>
          </p:cNvPr>
          <p:cNvSpPr txBox="1"/>
          <p:nvPr/>
        </p:nvSpPr>
        <p:spPr>
          <a:xfrm>
            <a:off x="228626" y="2057410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假设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号</a:t>
            </a:r>
            <a:r>
              <a:rPr lang="en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写者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正在读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)-1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号读者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-2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号写者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-2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号读者</a:t>
            </a:r>
            <a:r>
              <a:rPr lang="en-US" altLang="zh-CN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-3</a:t>
            </a:r>
            <a:r>
              <a:rPr lang="zh-CN" altLang="en-US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号写者</a:t>
            </a:r>
            <a:endParaRPr lang="en-CN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1A6C94BD-2C15-9B39-80C9-04CF5641F010}"/>
              </a:ext>
            </a:extLst>
          </p:cNvPr>
          <p:cNvSpPr/>
          <p:nvPr/>
        </p:nvSpPr>
        <p:spPr>
          <a:xfrm>
            <a:off x="4639303" y="1882152"/>
            <a:ext cx="583659" cy="719847"/>
          </a:xfrm>
          <a:prstGeom prst="mathMultiply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D8F201-ED8C-1C5C-2834-90EA63F0EBE5}"/>
              </a:ext>
            </a:extLst>
          </p:cNvPr>
          <p:cNvCxnSpPr/>
          <p:nvPr/>
        </p:nvCxnSpPr>
        <p:spPr>
          <a:xfrm>
            <a:off x="564204" y="3531140"/>
            <a:ext cx="13424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DF5DB1-3AE5-1ECF-402F-25F8C494F4A0}"/>
              </a:ext>
            </a:extLst>
          </p:cNvPr>
          <p:cNvCxnSpPr>
            <a:cxnSpLocks/>
          </p:cNvCxnSpPr>
          <p:nvPr/>
        </p:nvCxnSpPr>
        <p:spPr>
          <a:xfrm>
            <a:off x="6965004" y="3112040"/>
            <a:ext cx="23948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6FFFE27-472A-7A95-906E-6102789F320D}"/>
              </a:ext>
            </a:extLst>
          </p:cNvPr>
          <p:cNvSpPr/>
          <p:nvPr/>
        </p:nvSpPr>
        <p:spPr>
          <a:xfrm>
            <a:off x="8166100" y="2601999"/>
            <a:ext cx="228600" cy="217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E0950E-85E0-84C0-570D-8B57BE81C90D}"/>
              </a:ext>
            </a:extLst>
          </p:cNvPr>
          <p:cNvSpPr/>
          <p:nvPr/>
        </p:nvSpPr>
        <p:spPr>
          <a:xfrm>
            <a:off x="8467658" y="2601999"/>
            <a:ext cx="228600" cy="217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1E4CAA-3E27-06BC-8ACF-2E34A5C220BC}"/>
              </a:ext>
            </a:extLst>
          </p:cNvPr>
          <p:cNvSpPr/>
          <p:nvPr/>
        </p:nvSpPr>
        <p:spPr>
          <a:xfrm>
            <a:off x="8778943" y="2601999"/>
            <a:ext cx="228600" cy="217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1328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D68BF38-9FF8-4BCA-BA84-79439AAD5B17}"/>
              </a:ext>
            </a:extLst>
          </p:cNvPr>
          <p:cNvSpPr txBox="1"/>
          <p:nvPr/>
        </p:nvSpPr>
        <p:spPr>
          <a:xfrm>
            <a:off x="8948057" y="2421975"/>
            <a:ext cx="24912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latin typeface="+mn-ea"/>
              </a:rPr>
              <a:t>写者先执行时，其余写者和读者就不可能执行。</a:t>
            </a:r>
            <a:endParaRPr lang="en-US" altLang="zh-CN" dirty="0">
              <a:latin typeface="+mn-ea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CN" dirty="0">
              <a:latin typeface="+mn-ea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zh-CN" dirty="0">
                <a:latin typeface="+mn-ea"/>
              </a:rPr>
              <a:t>读者先执行时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另一个读者也</a:t>
            </a:r>
            <a:r>
              <a:rPr lang="zh-CN" altLang="en-US" dirty="0">
                <a:latin typeface="+mn-ea"/>
              </a:rPr>
              <a:t>可</a:t>
            </a:r>
            <a:r>
              <a:rPr lang="zh-CN" altLang="zh-CN" dirty="0">
                <a:latin typeface="+mn-ea"/>
              </a:rPr>
              <a:t>执行</a:t>
            </a:r>
            <a:r>
              <a:rPr lang="zh-CN" altLang="en-US" dirty="0">
                <a:latin typeface="+mn-ea"/>
              </a:rPr>
              <a:t>，写者不可能执行。</a:t>
            </a:r>
            <a:endParaRPr lang="zh-CN" altLang="zh-CN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zh-CN" altLang="zh-CN" dirty="0">
              <a:solidFill>
                <a:srgbClr val="282C34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1318F3-6197-4B50-BDE6-6C6061DFCC75}"/>
              </a:ext>
            </a:extLst>
          </p:cNvPr>
          <p:cNvSpPr txBox="1"/>
          <p:nvPr/>
        </p:nvSpPr>
        <p:spPr>
          <a:xfrm>
            <a:off x="8948057" y="1010225"/>
            <a:ext cx="241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三种情况：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写者 写者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写者 读者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读者 读者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读者 写者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7FFB5-FFA0-38D9-DC7E-75B09CF0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2" y="0"/>
            <a:ext cx="5181162" cy="1817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99FE50-44BA-3BA3-E0E1-92F9590C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3" y="2099796"/>
            <a:ext cx="3187700" cy="307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10C2B-8BF5-0908-C4C4-F70AA623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363" y="2099246"/>
            <a:ext cx="5085873" cy="4469720"/>
          </a:xfrm>
          <a:prstGeom prst="rect">
            <a:avLst/>
          </a:prstGeom>
        </p:spPr>
      </p:pic>
      <p:sp>
        <p:nvSpPr>
          <p:cNvPr id="5" name="文本框 13">
            <a:extLst>
              <a:ext uri="{FF2B5EF4-FFF2-40B4-BE49-F238E27FC236}">
                <a16:creationId xmlns:a16="http://schemas.microsoft.com/office/drawing/2014/main" id="{9F12AD00-362D-B66A-619D-C121BDC00836}"/>
              </a:ext>
            </a:extLst>
          </p:cNvPr>
          <p:cNvSpPr txBox="1"/>
          <p:nvPr/>
        </p:nvSpPr>
        <p:spPr>
          <a:xfrm>
            <a:off x="8825095" y="35414"/>
            <a:ext cx="3262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读写公平</a:t>
            </a:r>
            <a:endParaRPr lang="en-US" sz="6000" b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315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6906</TotalTime>
  <Words>744</Words>
  <Application>Microsoft Macintosh PowerPoint</Application>
  <PresentationFormat>Widescreen</PresentationFormat>
  <Paragraphs>106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Source Han Serif K</vt:lpstr>
      <vt:lpstr>Source Han Serif SC</vt:lpstr>
      <vt:lpstr>Arial</vt:lpstr>
      <vt:lpstr>Calibri</vt:lpstr>
      <vt:lpstr>Calibri Light</vt:lpstr>
      <vt:lpstr>JetBrains Mono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98</cp:revision>
  <dcterms:created xsi:type="dcterms:W3CDTF">2022-04-01T12:00:23Z</dcterms:created>
  <dcterms:modified xsi:type="dcterms:W3CDTF">2022-10-09T08:24:53Z</dcterms:modified>
</cp:coreProperties>
</file>