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E5CB68-3BC6-8F44-8B20-B16BE8FFC4DA}">
          <p14:sldIdLst>
            <p14:sldId id="256"/>
            <p14:sldId id="257"/>
            <p14:sldId id="258"/>
            <p14:sldId id="261"/>
            <p14:sldId id="260"/>
            <p14:sldId id="263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4F73-BDB3-9949-6772-98F41376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C62059-2E51-9BB4-5926-B58C53E9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8CA08-2A5B-6B9C-367E-30F135D9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0DE00-53BB-C385-10CC-0CF4E7B1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7653C-BB3E-34B5-40DC-51A5584F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01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A230-5DC6-1362-6F6E-E2A15E9B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628A9-CDCF-C55D-AAB2-5B37BE64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235C4-61ED-7277-4A49-7792675C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AD09D-E7AE-96BD-DBC9-6993D1AB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DAD1-18BB-ECA8-0FEB-D9BF6864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83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9D216-989A-3050-3304-58601271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28265-7B71-7260-AD62-22D9B81E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8C1C6-A3AB-EB74-B01A-8034DF5C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7EFC-76A0-91A6-F4C4-8394A1E2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6A81-1482-B29D-6DD0-74560315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86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2A77-0341-87F1-7403-A48AD788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155E-7F8B-0A6E-A04E-32446770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26A73-0DF4-7AD3-4639-ED125EB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89B5A-53D3-D19E-AD77-2243892B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76F4C-142A-EC82-DEFA-7CCEC2F0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9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3A832-24C2-AE08-34DE-3DEE0857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AEE00-2E3D-E8A5-3880-487BFD15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531B1-A825-04E6-05F2-CE437831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A5C51-8537-2900-66B2-204A346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8B0BE-E132-4924-554D-7C3872A6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3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AB53-2F4E-637A-9EF4-39ABA8CE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3FDCF-10CC-CE65-469E-6E99080B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E7F4E-1221-7373-C534-722A1A77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61AE6-B57C-9376-ABDF-05BDD918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01BCC-0F9F-A400-E915-671500F4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7447F-C8FC-F4FF-7A7F-5C4AF78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1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5B15E-BCCC-93D2-23E0-38155554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A6520-25C3-D3B8-6B5B-D08519A1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73C5A-61CC-0C01-54EB-94B1064D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7988A6-137E-DBE3-DEA2-7BC4A2AA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7CEE89-F826-6D6C-304E-E65F5D35E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894AA0-EFC5-10DA-035D-F10BD2FA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CBA56-F3AD-5DBB-0FF3-B4351B2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E18F1-3CFE-57FE-3954-9C051A89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6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2D3F1-0460-7547-AB95-489D278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78EF4-D082-70DF-E14A-39768E78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C1285-FFB2-2129-642A-4CFF99B4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E2B1A-B9E7-7C2A-4D90-1611FD0E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9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0E241-EB73-B82A-3635-4AEA229B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7AABB9-10BA-43FF-108D-FDBC3C67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E9A39-A4B8-B000-8CE8-032363B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91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D342-A8F3-BAAE-30F0-B7884272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5B036-1D9B-81A2-95E2-3F0F62DD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D11C9-A71A-7D6F-B475-FD92067C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03DAD-FD69-BB25-6092-8E86A598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8D717-1264-568C-7DC7-28572A13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8643F-48BC-4A0E-E4CF-DCA35F9B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27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BBB53-A7CC-B20D-F832-78B77C98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297D1F-42DA-C396-2845-60A21747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4AB81-AD84-F20E-6E32-C117A88B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1EE06-74A6-841E-0251-A6619CB9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63697-5320-4851-8CAF-631681DC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52F75-154A-BCA8-52EA-08855AB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8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161ED8-48B0-E110-20CB-AC0BB244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E9C7A-4312-4A68-E475-D5A59F60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620D7-C53B-6063-8790-EF01ABB82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AE33-02F4-6C4B-A090-C2516DE0030C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E34A2-080A-E075-9078-F6867F3C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08669-3BF5-4433-6143-AB199290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8CDB-598A-C74D-B701-7B9F2ADE2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58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C52A-6C90-6DF7-AAD4-9178A6DA1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研讨 题目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E5910-8892-A8E6-2760-E81F3E6FF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3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3C9F-9A8F-56CB-5CAA-DFEB5995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10525-B8CE-04DA-24AE-EA9C410F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什么是聚集索引？什么是非聚集索引？</a:t>
            </a:r>
            <a:endParaRPr lang="en-US" altLang="zh-CN" sz="36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索引的作用是什么？</a:t>
            </a:r>
            <a:endParaRPr lang="en-US" altLang="zh-CN" sz="36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请说明上述实验题的验证过程及所得到的结果？</a:t>
            </a:r>
            <a:r>
              <a:rPr lang="zh-CN" altLang="zh-CN" sz="36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lustered Index and Secondary Index">
            <a:extLst>
              <a:ext uri="{FF2B5EF4-FFF2-40B4-BE49-F238E27FC236}">
                <a16:creationId xmlns:a16="http://schemas.microsoft.com/office/drawing/2014/main" id="{453F3BB6-64B9-8733-AED5-531A8D2F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923" y="1294113"/>
            <a:ext cx="6780518" cy="50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85C238-7587-A876-B589-9CC8AE6A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2" y="302577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聚集索引和非聚集索引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2C3CD-F75C-1D9F-ACC9-5527B39DB160}"/>
              </a:ext>
            </a:extLst>
          </p:cNvPr>
          <p:cNvSpPr txBox="1"/>
          <p:nvPr/>
        </p:nvSpPr>
        <p:spPr>
          <a:xfrm>
            <a:off x="7834902" y="8432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聚集索引示意图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C0521-F492-A75A-2BC8-19BE477571E7}"/>
              </a:ext>
            </a:extLst>
          </p:cNvPr>
          <p:cNvSpPr txBox="1"/>
          <p:nvPr/>
        </p:nvSpPr>
        <p:spPr>
          <a:xfrm>
            <a:off x="7730706" y="63082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非聚集索引示意图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A37B7-43D3-DD7F-7360-F46336D4A500}"/>
              </a:ext>
            </a:extLst>
          </p:cNvPr>
          <p:cNvSpPr txBox="1"/>
          <p:nvPr/>
        </p:nvSpPr>
        <p:spPr>
          <a:xfrm>
            <a:off x="838200" y="3331917"/>
            <a:ext cx="4406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从图中可以看出，聚集索引所在的叶子节点中包含了索引本身和行数据。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而非聚集索引所在的叶子节点只包含了当前非聚集索引和聚集索引（用于找到所有行数据）。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B7D919-B749-8206-0AC3-ED95CE7B8DB8}"/>
              </a:ext>
            </a:extLst>
          </p:cNvPr>
          <p:cNvSpPr txBox="1"/>
          <p:nvPr/>
        </p:nvSpPr>
        <p:spPr>
          <a:xfrm>
            <a:off x="838200" y="1399101"/>
            <a:ext cx="4406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在建表的时候唯一的聚集索引会被创建，并且采用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树结构进行存储。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图中的每一个节点为最小单位（在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innoDB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中也被称为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），叶子节点可能存储多个聚集索引。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40960A-3A5F-D2D6-22DB-27E3F5C27B4C}"/>
              </a:ext>
            </a:extLst>
          </p:cNvPr>
          <p:cNvSpPr txBox="1"/>
          <p:nvPr/>
        </p:nvSpPr>
        <p:spPr>
          <a:xfrm>
            <a:off x="468352" y="5086243"/>
            <a:ext cx="4814572" cy="1323439"/>
          </a:xfrm>
          <a:prstGeom prst="rect">
            <a:avLst/>
          </a:prstGeom>
          <a:solidFill>
            <a:schemeClr val="bg1">
              <a:lumMod val="85000"/>
              <a:alpha val="70472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216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查询举例：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* from table where primary_key_value between 7 and 9</a:t>
            </a:r>
          </a:p>
          <a:p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* from table where first_name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‘Helen’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73971-DACC-B69D-D305-627CA535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聚集索引的特点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2CC0A-91A4-D707-2B3D-80347437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数据库存储引擎，使用聚集索引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）为例，在建表的时候会创建一个唯一的聚集索引，聚集索引为哪一列，分为以下三种情况： 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如果主键被定义了，那么这个主键就是作为聚集索引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如果没有主键被定义，那么该表的第一个唯一非空索引作为聚集索引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如果没有主键也没有唯一索引，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内部会生成一个隐藏的主键作为聚集索引，这个隐藏的主键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的名称为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_rowed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6 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个字节的列，该类的值会随着数据的插入自增，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字节的长度从功能上能够满足绝大多数情况。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rowid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本质上是一个非空唯一列的别名，并且该列一定是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类型。因此，前两种情况也没有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rowid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8EE02-2D7D-63D3-0EC7-03A33B82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23F4E-AC9C-87F1-A57A-3F5650EB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9" y="3914077"/>
            <a:ext cx="10609651" cy="224139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以实验中的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表为例，分别显示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，由于已经设置该表的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为主键，因此该主键同时也是聚集索引。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此时再查询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是不存在的（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char(2)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，非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01476-EA8C-AEF3-AA3F-8C8310CB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9" y="1937939"/>
            <a:ext cx="1070370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8EE02-2D7D-63D3-0EC7-03A33B82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23F4E-AC9C-87F1-A57A-3F5650EB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9" y="4092498"/>
            <a:ext cx="10609651" cy="240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再额外创建一个用于测试，设置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列，唯一非空，此时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即为这列，可以输出查询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假设创建该表时添加了非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字段作为主键，该主键会被作为聚集索引，而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也不会被查询到。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因此，若存在可见的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，它同时也是聚集索引，若不存在满足聚集索引的列，一个不可见的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rowid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会被创建，并作为聚集索引。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4738D-1C82-E55F-F566-7F7259EC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" y="1654137"/>
            <a:ext cx="6018258" cy="1924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6C0A1B-1B75-4BEA-B106-E3C62F1C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61" y="1924089"/>
            <a:ext cx="5346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0348-4047-8F8C-45C0-97FA98D6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2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5163051-0397-B207-B0D5-251CAD213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37689"/>
              </p:ext>
            </p:extLst>
          </p:nvPr>
        </p:nvGraphicFramePr>
        <p:xfrm>
          <a:off x="678514" y="1303283"/>
          <a:ext cx="6201100" cy="5383847"/>
        </p:xfrm>
        <a:graphic>
          <a:graphicData uri="http://schemas.openxmlformats.org/drawingml/2006/table">
            <a:tbl>
              <a:tblPr firstRow="1" firstCol="1" bandRow="1"/>
              <a:tblGrid>
                <a:gridCol w="946878">
                  <a:extLst>
                    <a:ext uri="{9D8B030D-6E8A-4147-A177-3AD203B41FA5}">
                      <a16:colId xmlns:a16="http://schemas.microsoft.com/office/drawing/2014/main" val="410509775"/>
                    </a:ext>
                  </a:extLst>
                </a:gridCol>
                <a:gridCol w="2752712">
                  <a:extLst>
                    <a:ext uri="{9D8B030D-6E8A-4147-A177-3AD203B41FA5}">
                      <a16:colId xmlns:a16="http://schemas.microsoft.com/office/drawing/2014/main" val="3207562897"/>
                    </a:ext>
                  </a:extLst>
                </a:gridCol>
                <a:gridCol w="2501510">
                  <a:extLst>
                    <a:ext uri="{9D8B030D-6E8A-4147-A177-3AD203B41FA5}">
                      <a16:colId xmlns:a16="http://schemas.microsoft.com/office/drawing/2014/main" val="4218860020"/>
                    </a:ext>
                  </a:extLst>
                </a:gridCol>
              </a:tblGrid>
              <a:tr h="3243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项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聚集索引</a:t>
                      </a:r>
                      <a:r>
                        <a:rPr lang="zh-CN" altLang="en-US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clustered index</a:t>
                      </a:r>
                      <a:r>
                        <a:rPr lang="zh-CN" altLang="en-US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辅助索引</a:t>
                      </a:r>
                      <a:r>
                        <a:rPr lang="en-US" alt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(secondary index)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853385"/>
                  </a:ext>
                </a:extLst>
              </a:tr>
              <a:tr h="70631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别名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聚簇索引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二级索引、普通索引、非聚集索引、非聚簇索引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68129"/>
                  </a:ext>
                </a:extLst>
              </a:tr>
              <a:tr h="185225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结构</a:t>
                      </a:r>
                      <a:endParaRPr lang="zh-CN" sz="12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叶子页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page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保存了整个行数据。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聚集索引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所在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叶子节点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也被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称为数据页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叶子节点只存储聚集索引的非叶子节点存储的值（一般是主键</a:t>
                      </a:r>
                      <a:r>
                        <a:rPr 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）。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想拿到行数据，要根据主键去聚集索引取行数据。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06008"/>
                  </a:ext>
                </a:extLst>
              </a:tr>
              <a:tr h="70631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sz="12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一张表必须有且只有一个聚集索引。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一张表可以有任意个</a:t>
                      </a:r>
                      <a:r>
                        <a:rPr lang="en-US" alt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(0, 1, 2…)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普通索引。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812186"/>
                  </a:ext>
                </a:extLst>
              </a:tr>
              <a:tr h="70631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优点</a:t>
                      </a:r>
                      <a:endParaRPr lang="zh-CN" sz="12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基于主键的查询非常快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直接定位行记录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更新代价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更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小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98778"/>
                  </a:ext>
                </a:extLst>
              </a:tr>
              <a:tr h="108829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b="1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缺点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1. 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更新代价大（</a:t>
                      </a:r>
                      <a:r>
                        <a:rPr lang="zh-CN" alt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但聚集索引一般不变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  <a:br>
                        <a:rPr 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2. </a:t>
                      </a: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依赖于有序的数据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若需要回表，则速度慢。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sz="1200" kern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宋体" panose="02010600030101010101" pitchFamily="2" charset="-122"/>
                        </a:rPr>
                        <a:t>（若覆盖索引，则速度快。）</a:t>
                      </a:r>
                      <a:endParaRPr lang="zh-CN" sz="12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9894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EF39A3A-0DA7-2E61-BCDC-8A34F1A96B94}"/>
              </a:ext>
            </a:extLst>
          </p:cNvPr>
          <p:cNvSpPr txBox="1"/>
          <p:nvPr/>
        </p:nvSpPr>
        <p:spPr>
          <a:xfrm>
            <a:off x="7231117" y="1303283"/>
            <a:ext cx="4122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i="0" u="none" strike="noStrike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从非聚集索引回到聚集索引树查找的过程，称为回表。</a:t>
            </a:r>
            <a:endParaRPr lang="en-US" altLang="zh-CN" i="0" u="none" strike="noStrike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i="0" u="none" strike="noStrike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若需要查询的数据在非聚集索引的叶子节点中，索引“覆盖了”查询，称为覆盖索引。例如，任何非聚集索引的叶子节点必定包含聚集索引的字段，因此限制某非聚集索引选取聚集索引数据，此时就称为覆盖索引。</a:t>
            </a:r>
            <a:endParaRPr kumimoji="1"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此外，使用覆盖索引最常见的方法是创建联合索引。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A29037-E761-89CC-F193-4C3A7A421370}"/>
              </a:ext>
            </a:extLst>
          </p:cNvPr>
          <p:cNvSpPr txBox="1"/>
          <p:nvPr/>
        </p:nvSpPr>
        <p:spPr>
          <a:xfrm>
            <a:off x="7231116" y="4996208"/>
            <a:ext cx="412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树存储的索引，提升了查询的效率，两种索引各有优缺点，适用情况不同。</a:t>
            </a:r>
          </a:p>
        </p:txBody>
      </p:sp>
    </p:spTree>
    <p:extLst>
      <p:ext uri="{BB962C8B-B14F-4D97-AF65-F5344CB8AC3E}">
        <p14:creationId xmlns:p14="http://schemas.microsoft.com/office/powerpoint/2010/main" val="193494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A93EC-9D87-BE16-AC8B-59E4907D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292F3-2A94-352A-868B-9AD73CE2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en" altLang="zh-CN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B+ </a:t>
            </a:r>
            <a:r>
              <a:rPr kumimoji="1" lang="zh-CN" altLang="en-US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树有大量的冗余节点（所有非叶子节点都是冗余索引），这些冗余索引让 </a:t>
            </a:r>
            <a:r>
              <a:rPr kumimoji="1" lang="en" altLang="zh-CN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B+ </a:t>
            </a:r>
            <a:r>
              <a:rPr kumimoji="1" lang="zh-CN" altLang="en-US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树在插入、删除的效率都更高（例如在删除根节点的时候，不会像 </a:t>
            </a:r>
            <a:r>
              <a:rPr kumimoji="1" lang="en" altLang="zh-CN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 </a:t>
            </a:r>
            <a:r>
              <a:rPr kumimoji="1" lang="zh-CN" altLang="en-US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树那样会发生复杂的树的变化），通过</a:t>
            </a:r>
            <a:r>
              <a:rPr kumimoji="1" lang="en-US" altLang="zh-CN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B+</a:t>
            </a:r>
            <a:r>
              <a:rPr kumimoji="1" lang="zh-CN" altLang="en-US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树存储的索引，提升了查询的效率，叶子节点之间用链表连接了起来，有利于范围查询。</a:t>
            </a:r>
            <a:endParaRPr kumimoji="1" lang="en-US" altLang="zh-CN" sz="1800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8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此外，创建索引保证数据库表中存在唯一性数据；加速表和表之间的连接；减少查询中分组和排序的时间；在查询的过程中，使用优化隐藏器，提高系统的性能。</a:t>
            </a:r>
          </a:p>
        </p:txBody>
      </p:sp>
    </p:spTree>
    <p:extLst>
      <p:ext uri="{BB962C8B-B14F-4D97-AF65-F5344CB8AC3E}">
        <p14:creationId xmlns:p14="http://schemas.microsoft.com/office/powerpoint/2010/main" val="160647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978</Words>
  <Application>Microsoft Macintosh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Office 主题​​</vt:lpstr>
      <vt:lpstr>研讨 题目4</vt:lpstr>
      <vt:lpstr>题目4</vt:lpstr>
      <vt:lpstr>聚集索引和非聚集索引</vt:lpstr>
      <vt:lpstr>聚集索引的特点</vt:lpstr>
      <vt:lpstr>结果演示</vt:lpstr>
      <vt:lpstr>结果演示</vt:lpstr>
      <vt:lpstr>对比</vt:lpstr>
      <vt:lpstr>索引作用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研讨 题目4</dc:title>
  <dc:creator>STIAN BA</dc:creator>
  <cp:lastModifiedBy>STIAN BA</cp:lastModifiedBy>
  <cp:revision>2</cp:revision>
  <dcterms:created xsi:type="dcterms:W3CDTF">2022-12-06T05:52:02Z</dcterms:created>
  <dcterms:modified xsi:type="dcterms:W3CDTF">2022-12-07T10:39:40Z</dcterms:modified>
</cp:coreProperties>
</file>