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1" r:id="rId5"/>
    <p:sldId id="260" r:id="rId6"/>
    <p:sldId id="262" r:id="rId7"/>
    <p:sldId id="26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8"/>
        <p:guide pos="387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0545"/>
            <a:ext cx="9749790" cy="2469515"/>
          </a:xfrm>
        </p:spPr>
        <p:txBody>
          <a:bodyPr>
            <a:noAutofit/>
          </a:bodyPr>
          <a:p>
            <a:r>
              <a:rPr lang="zh-CN" altLang="en-US" sz="3600"/>
              <a:t>如果不定义外键会怎样？以school数据库为例说明。如果定义了外键，添加数据和删除数据是否有顺序限制，请以school数据库举例说明。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2400"/>
              <a:t>xx</a:t>
            </a:r>
            <a:r>
              <a:rPr lang="zh-CN" altLang="en-US" sz="2400"/>
              <a:t>组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2095"/>
            <a:ext cx="10515600" cy="1325563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外键的作用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1577975"/>
            <a:ext cx="44665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6"/>
                </a:solidFill>
              </a:rPr>
              <a:t>1.</a:t>
            </a:r>
            <a:r>
              <a:rPr lang="en-US" altLang="zh-CN" b="1">
                <a:solidFill>
                  <a:schemeClr val="accent6"/>
                </a:solidFill>
              </a:rPr>
              <a:t> </a:t>
            </a:r>
            <a:r>
              <a:rPr lang="zh-CN" altLang="en-US" b="1">
                <a:solidFill>
                  <a:schemeClr val="accent6"/>
                </a:solidFill>
              </a:rPr>
              <a:t>外键能保证数据的完整性。</a:t>
            </a:r>
            <a:endParaRPr lang="zh-CN" altLang="en-US" b="1">
              <a:solidFill>
                <a:schemeClr val="accent6"/>
              </a:solidFill>
            </a:endParaRPr>
          </a:p>
          <a:p>
            <a:r>
              <a:rPr lang="zh-CN" altLang="en-US"/>
              <a:t>在没有外键的情况下，数据库就不能强制进行引用完整性检查，如果在高一层没有进行正确的处理，则可能会导致数据出现不一致的情况。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1185" y="1577975"/>
            <a:ext cx="40894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6"/>
                </a:solidFill>
              </a:rPr>
              <a:t>2.</a:t>
            </a:r>
            <a:r>
              <a:rPr lang="en-US" altLang="zh-CN" b="1">
                <a:solidFill>
                  <a:schemeClr val="accent6"/>
                </a:solidFill>
              </a:rPr>
              <a:t> </a:t>
            </a:r>
            <a:r>
              <a:rPr lang="zh-CN" altLang="en-US" b="1">
                <a:solidFill>
                  <a:schemeClr val="accent6"/>
                </a:solidFill>
              </a:rPr>
              <a:t>外键能使表之间的关系变得清晰。</a:t>
            </a:r>
            <a:endParaRPr lang="zh-CN" altLang="en-US" b="1">
              <a:solidFill>
                <a:schemeClr val="accent6"/>
              </a:solidFill>
            </a:endParaRPr>
          </a:p>
          <a:p>
            <a:r>
              <a:rPr lang="zh-CN" altLang="en-US"/>
              <a:t>如果数据库中缺少外键，不了解表之间关系的人很难找到正确的关联表，这样可能会导致严重的数据库查询问题（关联错表、查错表）。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7700" y="3251200"/>
            <a:ext cx="35426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如果不定义外键会怎样？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7700" y="4149090"/>
            <a:ext cx="8216900" cy="983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accent6"/>
                </a:solidFill>
                <a:sym typeface="+mn-ea"/>
              </a:rPr>
              <a:t>1. </a:t>
            </a:r>
            <a:r>
              <a:rPr lang="zh-CN" altLang="en-US" sz="2000" b="1">
                <a:solidFill>
                  <a:schemeClr val="accent6"/>
                </a:solidFill>
                <a:sym typeface="+mn-ea"/>
              </a:rPr>
              <a:t>创建表时可以按任意顺序</a:t>
            </a:r>
            <a:endParaRPr lang="zh-CN" altLang="en-US" sz="2000" b="1">
              <a:solidFill>
                <a:schemeClr val="accent6"/>
              </a:solidFill>
              <a:sym typeface="+mn-ea"/>
            </a:endParaRPr>
          </a:p>
          <a:p>
            <a:r>
              <a:rPr lang="en-US" altLang="zh-CN" sz="2000" b="1">
                <a:solidFill>
                  <a:schemeClr val="accent6"/>
                </a:solidFill>
                <a:sym typeface="+mn-ea"/>
              </a:rPr>
              <a:t>2. </a:t>
            </a:r>
            <a:r>
              <a:rPr lang="zh-CN" altLang="en-US" sz="2000" b="1">
                <a:solidFill>
                  <a:schemeClr val="accent6"/>
                </a:solidFill>
                <a:sym typeface="+mn-ea"/>
              </a:rPr>
              <a:t>出现数据不一致情况</a:t>
            </a:r>
            <a:endParaRPr lang="zh-CN" altLang="en-US" sz="2000" b="1">
              <a:solidFill>
                <a:schemeClr val="accent6"/>
              </a:solidFill>
              <a:sym typeface="+mn-ea"/>
            </a:endParaRPr>
          </a:p>
          <a:p>
            <a:endParaRPr lang="zh-CN" altLang="en-US" sz="2000" b="1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5" grpId="0"/>
      <p:bldP spid="4" grpId="1"/>
      <p:bldP spid="5" grpId="1"/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创建表时可以按任意顺序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1576705"/>
          </a:xfrm>
        </p:spPr>
        <p:txBody>
          <a:bodyPr/>
          <a:p>
            <a:r>
              <a:rPr lang="zh-CN" altLang="en-US">
                <a:sym typeface="+mn-ea"/>
              </a:rPr>
              <a:t>创建数据表时，不用考虑当前数据表中的项是否与其他数据表中的项是否有关联。</a:t>
            </a:r>
            <a:endParaRPr lang="zh-CN" altLang="en-US"/>
          </a:p>
          <a:p>
            <a:r>
              <a:rPr lang="zh-CN" altLang="en-US">
                <a:sym typeface="+mn-ea"/>
              </a:rPr>
              <a:t>此时可以任意创建数据表而不用考虑创建的顺序。</a:t>
            </a:r>
            <a:endParaRPr lang="zh-CN" altLang="en-US"/>
          </a:p>
          <a:p>
            <a:r>
              <a:rPr lang="zh-CN" altLang="en-US">
                <a:sym typeface="+mn-ea"/>
              </a:rPr>
              <a:t>同时，在增删改查时不会与其他数据表产生任何关联，对当前数据表的操作变得只与当前数据表有关。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5415" y="3161030"/>
            <a:ext cx="6604635" cy="2009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3161030"/>
            <a:ext cx="4577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例如，先创建表</a:t>
            </a:r>
            <a:r>
              <a:rPr lang="en-US" altLang="zh-CN"/>
              <a:t>student</a:t>
            </a:r>
            <a:r>
              <a:rPr lang="zh-CN" altLang="en-US"/>
              <a:t>，而</a:t>
            </a:r>
            <a:r>
              <a:rPr lang="en-US" altLang="zh-CN"/>
              <a:t>student</a:t>
            </a:r>
            <a:r>
              <a:rPr lang="zh-CN" altLang="en-US"/>
              <a:t>表中的</a:t>
            </a:r>
            <a:r>
              <a:rPr lang="en-US" altLang="zh-CN"/>
              <a:t>dept_id</a:t>
            </a:r>
            <a:r>
              <a:rPr lang="zh-CN" altLang="en-US"/>
              <a:t>与</a:t>
            </a:r>
            <a:r>
              <a:rPr lang="en-US" altLang="zh-CN"/>
              <a:t>department</a:t>
            </a:r>
            <a:r>
              <a:rPr lang="zh-CN" altLang="en-US"/>
              <a:t>中的</a:t>
            </a:r>
            <a:r>
              <a:rPr lang="en-US" altLang="zh-CN"/>
              <a:t>dept_id</a:t>
            </a:r>
            <a:r>
              <a:rPr lang="zh-CN" altLang="en-US"/>
              <a:t>对应。然而此时</a:t>
            </a:r>
            <a:r>
              <a:rPr lang="en-US" altLang="zh-CN">
                <a:sym typeface="+mn-ea"/>
              </a:rPr>
              <a:t>department</a:t>
            </a:r>
            <a:r>
              <a:rPr lang="zh-CN" altLang="en-US">
                <a:sym typeface="+mn-ea"/>
              </a:rPr>
              <a:t>表</a:t>
            </a:r>
            <a:r>
              <a:rPr lang="zh-CN" altLang="en-US"/>
              <a:t>并未创建，此时</a:t>
            </a:r>
            <a:r>
              <a:rPr lang="en-US" altLang="zh-CN"/>
              <a:t>student</a:t>
            </a:r>
            <a:r>
              <a:rPr lang="zh-CN" altLang="en-US"/>
              <a:t>表可以成功创建。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出现数据不一致情况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2169795"/>
            <a:ext cx="6122035" cy="1027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700" y="169291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例如，在</a:t>
            </a:r>
            <a:r>
              <a:rPr lang="en-US" altLang="zh-CN"/>
              <a:t>department</a:t>
            </a:r>
            <a:r>
              <a:rPr lang="zh-CN" altLang="en-US"/>
              <a:t>表中不存在</a:t>
            </a:r>
            <a:r>
              <a:rPr lang="en-US" altLang="zh-CN"/>
              <a:t>dept_id</a:t>
            </a:r>
            <a:r>
              <a:rPr lang="zh-CN" altLang="en-US"/>
              <a:t>为</a:t>
            </a:r>
            <a:r>
              <a:rPr lang="en-US" altLang="zh-CN"/>
              <a:t>4</a:t>
            </a:r>
            <a:r>
              <a:rPr lang="zh-CN" altLang="en-US"/>
              <a:t>的情况。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4268470"/>
            <a:ext cx="7984490" cy="11169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7700" y="3454400"/>
            <a:ext cx="7244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而此时，在对</a:t>
            </a:r>
            <a:r>
              <a:rPr lang="en-US" altLang="zh-CN"/>
              <a:t>teacher</a:t>
            </a:r>
            <a:r>
              <a:rPr lang="zh-CN" altLang="en-US"/>
              <a:t>表进行数据插入时，把最后一项</a:t>
            </a:r>
            <a:r>
              <a:rPr lang="en-US" altLang="zh-CN"/>
              <a:t>dept_id</a:t>
            </a:r>
            <a:r>
              <a:rPr lang="zh-CN" altLang="en-US"/>
              <a:t>设置为了</a:t>
            </a:r>
            <a:r>
              <a:rPr lang="en-US" altLang="zh-CN"/>
              <a:t>4</a:t>
            </a:r>
            <a:r>
              <a:rPr lang="zh-CN" altLang="en-US"/>
              <a:t>。此时插入可以成功。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1195" y="5566410"/>
            <a:ext cx="829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这样就出现了数据不一致的问题，即凭空产生了一个不存在的</a:t>
            </a:r>
            <a:r>
              <a:rPr lang="en-US" altLang="zh-CN"/>
              <a:t>department</a:t>
            </a:r>
            <a:r>
              <a:rPr lang="zh-CN" altLang="en-US"/>
              <a:t>数据项。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如果定义了外键，添加数据和删除数据是否有顺序限制？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798060" cy="56007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有限制。主表创建时，其从表必须存在。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339090" y="2394585"/>
          <a:ext cx="14204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95"/>
              </a:tblGrid>
              <a:tr h="5734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department</a:t>
                      </a:r>
                      <a:endParaRPr lang="en-US" altLang="zh-CN"/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dept_id</a:t>
                      </a:r>
                      <a:endParaRPr lang="en-US" altLang="zh-CN"/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2193290" y="2394585"/>
          <a:ext cx="1566545" cy="211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545"/>
              </a:tblGrid>
              <a:tr h="5816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student</a:t>
                      </a:r>
                      <a:endParaRPr lang="en-US" altLang="zh-CN"/>
                    </a:p>
                  </a:txBody>
                  <a:tcPr/>
                </a:tc>
              </a:tr>
              <a:tr h="529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student_id</a:t>
                      </a:r>
                      <a:endParaRPr lang="en-US" altLang="zh-CN"/>
                    </a:p>
                  </a:txBody>
                  <a:tcPr/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530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dept_id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4193540" y="2394585"/>
          <a:ext cx="1415415" cy="210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415"/>
              </a:tblGrid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teacher</a:t>
                      </a:r>
                      <a:endParaRPr lang="en-US" altLang="zh-CN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staff_id</a:t>
                      </a:r>
                      <a:endParaRPr lang="en-US" altLang="zh-CN"/>
                    </a:p>
                  </a:txBody>
                  <a:tcPr/>
                </a:tc>
              </a:tr>
              <a:tr h="485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dept_id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7893050" y="2394585"/>
          <a:ext cx="1384935" cy="272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/>
              </a:tblGrid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class</a:t>
                      </a:r>
                      <a:endParaRPr lang="en-US" altLang="zh-CN"/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class_id</a:t>
                      </a:r>
                      <a:endParaRPr lang="en-US" altLang="zh-CN"/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course_id</a:t>
                      </a:r>
                      <a:endParaRPr lang="en-US" altLang="zh-CN"/>
                    </a:p>
                  </a:txBody>
                  <a:tcPr/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623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staff_id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6042660" y="2386330"/>
          <a:ext cx="1414145" cy="211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145"/>
              </a:tblGrid>
              <a:tr h="582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course</a:t>
                      </a:r>
                      <a:endParaRPr lang="en-US" altLang="zh-CN"/>
                    </a:p>
                  </a:txBody>
                  <a:tcPr/>
                </a:tc>
              </a:tr>
              <a:tr h="507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course_id</a:t>
                      </a:r>
                      <a:endParaRPr lang="en-US" altLang="zh-CN"/>
                    </a:p>
                  </a:txBody>
                  <a:tcPr/>
                </a:tc>
              </a:tr>
              <a:tr h="494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532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dept_id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9714230" y="2394585"/>
          <a:ext cx="2150110" cy="315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110"/>
              </a:tblGrid>
              <a:tr h="588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course_selection</a:t>
                      </a:r>
                      <a:endParaRPr lang="en-US" altLang="zh-CN"/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course_selection_id</a:t>
                      </a:r>
                      <a:endParaRPr lang="zh-CN" altLang="en-US"/>
                    </a:p>
                  </a:txBody>
                  <a:tcPr/>
                </a:tc>
              </a:tr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student_id</a:t>
                      </a:r>
                      <a:endParaRPr lang="en-US" altLang="zh-CN"/>
                    </a:p>
                  </a:txBody>
                  <a:tcPr/>
                </a:tc>
              </a:tr>
              <a:tr h="5251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588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course_id</a:t>
                      </a:r>
                      <a:endParaRPr lang="en-US" altLang="zh-CN"/>
                    </a:p>
                  </a:txBody>
                  <a:tcPr/>
                </a:tc>
              </a:tr>
              <a:tr h="456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staff_id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90295" y="862330"/>
            <a:ext cx="895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例如，如果在</a:t>
            </a:r>
            <a:r>
              <a:rPr lang="en-US" altLang="zh-CN"/>
              <a:t>department</a:t>
            </a:r>
            <a:r>
              <a:rPr lang="zh-CN" altLang="en-US"/>
              <a:t>表没有被创建时创建</a:t>
            </a:r>
            <a:r>
              <a:rPr lang="en-US" altLang="zh-CN"/>
              <a:t>student</a:t>
            </a:r>
            <a:r>
              <a:rPr lang="zh-CN" altLang="en-US"/>
              <a:t>表，则此时会出现报错并无法创建。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520" y="1509395"/>
            <a:ext cx="8660130" cy="3025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4813300"/>
            <a:ext cx="8660130" cy="42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演示</Application>
  <PresentationFormat>宽屏</PresentationFormat>
  <Paragraphs>96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文泉驿微米黑</vt:lpstr>
      <vt:lpstr>Arial Black</vt:lpstr>
      <vt:lpstr>微软雅黑</vt:lpstr>
      <vt:lpstr>宋体</vt:lpstr>
      <vt:lpstr>Arial Unicode MS</vt:lpstr>
      <vt:lpstr>Office 主题​​</vt:lpstr>
      <vt:lpstr>如果不定义外键会怎样？以school数据库为例说明。如果定义了外键，添加数据和删除数据是否有顺序限制，请以school数据库举例说明。</vt:lpstr>
      <vt:lpstr>外键的作用</vt:lpstr>
      <vt:lpstr>创建表时可以按任意顺序</vt:lpstr>
      <vt:lpstr>出现数据不一致情况</vt:lpstr>
      <vt:lpstr>如果定义了外键，添加数据和删除数据是否有顺序限制？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itbear</dc:creator>
  <cp:lastModifiedBy>itbear</cp:lastModifiedBy>
  <cp:revision>49</cp:revision>
  <dcterms:created xsi:type="dcterms:W3CDTF">2022-12-14T02:03:03Z</dcterms:created>
  <dcterms:modified xsi:type="dcterms:W3CDTF">2022-12-14T02:03:03Z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