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8" r:id="rId6"/>
    <p:sldId id="27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398D-2817-5F47-B55F-40C7472F4933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AFB2-1755-1948-A78A-81F0A7367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AFB2-1755-1948-A78A-81F0A7367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C158-C45E-569C-5501-2088EDA3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1134-1622-ECD8-EDF0-2AD83BCA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8CB0-8278-2B7C-959E-02D178D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28CA-D7F6-CF57-1184-C7CE7E37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E56C-D762-5C43-90D5-4B63A4CF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1D1-8E1F-7922-387B-D3F2C210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E0B8-D993-96E1-CE43-6629ED40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CD25-0958-2F4C-4455-AE4BB6F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2BD4-6BCC-3B53-45B5-D0AB0F4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6B28-3354-57CA-663A-BDD1FAF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846B-4ED3-D473-2EF6-1E23B0FEC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C548-51C1-C2F1-6C34-85275BB3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205C-E05A-78A2-7E11-8721974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D170-B42F-19DA-B77F-D3D97FA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5AF1-EBDF-F2D8-C058-B61872F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245-444E-B3A0-0593-612B98F5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5160-24FE-BE90-9AF3-EF8B858E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A5C6-03F1-8340-FBF6-909E352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976E-3F9A-8E05-F1EF-E710C53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85C3-BB5D-D154-6B17-253A8405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D3E-65A6-5445-8DB5-558E8C7C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BA84-5426-9500-EE04-26989BA1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FB85-23DC-900D-9AE1-2AB7AAEF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9B24-E3BB-1150-65F3-AE66626C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CF73-0637-F0AC-0A69-E5251194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1555-31DF-CBB4-8EF3-36C6260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D820-B945-CDEE-D374-79DC89A9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9519-F8EE-1316-970E-B3AC6EE4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03CF-27FF-5F74-AD3A-AD6D9425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DAD7-6978-EA2F-ACA6-0DA0582C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ECB-8C57-BC1B-5967-48CABEB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AD9-7515-47AC-6D70-161F08C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E540-68C9-0DEF-D8EC-3580F4CF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1F689-A818-E3E6-0A7B-C7E4A1F1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4BA2-394F-B189-8CED-BB42F09C0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BC233-72FE-B6C5-C82B-C3AC9163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EBF10-1A73-9FC0-ED93-07664ED0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1021C-C108-0385-B474-425C7D9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A7C8-8A9F-009C-93D0-A4BAE08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91DC-E8DB-6BFB-F679-F704A59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949F-8911-7820-F8BC-6453474E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900A8-809D-3BAA-4C3A-0EAF05A3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3542-328D-9F05-BF72-13D9862D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F9DC0-EB4C-2029-EC6D-C9E1591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FA5BF-E432-CF6D-8EC9-7BD33E2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94E7-F68A-20BD-F3BC-7C2C1E0A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8E2-0EAC-3D7F-4B85-206F2BBD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0153-7CC3-5F7D-1484-7321A5B0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927F8-B22E-5D4D-7709-28FC8415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26CC-0ADC-C51D-E162-73523B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E7-A388-0274-7CBA-BE9CBF9F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9B3D-D3BD-FC54-62C8-1A3F8596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186-B82E-C3E0-303B-5EB8E65A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FF4C-3A7C-44B7-1CBE-8437B2BF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13AB4-8AB6-D8D3-485E-891B026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5EAA-1846-FB8E-0C6E-73BFF1E1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AE4A-2BD6-92F0-AB09-9D8E261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8704-0C7D-157C-5761-F155DD02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2C7EC-34A1-DD8C-B236-DE562EA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19FD-7688-2D9C-D571-07AA59BD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5DB2-73C0-894B-C6BD-E8F34173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DB07-7AFB-E840-8B71-DC5826C3E4F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095A-F7BA-F16F-4FFB-47D7AF80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164-F921-AA07-D072-04C5A1422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A90D-3938-C44E-AB44-5963E4CF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F46DAF-EB0C-578E-006B-DE734F1A26E3}"/>
              </a:ext>
            </a:extLst>
          </p:cNvPr>
          <p:cNvSpPr txBox="1"/>
          <p:nvPr/>
        </p:nvSpPr>
        <p:spPr>
          <a:xfrm>
            <a:off x="3736848" y="1036320"/>
            <a:ext cx="47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研讨题目</a:t>
            </a:r>
            <a:r>
              <a:rPr lang="en-US" altLang="zh-CN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4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CA79F-FDF3-5A6D-24CE-CD8C35A32B66}"/>
              </a:ext>
            </a:extLst>
          </p:cNvPr>
          <p:cNvSpPr txBox="1"/>
          <p:nvPr/>
        </p:nvSpPr>
        <p:spPr>
          <a:xfrm>
            <a:off x="2816772" y="2765773"/>
            <a:ext cx="6558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设计一个能更新的视图，要求更新后的数据满足视图定义的范围：“系统结构”还未有总评成绩的选课视图。写出如下对视图的更新命令，并判断是否可行，如不可行请说出理由。</a:t>
            </a:r>
            <a:endParaRPr lang="en-US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C532E-AAC1-2C39-AF9D-5227E16DF73A}"/>
              </a:ext>
            </a:extLst>
          </p:cNvPr>
          <p:cNvSpPr txBox="1"/>
          <p:nvPr/>
        </p:nvSpPr>
        <p:spPr>
          <a:xfrm>
            <a:off x="4279392" y="4700307"/>
            <a:ext cx="363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50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40" y="243840"/>
            <a:ext cx="217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创建视图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40" y="1071247"/>
            <a:ext cx="5074394" cy="144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视图约束条件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</a:t>
            </a: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“系统结构”还未有总评成绩的选课记录。</a:t>
            </a: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使用一个子查询，从课程表中找到“体系结构”这一门课的课程号，并限定成绩为空。</a:t>
            </a: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F9475-B564-ED94-8540-277AC6245ED7}"/>
              </a:ext>
            </a:extLst>
          </p:cNvPr>
          <p:cNvSpPr txBox="1"/>
          <p:nvPr/>
        </p:nvSpPr>
        <p:spPr>
          <a:xfrm>
            <a:off x="6096000" y="705505"/>
            <a:ext cx="5279346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create view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as</a:t>
            </a: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  <a:t>*</a:t>
            </a:r>
            <a:b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course_selection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(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b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course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course_name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zh-CN" altLang="en-US" sz="1600" dirty="0">
                <a:solidFill>
                  <a:srgbClr val="6A8759"/>
                </a:solidFill>
                <a:effectLst/>
                <a:latin typeface="Menlo-Regular" panose="020B0609030804020204" pitchFamily="49" charset="0"/>
              </a:rPr>
              <a:t>系统结构</a:t>
            </a:r>
            <a:r>
              <a:rPr lang="en-US" altLang="zh-CN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and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is null;</a:t>
            </a:r>
            <a:endParaRPr lang="en-US" sz="1600" dirty="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3A2264-A1A2-6BE5-EE36-2094BD2F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00029"/>
            <a:ext cx="7772400" cy="30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39" y="243840"/>
            <a:ext cx="24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更新视图的规则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39" y="1071247"/>
            <a:ext cx="5988795" cy="317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对于视图元组的更新操作，需要符合下面的三条规则：</a:t>
            </a:r>
            <a:endParaRPr lang="en-US" altLang="zh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视图不能够从多个基本表使用连接操作导出。</a:t>
            </a: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视图不能够使用分组、聚合操作。</a:t>
            </a: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视图必须是从单个基本表中使用选择、投影操作导出，并且包含了主键或某个候选键。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在这个视图中，其适用的就是第三条规则。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该视图是有选课表使用选择导出的，因此可以进行更新操作。</a:t>
            </a:r>
            <a:endParaRPr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992CC-D5ED-4C20-818B-10FFDA9595EC}"/>
              </a:ext>
            </a:extLst>
          </p:cNvPr>
          <p:cNvSpPr txBox="1"/>
          <p:nvPr/>
        </p:nvSpPr>
        <p:spPr>
          <a:xfrm>
            <a:off x="6568966" y="3059823"/>
            <a:ext cx="5279346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create view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as</a:t>
            </a: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  <a:t>*</a:t>
            </a:r>
            <a:b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course_selection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(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b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course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course_name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zh-CN" altLang="en-US" sz="1600" dirty="0">
                <a:solidFill>
                  <a:srgbClr val="6A8759"/>
                </a:solidFill>
                <a:effectLst/>
                <a:latin typeface="Menlo-Regular" panose="020B0609030804020204" pitchFamily="49" charset="0"/>
              </a:rPr>
              <a:t>系统结构</a:t>
            </a:r>
            <a:r>
              <a:rPr lang="en-US" altLang="zh-CN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and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is null;</a:t>
            </a:r>
            <a:endParaRPr lang="en-US" sz="1600" dirty="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6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39" y="243840"/>
            <a:ext cx="24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插入数据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39" y="1071247"/>
            <a:ext cx="5988795" cy="75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插入数据（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1107, 2013-2014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秋季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 08305004, 0101, 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992CC-D5ED-4C20-818B-10FFDA9595EC}"/>
              </a:ext>
            </a:extLst>
          </p:cNvPr>
          <p:cNvSpPr txBox="1"/>
          <p:nvPr/>
        </p:nvSpPr>
        <p:spPr>
          <a:xfrm>
            <a:off x="243839" y="1824658"/>
            <a:ext cx="5279346" cy="9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insert into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values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'1107'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'201301'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'08305004'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'0101'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null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9929-1246-2F92-6F58-4F23A14EE55A}"/>
              </a:ext>
            </a:extLst>
          </p:cNvPr>
          <p:cNvSpPr txBox="1"/>
          <p:nvPr/>
        </p:nvSpPr>
        <p:spPr>
          <a:xfrm>
            <a:off x="243839" y="3722855"/>
            <a:ext cx="5279346" cy="9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insert into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values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'1107'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'201202'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'08305002'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'0102'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, null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73255-2D93-0915-B2D6-29624338169B}"/>
              </a:ext>
            </a:extLst>
          </p:cNvPr>
          <p:cNvSpPr txBox="1"/>
          <p:nvPr/>
        </p:nvSpPr>
        <p:spPr>
          <a:xfrm>
            <a:off x="243838" y="2969444"/>
            <a:ext cx="5988795" cy="75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插入数据（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1107, 2012-2013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冬季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 08305002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0102, 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null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0C5C9E-CE6E-FC73-3B91-CCD0FAD2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28" y="1227496"/>
            <a:ext cx="4928476" cy="1194323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15FFC6-907C-0760-0B90-B62330AE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0" y="2819354"/>
            <a:ext cx="5111852" cy="2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39" y="243840"/>
            <a:ext cx="24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更新数据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39" y="1071247"/>
            <a:ext cx="5988795" cy="109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将所有学生平时成绩增加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但不能超过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100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</a:t>
            </a:r>
            <a:endParaRPr lang="en-US" altLang="zh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首先将分数≥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90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分的学生的成绩直接设置为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100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随后，将分数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&lt;90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分的学生的成绩在原来基础上加</a:t>
            </a:r>
            <a:r>
              <a:rPr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992CC-D5ED-4C20-818B-10FFDA9595EC}"/>
              </a:ext>
            </a:extLst>
          </p:cNvPr>
          <p:cNvSpPr txBox="1"/>
          <p:nvPr/>
        </p:nvSpPr>
        <p:spPr>
          <a:xfrm>
            <a:off x="243839" y="2316099"/>
            <a:ext cx="5279346" cy="22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update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set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100</a:t>
            </a:r>
            <a:b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&gt;=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90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update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structure_student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set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10</a:t>
            </a:r>
            <a:b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90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sz="1600" dirty="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9" name="Picture 8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D90A3C-B22B-5B72-85A7-8F6773F5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43" y="2316099"/>
            <a:ext cx="5704271" cy="1689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47B29D-B430-A46E-97F4-A5F9DE0AAE84}"/>
              </a:ext>
            </a:extLst>
          </p:cNvPr>
          <p:cNvSpPr txBox="1"/>
          <p:nvPr/>
        </p:nvSpPr>
        <p:spPr>
          <a:xfrm>
            <a:off x="243839" y="4541901"/>
            <a:ext cx="5988795" cy="75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但是该视图中筛选出来的都是成绩为空的学生。因此，在这里看不到效果。</a:t>
            </a:r>
          </a:p>
        </p:txBody>
      </p:sp>
    </p:spTree>
    <p:extLst>
      <p:ext uri="{BB962C8B-B14F-4D97-AF65-F5344CB8AC3E}">
        <p14:creationId xmlns:p14="http://schemas.microsoft.com/office/powerpoint/2010/main" val="202818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BC44D-8E7E-4E23-4907-56ED1BA4AA87}"/>
              </a:ext>
            </a:extLst>
          </p:cNvPr>
          <p:cNvSpPr txBox="1"/>
          <p:nvPr/>
        </p:nvSpPr>
        <p:spPr>
          <a:xfrm>
            <a:off x="243839" y="243840"/>
            <a:ext cx="240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更新数据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1DCCF-F1C7-113C-377C-EA52BD0E6E19}"/>
              </a:ext>
            </a:extLst>
          </p:cNvPr>
          <p:cNvSpPr txBox="1"/>
          <p:nvPr/>
        </p:nvSpPr>
        <p:spPr>
          <a:xfrm>
            <a:off x="243839" y="1071247"/>
            <a:ext cx="5988795" cy="109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为了让能够看到效果，在这里新建了一个新的视图，移除了对成绩要求为空的要求。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重新使用之前的语句更新成绩。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B32B85-F394-C891-D8B3-82E9F60C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34" y="1071247"/>
            <a:ext cx="5443309" cy="166511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257922A-0C15-4BFA-A60B-5DFAE46A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9" y="3814735"/>
            <a:ext cx="5494974" cy="1524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7593D-C08C-F61C-BDC4-5F3E5D376768}"/>
              </a:ext>
            </a:extLst>
          </p:cNvPr>
          <p:cNvSpPr txBox="1"/>
          <p:nvPr/>
        </p:nvSpPr>
        <p:spPr>
          <a:xfrm>
            <a:off x="243839" y="2170907"/>
            <a:ext cx="5279346" cy="222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create view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structure_student</a:t>
            </a:r>
            <a:r>
              <a:rPr lang="en-US" altLang="zh-CN" sz="1600" dirty="0">
                <a:effectLst/>
                <a:latin typeface="JetBrains Mono" panose="02000009000000000000" pitchFamily="49" charset="0"/>
              </a:rPr>
              <a:t>_2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as</a:t>
            </a: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  <a:t>*</a:t>
            </a:r>
            <a:br>
              <a:rPr lang="en-US" sz="1600" dirty="0">
                <a:solidFill>
                  <a:srgbClr val="FFC66D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 err="1">
                <a:effectLst/>
                <a:latin typeface="JetBrains Mono" panose="02000009000000000000" pitchFamily="49" charset="0"/>
              </a:rPr>
              <a:t>course_selection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(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select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course_id</a:t>
            </a:r>
            <a:b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from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course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       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 err="1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course_name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zh-CN" altLang="en-US" sz="1600" dirty="0">
                <a:solidFill>
                  <a:srgbClr val="6A8759"/>
                </a:solidFill>
                <a:effectLst/>
                <a:latin typeface="Menlo-Regular" panose="020B0609030804020204" pitchFamily="49" charset="0"/>
              </a:rPr>
              <a:t>系统结构</a:t>
            </a:r>
            <a:r>
              <a:rPr lang="en-US" altLang="zh-CN" sz="1600" dirty="0">
                <a:solidFill>
                  <a:srgbClr val="6A875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zh-CN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sz="1600" dirty="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7BBE5-80F6-B33A-8260-2B7B7B80E38D}"/>
              </a:ext>
            </a:extLst>
          </p:cNvPr>
          <p:cNvSpPr txBox="1"/>
          <p:nvPr/>
        </p:nvSpPr>
        <p:spPr>
          <a:xfrm>
            <a:off x="243839" y="4396453"/>
            <a:ext cx="5279346" cy="22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update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structure_student</a:t>
            </a:r>
            <a:r>
              <a:rPr lang="en-US" altLang="zh-CN" sz="1600" dirty="0">
                <a:effectLst/>
                <a:latin typeface="JetBrains Mono" panose="02000009000000000000" pitchFamily="49" charset="0"/>
              </a:rPr>
              <a:t>_2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set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100</a:t>
            </a:r>
            <a:b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&gt;=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90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b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update </a:t>
            </a:r>
            <a:r>
              <a:rPr lang="en-US" sz="1600" dirty="0">
                <a:effectLst/>
                <a:latin typeface="JetBrains Mono" panose="02000009000000000000" pitchFamily="49" charset="0"/>
              </a:rPr>
              <a:t>structure_student</a:t>
            </a:r>
            <a:r>
              <a:rPr lang="en-US" altLang="zh-CN" sz="1600" dirty="0">
                <a:effectLst/>
                <a:latin typeface="JetBrains Mono" panose="02000009000000000000" pitchFamily="49" charset="0"/>
              </a:rPr>
              <a:t>_2</a:t>
            </a:r>
            <a:b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set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10</a:t>
            </a:r>
            <a:b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where </a:t>
            </a:r>
            <a:r>
              <a:rPr lang="en-US" sz="1600" dirty="0">
                <a:solidFill>
                  <a:srgbClr val="9876AA"/>
                </a:solidFill>
                <a:effectLst/>
                <a:latin typeface="JetBrains Mono" panose="02000009000000000000" pitchFamily="49" charset="0"/>
              </a:rPr>
              <a:t>score </a:t>
            </a:r>
            <a:r>
              <a:rPr lang="en-US" sz="1600" dirty="0">
                <a:solidFill>
                  <a:srgbClr val="A9B7C6"/>
                </a:solidFill>
                <a:effectLst/>
                <a:latin typeface="JetBrains Mono" panose="02000009000000000000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JetBrains Mono" panose="02000009000000000000" pitchFamily="49" charset="0"/>
              </a:rPr>
              <a:t>90</a:t>
            </a:r>
            <a:r>
              <a:rPr lang="en-US" sz="1600" dirty="0">
                <a:solidFill>
                  <a:srgbClr val="CC7832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sz="1600" dirty="0">
              <a:solidFill>
                <a:srgbClr val="A9B7C6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8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F46DAF-EB0C-578E-006B-DE734F1A26E3}"/>
              </a:ext>
            </a:extLst>
          </p:cNvPr>
          <p:cNvSpPr txBox="1"/>
          <p:nvPr/>
        </p:nvSpPr>
        <p:spPr>
          <a:xfrm>
            <a:off x="3736848" y="2921168"/>
            <a:ext cx="47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09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596</Words>
  <Application>Microsoft Macintosh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Han Serif SC</vt:lpstr>
      <vt:lpstr>Arial</vt:lpstr>
      <vt:lpstr>Calibri</vt:lpstr>
      <vt:lpstr>Calibri Light</vt:lpstr>
      <vt:lpstr>JetBrains Mono</vt:lpstr>
      <vt:lpstr>Menlo-Regular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Huang</dc:creator>
  <cp:lastModifiedBy>Shawn Huang</cp:lastModifiedBy>
  <cp:revision>74</cp:revision>
  <dcterms:created xsi:type="dcterms:W3CDTF">2022-12-11T14:45:24Z</dcterms:created>
  <dcterms:modified xsi:type="dcterms:W3CDTF">2022-12-27T10:07:08Z</dcterms:modified>
</cp:coreProperties>
</file>