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68" r:id="rId2"/>
    <p:sldId id="258" r:id="rId3"/>
    <p:sldId id="275" r:id="rId4"/>
    <p:sldId id="269" r:id="rId5"/>
    <p:sldId id="1476" r:id="rId6"/>
    <p:sldId id="1474" r:id="rId7"/>
    <p:sldId id="273" r:id="rId8"/>
    <p:sldId id="1477" r:id="rId9"/>
    <p:sldId id="1478" r:id="rId10"/>
    <p:sldId id="14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6" autoAdjust="0"/>
    <p:restoredTop sz="96512" autoAdjust="0"/>
  </p:normalViewPr>
  <p:slideViewPr>
    <p:cSldViewPr snapToGrid="0">
      <p:cViewPr varScale="1">
        <p:scale>
          <a:sx n="102" d="100"/>
          <a:sy n="102" d="100"/>
        </p:scale>
        <p:origin x="224" y="9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EE36A-80F0-493B-8399-E16DE5C11BEB}" type="datetimeFigureOut">
              <a:rPr lang="en-US" smtClean="0"/>
              <a:t>12/6/22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78B51-5047-408F-866C-054737DFBFE7}" type="slidenum">
              <a:rPr lang="en-US" smtClean="0"/>
              <a:t>‹#›</a:t>
            </a:fld>
            <a:endParaRPr lang="en-US"/>
          </a:p>
        </p:txBody>
      </p:sp>
    </p:spTree>
    <p:extLst>
      <p:ext uri="{BB962C8B-B14F-4D97-AF65-F5344CB8AC3E}">
        <p14:creationId xmlns:p14="http://schemas.microsoft.com/office/powerpoint/2010/main" val="7392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3F78B51-5047-408F-866C-054737DFBFE7}" type="slidenum">
              <a:rPr lang="en-US" smtClean="0"/>
              <a:t>1</a:t>
            </a:fld>
            <a:endParaRPr lang="en-US"/>
          </a:p>
        </p:txBody>
      </p:sp>
    </p:spTree>
    <p:extLst>
      <p:ext uri="{BB962C8B-B14F-4D97-AF65-F5344CB8AC3E}">
        <p14:creationId xmlns:p14="http://schemas.microsoft.com/office/powerpoint/2010/main" val="279724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3F78B51-5047-408F-866C-054737DFBFE7}" type="slidenum">
              <a:rPr lang="en-US" smtClean="0"/>
              <a:t>4</a:t>
            </a:fld>
            <a:endParaRPr lang="en-US"/>
          </a:p>
        </p:txBody>
      </p:sp>
    </p:spTree>
    <p:extLst>
      <p:ext uri="{BB962C8B-B14F-4D97-AF65-F5344CB8AC3E}">
        <p14:creationId xmlns:p14="http://schemas.microsoft.com/office/powerpoint/2010/main" val="188767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03F78B51-5047-408F-866C-054737DFBFE7}" type="slidenum">
              <a:rPr lang="en-US" smtClean="0"/>
              <a:t>5</a:t>
            </a:fld>
            <a:endParaRPr lang="en-US"/>
          </a:p>
        </p:txBody>
      </p:sp>
    </p:spTree>
    <p:extLst>
      <p:ext uri="{BB962C8B-B14F-4D97-AF65-F5344CB8AC3E}">
        <p14:creationId xmlns:p14="http://schemas.microsoft.com/office/powerpoint/2010/main" val="129484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B4B3F-5777-43E0-9C52-8A7D3176A9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AD89409-D476-452D-8AE4-792CB3EC0D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7FA7AC2-C188-4ED3-B261-AB0E4E569E09}"/>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60D2E249-CC35-4B53-9E9B-CE6AA3D093E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5039ACA-8F76-4E8F-A2B7-EE46B2EE8BEB}"/>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3448197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04C90-979E-46A2-B684-36A274A64B18}"/>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C66E6AD-8E00-415A-8767-CB5B246B53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03F0772-678B-4FE6-9AC8-276DBC38010D}"/>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BDC4F39A-45E9-493E-8335-FA9562EAC43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1A9BD62-73D0-4455-ABB4-16BD39370EDD}"/>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21729638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9BABE5-F5D5-4074-9446-676C248870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E042290-3247-4CE3-9861-88B0050EBF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A1C8142-750F-41D5-973E-94B50FA92F3C}"/>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A578E221-AAD5-4231-94DA-56482692BB7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F00BD8D-1BA7-411C-9C36-15F81741D901}"/>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4185839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79332-7BB6-43D3-95B7-009ED0AA0C5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392D35B-53EB-4AB6-A945-EB9BC96A95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562ABF4-492A-4C6D-88D5-E11A6CB3B7E7}"/>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CD644AC2-388B-4F67-8B31-2B432D84639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EBBD8E2-C62C-46AE-AEE2-3F091F8E68AE}"/>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2065245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4D6D8-2DC8-4F39-8B39-A57F2D3EEC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BCEB0A3-69FC-461F-8330-5085AD157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319382-60A6-4331-A79B-6AA803110692}"/>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D0C4BDC5-DC0C-4DF1-AD15-1F906C90921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F8D8667-CDA2-4A44-9BC3-494ED1A1359B}"/>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15573567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F91CD-124A-4E25-B97B-216FDCEE906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E58BA9F-7B61-468B-8C91-C9F5404F3E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4E9A1613-CA72-4F42-891E-71D465FECF1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0EF2C61-8B91-4F3E-A019-5F251E3A1031}"/>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6" name="页脚占位符 5">
            <a:extLst>
              <a:ext uri="{FF2B5EF4-FFF2-40B4-BE49-F238E27FC236}">
                <a16:creationId xmlns:a16="http://schemas.microsoft.com/office/drawing/2014/main" id="{2F74D5CB-A074-43C0-87B7-27BCBE739F6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1654BF3-0D9F-45D9-AFCE-E916D1B36794}"/>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4028851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7A844-0241-41DB-AD4A-0903BAB5090B}"/>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063523C-8252-4F5E-ABF8-E84233063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C0048C-4E76-4869-AC90-FA6C28C5A3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59034026-CFAB-4E73-BA77-B23605F3E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681995-D198-4F8B-A877-5AEDC717A2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27B1097B-8691-4DA6-AEE1-0894A2C99C3B}"/>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8" name="页脚占位符 7">
            <a:extLst>
              <a:ext uri="{FF2B5EF4-FFF2-40B4-BE49-F238E27FC236}">
                <a16:creationId xmlns:a16="http://schemas.microsoft.com/office/drawing/2014/main" id="{24D1DF50-3B5F-489E-B147-035997CE89DF}"/>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06F37D06-56DC-40FF-99FF-73FD17CAAC29}"/>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957516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77F63-20A5-4850-A9CA-17D449C9FF1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7A32F10-4DA1-4BB9-A0EE-481E4227274C}"/>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4" name="页脚占位符 3">
            <a:extLst>
              <a:ext uri="{FF2B5EF4-FFF2-40B4-BE49-F238E27FC236}">
                <a16:creationId xmlns:a16="http://schemas.microsoft.com/office/drawing/2014/main" id="{D0AFA2F5-7B16-4D90-82F8-EEFE32871C78}"/>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EDC5E8F4-4A5E-425A-BB1B-3764996A2265}"/>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2363850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3E5592-9988-4910-A37B-7E88160A693B}"/>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3" name="页脚占位符 2">
            <a:extLst>
              <a:ext uri="{FF2B5EF4-FFF2-40B4-BE49-F238E27FC236}">
                <a16:creationId xmlns:a16="http://schemas.microsoft.com/office/drawing/2014/main" id="{A2702FDC-0571-45D3-9350-53DDE5A2D83A}"/>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6D890364-01EF-49E5-A323-7E9D173FFC22}"/>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7723887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7CA5A-1D7A-4CC3-9E9F-20DD039E03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078C2F4-B9D7-4562-AAE6-E11C52A9A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9AF18B46-2FB2-41AA-84B5-D94F63570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FF5600-8FD8-4268-99A8-1BFA11B22BE4}"/>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6" name="页脚占位符 5">
            <a:extLst>
              <a:ext uri="{FF2B5EF4-FFF2-40B4-BE49-F238E27FC236}">
                <a16:creationId xmlns:a16="http://schemas.microsoft.com/office/drawing/2014/main" id="{C5DD6404-E542-41B1-8848-FA427CA3D05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063FDEA-B789-4B6F-9BE6-B2A711AD71E1}"/>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2022537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A2FD6-FFBE-4207-8B8A-0763DB84CA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C239B7B-07EA-45F4-9476-DB49719E4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5E972F2-5B55-43CA-87DC-DC6973079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1D3493-011D-44E1-8DD8-A565A63D424A}"/>
              </a:ext>
            </a:extLst>
          </p:cNvPr>
          <p:cNvSpPr>
            <a:spLocks noGrp="1"/>
          </p:cNvSpPr>
          <p:nvPr>
            <p:ph type="dt" sz="half" idx="10"/>
          </p:nvPr>
        </p:nvSpPr>
        <p:spPr/>
        <p:txBody>
          <a:bodyPr/>
          <a:lstStyle/>
          <a:p>
            <a:fld id="{4E10BD6C-5F7D-44C5-AC9F-ABD51734826C}" type="datetimeFigureOut">
              <a:rPr lang="en-US" smtClean="0"/>
              <a:t>12/6/22</a:t>
            </a:fld>
            <a:endParaRPr lang="en-US"/>
          </a:p>
        </p:txBody>
      </p:sp>
      <p:sp>
        <p:nvSpPr>
          <p:cNvPr id="6" name="页脚占位符 5">
            <a:extLst>
              <a:ext uri="{FF2B5EF4-FFF2-40B4-BE49-F238E27FC236}">
                <a16:creationId xmlns:a16="http://schemas.microsoft.com/office/drawing/2014/main" id="{75B53402-F320-44BA-A56B-CBA7A81FC4B3}"/>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7DE8294-589C-4B44-BF38-89394D2413AE}"/>
              </a:ext>
            </a:extLst>
          </p:cNvPr>
          <p:cNvSpPr>
            <a:spLocks noGrp="1"/>
          </p:cNvSpPr>
          <p:nvPr>
            <p:ph type="sldNum" sz="quarter" idx="12"/>
          </p:nvPr>
        </p:nvSpPr>
        <p:spPr/>
        <p:txBody>
          <a:bodyPr/>
          <a:lstStyle/>
          <a:p>
            <a:fld id="{AEE7DA10-1ABA-4CA4-A790-EDDCE8ECD700}" type="slidenum">
              <a:rPr lang="en-US" smtClean="0"/>
              <a:t>‹#›</a:t>
            </a:fld>
            <a:endParaRPr lang="en-US"/>
          </a:p>
        </p:txBody>
      </p:sp>
    </p:spTree>
    <p:extLst>
      <p:ext uri="{BB962C8B-B14F-4D97-AF65-F5344CB8AC3E}">
        <p14:creationId xmlns:p14="http://schemas.microsoft.com/office/powerpoint/2010/main" val="35716818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68514D-2690-4698-B7AB-B8C86C7A9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5059A6E5-1B59-45D3-91D7-C41B71E1D9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FADA1F9-F794-4ECF-9CA5-E3E8242F6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0BD6C-5F7D-44C5-AC9F-ABD51734826C}" type="datetimeFigureOut">
              <a:rPr lang="en-US" smtClean="0"/>
              <a:t>12/6/22</a:t>
            </a:fld>
            <a:endParaRPr lang="en-US"/>
          </a:p>
        </p:txBody>
      </p:sp>
      <p:sp>
        <p:nvSpPr>
          <p:cNvPr id="5" name="页脚占位符 4">
            <a:extLst>
              <a:ext uri="{FF2B5EF4-FFF2-40B4-BE49-F238E27FC236}">
                <a16:creationId xmlns:a16="http://schemas.microsoft.com/office/drawing/2014/main" id="{A8F240C4-A886-419B-B910-08FA2665A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A94E65F-2775-4EA0-90B1-9C0996DC3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7DA10-1ABA-4CA4-A790-EDDCE8ECD700}" type="slidenum">
              <a:rPr lang="en-US" smtClean="0"/>
              <a:t>‹#›</a:t>
            </a:fld>
            <a:endParaRPr lang="en-US"/>
          </a:p>
        </p:txBody>
      </p:sp>
    </p:spTree>
    <p:extLst>
      <p:ext uri="{BB962C8B-B14F-4D97-AF65-F5344CB8AC3E}">
        <p14:creationId xmlns:p14="http://schemas.microsoft.com/office/powerpoint/2010/main" val="17617206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blp.uni-trier.de/db/journals/vldb/" TargetMode="External"/><Relationship Id="rId2" Type="http://schemas.openxmlformats.org/officeDocument/2006/relationships/hyperlink" Target="http://dblp.uni-trier.de/db/conf/sigmod/" TargetMode="External"/><Relationship Id="rId1" Type="http://schemas.openxmlformats.org/officeDocument/2006/relationships/slideLayout" Target="../slideLayouts/slideLayout2.xml"/><Relationship Id="rId4" Type="http://schemas.openxmlformats.org/officeDocument/2006/relationships/hyperlink" Target="http://dblp.uni-trier.de/db/conf/ic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96F034C-1926-4B27-9307-CE753C85E2D9}"/>
              </a:ext>
            </a:extLst>
          </p:cNvPr>
          <p:cNvSpPr txBox="1"/>
          <p:nvPr/>
        </p:nvSpPr>
        <p:spPr>
          <a:xfrm>
            <a:off x="5087523" y="4197485"/>
            <a:ext cx="2016954" cy="584775"/>
          </a:xfrm>
          <a:prstGeom prst="rect">
            <a:avLst/>
          </a:prstGeom>
          <a:noFill/>
        </p:spPr>
        <p:txBody>
          <a:bodyPr wrap="square" rtlCol="0">
            <a:spAutoFit/>
          </a:bodyPr>
          <a:lstStyle/>
          <a:p>
            <a:pPr algn="ctr"/>
            <a:r>
              <a:rPr lang="zh-CN" altLang="en-US" sz="3200" dirty="0">
                <a:solidFill>
                  <a:schemeClr val="accent1">
                    <a:lumMod val="75000"/>
                  </a:schemeClr>
                </a:solidFill>
              </a:rPr>
              <a:t>小组</a:t>
            </a:r>
            <a:r>
              <a:rPr lang="en-US" altLang="zh-CN" sz="3200" dirty="0">
                <a:solidFill>
                  <a:schemeClr val="accent1">
                    <a:lumMod val="75000"/>
                  </a:schemeClr>
                </a:solidFill>
              </a:rPr>
              <a:t>A</a:t>
            </a:r>
            <a:endParaRPr lang="zh-CN" altLang="en-US" sz="3200" dirty="0">
              <a:solidFill>
                <a:schemeClr val="accent1">
                  <a:lumMod val="75000"/>
                </a:schemeClr>
              </a:solidFill>
            </a:endParaRPr>
          </a:p>
        </p:txBody>
      </p:sp>
      <p:sp>
        <p:nvSpPr>
          <p:cNvPr id="14" name="文本框 13">
            <a:extLst>
              <a:ext uri="{FF2B5EF4-FFF2-40B4-BE49-F238E27FC236}">
                <a16:creationId xmlns:a16="http://schemas.microsoft.com/office/drawing/2014/main" id="{464AF484-42FD-53D7-0B27-DA14C81C1DEC}"/>
              </a:ext>
            </a:extLst>
          </p:cNvPr>
          <p:cNvSpPr txBox="1"/>
          <p:nvPr/>
        </p:nvSpPr>
        <p:spPr>
          <a:xfrm>
            <a:off x="2772013" y="363891"/>
            <a:ext cx="6647974" cy="1200329"/>
          </a:xfrm>
          <a:prstGeom prst="rect">
            <a:avLst/>
          </a:prstGeom>
          <a:noFill/>
        </p:spPr>
        <p:txBody>
          <a:bodyPr wrap="none" rtlCol="0">
            <a:spAutoFit/>
          </a:bodyPr>
          <a:lstStyle/>
          <a:p>
            <a:r>
              <a:rPr lang="zh-CN" altLang="en-US" sz="7200" b="0" i="0" dirty="0">
                <a:solidFill>
                  <a:srgbClr val="000000"/>
                </a:solidFill>
                <a:effectLst/>
                <a:latin typeface="微软雅黑" panose="020B0503020204020204" pitchFamily="34" charset="-122"/>
                <a:ea typeface="微软雅黑" panose="020B0503020204020204" pitchFamily="34" charset="-122"/>
              </a:rPr>
              <a:t>“</a:t>
            </a:r>
            <a:r>
              <a:rPr lang="zh-CN" altLang="en-US" sz="7200" dirty="0">
                <a:solidFill>
                  <a:srgbClr val="000000"/>
                </a:solidFill>
                <a:latin typeface="微软雅黑" panose="020B0503020204020204" pitchFamily="34" charset="-122"/>
                <a:ea typeface="微软雅黑" panose="020B0503020204020204" pitchFamily="34" charset="-122"/>
              </a:rPr>
              <a:t>数据库漫谈</a:t>
            </a:r>
            <a:r>
              <a:rPr lang="zh-CN" altLang="en-US" sz="7200" b="0" i="0" dirty="0">
                <a:solidFill>
                  <a:srgbClr val="000000"/>
                </a:solidFill>
                <a:effectLst/>
                <a:latin typeface="微软雅黑" panose="020B0503020204020204" pitchFamily="34" charset="-122"/>
                <a:ea typeface="微软雅黑" panose="020B0503020204020204" pitchFamily="34" charset="-122"/>
              </a:rPr>
              <a:t>”</a:t>
            </a:r>
            <a:endParaRPr lang="en-US" sz="8000" b="1" dirty="0">
              <a:latin typeface="Source Han Serif K" panose="02020400000000000000" pitchFamily="18" charset="-128"/>
              <a:ea typeface="Source Han Serif K" panose="02020400000000000000" pitchFamily="18" charset="-128"/>
            </a:endParaRPr>
          </a:p>
        </p:txBody>
      </p:sp>
      <p:grpSp>
        <p:nvGrpSpPr>
          <p:cNvPr id="5" name="Group 4">
            <a:extLst>
              <a:ext uri="{FF2B5EF4-FFF2-40B4-BE49-F238E27FC236}">
                <a16:creationId xmlns:a16="http://schemas.microsoft.com/office/drawing/2014/main" id="{37B09832-5339-73DF-444D-F39DD1D58EB6}"/>
              </a:ext>
            </a:extLst>
          </p:cNvPr>
          <p:cNvGrpSpPr/>
          <p:nvPr/>
        </p:nvGrpSpPr>
        <p:grpSpPr>
          <a:xfrm>
            <a:off x="4152126" y="5048128"/>
            <a:ext cx="3887748" cy="923330"/>
            <a:chOff x="3981928" y="4260187"/>
            <a:chExt cx="3887748" cy="923330"/>
          </a:xfrm>
        </p:grpSpPr>
        <p:sp>
          <p:nvSpPr>
            <p:cNvPr id="10" name="文本框 9">
              <a:extLst>
                <a:ext uri="{FF2B5EF4-FFF2-40B4-BE49-F238E27FC236}">
                  <a16:creationId xmlns:a16="http://schemas.microsoft.com/office/drawing/2014/main" id="{D517C882-5426-7A79-45ED-FB0A4A127744}"/>
                </a:ext>
              </a:extLst>
            </p:cNvPr>
            <p:cNvSpPr txBox="1"/>
            <p:nvPr/>
          </p:nvSpPr>
          <p:spPr>
            <a:xfrm>
              <a:off x="4594488" y="4260187"/>
              <a:ext cx="2339791" cy="461665"/>
            </a:xfrm>
            <a:prstGeom prst="rect">
              <a:avLst/>
            </a:prstGeom>
            <a:noFill/>
          </p:spPr>
          <p:txBody>
            <a:bodyPr wrap="square">
              <a:spAutoFit/>
            </a:bodyPr>
            <a:lstStyle/>
            <a:p>
              <a:r>
                <a:rPr lang="zh-CN" altLang="en-US" sz="2400" dirty="0">
                  <a:solidFill>
                    <a:schemeClr val="accent1">
                      <a:lumMod val="75000"/>
                    </a:schemeClr>
                  </a:solidFill>
                </a:rPr>
                <a:t>汇报人：胡才郁</a:t>
              </a:r>
              <a:endParaRPr lang="en-US" altLang="zh-CN" sz="2400" dirty="0">
                <a:solidFill>
                  <a:schemeClr val="accent1">
                    <a:lumMod val="75000"/>
                  </a:schemeClr>
                </a:solidFill>
              </a:endParaRPr>
            </a:p>
          </p:txBody>
        </p:sp>
        <p:sp>
          <p:nvSpPr>
            <p:cNvPr id="2" name="文本框 9">
              <a:extLst>
                <a:ext uri="{FF2B5EF4-FFF2-40B4-BE49-F238E27FC236}">
                  <a16:creationId xmlns:a16="http://schemas.microsoft.com/office/drawing/2014/main" id="{27EB912C-EAD1-F62E-A88D-C1CCFE7B3DA2}"/>
                </a:ext>
              </a:extLst>
            </p:cNvPr>
            <p:cNvSpPr txBox="1"/>
            <p:nvPr/>
          </p:nvSpPr>
          <p:spPr>
            <a:xfrm>
              <a:off x="3981928" y="4721852"/>
              <a:ext cx="3887748" cy="461665"/>
            </a:xfrm>
            <a:prstGeom prst="rect">
              <a:avLst/>
            </a:prstGeom>
            <a:noFill/>
          </p:spPr>
          <p:txBody>
            <a:bodyPr wrap="square">
              <a:spAutoFit/>
            </a:bodyPr>
            <a:lstStyle/>
            <a:p>
              <a:r>
                <a:rPr lang="zh-CN" altLang="en-US" sz="2400" dirty="0">
                  <a:solidFill>
                    <a:schemeClr val="accent1">
                      <a:lumMod val="75000"/>
                    </a:schemeClr>
                  </a:solidFill>
                </a:rPr>
                <a:t>小组成员： 张俊雄</a:t>
              </a:r>
              <a:r>
                <a:rPr lang="en-US" altLang="zh-CN" sz="2400" dirty="0">
                  <a:solidFill>
                    <a:schemeClr val="accent1">
                      <a:lumMod val="75000"/>
                    </a:schemeClr>
                  </a:solidFill>
                </a:rPr>
                <a:t>,</a:t>
              </a:r>
              <a:r>
                <a:rPr lang="zh-CN" altLang="en-US" sz="2400" dirty="0">
                  <a:solidFill>
                    <a:schemeClr val="accent1">
                      <a:lumMod val="75000"/>
                    </a:schemeClr>
                  </a:solidFill>
                </a:rPr>
                <a:t>胡</a:t>
              </a:r>
              <a:r>
                <a:rPr lang="zh-CN" altLang="en-CN" sz="2400" dirty="0">
                  <a:solidFill>
                    <a:schemeClr val="accent1">
                      <a:lumMod val="75000"/>
                    </a:schemeClr>
                  </a:solidFill>
                </a:rPr>
                <a:t>天磊</a:t>
              </a:r>
              <a:endParaRPr lang="en-US" altLang="zh-CN" sz="2400" dirty="0">
                <a:solidFill>
                  <a:schemeClr val="accent1">
                    <a:lumMod val="75000"/>
                  </a:schemeClr>
                </a:solidFill>
              </a:endParaRPr>
            </a:p>
          </p:txBody>
        </p:sp>
      </p:grpSp>
      <p:sp>
        <p:nvSpPr>
          <p:cNvPr id="4" name="TextBox 3">
            <a:extLst>
              <a:ext uri="{FF2B5EF4-FFF2-40B4-BE49-F238E27FC236}">
                <a16:creationId xmlns:a16="http://schemas.microsoft.com/office/drawing/2014/main" id="{9DFBAD91-7210-974E-AD83-9D4DD9DDA6FC}"/>
              </a:ext>
            </a:extLst>
          </p:cNvPr>
          <p:cNvSpPr txBox="1"/>
          <p:nvPr/>
        </p:nvSpPr>
        <p:spPr>
          <a:xfrm>
            <a:off x="4152126" y="1921819"/>
            <a:ext cx="3887748" cy="1569660"/>
          </a:xfrm>
          <a:prstGeom prst="rect">
            <a:avLst/>
          </a:prstGeom>
          <a:noFill/>
        </p:spPr>
        <p:txBody>
          <a:bodyPr wrap="square">
            <a:spAutoFit/>
          </a:bodyPr>
          <a:lstStyle/>
          <a:p>
            <a:pPr algn="ctr"/>
            <a:r>
              <a:rPr lang="zh-CN" altLang="en-US" sz="2400" dirty="0">
                <a:solidFill>
                  <a:srgbClr val="000000"/>
                </a:solidFill>
                <a:effectLst/>
                <a:latin typeface="Source Han Serif SC" panose="02020400000000000000" pitchFamily="18" charset="-128"/>
                <a:ea typeface="Source Han Serif SC" panose="02020400000000000000" pitchFamily="18" charset="-128"/>
              </a:rPr>
              <a:t>你对数据库技术的理解与认知，以目前你对数据库的理解，你对其中的哪个技术最感兴趣？为什么？</a:t>
            </a:r>
            <a:endParaRPr lang="en-CN" sz="2400"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19116436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8DEA2B-77F2-2356-7F43-22FC28D44004}"/>
              </a:ext>
            </a:extLst>
          </p:cNvPr>
          <p:cNvSpPr txBox="1"/>
          <p:nvPr/>
        </p:nvSpPr>
        <p:spPr>
          <a:xfrm>
            <a:off x="4157007" y="679464"/>
            <a:ext cx="3877985" cy="1200329"/>
          </a:xfrm>
          <a:prstGeom prst="rect">
            <a:avLst/>
          </a:prstGeom>
          <a:noFill/>
        </p:spPr>
        <p:txBody>
          <a:bodyPr wrap="none" rtlCol="0">
            <a:spAutoFit/>
          </a:bodyPr>
          <a:lstStyle/>
          <a:p>
            <a:r>
              <a:rPr lang="zh-CN" altLang="en-US" sz="7200" b="1" dirty="0">
                <a:latin typeface="Source Han Serif SC" panose="02020400000000000000" pitchFamily="18" charset="-128"/>
                <a:ea typeface="Source Han Serif SC" panose="02020400000000000000" pitchFamily="18" charset="-128"/>
              </a:rPr>
              <a:t>谢谢观看</a:t>
            </a:r>
            <a:endParaRPr lang="en-US" sz="7200" b="1" dirty="0">
              <a:latin typeface="Source Han Serif SC" panose="02020400000000000000" pitchFamily="18" charset="-128"/>
              <a:ea typeface="Source Han Serif SC" panose="02020400000000000000" pitchFamily="18" charset="-128"/>
            </a:endParaRPr>
          </a:p>
        </p:txBody>
      </p:sp>
      <p:sp>
        <p:nvSpPr>
          <p:cNvPr id="10" name="文本框 9">
            <a:extLst>
              <a:ext uri="{FF2B5EF4-FFF2-40B4-BE49-F238E27FC236}">
                <a16:creationId xmlns:a16="http://schemas.microsoft.com/office/drawing/2014/main" id="{91570CB8-3F95-33B6-9185-F9A2168A66F5}"/>
              </a:ext>
            </a:extLst>
          </p:cNvPr>
          <p:cNvSpPr txBox="1"/>
          <p:nvPr/>
        </p:nvSpPr>
        <p:spPr>
          <a:xfrm>
            <a:off x="2110773" y="2210652"/>
            <a:ext cx="8494633" cy="1200329"/>
          </a:xfrm>
          <a:prstGeom prst="rect">
            <a:avLst/>
          </a:prstGeom>
          <a:noFill/>
        </p:spPr>
        <p:txBody>
          <a:bodyPr wrap="none" rtlCol="0">
            <a:spAutoFit/>
          </a:bodyPr>
          <a:lstStyle>
            <a:defPPr>
              <a:defRPr lang="en-US"/>
            </a:defPPr>
            <a:lvl1pPr>
              <a:defRPr sz="7200" b="0" i="0">
                <a:solidFill>
                  <a:srgbClr val="000000"/>
                </a:solidFill>
                <a:effectLst/>
                <a:latin typeface="微软雅黑" panose="020B0503020204020204" pitchFamily="34" charset="-122"/>
                <a:ea typeface="微软雅黑" panose="020B0503020204020204" pitchFamily="34" charset="-122"/>
              </a:defRPr>
            </a:lvl1pPr>
          </a:lstStyle>
          <a:p>
            <a:r>
              <a:rPr lang="zh-CN" altLang="en-US" dirty="0"/>
              <a:t>“</a:t>
            </a:r>
            <a:r>
              <a:rPr lang="zh-CN" altLang="en-US" sz="7200" dirty="0">
                <a:solidFill>
                  <a:srgbClr val="000000"/>
                </a:solidFill>
                <a:latin typeface="微软雅黑" panose="020B0503020204020204" pitchFamily="34" charset="-122"/>
                <a:ea typeface="微软雅黑" panose="020B0503020204020204" pitchFamily="34" charset="-122"/>
              </a:rPr>
              <a:t>数据库漫谈</a:t>
            </a:r>
            <a:r>
              <a:rPr lang="zh-CN" altLang="en-US" dirty="0"/>
              <a:t>”问题</a:t>
            </a:r>
            <a:endParaRPr lang="en-US" dirty="0"/>
          </a:p>
        </p:txBody>
      </p:sp>
      <p:sp>
        <p:nvSpPr>
          <p:cNvPr id="5" name="文本框 10">
            <a:extLst>
              <a:ext uri="{FF2B5EF4-FFF2-40B4-BE49-F238E27FC236}">
                <a16:creationId xmlns:a16="http://schemas.microsoft.com/office/drawing/2014/main" id="{D730EFEF-A21C-A59A-E848-1DFB415D68F7}"/>
              </a:ext>
            </a:extLst>
          </p:cNvPr>
          <p:cNvSpPr txBox="1"/>
          <p:nvPr/>
        </p:nvSpPr>
        <p:spPr>
          <a:xfrm>
            <a:off x="5087523" y="4197485"/>
            <a:ext cx="2016954" cy="584775"/>
          </a:xfrm>
          <a:prstGeom prst="rect">
            <a:avLst/>
          </a:prstGeom>
          <a:noFill/>
        </p:spPr>
        <p:txBody>
          <a:bodyPr wrap="square" rtlCol="0">
            <a:spAutoFit/>
          </a:bodyPr>
          <a:lstStyle/>
          <a:p>
            <a:pPr algn="ctr"/>
            <a:r>
              <a:rPr lang="zh-CN" altLang="en-US" sz="3200" dirty="0">
                <a:solidFill>
                  <a:schemeClr val="accent1">
                    <a:lumMod val="75000"/>
                  </a:schemeClr>
                </a:solidFill>
              </a:rPr>
              <a:t>小组</a:t>
            </a:r>
            <a:r>
              <a:rPr lang="en-US" altLang="zh-CN" sz="3200" dirty="0">
                <a:solidFill>
                  <a:schemeClr val="accent1">
                    <a:lumMod val="75000"/>
                  </a:schemeClr>
                </a:solidFill>
              </a:rPr>
              <a:t>A</a:t>
            </a:r>
            <a:endParaRPr lang="zh-CN" altLang="en-US" sz="3200" dirty="0">
              <a:solidFill>
                <a:schemeClr val="accent1">
                  <a:lumMod val="75000"/>
                </a:schemeClr>
              </a:solidFill>
            </a:endParaRPr>
          </a:p>
        </p:txBody>
      </p:sp>
      <p:grpSp>
        <p:nvGrpSpPr>
          <p:cNvPr id="6" name="Group 5">
            <a:extLst>
              <a:ext uri="{FF2B5EF4-FFF2-40B4-BE49-F238E27FC236}">
                <a16:creationId xmlns:a16="http://schemas.microsoft.com/office/drawing/2014/main" id="{F02917AE-60EE-4E49-344E-CD1E68B1F835}"/>
              </a:ext>
            </a:extLst>
          </p:cNvPr>
          <p:cNvGrpSpPr/>
          <p:nvPr/>
        </p:nvGrpSpPr>
        <p:grpSpPr>
          <a:xfrm>
            <a:off x="4152126" y="5048128"/>
            <a:ext cx="3887748" cy="923330"/>
            <a:chOff x="3981928" y="4260187"/>
            <a:chExt cx="3887748" cy="923330"/>
          </a:xfrm>
        </p:grpSpPr>
        <p:sp>
          <p:nvSpPr>
            <p:cNvPr id="9" name="文本框 9">
              <a:extLst>
                <a:ext uri="{FF2B5EF4-FFF2-40B4-BE49-F238E27FC236}">
                  <a16:creationId xmlns:a16="http://schemas.microsoft.com/office/drawing/2014/main" id="{09342C0C-228C-70A3-956F-26D302F99A83}"/>
                </a:ext>
              </a:extLst>
            </p:cNvPr>
            <p:cNvSpPr txBox="1"/>
            <p:nvPr/>
          </p:nvSpPr>
          <p:spPr>
            <a:xfrm>
              <a:off x="4594488" y="4260187"/>
              <a:ext cx="2339791" cy="461665"/>
            </a:xfrm>
            <a:prstGeom prst="rect">
              <a:avLst/>
            </a:prstGeom>
            <a:noFill/>
          </p:spPr>
          <p:txBody>
            <a:bodyPr wrap="square">
              <a:spAutoFit/>
            </a:bodyPr>
            <a:lstStyle/>
            <a:p>
              <a:r>
                <a:rPr lang="zh-CN" altLang="en-US" sz="2400" dirty="0">
                  <a:solidFill>
                    <a:schemeClr val="accent1">
                      <a:lumMod val="75000"/>
                    </a:schemeClr>
                  </a:solidFill>
                </a:rPr>
                <a:t>汇报人：胡才郁</a:t>
              </a:r>
              <a:endParaRPr lang="en-US" altLang="zh-CN" sz="2400" dirty="0">
                <a:solidFill>
                  <a:schemeClr val="accent1">
                    <a:lumMod val="75000"/>
                  </a:schemeClr>
                </a:solidFill>
              </a:endParaRPr>
            </a:p>
          </p:txBody>
        </p:sp>
        <p:sp>
          <p:nvSpPr>
            <p:cNvPr id="11" name="文本框 9">
              <a:extLst>
                <a:ext uri="{FF2B5EF4-FFF2-40B4-BE49-F238E27FC236}">
                  <a16:creationId xmlns:a16="http://schemas.microsoft.com/office/drawing/2014/main" id="{271EC06E-25BB-5CBC-7A6D-AC7E49D9ADFA}"/>
                </a:ext>
              </a:extLst>
            </p:cNvPr>
            <p:cNvSpPr txBox="1"/>
            <p:nvPr/>
          </p:nvSpPr>
          <p:spPr>
            <a:xfrm>
              <a:off x="3981928" y="4721852"/>
              <a:ext cx="3887748" cy="461665"/>
            </a:xfrm>
            <a:prstGeom prst="rect">
              <a:avLst/>
            </a:prstGeom>
            <a:noFill/>
          </p:spPr>
          <p:txBody>
            <a:bodyPr wrap="square">
              <a:spAutoFit/>
            </a:bodyPr>
            <a:lstStyle/>
            <a:p>
              <a:r>
                <a:rPr lang="zh-CN" altLang="en-US" sz="2400" dirty="0">
                  <a:solidFill>
                    <a:schemeClr val="accent1">
                      <a:lumMod val="75000"/>
                    </a:schemeClr>
                  </a:solidFill>
                </a:rPr>
                <a:t>小组成员： 张俊雄</a:t>
              </a:r>
              <a:r>
                <a:rPr lang="en-US" altLang="zh-CN" sz="2400" dirty="0">
                  <a:solidFill>
                    <a:schemeClr val="accent1">
                      <a:lumMod val="75000"/>
                    </a:schemeClr>
                  </a:solidFill>
                </a:rPr>
                <a:t>,</a:t>
              </a:r>
              <a:r>
                <a:rPr lang="zh-CN" altLang="en-US" sz="2400" dirty="0">
                  <a:solidFill>
                    <a:schemeClr val="accent1">
                      <a:lumMod val="75000"/>
                    </a:schemeClr>
                  </a:solidFill>
                </a:rPr>
                <a:t>胡</a:t>
              </a:r>
              <a:r>
                <a:rPr lang="zh-CN" altLang="en-CN" sz="2400" dirty="0">
                  <a:solidFill>
                    <a:schemeClr val="accent1">
                      <a:lumMod val="75000"/>
                    </a:schemeClr>
                  </a:solidFill>
                </a:rPr>
                <a:t>天磊</a:t>
              </a:r>
              <a:endParaRPr lang="en-US" altLang="zh-CN" sz="2400" dirty="0">
                <a:solidFill>
                  <a:schemeClr val="accent1">
                    <a:lumMod val="75000"/>
                  </a:schemeClr>
                </a:solidFill>
              </a:endParaRPr>
            </a:p>
          </p:txBody>
        </p:sp>
      </p:grpSp>
    </p:spTree>
    <p:extLst>
      <p:ext uri="{BB962C8B-B14F-4D97-AF65-F5344CB8AC3E}">
        <p14:creationId xmlns:p14="http://schemas.microsoft.com/office/powerpoint/2010/main" val="33243382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259D66-AE68-4F72-4B13-E966451E23DA}"/>
              </a:ext>
            </a:extLst>
          </p:cNvPr>
          <p:cNvSpPr txBox="1"/>
          <p:nvPr/>
        </p:nvSpPr>
        <p:spPr>
          <a:xfrm>
            <a:off x="217576" y="164286"/>
            <a:ext cx="3409908"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学术方向</a:t>
            </a:r>
            <a:r>
              <a:rPr lang="en-US" altLang="zh-CN" sz="2400" b="1" dirty="0">
                <a:latin typeface="Source Han Serif SC" panose="02020400000000000000" pitchFamily="18" charset="-128"/>
                <a:ea typeface="Source Han Serif SC" panose="02020400000000000000" pitchFamily="18" charset="-128"/>
              </a:rPr>
              <a:t>----</a:t>
            </a:r>
            <a:r>
              <a:rPr lang="zh-CN" altLang="en-US" sz="2400" b="1" dirty="0">
                <a:latin typeface="Source Han Serif SC" panose="02020400000000000000" pitchFamily="18" charset="-128"/>
                <a:ea typeface="Source Han Serif SC" panose="02020400000000000000" pitchFamily="18" charset="-128"/>
              </a:rPr>
              <a:t>直观的对比</a:t>
            </a:r>
            <a:endParaRPr lang="en-CN" sz="2400" b="1" dirty="0">
              <a:latin typeface="Source Han Serif SC" panose="02020400000000000000" pitchFamily="18" charset="-128"/>
              <a:ea typeface="Source Han Serif SC" panose="02020400000000000000" pitchFamily="18" charset="-128"/>
            </a:endParaRPr>
          </a:p>
        </p:txBody>
      </p:sp>
      <p:sp>
        <p:nvSpPr>
          <p:cNvPr id="6" name="TextBox 5">
            <a:extLst>
              <a:ext uri="{FF2B5EF4-FFF2-40B4-BE49-F238E27FC236}">
                <a16:creationId xmlns:a16="http://schemas.microsoft.com/office/drawing/2014/main" id="{5467EC3C-EE1F-5808-48D4-109F1C30075A}"/>
              </a:ext>
            </a:extLst>
          </p:cNvPr>
          <p:cNvSpPr txBox="1"/>
          <p:nvPr/>
        </p:nvSpPr>
        <p:spPr>
          <a:xfrm>
            <a:off x="1377188" y="1354910"/>
            <a:ext cx="545342"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AI</a:t>
            </a:r>
          </a:p>
        </p:txBody>
      </p:sp>
      <p:pic>
        <p:nvPicPr>
          <p:cNvPr id="12" name="Picture 11">
            <a:extLst>
              <a:ext uri="{FF2B5EF4-FFF2-40B4-BE49-F238E27FC236}">
                <a16:creationId xmlns:a16="http://schemas.microsoft.com/office/drawing/2014/main" id="{19B1B1DF-A5ED-785C-544E-27CB438FBFF6}"/>
              </a:ext>
            </a:extLst>
          </p:cNvPr>
          <p:cNvPicPr>
            <a:picLocks noChangeAspect="1"/>
          </p:cNvPicPr>
          <p:nvPr/>
        </p:nvPicPr>
        <p:blipFill>
          <a:blip r:embed="rId2"/>
          <a:stretch>
            <a:fillRect/>
          </a:stretch>
        </p:blipFill>
        <p:spPr>
          <a:xfrm>
            <a:off x="217576" y="1898046"/>
            <a:ext cx="3137223" cy="4795668"/>
          </a:xfrm>
          <a:prstGeom prst="rect">
            <a:avLst/>
          </a:prstGeom>
        </p:spPr>
      </p:pic>
      <p:pic>
        <p:nvPicPr>
          <p:cNvPr id="13" name="Picture 12">
            <a:extLst>
              <a:ext uri="{FF2B5EF4-FFF2-40B4-BE49-F238E27FC236}">
                <a16:creationId xmlns:a16="http://schemas.microsoft.com/office/drawing/2014/main" id="{06F97AC2-B3D8-C7C7-D39C-511A5C053E96}"/>
              </a:ext>
            </a:extLst>
          </p:cNvPr>
          <p:cNvPicPr>
            <a:picLocks noChangeAspect="1"/>
          </p:cNvPicPr>
          <p:nvPr/>
        </p:nvPicPr>
        <p:blipFill>
          <a:blip r:embed="rId3"/>
          <a:stretch>
            <a:fillRect/>
          </a:stretch>
        </p:blipFill>
        <p:spPr>
          <a:xfrm>
            <a:off x="3665001" y="1898046"/>
            <a:ext cx="2960591" cy="4874229"/>
          </a:xfrm>
          <a:prstGeom prst="rect">
            <a:avLst/>
          </a:prstGeom>
        </p:spPr>
      </p:pic>
      <p:sp>
        <p:nvSpPr>
          <p:cNvPr id="14" name="TextBox 13">
            <a:extLst>
              <a:ext uri="{FF2B5EF4-FFF2-40B4-BE49-F238E27FC236}">
                <a16:creationId xmlns:a16="http://schemas.microsoft.com/office/drawing/2014/main" id="{084F6F26-51BB-2D7B-0D60-07F69F363349}"/>
              </a:ext>
            </a:extLst>
          </p:cNvPr>
          <p:cNvSpPr txBox="1"/>
          <p:nvPr/>
        </p:nvSpPr>
        <p:spPr>
          <a:xfrm>
            <a:off x="4872625" y="1354910"/>
            <a:ext cx="644728"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DB</a:t>
            </a:r>
          </a:p>
        </p:txBody>
      </p:sp>
      <p:sp>
        <p:nvSpPr>
          <p:cNvPr id="15" name="TextBox 14">
            <a:extLst>
              <a:ext uri="{FF2B5EF4-FFF2-40B4-BE49-F238E27FC236}">
                <a16:creationId xmlns:a16="http://schemas.microsoft.com/office/drawing/2014/main" id="{FFE66EFC-452C-511F-3861-65E4D0FF89E7}"/>
              </a:ext>
            </a:extLst>
          </p:cNvPr>
          <p:cNvSpPr txBox="1"/>
          <p:nvPr/>
        </p:nvSpPr>
        <p:spPr>
          <a:xfrm>
            <a:off x="7143641" y="1652417"/>
            <a:ext cx="4515980" cy="646331"/>
          </a:xfrm>
          <a:prstGeom prst="rect">
            <a:avLst/>
          </a:prstGeom>
          <a:noFill/>
        </p:spPr>
        <p:txBody>
          <a:bodyPr wrap="none" rtlCol="0">
            <a:spAutoFit/>
          </a:bodyPr>
          <a:lstStyle/>
          <a:p>
            <a:pPr marL="285750" indent="-285750">
              <a:buFontTx/>
              <a:buChar char="-"/>
            </a:pPr>
            <a:r>
              <a:rPr lang="en-US" altLang="zh-CN" dirty="0"/>
              <a:t>AI</a:t>
            </a:r>
            <a:r>
              <a:rPr lang="zh-CN" altLang="en-US" dirty="0"/>
              <a:t>方向好发文章 更热门 更卷 </a:t>
            </a:r>
            <a:r>
              <a:rPr lang="zh-CN" altLang="en-US" strike="sngStrike" dirty="0"/>
              <a:t>算法转开发</a:t>
            </a:r>
            <a:endParaRPr lang="en-US" altLang="zh-CN" strike="sngStrike" dirty="0"/>
          </a:p>
          <a:p>
            <a:pPr marL="285750" indent="-285750">
              <a:buFontTx/>
              <a:buChar char="-"/>
            </a:pPr>
            <a:r>
              <a:rPr lang="en-US" altLang="zh-CN" dirty="0"/>
              <a:t>DB</a:t>
            </a:r>
            <a:r>
              <a:rPr lang="zh-CN" altLang="en-US" dirty="0"/>
              <a:t>方向产出较难 </a:t>
            </a:r>
            <a:r>
              <a:rPr lang="zh-CN" altLang="en-US" strike="sngStrike" dirty="0"/>
              <a:t>读博</a:t>
            </a:r>
            <a:r>
              <a:rPr lang="zh-CN" altLang="en-CN" strike="sngStrike" dirty="0"/>
              <a:t>延毕</a:t>
            </a:r>
            <a:endParaRPr lang="en-CN" strike="sngStrike" dirty="0"/>
          </a:p>
        </p:txBody>
      </p:sp>
      <p:sp>
        <p:nvSpPr>
          <p:cNvPr id="17" name="TextBox 16">
            <a:extLst>
              <a:ext uri="{FF2B5EF4-FFF2-40B4-BE49-F238E27FC236}">
                <a16:creationId xmlns:a16="http://schemas.microsoft.com/office/drawing/2014/main" id="{F5F71019-DA52-E3E6-6421-26928D097F93}"/>
              </a:ext>
            </a:extLst>
          </p:cNvPr>
          <p:cNvSpPr txBox="1"/>
          <p:nvPr/>
        </p:nvSpPr>
        <p:spPr>
          <a:xfrm>
            <a:off x="7084436" y="3683980"/>
            <a:ext cx="4678939" cy="2585323"/>
          </a:xfrm>
          <a:prstGeom prst="rect">
            <a:avLst/>
          </a:prstGeom>
          <a:noFill/>
        </p:spPr>
        <p:txBody>
          <a:bodyPr wrap="square">
            <a:spAutoFit/>
          </a:bodyPr>
          <a:lstStyle/>
          <a:p>
            <a:r>
              <a:rPr lang="en-US" b="1" i="0" dirty="0" err="1">
                <a:solidFill>
                  <a:srgbClr val="333333"/>
                </a:solidFill>
                <a:effectLst/>
                <a:latin typeface="Times New Roman" panose="02020603050405020304" pitchFamily="18" charset="0"/>
                <a:cs typeface="Times New Roman" panose="02020603050405020304" pitchFamily="18" charset="0"/>
              </a:rPr>
              <a:t>CSRankings</a:t>
            </a:r>
            <a:r>
              <a:rPr lang="en-US" b="1" i="0" dirty="0">
                <a:solidFill>
                  <a:srgbClr val="333333"/>
                </a:solidFill>
                <a:effectLst/>
                <a:latin typeface="Times New Roman" panose="02020603050405020304" pitchFamily="18" charset="0"/>
                <a:cs typeface="Times New Roman" panose="02020603050405020304" pitchFamily="18" charset="0"/>
              </a:rPr>
              <a:t> (Computer Science Rankings)</a:t>
            </a:r>
          </a:p>
          <a:p>
            <a:r>
              <a:rPr lang="en-US" b="0" i="0" dirty="0">
                <a:solidFill>
                  <a:srgbClr val="333333"/>
                </a:solidFill>
                <a:effectLst/>
                <a:latin typeface="Helvetica Neue" panose="02000503000000020004" pitchFamily="2" charset="0"/>
              </a:rPr>
              <a:t> </a:t>
            </a:r>
          </a:p>
          <a:p>
            <a:r>
              <a:rPr lang="zh-CN" altLang="en-US" b="0" i="0" dirty="0">
                <a:solidFill>
                  <a:srgbClr val="333333"/>
                </a:solidFill>
                <a:effectLst/>
                <a:latin typeface="Helvetica Neue" panose="02000503000000020004" pitchFamily="2" charset="0"/>
              </a:rPr>
              <a:t>基于各种</a:t>
            </a:r>
            <a:r>
              <a:rPr lang="zh-CN" altLang="en-US" b="1" i="0" dirty="0">
                <a:solidFill>
                  <a:srgbClr val="333333"/>
                </a:solidFill>
                <a:effectLst/>
                <a:latin typeface="Helvetica Neue" panose="02000503000000020004" pitchFamily="2" charset="0"/>
              </a:rPr>
              <a:t>会议论文</a:t>
            </a:r>
            <a:r>
              <a:rPr lang="zh-CN" altLang="en-US" b="0" i="0" dirty="0">
                <a:solidFill>
                  <a:srgbClr val="333333"/>
                </a:solidFill>
                <a:effectLst/>
                <a:latin typeface="Helvetica Neue" panose="02000503000000020004" pitchFamily="2" charset="0"/>
              </a:rPr>
              <a:t>指标的计算机科学机构的排名。它以全球高校和研究机构在计算机领域的学术会议上发表论文数量作为主要依据，在某种程度上反映了全球高校和研究机构在计算机学科和相关方向上的学术影响力和国际活跃度。此排名只比较院校之间在计算机领域会议发布的</a:t>
            </a:r>
            <a:r>
              <a:rPr lang="zh-CN" altLang="en-US" b="1" i="0" dirty="0">
                <a:solidFill>
                  <a:srgbClr val="333333"/>
                </a:solidFill>
                <a:effectLst/>
                <a:latin typeface="Helvetica Neue" panose="02000503000000020004" pitchFamily="2" charset="0"/>
              </a:rPr>
              <a:t>论文数量</a:t>
            </a:r>
            <a:r>
              <a:rPr lang="zh-CN" altLang="en-US" b="0" i="0" dirty="0">
                <a:solidFill>
                  <a:srgbClr val="333333"/>
                </a:solidFill>
                <a:effectLst/>
                <a:latin typeface="Helvetica Neue" panose="02000503000000020004" pitchFamily="2" charset="0"/>
              </a:rPr>
              <a:t>。</a:t>
            </a:r>
            <a:endParaRPr lang="en-CN" dirty="0"/>
          </a:p>
        </p:txBody>
      </p:sp>
      <p:sp>
        <p:nvSpPr>
          <p:cNvPr id="18" name="Rounded Rectangle 17">
            <a:extLst>
              <a:ext uri="{FF2B5EF4-FFF2-40B4-BE49-F238E27FC236}">
                <a16:creationId xmlns:a16="http://schemas.microsoft.com/office/drawing/2014/main" id="{2DB172E1-D447-F775-3A8B-04254556E313}"/>
              </a:ext>
            </a:extLst>
          </p:cNvPr>
          <p:cNvSpPr/>
          <p:nvPr/>
        </p:nvSpPr>
        <p:spPr>
          <a:xfrm>
            <a:off x="2288629" y="2038350"/>
            <a:ext cx="858323" cy="152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9" name="Rounded Rectangle 18">
            <a:extLst>
              <a:ext uri="{FF2B5EF4-FFF2-40B4-BE49-F238E27FC236}">
                <a16:creationId xmlns:a16="http://schemas.microsoft.com/office/drawing/2014/main" id="{7CD9F740-DBC2-CD38-14B5-F2C828B3BEA7}"/>
              </a:ext>
            </a:extLst>
          </p:cNvPr>
          <p:cNvSpPr/>
          <p:nvPr/>
        </p:nvSpPr>
        <p:spPr>
          <a:xfrm>
            <a:off x="5767269" y="2038350"/>
            <a:ext cx="858323" cy="152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248618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3F7890-E287-8B53-E1C0-10FF9B718188}"/>
              </a:ext>
            </a:extLst>
          </p:cNvPr>
          <p:cNvGraphicFramePr>
            <a:graphicFrameLocks noGrp="1"/>
          </p:cNvGraphicFramePr>
          <p:nvPr>
            <p:extLst>
              <p:ext uri="{D42A27DB-BD31-4B8C-83A1-F6EECF244321}">
                <p14:modId xmlns:p14="http://schemas.microsoft.com/office/powerpoint/2010/main" val="1344573180"/>
              </p:ext>
            </p:extLst>
          </p:nvPr>
        </p:nvGraphicFramePr>
        <p:xfrm>
          <a:off x="557211" y="2208689"/>
          <a:ext cx="9777413" cy="2926080"/>
        </p:xfrm>
        <a:graphic>
          <a:graphicData uri="http://schemas.openxmlformats.org/drawingml/2006/table">
            <a:tbl>
              <a:tblPr>
                <a:tableStyleId>{35758FB7-9AC5-4552-8A53-C91805E547FA}</a:tableStyleId>
              </a:tblPr>
              <a:tblGrid>
                <a:gridCol w="1300859">
                  <a:extLst>
                    <a:ext uri="{9D8B030D-6E8A-4147-A177-3AD203B41FA5}">
                      <a16:colId xmlns:a16="http://schemas.microsoft.com/office/drawing/2014/main" val="376759736"/>
                    </a:ext>
                  </a:extLst>
                </a:gridCol>
                <a:gridCol w="2172758">
                  <a:extLst>
                    <a:ext uri="{9D8B030D-6E8A-4147-A177-3AD203B41FA5}">
                      <a16:colId xmlns:a16="http://schemas.microsoft.com/office/drawing/2014/main" val="1439443523"/>
                    </a:ext>
                  </a:extLst>
                </a:gridCol>
                <a:gridCol w="1184293">
                  <a:extLst>
                    <a:ext uri="{9D8B030D-6E8A-4147-A177-3AD203B41FA5}">
                      <a16:colId xmlns:a16="http://schemas.microsoft.com/office/drawing/2014/main" val="1476257098"/>
                    </a:ext>
                  </a:extLst>
                </a:gridCol>
                <a:gridCol w="2738254">
                  <a:extLst>
                    <a:ext uri="{9D8B030D-6E8A-4147-A177-3AD203B41FA5}">
                      <a16:colId xmlns:a16="http://schemas.microsoft.com/office/drawing/2014/main" val="3064032154"/>
                    </a:ext>
                  </a:extLst>
                </a:gridCol>
                <a:gridCol w="861251">
                  <a:extLst>
                    <a:ext uri="{9D8B030D-6E8A-4147-A177-3AD203B41FA5}">
                      <a16:colId xmlns:a16="http://schemas.microsoft.com/office/drawing/2014/main" val="224497363"/>
                    </a:ext>
                  </a:extLst>
                </a:gridCol>
                <a:gridCol w="1519998">
                  <a:extLst>
                    <a:ext uri="{9D8B030D-6E8A-4147-A177-3AD203B41FA5}">
                      <a16:colId xmlns:a16="http://schemas.microsoft.com/office/drawing/2014/main" val="2601013231"/>
                    </a:ext>
                  </a:extLst>
                </a:gridCol>
              </a:tblGrid>
              <a:tr h="0">
                <a:tc>
                  <a:txBody>
                    <a:bodyPr/>
                    <a:lstStyle/>
                    <a:p>
                      <a:pPr algn="ctr"/>
                      <a:r>
                        <a:rPr lang="zh-CN" altLang="en-US" b="1" dirty="0">
                          <a:effectLst/>
                        </a:rPr>
                        <a:t>刊物名称</a:t>
                      </a:r>
                    </a:p>
                  </a:txBody>
                  <a:tcPr marL="123825" marR="123825" marT="57150" marB="57150" anchor="ctr"/>
                </a:tc>
                <a:tc>
                  <a:txBody>
                    <a:bodyPr/>
                    <a:lstStyle/>
                    <a:p>
                      <a:pPr algn="ctr"/>
                      <a:r>
                        <a:rPr lang="zh-CN" altLang="en-US" b="1" dirty="0">
                          <a:effectLst/>
                        </a:rPr>
                        <a:t>刊物全称</a:t>
                      </a:r>
                    </a:p>
                  </a:txBody>
                  <a:tcPr marL="123825" marR="123825" marT="57150" marB="57150" anchor="ctr"/>
                </a:tc>
                <a:tc>
                  <a:txBody>
                    <a:bodyPr/>
                    <a:lstStyle/>
                    <a:p>
                      <a:pPr algn="ctr"/>
                      <a:r>
                        <a:rPr lang="zh-CN" altLang="en-US" b="1" dirty="0">
                          <a:effectLst/>
                        </a:rPr>
                        <a:t>出版社</a:t>
                      </a:r>
                    </a:p>
                  </a:txBody>
                  <a:tcPr marL="123825" marR="123825" marT="57150" marB="57150" anchor="ctr"/>
                </a:tc>
                <a:tc>
                  <a:txBody>
                    <a:bodyPr/>
                    <a:lstStyle/>
                    <a:p>
                      <a:pPr algn="ctr"/>
                      <a:r>
                        <a:rPr lang="zh-CN" altLang="en-US" b="1" dirty="0">
                          <a:effectLst/>
                        </a:rPr>
                        <a:t>地址</a:t>
                      </a:r>
                    </a:p>
                  </a:txBody>
                  <a:tcPr marL="123825" marR="123825" marT="57150" marB="57150" anchor="ctr"/>
                </a:tc>
                <a:tc>
                  <a:txBody>
                    <a:bodyPr/>
                    <a:lstStyle/>
                    <a:p>
                      <a:pPr algn="ctr"/>
                      <a:r>
                        <a:rPr lang="zh-CN" altLang="en-US" b="1" dirty="0">
                          <a:effectLst/>
                        </a:rPr>
                        <a:t>等级</a:t>
                      </a:r>
                    </a:p>
                  </a:txBody>
                  <a:tcPr marL="123825" marR="123825" marT="57150" marB="57150" anchor="ctr"/>
                </a:tc>
                <a:tc>
                  <a:txBody>
                    <a:bodyPr/>
                    <a:lstStyle/>
                    <a:p>
                      <a:pPr algn="ctr"/>
                      <a:r>
                        <a:rPr lang="zh-CN" altLang="en-US" b="1" dirty="0">
                          <a:effectLst/>
                        </a:rPr>
                        <a:t>期刊</a:t>
                      </a:r>
                      <a:r>
                        <a:rPr lang="en-US" altLang="zh-CN" b="1" dirty="0">
                          <a:effectLst/>
                        </a:rPr>
                        <a:t>/</a:t>
                      </a:r>
                      <a:r>
                        <a:rPr lang="zh-CN" altLang="en-US" b="1" dirty="0">
                          <a:effectLst/>
                        </a:rPr>
                        <a:t>会议</a:t>
                      </a:r>
                    </a:p>
                  </a:txBody>
                  <a:tcPr marL="123825" marR="123825" marT="57150" marB="57150" anchor="ctr"/>
                </a:tc>
                <a:extLst>
                  <a:ext uri="{0D108BD9-81ED-4DB2-BD59-A6C34878D82A}">
                    <a16:rowId xmlns:a16="http://schemas.microsoft.com/office/drawing/2014/main" val="1206642210"/>
                  </a:ext>
                </a:extLst>
              </a:tr>
              <a:tr h="0">
                <a:tc>
                  <a:txBody>
                    <a:bodyPr/>
                    <a:lstStyle/>
                    <a:p>
                      <a:r>
                        <a:rPr lang="en-US">
                          <a:effectLst/>
                        </a:rPr>
                        <a:t>SIGMOD</a:t>
                      </a:r>
                    </a:p>
                  </a:txBody>
                  <a:tcPr marL="123825" marR="123825" marT="57150" marB="57150" anchor="ctr"/>
                </a:tc>
                <a:tc>
                  <a:txBody>
                    <a:bodyPr/>
                    <a:lstStyle/>
                    <a:p>
                      <a:r>
                        <a:rPr lang="en-US" dirty="0">
                          <a:effectLst/>
                        </a:rPr>
                        <a:t>ACM</a:t>
                      </a:r>
                      <a:r>
                        <a:rPr lang="zh-CN" altLang="en-US" dirty="0">
                          <a:effectLst/>
                        </a:rPr>
                        <a:t> </a:t>
                      </a:r>
                      <a:r>
                        <a:rPr lang="en-US" dirty="0">
                          <a:effectLst/>
                        </a:rPr>
                        <a:t>Conference on Management of Data</a:t>
                      </a:r>
                    </a:p>
                  </a:txBody>
                  <a:tcPr marL="123825" marR="123825" marT="57150" marB="57150" anchor="ctr"/>
                </a:tc>
                <a:tc>
                  <a:txBody>
                    <a:bodyPr/>
                    <a:lstStyle/>
                    <a:p>
                      <a:r>
                        <a:rPr lang="en-US">
                          <a:effectLst/>
                        </a:rPr>
                        <a:t>ACM</a:t>
                      </a:r>
                    </a:p>
                  </a:txBody>
                  <a:tcPr marL="123825" marR="123825" marT="57150" marB="57150" anchor="ctr"/>
                </a:tc>
                <a:tc>
                  <a:txBody>
                    <a:bodyPr/>
                    <a:lstStyle/>
                    <a:p>
                      <a:r>
                        <a:rPr lang="en-US" u="none" strike="noStrike">
                          <a:effectLst/>
                          <a:hlinkClick r:id="rId2"/>
                        </a:rPr>
                        <a:t>http://dblp.uni-trier.de/db/conf/sigmod/</a:t>
                      </a:r>
                      <a:endParaRPr lang="en-US">
                        <a:effectLst/>
                      </a:endParaRPr>
                    </a:p>
                  </a:txBody>
                  <a:tcPr marL="123825" marR="123825" marT="57150" marB="57150" anchor="ctr"/>
                </a:tc>
                <a:tc>
                  <a:txBody>
                    <a:bodyPr/>
                    <a:lstStyle/>
                    <a:p>
                      <a:r>
                        <a:rPr lang="en-US" dirty="0">
                          <a:effectLst/>
                        </a:rPr>
                        <a:t>CCF</a:t>
                      </a:r>
                      <a:r>
                        <a:rPr lang="zh-CN" altLang="en-US" dirty="0">
                          <a:effectLst/>
                        </a:rPr>
                        <a:t> </a:t>
                      </a:r>
                      <a:r>
                        <a:rPr lang="en-US" dirty="0">
                          <a:effectLst/>
                        </a:rPr>
                        <a:t>A</a:t>
                      </a:r>
                    </a:p>
                  </a:txBody>
                  <a:tcPr marL="123825" marR="123825" marT="57150" marB="57150" anchor="ctr"/>
                </a:tc>
                <a:tc>
                  <a:txBody>
                    <a:bodyPr/>
                    <a:lstStyle/>
                    <a:p>
                      <a:r>
                        <a:rPr lang="en-US">
                          <a:effectLst/>
                        </a:rPr>
                        <a:t>Meeting</a:t>
                      </a:r>
                    </a:p>
                  </a:txBody>
                  <a:tcPr marL="123825" marR="123825" marT="57150" marB="57150" anchor="ctr"/>
                </a:tc>
                <a:extLst>
                  <a:ext uri="{0D108BD9-81ED-4DB2-BD59-A6C34878D82A}">
                    <a16:rowId xmlns:a16="http://schemas.microsoft.com/office/drawing/2014/main" val="87219086"/>
                  </a:ext>
                </a:extLst>
              </a:tr>
              <a:tr h="0">
                <a:tc>
                  <a:txBody>
                    <a:bodyPr/>
                    <a:lstStyle/>
                    <a:p>
                      <a:r>
                        <a:rPr lang="en-US">
                          <a:effectLst/>
                        </a:rPr>
                        <a:t>VLDBJ</a:t>
                      </a:r>
                    </a:p>
                  </a:txBody>
                  <a:tcPr marL="123825" marR="123825" marT="57150" marB="57150" anchor="ctr"/>
                </a:tc>
                <a:tc>
                  <a:txBody>
                    <a:bodyPr/>
                    <a:lstStyle/>
                    <a:p>
                      <a:r>
                        <a:rPr lang="en-US" dirty="0">
                          <a:effectLst/>
                        </a:rPr>
                        <a:t>The VLDB Journal</a:t>
                      </a:r>
                    </a:p>
                  </a:txBody>
                  <a:tcPr marL="123825" marR="123825" marT="57150" marB="57150" anchor="ctr"/>
                </a:tc>
                <a:tc>
                  <a:txBody>
                    <a:bodyPr/>
                    <a:lstStyle/>
                    <a:p>
                      <a:r>
                        <a:rPr lang="en-US">
                          <a:effectLst/>
                        </a:rPr>
                        <a:t>Springer</a:t>
                      </a:r>
                    </a:p>
                  </a:txBody>
                  <a:tcPr marL="123825" marR="123825" marT="57150" marB="57150" anchor="ctr"/>
                </a:tc>
                <a:tc>
                  <a:txBody>
                    <a:bodyPr/>
                    <a:lstStyle/>
                    <a:p>
                      <a:r>
                        <a:rPr lang="en-US" u="none" strike="noStrike">
                          <a:effectLst/>
                          <a:hlinkClick r:id="rId3"/>
                        </a:rPr>
                        <a:t>http://dblp.uni-trier.de/db/journals/vldb/</a:t>
                      </a:r>
                      <a:endParaRPr lang="en-US">
                        <a:effectLst/>
                      </a:endParaRPr>
                    </a:p>
                  </a:txBody>
                  <a:tcPr marL="123825" marR="123825" marT="57150" marB="57150" anchor="ctr"/>
                </a:tc>
                <a:tc>
                  <a:txBody>
                    <a:bodyPr/>
                    <a:lstStyle/>
                    <a:p>
                      <a:r>
                        <a:rPr lang="en-US" dirty="0">
                          <a:effectLst/>
                        </a:rPr>
                        <a:t>CCF</a:t>
                      </a:r>
                      <a:r>
                        <a:rPr lang="zh-CN" altLang="en-US" dirty="0">
                          <a:effectLst/>
                        </a:rPr>
                        <a:t> </a:t>
                      </a:r>
                      <a:r>
                        <a:rPr lang="en-US" dirty="0">
                          <a:effectLst/>
                        </a:rPr>
                        <a:t>A</a:t>
                      </a:r>
                    </a:p>
                  </a:txBody>
                  <a:tcPr marL="123825" marR="123825" marT="57150" marB="57150" anchor="ctr"/>
                </a:tc>
                <a:tc>
                  <a:txBody>
                    <a:bodyPr/>
                    <a:lstStyle/>
                    <a:p>
                      <a:r>
                        <a:rPr lang="en-US" dirty="0">
                          <a:effectLst/>
                        </a:rPr>
                        <a:t>Journal</a:t>
                      </a:r>
                    </a:p>
                  </a:txBody>
                  <a:tcPr marL="123825" marR="123825" marT="57150" marB="57150" anchor="ctr"/>
                </a:tc>
                <a:extLst>
                  <a:ext uri="{0D108BD9-81ED-4DB2-BD59-A6C34878D82A}">
                    <a16:rowId xmlns:a16="http://schemas.microsoft.com/office/drawing/2014/main" val="4220568963"/>
                  </a:ext>
                </a:extLst>
              </a:tr>
              <a:tr h="0">
                <a:tc>
                  <a:txBody>
                    <a:bodyPr/>
                    <a:lstStyle/>
                    <a:p>
                      <a:r>
                        <a:rPr lang="en-US">
                          <a:effectLst/>
                        </a:rPr>
                        <a:t>ICDE</a:t>
                      </a:r>
                    </a:p>
                  </a:txBody>
                  <a:tcPr marL="123825" marR="123825" marT="57150" marB="57150" anchor="ctr"/>
                </a:tc>
                <a:tc>
                  <a:txBody>
                    <a:bodyPr/>
                    <a:lstStyle/>
                    <a:p>
                      <a:r>
                        <a:rPr lang="en-US">
                          <a:effectLst/>
                        </a:rPr>
                        <a:t>International Conference on Data Engineering</a:t>
                      </a:r>
                    </a:p>
                  </a:txBody>
                  <a:tcPr marL="123825" marR="123825" marT="57150" marB="57150" anchor="ctr"/>
                </a:tc>
                <a:tc>
                  <a:txBody>
                    <a:bodyPr/>
                    <a:lstStyle/>
                    <a:p>
                      <a:r>
                        <a:rPr lang="en-US">
                          <a:effectLst/>
                        </a:rPr>
                        <a:t>IEEE</a:t>
                      </a:r>
                    </a:p>
                  </a:txBody>
                  <a:tcPr marL="123825" marR="123825" marT="57150" marB="57150" anchor="ctr"/>
                </a:tc>
                <a:tc>
                  <a:txBody>
                    <a:bodyPr/>
                    <a:lstStyle/>
                    <a:p>
                      <a:r>
                        <a:rPr lang="en-US" u="none" strike="noStrike">
                          <a:effectLst/>
                          <a:hlinkClick r:id="rId4"/>
                        </a:rPr>
                        <a:t>http://dblp.uni-trier.de/db/conf/icde/</a:t>
                      </a:r>
                      <a:endParaRPr lang="en-US">
                        <a:effectLst/>
                      </a:endParaRPr>
                    </a:p>
                  </a:txBody>
                  <a:tcPr marL="123825" marR="123825" marT="57150" marB="57150" anchor="ctr"/>
                </a:tc>
                <a:tc>
                  <a:txBody>
                    <a:bodyPr/>
                    <a:lstStyle/>
                    <a:p>
                      <a:r>
                        <a:rPr lang="en-US" dirty="0">
                          <a:effectLst/>
                        </a:rPr>
                        <a:t>CCF</a:t>
                      </a:r>
                      <a:r>
                        <a:rPr lang="zh-CN" altLang="en-US" dirty="0">
                          <a:effectLst/>
                        </a:rPr>
                        <a:t> </a:t>
                      </a:r>
                      <a:r>
                        <a:rPr lang="en-US" dirty="0">
                          <a:effectLst/>
                        </a:rPr>
                        <a:t>A</a:t>
                      </a:r>
                    </a:p>
                  </a:txBody>
                  <a:tcPr marL="123825" marR="123825" marT="57150" marB="57150" anchor="ctr"/>
                </a:tc>
                <a:tc>
                  <a:txBody>
                    <a:bodyPr/>
                    <a:lstStyle/>
                    <a:p>
                      <a:r>
                        <a:rPr lang="en-US" dirty="0">
                          <a:effectLst/>
                        </a:rPr>
                        <a:t>Meeting</a:t>
                      </a:r>
                    </a:p>
                  </a:txBody>
                  <a:tcPr marL="123825" marR="123825" marT="57150" marB="57150" anchor="ctr"/>
                </a:tc>
                <a:extLst>
                  <a:ext uri="{0D108BD9-81ED-4DB2-BD59-A6C34878D82A}">
                    <a16:rowId xmlns:a16="http://schemas.microsoft.com/office/drawing/2014/main" val="3792841621"/>
                  </a:ext>
                </a:extLst>
              </a:tr>
            </a:tbl>
          </a:graphicData>
        </a:graphic>
      </p:graphicFrame>
      <p:sp>
        <p:nvSpPr>
          <p:cNvPr id="6" name="TextBox 5">
            <a:extLst>
              <a:ext uri="{FF2B5EF4-FFF2-40B4-BE49-F238E27FC236}">
                <a16:creationId xmlns:a16="http://schemas.microsoft.com/office/drawing/2014/main" id="{11F6B92C-9E7B-6FE9-2963-0E20CE807AA3}"/>
              </a:ext>
            </a:extLst>
          </p:cNvPr>
          <p:cNvSpPr txBox="1"/>
          <p:nvPr/>
        </p:nvSpPr>
        <p:spPr>
          <a:xfrm>
            <a:off x="557211" y="1729859"/>
            <a:ext cx="6096000" cy="369332"/>
          </a:xfrm>
          <a:prstGeom prst="rect">
            <a:avLst/>
          </a:prstGeom>
          <a:noFill/>
        </p:spPr>
        <p:txBody>
          <a:bodyPr wrap="square">
            <a:spAutoFit/>
          </a:bodyPr>
          <a:lstStyle/>
          <a:p>
            <a:r>
              <a:rPr lang="en-US" b="1" i="0" u="none" strike="noStrike" dirty="0">
                <a:solidFill>
                  <a:srgbClr val="333333"/>
                </a:solidFill>
                <a:effectLst/>
                <a:latin typeface="JetBrains Mono"/>
              </a:rPr>
              <a:t>VLDB</a:t>
            </a:r>
            <a:r>
              <a:rPr lang="zh-CN" altLang="en-US" b="0" i="0" u="none" strike="noStrike" dirty="0">
                <a:solidFill>
                  <a:srgbClr val="333333"/>
                </a:solidFill>
                <a:effectLst/>
                <a:latin typeface="JetBrains Mono"/>
              </a:rPr>
              <a:t>与</a:t>
            </a:r>
            <a:r>
              <a:rPr lang="en-US" b="1" i="0" u="none" strike="noStrike" dirty="0">
                <a:solidFill>
                  <a:srgbClr val="333333"/>
                </a:solidFill>
                <a:effectLst/>
                <a:latin typeface="JetBrains Mono"/>
              </a:rPr>
              <a:t>SIGMOD</a:t>
            </a:r>
            <a:r>
              <a:rPr lang="en-US" b="0" i="0" u="none" strike="noStrike" dirty="0">
                <a:solidFill>
                  <a:srgbClr val="333333"/>
                </a:solidFill>
                <a:effectLst/>
                <a:latin typeface="JetBrains Mono"/>
              </a:rPr>
              <a:t>、</a:t>
            </a:r>
            <a:r>
              <a:rPr lang="en-US" b="1" i="0" u="none" strike="noStrike" dirty="0">
                <a:solidFill>
                  <a:srgbClr val="333333"/>
                </a:solidFill>
                <a:effectLst/>
                <a:latin typeface="JetBrains Mono"/>
              </a:rPr>
              <a:t>ICDE</a:t>
            </a:r>
            <a:r>
              <a:rPr lang="zh-CN" altLang="en-US" b="0" i="0" u="none" strike="noStrike" dirty="0">
                <a:solidFill>
                  <a:srgbClr val="333333"/>
                </a:solidFill>
                <a:effectLst/>
                <a:latin typeface="JetBrains Mono"/>
              </a:rPr>
              <a:t>并称数据库三大顶级会议。</a:t>
            </a:r>
            <a:endParaRPr lang="en-CN" dirty="0"/>
          </a:p>
        </p:txBody>
      </p:sp>
      <p:sp>
        <p:nvSpPr>
          <p:cNvPr id="9" name="TextBox 8">
            <a:extLst>
              <a:ext uri="{FF2B5EF4-FFF2-40B4-BE49-F238E27FC236}">
                <a16:creationId xmlns:a16="http://schemas.microsoft.com/office/drawing/2014/main" id="{70F1E5D8-D785-C13F-3A70-AEEA3401C104}"/>
              </a:ext>
            </a:extLst>
          </p:cNvPr>
          <p:cNvSpPr txBox="1"/>
          <p:nvPr/>
        </p:nvSpPr>
        <p:spPr>
          <a:xfrm>
            <a:off x="217576" y="164286"/>
            <a:ext cx="3102131"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学术方向</a:t>
            </a:r>
            <a:r>
              <a:rPr lang="en-US" altLang="zh-CN" sz="2400" b="1" dirty="0">
                <a:latin typeface="Source Han Serif SC" panose="02020400000000000000" pitchFamily="18" charset="-128"/>
                <a:ea typeface="Source Han Serif SC" panose="02020400000000000000" pitchFamily="18" charset="-128"/>
              </a:rPr>
              <a:t>----</a:t>
            </a:r>
            <a:r>
              <a:rPr lang="zh-CN" altLang="en-US" sz="2400" b="1" dirty="0">
                <a:latin typeface="Source Han Serif SC" panose="02020400000000000000" pitchFamily="18" charset="-128"/>
                <a:ea typeface="Source Han Serif SC" panose="02020400000000000000" pitchFamily="18" charset="-128"/>
              </a:rPr>
              <a:t>顶会介绍</a:t>
            </a:r>
            <a:endParaRPr lang="en-CN" sz="2400" b="1"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18107017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32469-A82D-FC18-AA11-C69984F9495B}"/>
              </a:ext>
            </a:extLst>
          </p:cNvPr>
          <p:cNvSpPr txBox="1"/>
          <p:nvPr/>
        </p:nvSpPr>
        <p:spPr>
          <a:xfrm>
            <a:off x="217576" y="164286"/>
            <a:ext cx="3102131"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工作方向</a:t>
            </a:r>
            <a:r>
              <a:rPr lang="en-US" altLang="zh-CN" sz="2400" b="1" dirty="0">
                <a:latin typeface="Source Han Serif SC" panose="02020400000000000000" pitchFamily="18" charset="-128"/>
                <a:ea typeface="Source Han Serif SC" panose="02020400000000000000" pitchFamily="18" charset="-128"/>
              </a:rPr>
              <a:t>----</a:t>
            </a:r>
            <a:r>
              <a:rPr lang="zh-CN" altLang="en-US" sz="2400" b="1" dirty="0">
                <a:latin typeface="Source Han Serif SC" panose="02020400000000000000" pitchFamily="18" charset="-128"/>
                <a:ea typeface="Source Han Serif SC" panose="02020400000000000000" pitchFamily="18" charset="-128"/>
              </a:rPr>
              <a:t>岗位选择</a:t>
            </a:r>
            <a:endParaRPr lang="en-CN" sz="2400" b="1" dirty="0">
              <a:latin typeface="Source Han Serif SC" panose="02020400000000000000" pitchFamily="18" charset="-128"/>
              <a:ea typeface="Source Han Serif SC" panose="02020400000000000000" pitchFamily="18" charset="-128"/>
            </a:endParaRPr>
          </a:p>
        </p:txBody>
      </p:sp>
      <p:pic>
        <p:nvPicPr>
          <p:cNvPr id="3" name="Picture 2">
            <a:extLst>
              <a:ext uri="{FF2B5EF4-FFF2-40B4-BE49-F238E27FC236}">
                <a16:creationId xmlns:a16="http://schemas.microsoft.com/office/drawing/2014/main" id="{A0888B3B-4CC0-ED76-8E1F-0C3D99346792}"/>
              </a:ext>
            </a:extLst>
          </p:cNvPr>
          <p:cNvPicPr>
            <a:picLocks noChangeAspect="1"/>
          </p:cNvPicPr>
          <p:nvPr/>
        </p:nvPicPr>
        <p:blipFill>
          <a:blip r:embed="rId3"/>
          <a:stretch>
            <a:fillRect/>
          </a:stretch>
        </p:blipFill>
        <p:spPr>
          <a:xfrm>
            <a:off x="217576" y="1886857"/>
            <a:ext cx="4175760" cy="4971143"/>
          </a:xfrm>
          <a:prstGeom prst="rect">
            <a:avLst/>
          </a:prstGeom>
        </p:spPr>
      </p:pic>
      <p:sp>
        <p:nvSpPr>
          <p:cNvPr id="4" name="TextBox 3">
            <a:extLst>
              <a:ext uri="{FF2B5EF4-FFF2-40B4-BE49-F238E27FC236}">
                <a16:creationId xmlns:a16="http://schemas.microsoft.com/office/drawing/2014/main" id="{66A48B1C-FFD4-4184-97F1-55614315C1FE}"/>
              </a:ext>
            </a:extLst>
          </p:cNvPr>
          <p:cNvSpPr txBox="1"/>
          <p:nvPr/>
        </p:nvSpPr>
        <p:spPr>
          <a:xfrm>
            <a:off x="489093" y="1425192"/>
            <a:ext cx="3632726"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后端开发</a:t>
            </a:r>
            <a:r>
              <a:rPr lang="en-US" altLang="zh-CN" sz="2400" b="1" dirty="0">
                <a:latin typeface="Source Han Serif SC" panose="02020400000000000000" pitchFamily="18" charset="-128"/>
                <a:ea typeface="Source Han Serif SC" panose="02020400000000000000" pitchFamily="18" charset="-128"/>
              </a:rPr>
              <a:t>(Java\Go\</a:t>
            </a:r>
            <a:r>
              <a:rPr lang="en-US" altLang="zh-CN" sz="2400" b="1" dirty="0" err="1">
                <a:latin typeface="Source Han Serif SC" panose="02020400000000000000" pitchFamily="18" charset="-128"/>
                <a:ea typeface="Source Han Serif SC" panose="02020400000000000000" pitchFamily="18" charset="-128"/>
              </a:rPr>
              <a:t>Cpp</a:t>
            </a:r>
            <a:r>
              <a:rPr lang="en-US" altLang="zh-CN" sz="2400" b="1" dirty="0">
                <a:latin typeface="Source Han Serif SC" panose="02020400000000000000" pitchFamily="18" charset="-128"/>
                <a:ea typeface="Source Han Serif SC" panose="02020400000000000000" pitchFamily="18" charset="-128"/>
              </a:rPr>
              <a:t>)</a:t>
            </a:r>
            <a:endParaRPr lang="en-CN" sz="2400" b="1" dirty="0">
              <a:latin typeface="Source Han Serif SC" panose="02020400000000000000" pitchFamily="18" charset="-128"/>
              <a:ea typeface="Source Han Serif SC" panose="02020400000000000000" pitchFamily="18" charset="-128"/>
            </a:endParaRPr>
          </a:p>
        </p:txBody>
      </p:sp>
      <p:pic>
        <p:nvPicPr>
          <p:cNvPr id="5" name="Picture 4">
            <a:extLst>
              <a:ext uri="{FF2B5EF4-FFF2-40B4-BE49-F238E27FC236}">
                <a16:creationId xmlns:a16="http://schemas.microsoft.com/office/drawing/2014/main" id="{C505BCFA-D0CA-3CDE-2C77-FB3B9E6B5F9D}"/>
              </a:ext>
            </a:extLst>
          </p:cNvPr>
          <p:cNvPicPr>
            <a:picLocks noChangeAspect="1"/>
          </p:cNvPicPr>
          <p:nvPr/>
        </p:nvPicPr>
        <p:blipFill>
          <a:blip r:embed="rId4"/>
          <a:stretch>
            <a:fillRect/>
          </a:stretch>
        </p:blipFill>
        <p:spPr>
          <a:xfrm>
            <a:off x="6672970" y="1886856"/>
            <a:ext cx="4317951" cy="4971144"/>
          </a:xfrm>
          <a:prstGeom prst="rect">
            <a:avLst/>
          </a:prstGeom>
        </p:spPr>
      </p:pic>
      <p:sp>
        <p:nvSpPr>
          <p:cNvPr id="15" name="TextBox 14">
            <a:extLst>
              <a:ext uri="{FF2B5EF4-FFF2-40B4-BE49-F238E27FC236}">
                <a16:creationId xmlns:a16="http://schemas.microsoft.com/office/drawing/2014/main" id="{43C97E24-124B-6CC9-559F-DD0D0972E9F8}"/>
              </a:ext>
            </a:extLst>
          </p:cNvPr>
          <p:cNvSpPr txBox="1"/>
          <p:nvPr/>
        </p:nvSpPr>
        <p:spPr>
          <a:xfrm>
            <a:off x="7348205" y="1425191"/>
            <a:ext cx="2967479" cy="461665"/>
          </a:xfrm>
          <a:prstGeom prst="rect">
            <a:avLst/>
          </a:prstGeom>
          <a:noFill/>
        </p:spPr>
        <p:txBody>
          <a:bodyPr wrap="none" rtlCol="0">
            <a:spAutoFit/>
          </a:bodyPr>
          <a:lstStyle/>
          <a:p>
            <a:r>
              <a:rPr lang="en-US" sz="2400" b="1" dirty="0" err="1">
                <a:latin typeface="Source Han Serif SC" panose="02020400000000000000" pitchFamily="18" charset="-128"/>
                <a:ea typeface="Source Han Serif SC" panose="02020400000000000000" pitchFamily="18" charset="-128"/>
              </a:rPr>
              <a:t>数据库工程师</a:t>
            </a:r>
            <a:r>
              <a:rPr lang="en-US" altLang="zh-CN" sz="2400" b="1" dirty="0">
                <a:latin typeface="Source Han Serif SC" panose="02020400000000000000" pitchFamily="18" charset="-128"/>
                <a:ea typeface="Source Han Serif SC" panose="02020400000000000000" pitchFamily="18" charset="-128"/>
              </a:rPr>
              <a:t>(DBA)</a:t>
            </a:r>
            <a:endParaRPr lang="en-CN" sz="2400" b="1"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18707594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32469-A82D-FC18-AA11-C69984F9495B}"/>
              </a:ext>
            </a:extLst>
          </p:cNvPr>
          <p:cNvSpPr txBox="1"/>
          <p:nvPr/>
        </p:nvSpPr>
        <p:spPr>
          <a:xfrm>
            <a:off x="217576" y="164286"/>
            <a:ext cx="3102131"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工作方向</a:t>
            </a:r>
            <a:r>
              <a:rPr lang="en-US" altLang="zh-CN" sz="2400" b="1" dirty="0">
                <a:latin typeface="Source Han Serif SC" panose="02020400000000000000" pitchFamily="18" charset="-128"/>
                <a:ea typeface="Source Han Serif SC" panose="02020400000000000000" pitchFamily="18" charset="-128"/>
              </a:rPr>
              <a:t>----</a:t>
            </a:r>
            <a:r>
              <a:rPr lang="zh-CN" altLang="en-US" sz="2400" b="1" dirty="0">
                <a:latin typeface="Source Han Serif SC" panose="02020400000000000000" pitchFamily="18" charset="-128"/>
                <a:ea typeface="Source Han Serif SC" panose="02020400000000000000" pitchFamily="18" charset="-128"/>
              </a:rPr>
              <a:t>岗位选择</a:t>
            </a:r>
            <a:endParaRPr lang="en-CN" sz="2400" b="1" dirty="0">
              <a:latin typeface="Source Han Serif SC" panose="02020400000000000000" pitchFamily="18" charset="-128"/>
              <a:ea typeface="Source Han Serif SC" panose="02020400000000000000" pitchFamily="18" charset="-128"/>
            </a:endParaRPr>
          </a:p>
        </p:txBody>
      </p:sp>
      <p:pic>
        <p:nvPicPr>
          <p:cNvPr id="3" name="Picture 2">
            <a:extLst>
              <a:ext uri="{FF2B5EF4-FFF2-40B4-BE49-F238E27FC236}">
                <a16:creationId xmlns:a16="http://schemas.microsoft.com/office/drawing/2014/main" id="{A0888B3B-4CC0-ED76-8E1F-0C3D99346792}"/>
              </a:ext>
            </a:extLst>
          </p:cNvPr>
          <p:cNvPicPr>
            <a:picLocks noChangeAspect="1"/>
          </p:cNvPicPr>
          <p:nvPr/>
        </p:nvPicPr>
        <p:blipFill>
          <a:blip r:embed="rId3"/>
          <a:stretch>
            <a:fillRect/>
          </a:stretch>
        </p:blipFill>
        <p:spPr>
          <a:xfrm>
            <a:off x="217576" y="1886857"/>
            <a:ext cx="4175760" cy="4971143"/>
          </a:xfrm>
          <a:prstGeom prst="rect">
            <a:avLst/>
          </a:prstGeom>
        </p:spPr>
      </p:pic>
      <p:sp>
        <p:nvSpPr>
          <p:cNvPr id="4" name="TextBox 3">
            <a:extLst>
              <a:ext uri="{FF2B5EF4-FFF2-40B4-BE49-F238E27FC236}">
                <a16:creationId xmlns:a16="http://schemas.microsoft.com/office/drawing/2014/main" id="{66A48B1C-FFD4-4184-97F1-55614315C1FE}"/>
              </a:ext>
            </a:extLst>
          </p:cNvPr>
          <p:cNvSpPr txBox="1"/>
          <p:nvPr/>
        </p:nvSpPr>
        <p:spPr>
          <a:xfrm>
            <a:off x="489093" y="1425192"/>
            <a:ext cx="3632726"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后端开发</a:t>
            </a:r>
            <a:r>
              <a:rPr lang="en-US" altLang="zh-CN" sz="2400" b="1" dirty="0">
                <a:latin typeface="Source Han Serif SC" panose="02020400000000000000" pitchFamily="18" charset="-128"/>
                <a:ea typeface="Source Han Serif SC" panose="02020400000000000000" pitchFamily="18" charset="-128"/>
              </a:rPr>
              <a:t>(Java\Go\</a:t>
            </a:r>
            <a:r>
              <a:rPr lang="en-US" altLang="zh-CN" sz="2400" b="1" dirty="0" err="1">
                <a:latin typeface="Source Han Serif SC" panose="02020400000000000000" pitchFamily="18" charset="-128"/>
                <a:ea typeface="Source Han Serif SC" panose="02020400000000000000" pitchFamily="18" charset="-128"/>
              </a:rPr>
              <a:t>Cpp</a:t>
            </a:r>
            <a:r>
              <a:rPr lang="en-US" altLang="zh-CN" sz="2400" b="1" dirty="0">
                <a:latin typeface="Source Han Serif SC" panose="02020400000000000000" pitchFamily="18" charset="-128"/>
                <a:ea typeface="Source Han Serif SC" panose="02020400000000000000" pitchFamily="18" charset="-128"/>
              </a:rPr>
              <a:t>)</a:t>
            </a:r>
            <a:endParaRPr lang="en-CN" sz="2400" b="1" dirty="0">
              <a:latin typeface="Source Han Serif SC" panose="02020400000000000000" pitchFamily="18" charset="-128"/>
              <a:ea typeface="Source Han Serif SC" panose="02020400000000000000" pitchFamily="18" charset="-128"/>
            </a:endParaRPr>
          </a:p>
        </p:txBody>
      </p:sp>
      <p:pic>
        <p:nvPicPr>
          <p:cNvPr id="5" name="Picture 4">
            <a:extLst>
              <a:ext uri="{FF2B5EF4-FFF2-40B4-BE49-F238E27FC236}">
                <a16:creationId xmlns:a16="http://schemas.microsoft.com/office/drawing/2014/main" id="{C505BCFA-D0CA-3CDE-2C77-FB3B9E6B5F9D}"/>
              </a:ext>
            </a:extLst>
          </p:cNvPr>
          <p:cNvPicPr>
            <a:picLocks noChangeAspect="1"/>
          </p:cNvPicPr>
          <p:nvPr/>
        </p:nvPicPr>
        <p:blipFill>
          <a:blip r:embed="rId4"/>
          <a:stretch>
            <a:fillRect/>
          </a:stretch>
        </p:blipFill>
        <p:spPr>
          <a:xfrm>
            <a:off x="6672968" y="1886856"/>
            <a:ext cx="4317951" cy="4971144"/>
          </a:xfrm>
          <a:prstGeom prst="rect">
            <a:avLst/>
          </a:prstGeom>
        </p:spPr>
      </p:pic>
      <p:sp>
        <p:nvSpPr>
          <p:cNvPr id="15" name="TextBox 14">
            <a:extLst>
              <a:ext uri="{FF2B5EF4-FFF2-40B4-BE49-F238E27FC236}">
                <a16:creationId xmlns:a16="http://schemas.microsoft.com/office/drawing/2014/main" id="{43C97E24-124B-6CC9-559F-DD0D0972E9F8}"/>
              </a:ext>
            </a:extLst>
          </p:cNvPr>
          <p:cNvSpPr txBox="1"/>
          <p:nvPr/>
        </p:nvSpPr>
        <p:spPr>
          <a:xfrm>
            <a:off x="7348205" y="1425191"/>
            <a:ext cx="2967479" cy="461665"/>
          </a:xfrm>
          <a:prstGeom prst="rect">
            <a:avLst/>
          </a:prstGeom>
          <a:noFill/>
        </p:spPr>
        <p:txBody>
          <a:bodyPr wrap="none" rtlCol="0">
            <a:spAutoFit/>
          </a:bodyPr>
          <a:lstStyle/>
          <a:p>
            <a:r>
              <a:rPr lang="en-US" sz="2400" b="1" dirty="0" err="1">
                <a:latin typeface="Source Han Serif SC" panose="02020400000000000000" pitchFamily="18" charset="-128"/>
                <a:ea typeface="Source Han Serif SC" panose="02020400000000000000" pitchFamily="18" charset="-128"/>
              </a:rPr>
              <a:t>数据库工程师</a:t>
            </a:r>
            <a:r>
              <a:rPr lang="en-US" altLang="zh-CN" sz="2400" b="1" dirty="0">
                <a:latin typeface="Source Han Serif SC" panose="02020400000000000000" pitchFamily="18" charset="-128"/>
                <a:ea typeface="Source Han Serif SC" panose="02020400000000000000" pitchFamily="18" charset="-128"/>
              </a:rPr>
              <a:t>(DBA)</a:t>
            </a:r>
            <a:endParaRPr lang="en-CN" sz="2400" b="1"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277014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955A8-BAEC-7BCE-B055-14293AF2C338}"/>
              </a:ext>
            </a:extLst>
          </p:cNvPr>
          <p:cNvSpPr txBox="1"/>
          <p:nvPr/>
        </p:nvSpPr>
        <p:spPr>
          <a:xfrm>
            <a:off x="217576" y="164286"/>
            <a:ext cx="3102131" cy="461665"/>
          </a:xfrm>
          <a:prstGeom prst="rect">
            <a:avLst/>
          </a:prstGeom>
          <a:noFill/>
        </p:spPr>
        <p:txBody>
          <a:bodyPr wrap="none" rtlCol="0">
            <a:spAutoFit/>
          </a:bodyPr>
          <a:lstStyle/>
          <a:p>
            <a:r>
              <a:rPr lang="en-CN" sz="2400" b="1" dirty="0">
                <a:latin typeface="Source Han Serif SC" panose="02020400000000000000" pitchFamily="18" charset="-128"/>
                <a:ea typeface="Source Han Serif SC" panose="02020400000000000000" pitchFamily="18" charset="-128"/>
              </a:rPr>
              <a:t>工作方向</a:t>
            </a:r>
            <a:r>
              <a:rPr lang="en-US" altLang="zh-CN" sz="2400" b="1" dirty="0">
                <a:latin typeface="Source Han Serif SC" panose="02020400000000000000" pitchFamily="18" charset="-128"/>
                <a:ea typeface="Source Han Serif SC" panose="02020400000000000000" pitchFamily="18" charset="-128"/>
              </a:rPr>
              <a:t>----</a:t>
            </a:r>
            <a:r>
              <a:rPr lang="zh-CN" altLang="en-US" sz="2400" b="1" dirty="0">
                <a:latin typeface="Source Han Serif SC" panose="02020400000000000000" pitchFamily="18" charset="-128"/>
                <a:ea typeface="Source Han Serif SC" panose="02020400000000000000" pitchFamily="18" charset="-128"/>
              </a:rPr>
              <a:t>招聘需求</a:t>
            </a:r>
            <a:endParaRPr lang="en-CN" sz="2400" b="1" dirty="0">
              <a:latin typeface="Source Han Serif SC" panose="02020400000000000000" pitchFamily="18" charset="-128"/>
              <a:ea typeface="Source Han Serif SC" panose="02020400000000000000" pitchFamily="18" charset="-128"/>
            </a:endParaRPr>
          </a:p>
        </p:txBody>
      </p:sp>
      <p:pic>
        <p:nvPicPr>
          <p:cNvPr id="6" name="Picture 5">
            <a:extLst>
              <a:ext uri="{FF2B5EF4-FFF2-40B4-BE49-F238E27FC236}">
                <a16:creationId xmlns:a16="http://schemas.microsoft.com/office/drawing/2014/main" id="{FABED947-7638-7392-EC9F-E77F6478110F}"/>
              </a:ext>
            </a:extLst>
          </p:cNvPr>
          <p:cNvPicPr>
            <a:picLocks noChangeAspect="1"/>
          </p:cNvPicPr>
          <p:nvPr/>
        </p:nvPicPr>
        <p:blipFill>
          <a:blip r:embed="rId2"/>
          <a:stretch>
            <a:fillRect/>
          </a:stretch>
        </p:blipFill>
        <p:spPr>
          <a:xfrm>
            <a:off x="199473" y="1290929"/>
            <a:ext cx="11793053" cy="2350314"/>
          </a:xfrm>
          <a:prstGeom prst="rect">
            <a:avLst/>
          </a:prstGeom>
        </p:spPr>
      </p:pic>
      <p:sp>
        <p:nvSpPr>
          <p:cNvPr id="7" name="TextBox 6">
            <a:extLst>
              <a:ext uri="{FF2B5EF4-FFF2-40B4-BE49-F238E27FC236}">
                <a16:creationId xmlns:a16="http://schemas.microsoft.com/office/drawing/2014/main" id="{517ACDB5-1910-4FA9-A8F6-9A058EFBA24C}"/>
              </a:ext>
            </a:extLst>
          </p:cNvPr>
          <p:cNvSpPr txBox="1"/>
          <p:nvPr/>
        </p:nvSpPr>
        <p:spPr>
          <a:xfrm>
            <a:off x="199473" y="5934670"/>
            <a:ext cx="2834430" cy="923330"/>
          </a:xfrm>
          <a:prstGeom prst="rect">
            <a:avLst/>
          </a:prstGeom>
          <a:noFill/>
        </p:spPr>
        <p:txBody>
          <a:bodyPr wrap="none" rtlCol="0">
            <a:spAutoFit/>
          </a:bodyPr>
          <a:lstStyle/>
          <a:p>
            <a:pPr marL="285750" indent="-285750">
              <a:buFontTx/>
              <a:buChar char="-"/>
            </a:pPr>
            <a:r>
              <a:rPr lang="en-US" altLang="zh-CN" dirty="0"/>
              <a:t>CRUD</a:t>
            </a:r>
            <a:r>
              <a:rPr lang="zh-CN" altLang="en-US" dirty="0"/>
              <a:t> 增删改查</a:t>
            </a:r>
            <a:endParaRPr lang="en-US" altLang="zh-CN" dirty="0"/>
          </a:p>
          <a:p>
            <a:pPr marL="285750" indent="-285750">
              <a:buFontTx/>
              <a:buChar char="-"/>
            </a:pPr>
            <a:r>
              <a:rPr lang="zh-CN" altLang="en-US" strike="sngStrike" dirty="0"/>
              <a:t>面试造航母 工作拧螺丝</a:t>
            </a:r>
            <a:endParaRPr lang="en-US" altLang="zh-CN" strike="sngStrike" dirty="0"/>
          </a:p>
          <a:p>
            <a:pPr marL="285750" indent="-285750">
              <a:buFontTx/>
              <a:buChar char="-"/>
            </a:pPr>
            <a:endParaRPr lang="en-US" altLang="zh-CN" dirty="0"/>
          </a:p>
        </p:txBody>
      </p:sp>
      <p:sp>
        <p:nvSpPr>
          <p:cNvPr id="8" name="TextBox 7">
            <a:extLst>
              <a:ext uri="{FF2B5EF4-FFF2-40B4-BE49-F238E27FC236}">
                <a16:creationId xmlns:a16="http://schemas.microsoft.com/office/drawing/2014/main" id="{297C77BF-A027-CECB-72D5-B1DAABCAF25E}"/>
              </a:ext>
            </a:extLst>
          </p:cNvPr>
          <p:cNvSpPr txBox="1"/>
          <p:nvPr/>
        </p:nvSpPr>
        <p:spPr>
          <a:xfrm>
            <a:off x="217576" y="4906117"/>
            <a:ext cx="2089033" cy="923330"/>
          </a:xfrm>
          <a:prstGeom prst="rect">
            <a:avLst/>
          </a:prstGeom>
          <a:noFill/>
        </p:spPr>
        <p:txBody>
          <a:bodyPr wrap="none" rtlCol="0">
            <a:spAutoFit/>
          </a:bodyPr>
          <a:lstStyle/>
          <a:p>
            <a:pPr marL="285750" indent="-285750">
              <a:buFontTx/>
              <a:buChar char="-"/>
            </a:pPr>
            <a:r>
              <a:rPr lang="zh-CN" altLang="en-US" dirty="0"/>
              <a:t>关系型数据库</a:t>
            </a:r>
            <a:endParaRPr lang="en-US" altLang="zh-CN" dirty="0"/>
          </a:p>
          <a:p>
            <a:pPr marL="285750" indent="-285750">
              <a:buFontTx/>
              <a:buChar char="-"/>
            </a:pPr>
            <a:r>
              <a:rPr lang="zh-CN" altLang="en-US" dirty="0"/>
              <a:t>非关系型数据库</a:t>
            </a:r>
            <a:endParaRPr lang="en-US" altLang="zh-CN" dirty="0"/>
          </a:p>
          <a:p>
            <a:pPr marL="285750" indent="-285750">
              <a:buFontTx/>
              <a:buChar char="-"/>
            </a:pPr>
            <a:r>
              <a:rPr lang="zh-CN" altLang="en-US" dirty="0"/>
              <a:t>存储引擎原理</a:t>
            </a:r>
            <a:endParaRPr lang="en-US" altLang="zh-CN" dirty="0"/>
          </a:p>
        </p:txBody>
      </p:sp>
    </p:spTree>
    <p:extLst>
      <p:ext uri="{BB962C8B-B14F-4D97-AF65-F5344CB8AC3E}">
        <p14:creationId xmlns:p14="http://schemas.microsoft.com/office/powerpoint/2010/main" val="19276505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A48AB-0F73-D813-62B4-D0E355C31180}"/>
              </a:ext>
            </a:extLst>
          </p:cNvPr>
          <p:cNvSpPr txBox="1"/>
          <p:nvPr/>
        </p:nvSpPr>
        <p:spPr>
          <a:xfrm>
            <a:off x="170641" y="145851"/>
            <a:ext cx="3449983" cy="461665"/>
          </a:xfrm>
          <a:prstGeom prst="rect">
            <a:avLst/>
          </a:prstGeom>
          <a:noFill/>
        </p:spPr>
        <p:txBody>
          <a:bodyPr wrap="none" rtlCol="0">
            <a:spAutoFit/>
          </a:bodyPr>
          <a:lstStyle/>
          <a:p>
            <a:r>
              <a:rPr lang="en-US" sz="2400" b="1" dirty="0">
                <a:latin typeface="Source Han Serif SC" panose="02020400000000000000" pitchFamily="18" charset="-128"/>
                <a:ea typeface="Source Han Serif SC" panose="02020400000000000000" pitchFamily="18" charset="-128"/>
              </a:rPr>
              <a:t>MySQL</a:t>
            </a:r>
            <a:r>
              <a:rPr lang="zh-CN" altLang="en-US" sz="2400" b="1" dirty="0">
                <a:latin typeface="Source Han Serif SC" panose="02020400000000000000" pitchFamily="18" charset="-128"/>
                <a:ea typeface="Source Han Serif SC" panose="02020400000000000000" pitchFamily="18" charset="-128"/>
              </a:rPr>
              <a:t>数据库的锁机制</a:t>
            </a:r>
          </a:p>
        </p:txBody>
      </p:sp>
      <p:sp>
        <p:nvSpPr>
          <p:cNvPr id="4" name="TextBox 3">
            <a:extLst>
              <a:ext uri="{FF2B5EF4-FFF2-40B4-BE49-F238E27FC236}">
                <a16:creationId xmlns:a16="http://schemas.microsoft.com/office/drawing/2014/main" id="{2F7B7F1B-9A52-8381-BE8C-BAABAA796DCF}"/>
              </a:ext>
            </a:extLst>
          </p:cNvPr>
          <p:cNvSpPr txBox="1"/>
          <p:nvPr/>
        </p:nvSpPr>
        <p:spPr>
          <a:xfrm>
            <a:off x="170641" y="1114425"/>
            <a:ext cx="1231427" cy="369332"/>
          </a:xfrm>
          <a:prstGeom prst="rect">
            <a:avLst/>
          </a:prstGeom>
          <a:noFill/>
        </p:spPr>
        <p:txBody>
          <a:bodyPr wrap="none" rtlCol="0">
            <a:spAutoFit/>
          </a:bodyPr>
          <a:lstStyle/>
          <a:p>
            <a:r>
              <a:rPr lang="en-US" altLang="zh-CN" b="1" i="0" u="none" strike="noStrike" dirty="0">
                <a:solidFill>
                  <a:srgbClr val="333333"/>
                </a:solidFill>
                <a:effectLst/>
                <a:latin typeface="JetBrains Mono"/>
              </a:rPr>
              <a:t>-</a:t>
            </a:r>
            <a:r>
              <a:rPr lang="zh-CN" altLang="en-US" b="1" i="0" u="none" strike="noStrike" dirty="0">
                <a:solidFill>
                  <a:srgbClr val="333333"/>
                </a:solidFill>
                <a:effectLst/>
                <a:latin typeface="JetBrains Mono"/>
              </a:rPr>
              <a:t> 问题背景</a:t>
            </a:r>
            <a:endParaRPr lang="en-CN" dirty="0"/>
          </a:p>
        </p:txBody>
      </p:sp>
      <p:sp>
        <p:nvSpPr>
          <p:cNvPr id="11" name="TextBox 10">
            <a:extLst>
              <a:ext uri="{FF2B5EF4-FFF2-40B4-BE49-F238E27FC236}">
                <a16:creationId xmlns:a16="http://schemas.microsoft.com/office/drawing/2014/main" id="{F0C473E0-7A6B-CD8B-0472-30E9455C4F7F}"/>
              </a:ext>
            </a:extLst>
          </p:cNvPr>
          <p:cNvSpPr txBox="1"/>
          <p:nvPr/>
        </p:nvSpPr>
        <p:spPr>
          <a:xfrm>
            <a:off x="170641" y="1529001"/>
            <a:ext cx="6096000" cy="923330"/>
          </a:xfrm>
          <a:prstGeom prst="rect">
            <a:avLst/>
          </a:prstGeom>
          <a:noFill/>
        </p:spPr>
        <p:txBody>
          <a:bodyPr wrap="square">
            <a:spAutoFit/>
          </a:bodyPr>
          <a:lstStyle/>
          <a:p>
            <a:pPr algn="l"/>
            <a:r>
              <a:rPr lang="zh-CN" altLang="en-US" b="0" i="0" u="none" strike="noStrike" dirty="0">
                <a:solidFill>
                  <a:srgbClr val="333333"/>
                </a:solidFill>
                <a:effectLst/>
                <a:latin typeface="JetBrains Mono"/>
              </a:rPr>
              <a:t>当多个用户并发地存取数据时，在数据库中就会产生多个事务同时存取同一数据的情况。若对并发操作不加控制就可能会读取和存储不正确的数据，破坏数据库的一致性。</a:t>
            </a:r>
          </a:p>
        </p:txBody>
      </p:sp>
      <p:pic>
        <p:nvPicPr>
          <p:cNvPr id="13" name="Picture 12">
            <a:extLst>
              <a:ext uri="{FF2B5EF4-FFF2-40B4-BE49-F238E27FC236}">
                <a16:creationId xmlns:a16="http://schemas.microsoft.com/office/drawing/2014/main" id="{5C165A8D-5162-787D-DCA1-281B6D77F1C2}"/>
              </a:ext>
            </a:extLst>
          </p:cNvPr>
          <p:cNvPicPr>
            <a:picLocks noChangeAspect="1"/>
          </p:cNvPicPr>
          <p:nvPr/>
        </p:nvPicPr>
        <p:blipFill>
          <a:blip r:embed="rId2"/>
          <a:stretch>
            <a:fillRect/>
          </a:stretch>
        </p:blipFill>
        <p:spPr>
          <a:xfrm>
            <a:off x="7953375" y="2452331"/>
            <a:ext cx="3276600" cy="4000500"/>
          </a:xfrm>
          <a:prstGeom prst="rect">
            <a:avLst/>
          </a:prstGeom>
        </p:spPr>
      </p:pic>
      <p:sp>
        <p:nvSpPr>
          <p:cNvPr id="20" name="TextBox 19">
            <a:extLst>
              <a:ext uri="{FF2B5EF4-FFF2-40B4-BE49-F238E27FC236}">
                <a16:creationId xmlns:a16="http://schemas.microsoft.com/office/drawing/2014/main" id="{0475C201-9CB5-FA04-3B0D-17472F4B1BA1}"/>
              </a:ext>
            </a:extLst>
          </p:cNvPr>
          <p:cNvSpPr txBox="1"/>
          <p:nvPr/>
        </p:nvSpPr>
        <p:spPr>
          <a:xfrm>
            <a:off x="115479" y="2866907"/>
            <a:ext cx="6096000" cy="369332"/>
          </a:xfrm>
          <a:prstGeom prst="rect">
            <a:avLst/>
          </a:prstGeom>
          <a:noFill/>
        </p:spPr>
        <p:txBody>
          <a:bodyPr wrap="square">
            <a:spAutoFit/>
          </a:bodyPr>
          <a:lstStyle/>
          <a:p>
            <a:pPr algn="l"/>
            <a:r>
              <a:rPr lang="zh-CN" altLang="en-US" b="0" i="0" u="none" strike="noStrike" dirty="0">
                <a:solidFill>
                  <a:srgbClr val="333333"/>
                </a:solidFill>
                <a:effectLst/>
                <a:latin typeface="JetBrains Mono"/>
              </a:rPr>
              <a:t>多用户环境下保证数据库完整性和一致性</a:t>
            </a:r>
          </a:p>
        </p:txBody>
      </p:sp>
      <p:sp>
        <p:nvSpPr>
          <p:cNvPr id="23" name="TextBox 22">
            <a:extLst>
              <a:ext uri="{FF2B5EF4-FFF2-40B4-BE49-F238E27FC236}">
                <a16:creationId xmlns:a16="http://schemas.microsoft.com/office/drawing/2014/main" id="{1FAB25C5-5FFD-10D1-B94B-7474074BB908}"/>
              </a:ext>
            </a:extLst>
          </p:cNvPr>
          <p:cNvSpPr txBox="1"/>
          <p:nvPr/>
        </p:nvSpPr>
        <p:spPr>
          <a:xfrm>
            <a:off x="115479" y="2497575"/>
            <a:ext cx="1693092" cy="369332"/>
          </a:xfrm>
          <a:prstGeom prst="rect">
            <a:avLst/>
          </a:prstGeom>
          <a:noFill/>
        </p:spPr>
        <p:txBody>
          <a:bodyPr wrap="none" rtlCol="0">
            <a:spAutoFit/>
          </a:bodyPr>
          <a:lstStyle>
            <a:defPPr>
              <a:defRPr lang="en-US"/>
            </a:defPPr>
            <a:lvl1pPr>
              <a:defRPr b="1" i="0" u="none" strike="noStrike">
                <a:solidFill>
                  <a:srgbClr val="333333"/>
                </a:solidFill>
                <a:effectLst/>
                <a:latin typeface="JetBrains Mono"/>
              </a:defRPr>
            </a:lvl1pPr>
          </a:lstStyle>
          <a:p>
            <a:r>
              <a:rPr lang="en-US" altLang="zh-CN" dirty="0"/>
              <a:t>-</a:t>
            </a:r>
            <a:r>
              <a:rPr lang="zh-CN" altLang="en-US" dirty="0"/>
              <a:t> 要解决的问题</a:t>
            </a:r>
          </a:p>
        </p:txBody>
      </p:sp>
      <p:sp>
        <p:nvSpPr>
          <p:cNvPr id="28" name="TextBox 27">
            <a:extLst>
              <a:ext uri="{FF2B5EF4-FFF2-40B4-BE49-F238E27FC236}">
                <a16:creationId xmlns:a16="http://schemas.microsoft.com/office/drawing/2014/main" id="{3409C85D-4747-8E17-443D-FBB33DB41D3D}"/>
              </a:ext>
            </a:extLst>
          </p:cNvPr>
          <p:cNvSpPr txBox="1"/>
          <p:nvPr/>
        </p:nvSpPr>
        <p:spPr>
          <a:xfrm>
            <a:off x="115479" y="3281483"/>
            <a:ext cx="6096000" cy="369332"/>
          </a:xfrm>
          <a:prstGeom prst="rect">
            <a:avLst/>
          </a:prstGeom>
          <a:noFill/>
        </p:spPr>
        <p:txBody>
          <a:bodyPr wrap="square">
            <a:spAutoFit/>
          </a:bodyPr>
          <a:lstStyle/>
          <a:p>
            <a:r>
              <a:rPr lang="en-US" altLang="zh-CN" b="1" i="0" u="none" strike="noStrike" dirty="0">
                <a:solidFill>
                  <a:srgbClr val="333333"/>
                </a:solidFill>
                <a:effectLst/>
                <a:latin typeface="JetBrains Mono"/>
              </a:rPr>
              <a:t>-</a:t>
            </a:r>
            <a:r>
              <a:rPr lang="zh-CN" altLang="en-US" b="1" i="0" u="none" strike="noStrike" dirty="0">
                <a:solidFill>
                  <a:srgbClr val="333333"/>
                </a:solidFill>
                <a:effectLst/>
                <a:latin typeface="JetBrains Mono"/>
              </a:rPr>
              <a:t> 锁是什么 （</a:t>
            </a:r>
            <a:r>
              <a:rPr lang="zh-CN" altLang="en-US" b="1" i="0" u="none" strike="sngStrike" dirty="0">
                <a:solidFill>
                  <a:srgbClr val="333333"/>
                </a:solidFill>
                <a:effectLst/>
                <a:latin typeface="JetBrains Mono"/>
              </a:rPr>
              <a:t>操作系统梦幻联动</a:t>
            </a:r>
            <a:r>
              <a:rPr lang="zh-CN" altLang="en-US" b="1" i="0" u="none" strike="noStrike" dirty="0">
                <a:solidFill>
                  <a:srgbClr val="333333"/>
                </a:solidFill>
                <a:effectLst/>
                <a:latin typeface="JetBrains Mono"/>
              </a:rPr>
              <a:t>）</a:t>
            </a:r>
            <a:endParaRPr lang="en-CN" dirty="0"/>
          </a:p>
        </p:txBody>
      </p:sp>
      <p:sp>
        <p:nvSpPr>
          <p:cNvPr id="29" name="TextBox 28">
            <a:extLst>
              <a:ext uri="{FF2B5EF4-FFF2-40B4-BE49-F238E27FC236}">
                <a16:creationId xmlns:a16="http://schemas.microsoft.com/office/drawing/2014/main" id="{4A2C2816-C191-5306-FBA3-0637316ACA2E}"/>
              </a:ext>
            </a:extLst>
          </p:cNvPr>
          <p:cNvSpPr txBox="1"/>
          <p:nvPr/>
        </p:nvSpPr>
        <p:spPr>
          <a:xfrm>
            <a:off x="1857375" y="4581525"/>
            <a:ext cx="184731" cy="369332"/>
          </a:xfrm>
          <a:prstGeom prst="rect">
            <a:avLst/>
          </a:prstGeom>
          <a:noFill/>
        </p:spPr>
        <p:txBody>
          <a:bodyPr wrap="none" rtlCol="0">
            <a:spAutoFit/>
          </a:bodyPr>
          <a:lstStyle/>
          <a:p>
            <a:endParaRPr lang="en-CN" dirty="0"/>
          </a:p>
        </p:txBody>
      </p:sp>
      <p:sp>
        <p:nvSpPr>
          <p:cNvPr id="31" name="TextBox 30">
            <a:extLst>
              <a:ext uri="{FF2B5EF4-FFF2-40B4-BE49-F238E27FC236}">
                <a16:creationId xmlns:a16="http://schemas.microsoft.com/office/drawing/2014/main" id="{C42F8D1B-6C62-3AFB-837E-9F0E02138CEE}"/>
              </a:ext>
            </a:extLst>
          </p:cNvPr>
          <p:cNvSpPr txBox="1"/>
          <p:nvPr/>
        </p:nvSpPr>
        <p:spPr>
          <a:xfrm>
            <a:off x="0" y="3696059"/>
            <a:ext cx="6096000" cy="2308324"/>
          </a:xfrm>
          <a:prstGeom prst="rect">
            <a:avLst/>
          </a:prstGeom>
          <a:noFill/>
        </p:spPr>
        <p:txBody>
          <a:bodyPr wrap="square">
            <a:spAutoFit/>
          </a:bodyPr>
          <a:lstStyle/>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在计算机科学中，锁是在执行多线程时用于强行限制资源访问的同步机制，即用于在并发控制中保证对互斥要求的满足。</a:t>
            </a:r>
            <a:endParaRPr lang="en-US" altLang="zh-CN" b="0" i="0" u="none" strike="noStrike" dirty="0">
              <a:solidFill>
                <a:srgbClr val="333333"/>
              </a:solidFill>
              <a:effectLst/>
              <a:latin typeface="JetBrains Mono"/>
            </a:endParaRPr>
          </a:p>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加锁是实现数据库并发控制的一个非常重要的技术。当事务在对某个数据对象进行操作前，先向系统发出请求，对其加锁。加锁后事务就对该数据对象有了一定的控制，在该事务释放锁之前，其他的事务不能对此数据对象进行更新操作。</a:t>
            </a:r>
          </a:p>
        </p:txBody>
      </p:sp>
    </p:spTree>
    <p:extLst>
      <p:ext uri="{BB962C8B-B14F-4D97-AF65-F5344CB8AC3E}">
        <p14:creationId xmlns:p14="http://schemas.microsoft.com/office/powerpoint/2010/main" val="985736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62FC06-B9CA-3393-4F25-64786E9E5DDE}"/>
              </a:ext>
            </a:extLst>
          </p:cNvPr>
          <p:cNvSpPr txBox="1"/>
          <p:nvPr/>
        </p:nvSpPr>
        <p:spPr>
          <a:xfrm>
            <a:off x="170641" y="145851"/>
            <a:ext cx="1415772" cy="461665"/>
          </a:xfrm>
          <a:prstGeom prst="rect">
            <a:avLst/>
          </a:prstGeom>
          <a:noFill/>
        </p:spPr>
        <p:txBody>
          <a:bodyPr wrap="none" rtlCol="0">
            <a:spAutoFit/>
          </a:bodyPr>
          <a:lstStyle/>
          <a:p>
            <a:r>
              <a:rPr lang="zh-CN" altLang="en-CN" sz="2400" b="1" dirty="0">
                <a:latin typeface="Source Han Serif SC" panose="02020400000000000000" pitchFamily="18" charset="-128"/>
                <a:ea typeface="Source Han Serif SC" panose="02020400000000000000" pitchFamily="18" charset="-128"/>
              </a:rPr>
              <a:t>锁</a:t>
            </a:r>
            <a:r>
              <a:rPr lang="zh-CN" altLang="en-US" sz="2400" b="1" dirty="0">
                <a:latin typeface="Source Han Serif SC" panose="02020400000000000000" pitchFamily="18" charset="-128"/>
                <a:ea typeface="Source Han Serif SC" panose="02020400000000000000" pitchFamily="18" charset="-128"/>
              </a:rPr>
              <a:t>的分类</a:t>
            </a:r>
          </a:p>
        </p:txBody>
      </p:sp>
      <p:sp>
        <p:nvSpPr>
          <p:cNvPr id="6" name="TextBox 5">
            <a:extLst>
              <a:ext uri="{FF2B5EF4-FFF2-40B4-BE49-F238E27FC236}">
                <a16:creationId xmlns:a16="http://schemas.microsoft.com/office/drawing/2014/main" id="{A24CA87B-6C6A-563A-D903-8EEB24FFF7EB}"/>
              </a:ext>
            </a:extLst>
          </p:cNvPr>
          <p:cNvSpPr txBox="1"/>
          <p:nvPr/>
        </p:nvSpPr>
        <p:spPr>
          <a:xfrm>
            <a:off x="0" y="1446937"/>
            <a:ext cx="6096000" cy="1754326"/>
          </a:xfrm>
          <a:prstGeom prst="rect">
            <a:avLst/>
          </a:prstGeom>
          <a:noFill/>
        </p:spPr>
        <p:txBody>
          <a:bodyPr wrap="square">
            <a:spAutoFit/>
          </a:bodyPr>
          <a:lstStyle/>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行级锁是</a:t>
            </a:r>
            <a:r>
              <a:rPr lang="en-US" altLang="zh-CN" b="0" i="0" u="none" strike="noStrike" dirty="0">
                <a:solidFill>
                  <a:srgbClr val="333333"/>
                </a:solidFill>
                <a:effectLst/>
                <a:latin typeface="JetBrains Mono"/>
              </a:rPr>
              <a:t>MySQL</a:t>
            </a:r>
            <a:r>
              <a:rPr lang="zh-CN" altLang="en-US" b="0" i="0" u="none" strike="noStrike" dirty="0">
                <a:solidFill>
                  <a:srgbClr val="333333"/>
                </a:solidFill>
                <a:effectLst/>
                <a:latin typeface="JetBrains Mono"/>
              </a:rPr>
              <a:t>中锁定粒度最细的一种锁，表示只针对当前操作的行进行加锁。行级锁能大大减少数据库操作的冲突。其加锁粒度最小，但加锁的开销也最大。行级锁分为共享锁 和 排他锁。</a:t>
            </a:r>
          </a:p>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开销大，加锁慢；会出现死锁；锁定粒度最小，发生锁冲突的概率最低，并发度也最高。</a:t>
            </a:r>
          </a:p>
        </p:txBody>
      </p:sp>
      <p:sp>
        <p:nvSpPr>
          <p:cNvPr id="7" name="TextBox 6">
            <a:extLst>
              <a:ext uri="{FF2B5EF4-FFF2-40B4-BE49-F238E27FC236}">
                <a16:creationId xmlns:a16="http://schemas.microsoft.com/office/drawing/2014/main" id="{CC577680-105C-6F67-C15B-C9054DEA53FA}"/>
              </a:ext>
            </a:extLst>
          </p:cNvPr>
          <p:cNvSpPr txBox="1"/>
          <p:nvPr/>
        </p:nvSpPr>
        <p:spPr>
          <a:xfrm>
            <a:off x="2231017" y="985272"/>
            <a:ext cx="1107996" cy="461665"/>
          </a:xfrm>
          <a:prstGeom prst="rect">
            <a:avLst/>
          </a:prstGeom>
          <a:noFill/>
        </p:spPr>
        <p:txBody>
          <a:bodyPr wrap="none" rtlCol="0">
            <a:spAutoFit/>
          </a:bodyPr>
          <a:lstStyle/>
          <a:p>
            <a:r>
              <a:rPr lang="en-US" sz="2400" b="1" dirty="0" err="1">
                <a:latin typeface="Source Han Serif SC" panose="02020400000000000000" pitchFamily="18" charset="-128"/>
                <a:ea typeface="Source Han Serif SC" panose="02020400000000000000" pitchFamily="18" charset="-128"/>
              </a:rPr>
              <a:t>行级锁</a:t>
            </a:r>
            <a:endParaRPr lang="en-CN" sz="2400" b="1" dirty="0">
              <a:latin typeface="Source Han Serif SC" panose="02020400000000000000" pitchFamily="18" charset="-128"/>
              <a:ea typeface="Source Han Serif SC" panose="02020400000000000000" pitchFamily="18" charset="-128"/>
            </a:endParaRPr>
          </a:p>
        </p:txBody>
      </p:sp>
      <p:sp>
        <p:nvSpPr>
          <p:cNvPr id="10" name="TextBox 9">
            <a:extLst>
              <a:ext uri="{FF2B5EF4-FFF2-40B4-BE49-F238E27FC236}">
                <a16:creationId xmlns:a16="http://schemas.microsoft.com/office/drawing/2014/main" id="{1EF77152-824B-EC10-F582-A638E977BD51}"/>
              </a:ext>
            </a:extLst>
          </p:cNvPr>
          <p:cNvSpPr txBox="1"/>
          <p:nvPr/>
        </p:nvSpPr>
        <p:spPr>
          <a:xfrm>
            <a:off x="-9525" y="4776907"/>
            <a:ext cx="6115050" cy="2031325"/>
          </a:xfrm>
          <a:prstGeom prst="rect">
            <a:avLst/>
          </a:prstGeom>
          <a:noFill/>
        </p:spPr>
        <p:txBody>
          <a:bodyPr wrap="square">
            <a:spAutoFit/>
          </a:bodyPr>
          <a:lstStyle/>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表级锁是</a:t>
            </a:r>
            <a:r>
              <a:rPr lang="en-US" b="0" i="0" u="none" strike="noStrike" dirty="0">
                <a:solidFill>
                  <a:srgbClr val="333333"/>
                </a:solidFill>
                <a:effectLst/>
                <a:latin typeface="JetBrains Mono"/>
              </a:rPr>
              <a:t>MySQL</a:t>
            </a:r>
            <a:r>
              <a:rPr lang="zh-CN" altLang="en-US" b="0" i="0" u="none" strike="noStrike" dirty="0">
                <a:solidFill>
                  <a:srgbClr val="333333"/>
                </a:solidFill>
                <a:effectLst/>
                <a:latin typeface="JetBrains Mono"/>
              </a:rPr>
              <a:t>中锁定粒度最大的一种锁，表示对当前操作的整张表加锁，它实现简单，资源消耗较少，被大部分</a:t>
            </a:r>
            <a:r>
              <a:rPr lang="en-US" b="0" i="0" u="none" strike="noStrike" dirty="0">
                <a:solidFill>
                  <a:srgbClr val="333333"/>
                </a:solidFill>
                <a:effectLst/>
                <a:latin typeface="JetBrains Mono"/>
              </a:rPr>
              <a:t>MySQL</a:t>
            </a:r>
            <a:r>
              <a:rPr lang="zh-CN" altLang="en-US" b="0" i="0" u="none" strike="noStrike" dirty="0">
                <a:solidFill>
                  <a:srgbClr val="333333"/>
                </a:solidFill>
                <a:effectLst/>
                <a:latin typeface="JetBrains Mono"/>
              </a:rPr>
              <a:t>引擎支持。最常使用的</a:t>
            </a:r>
            <a:r>
              <a:rPr lang="en-US" b="0" i="0" u="none" strike="noStrike" dirty="0">
                <a:solidFill>
                  <a:srgbClr val="333333"/>
                </a:solidFill>
                <a:effectLst/>
                <a:latin typeface="JetBrains Mono"/>
              </a:rPr>
              <a:t>MYISAM</a:t>
            </a:r>
            <a:r>
              <a:rPr lang="zh-CN" altLang="en-US" b="0" i="0" u="none" strike="noStrike" dirty="0">
                <a:solidFill>
                  <a:srgbClr val="333333"/>
                </a:solidFill>
                <a:effectLst/>
                <a:latin typeface="JetBrains Mono"/>
              </a:rPr>
              <a:t>与</a:t>
            </a:r>
            <a:r>
              <a:rPr lang="en-US" b="0" i="0" u="none" strike="noStrike" dirty="0">
                <a:solidFill>
                  <a:srgbClr val="333333"/>
                </a:solidFill>
                <a:effectLst/>
                <a:latin typeface="JetBrains Mono"/>
              </a:rPr>
              <a:t>INNODB</a:t>
            </a:r>
            <a:r>
              <a:rPr lang="zh-CN" altLang="en-US" b="0" i="0" u="none" strike="noStrike" dirty="0">
                <a:solidFill>
                  <a:srgbClr val="333333"/>
                </a:solidFill>
                <a:effectLst/>
                <a:latin typeface="JetBrains Mono"/>
              </a:rPr>
              <a:t>都支持表级锁定。表级锁定分为表共享读锁（共享锁）与表独占写锁（排他锁）。</a:t>
            </a:r>
            <a:endParaRPr lang="en-US" altLang="zh-CN" b="0" i="0" u="none" strike="noStrike" dirty="0">
              <a:solidFill>
                <a:srgbClr val="333333"/>
              </a:solidFill>
              <a:effectLst/>
              <a:latin typeface="JetBrains Mono"/>
            </a:endParaRPr>
          </a:p>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开销小，加锁快；不会出现死锁；锁定粒度大，发出锁冲突的概率最高，并发度最低。</a:t>
            </a:r>
          </a:p>
        </p:txBody>
      </p:sp>
      <p:sp>
        <p:nvSpPr>
          <p:cNvPr id="11" name="TextBox 10">
            <a:extLst>
              <a:ext uri="{FF2B5EF4-FFF2-40B4-BE49-F238E27FC236}">
                <a16:creationId xmlns:a16="http://schemas.microsoft.com/office/drawing/2014/main" id="{E2423245-F977-032C-E310-7286D231C85E}"/>
              </a:ext>
            </a:extLst>
          </p:cNvPr>
          <p:cNvSpPr txBox="1"/>
          <p:nvPr/>
        </p:nvSpPr>
        <p:spPr>
          <a:xfrm>
            <a:off x="2231017" y="4328547"/>
            <a:ext cx="1107996" cy="461665"/>
          </a:xfrm>
          <a:prstGeom prst="rect">
            <a:avLst/>
          </a:prstGeom>
          <a:noFill/>
        </p:spPr>
        <p:txBody>
          <a:bodyPr wrap="none" rtlCol="0">
            <a:spAutoFit/>
          </a:bodyPr>
          <a:lstStyle/>
          <a:p>
            <a:r>
              <a:rPr lang="en-US" sz="2400" b="1" dirty="0" err="1">
                <a:latin typeface="Source Han Serif SC" panose="02020400000000000000" pitchFamily="18" charset="-128"/>
                <a:ea typeface="Source Han Serif SC" panose="02020400000000000000" pitchFamily="18" charset="-128"/>
              </a:rPr>
              <a:t>表级锁</a:t>
            </a:r>
            <a:endParaRPr lang="en-CN" sz="2400" b="1" dirty="0">
              <a:latin typeface="Source Han Serif SC" panose="02020400000000000000" pitchFamily="18" charset="-128"/>
              <a:ea typeface="Source Han Serif SC" panose="02020400000000000000" pitchFamily="18" charset="-128"/>
            </a:endParaRPr>
          </a:p>
        </p:txBody>
      </p:sp>
      <p:sp>
        <p:nvSpPr>
          <p:cNvPr id="13" name="TextBox 12">
            <a:extLst>
              <a:ext uri="{FF2B5EF4-FFF2-40B4-BE49-F238E27FC236}">
                <a16:creationId xmlns:a16="http://schemas.microsoft.com/office/drawing/2014/main" id="{23EFEA21-544B-143F-54C8-9AD304CF144E}"/>
              </a:ext>
            </a:extLst>
          </p:cNvPr>
          <p:cNvSpPr txBox="1"/>
          <p:nvPr/>
        </p:nvSpPr>
        <p:spPr>
          <a:xfrm>
            <a:off x="7012781" y="4532680"/>
            <a:ext cx="4674394" cy="2308324"/>
          </a:xfrm>
          <a:prstGeom prst="rect">
            <a:avLst/>
          </a:prstGeom>
          <a:noFill/>
        </p:spPr>
        <p:txBody>
          <a:bodyPr wrap="square">
            <a:spAutoFit/>
          </a:bodyPr>
          <a:lstStyle/>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页级锁是</a:t>
            </a:r>
            <a:r>
              <a:rPr lang="en-US" b="0" i="0" u="none" strike="noStrike" dirty="0">
                <a:solidFill>
                  <a:srgbClr val="333333"/>
                </a:solidFill>
                <a:effectLst/>
                <a:latin typeface="JetBrains Mono"/>
              </a:rPr>
              <a:t>MySQL</a:t>
            </a:r>
            <a:r>
              <a:rPr lang="zh-CN" altLang="en-US" b="0" i="0" u="none" strike="noStrike" dirty="0">
                <a:solidFill>
                  <a:srgbClr val="333333"/>
                </a:solidFill>
                <a:effectLst/>
                <a:latin typeface="JetBrains Mono"/>
              </a:rPr>
              <a:t>中锁定粒度介于行级锁和表级锁中间的一种锁。表级锁速度快，但冲突多，行级冲突少，但速度慢。所以取了折衷的页级，一次锁定相邻的一组记录。</a:t>
            </a:r>
            <a:r>
              <a:rPr lang="en-US" b="0" i="0" u="none" strike="noStrike" dirty="0">
                <a:solidFill>
                  <a:srgbClr val="333333"/>
                </a:solidFill>
                <a:effectLst/>
                <a:latin typeface="JetBrains Mono"/>
              </a:rPr>
              <a:t>BDB</a:t>
            </a:r>
            <a:r>
              <a:rPr lang="zh-CN" altLang="en-US" b="0" i="0" u="none" strike="noStrike" dirty="0">
                <a:solidFill>
                  <a:srgbClr val="333333"/>
                </a:solidFill>
                <a:effectLst/>
                <a:latin typeface="JetBrains Mono"/>
              </a:rPr>
              <a:t>支持页级锁</a:t>
            </a:r>
          </a:p>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开销和加锁时间界于表锁和行锁之间；会出现死锁；锁定粒度界于表锁和行锁之间，并发度一般</a:t>
            </a:r>
          </a:p>
        </p:txBody>
      </p:sp>
      <p:sp>
        <p:nvSpPr>
          <p:cNvPr id="14" name="TextBox 13">
            <a:extLst>
              <a:ext uri="{FF2B5EF4-FFF2-40B4-BE49-F238E27FC236}">
                <a16:creationId xmlns:a16="http://schemas.microsoft.com/office/drawing/2014/main" id="{28DE26E2-0CCC-8C7C-AA18-0567A21CBD6A}"/>
              </a:ext>
            </a:extLst>
          </p:cNvPr>
          <p:cNvSpPr txBox="1"/>
          <p:nvPr/>
        </p:nvSpPr>
        <p:spPr>
          <a:xfrm>
            <a:off x="8852989" y="4071015"/>
            <a:ext cx="1107996" cy="461665"/>
          </a:xfrm>
          <a:prstGeom prst="rect">
            <a:avLst/>
          </a:prstGeom>
          <a:noFill/>
        </p:spPr>
        <p:txBody>
          <a:bodyPr wrap="none" rtlCol="0">
            <a:spAutoFit/>
          </a:bodyPr>
          <a:lstStyle/>
          <a:p>
            <a:r>
              <a:rPr lang="en-US" sz="2400" b="1" dirty="0" err="1">
                <a:latin typeface="Source Han Serif SC" panose="02020400000000000000" pitchFamily="18" charset="-128"/>
                <a:ea typeface="Source Han Serif SC" panose="02020400000000000000" pitchFamily="18" charset="-128"/>
              </a:rPr>
              <a:t>页级锁</a:t>
            </a:r>
            <a:endParaRPr lang="en-CN" sz="2400" b="1" dirty="0">
              <a:latin typeface="Source Han Serif SC" panose="02020400000000000000" pitchFamily="18" charset="-128"/>
              <a:ea typeface="Source Han Serif SC" panose="02020400000000000000" pitchFamily="18" charset="-128"/>
            </a:endParaRPr>
          </a:p>
        </p:txBody>
      </p:sp>
    </p:spTree>
    <p:extLst>
      <p:ext uri="{BB962C8B-B14F-4D97-AF65-F5344CB8AC3E}">
        <p14:creationId xmlns:p14="http://schemas.microsoft.com/office/powerpoint/2010/main" val="41547161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1BCD16-3B54-8F3B-638B-0E49AF04F7A8}"/>
              </a:ext>
            </a:extLst>
          </p:cNvPr>
          <p:cNvSpPr txBox="1"/>
          <p:nvPr/>
        </p:nvSpPr>
        <p:spPr>
          <a:xfrm>
            <a:off x="0" y="0"/>
            <a:ext cx="4373313" cy="461665"/>
          </a:xfrm>
          <a:prstGeom prst="rect">
            <a:avLst/>
          </a:prstGeom>
          <a:noFill/>
        </p:spPr>
        <p:txBody>
          <a:bodyPr wrap="none" rtlCol="0">
            <a:spAutoFit/>
          </a:bodyPr>
          <a:lstStyle>
            <a:defPPr>
              <a:defRPr lang="en-US"/>
            </a:defPPr>
            <a:lvl1pPr>
              <a:defRPr sz="2400" b="1">
                <a:latin typeface="Source Han Serif SC" panose="02020400000000000000" pitchFamily="18" charset="-128"/>
                <a:ea typeface="Source Han Serif SC" panose="02020400000000000000" pitchFamily="18" charset="-128"/>
              </a:defRPr>
            </a:lvl1pPr>
          </a:lstStyle>
          <a:p>
            <a:r>
              <a:rPr lang="en-US"/>
              <a:t>MySQL</a:t>
            </a:r>
            <a:r>
              <a:rPr lang="zh-CN" altLang="en-US" dirty="0"/>
              <a:t>常用存储引擎的锁机制</a:t>
            </a:r>
          </a:p>
        </p:txBody>
      </p:sp>
      <p:pic>
        <p:nvPicPr>
          <p:cNvPr id="7170" name="Picture 2" descr="MySQL — Wikipédia">
            <a:extLst>
              <a:ext uri="{FF2B5EF4-FFF2-40B4-BE49-F238E27FC236}">
                <a16:creationId xmlns:a16="http://schemas.microsoft.com/office/drawing/2014/main" id="{975241BC-D6E3-862C-6A3C-91DF50816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832" y="0"/>
            <a:ext cx="2647167" cy="13660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8FB1EA-4411-DC4F-3CD9-2AFB35A0A0DB}"/>
              </a:ext>
            </a:extLst>
          </p:cNvPr>
          <p:cNvSpPr txBox="1"/>
          <p:nvPr/>
        </p:nvSpPr>
        <p:spPr>
          <a:xfrm>
            <a:off x="339114" y="2690336"/>
            <a:ext cx="6150278" cy="1477328"/>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a:solidFill>
                  <a:srgbClr val="333333"/>
                </a:solidFill>
                <a:effectLst/>
                <a:latin typeface="JetBrains Mono"/>
              </a:rPr>
              <a:t>MyISAM</a:t>
            </a:r>
            <a:r>
              <a:rPr lang="zh-CN" altLang="en-US" b="0" i="0" u="none" strike="noStrike">
                <a:solidFill>
                  <a:srgbClr val="333333"/>
                </a:solidFill>
                <a:effectLst/>
                <a:latin typeface="JetBrains Mono"/>
              </a:rPr>
              <a:t>和</a:t>
            </a:r>
            <a:r>
              <a:rPr lang="en-US" b="0" i="0" u="none" strike="noStrike">
                <a:solidFill>
                  <a:srgbClr val="333333"/>
                </a:solidFill>
                <a:effectLst/>
                <a:latin typeface="JetBrains Mono"/>
              </a:rPr>
              <a:t>MEMORY</a:t>
            </a:r>
            <a:r>
              <a:rPr lang="zh-CN" altLang="en-US" b="0" i="0" u="none" strike="noStrike">
                <a:solidFill>
                  <a:srgbClr val="333333"/>
                </a:solidFill>
                <a:effectLst/>
                <a:latin typeface="JetBrains Mono"/>
              </a:rPr>
              <a:t>采用表级锁</a:t>
            </a:r>
            <a:r>
              <a:rPr lang="en-US" altLang="zh-CN" b="0" i="0" u="none" strike="noStrike">
                <a:solidFill>
                  <a:srgbClr val="333333"/>
                </a:solidFill>
                <a:effectLst/>
                <a:latin typeface="JetBrains Mono"/>
              </a:rPr>
              <a:t>(</a:t>
            </a:r>
            <a:r>
              <a:rPr lang="en-US" b="0" i="0" u="none" strike="noStrike">
                <a:solidFill>
                  <a:srgbClr val="333333"/>
                </a:solidFill>
                <a:effectLst/>
                <a:latin typeface="JetBrains Mono"/>
              </a:rPr>
              <a:t>table-level locking)</a:t>
            </a:r>
          </a:p>
          <a:p>
            <a:pPr marL="285750" indent="-285750" algn="l">
              <a:buFont typeface="Arial" panose="020B0604020202020204" pitchFamily="34" charset="0"/>
              <a:buChar char="•"/>
            </a:pPr>
            <a:r>
              <a:rPr lang="en-US" b="0" i="0" u="none" strike="noStrike">
                <a:solidFill>
                  <a:srgbClr val="333333"/>
                </a:solidFill>
                <a:effectLst/>
                <a:latin typeface="JetBrains Mono"/>
              </a:rPr>
              <a:t>BDB</a:t>
            </a:r>
            <a:r>
              <a:rPr lang="zh-CN" altLang="en-US" b="0" i="0" u="none" strike="noStrike">
                <a:solidFill>
                  <a:srgbClr val="333333"/>
                </a:solidFill>
                <a:effectLst/>
                <a:latin typeface="JetBrains Mono"/>
              </a:rPr>
              <a:t>采用页面锁</a:t>
            </a:r>
            <a:r>
              <a:rPr lang="en-US" altLang="zh-CN" b="0" i="0" u="none" strike="noStrike">
                <a:solidFill>
                  <a:srgbClr val="333333"/>
                </a:solidFill>
                <a:effectLst/>
                <a:latin typeface="JetBrains Mono"/>
              </a:rPr>
              <a:t>(</a:t>
            </a:r>
            <a:r>
              <a:rPr lang="en-US" b="0" i="0" u="none" strike="noStrike">
                <a:solidFill>
                  <a:srgbClr val="333333"/>
                </a:solidFill>
                <a:effectLst/>
                <a:latin typeface="JetBrains Mono"/>
              </a:rPr>
              <a:t>page-level locking)</a:t>
            </a:r>
            <a:r>
              <a:rPr lang="zh-CN" altLang="en-US" b="0" i="0" u="none" strike="noStrike">
                <a:solidFill>
                  <a:srgbClr val="333333"/>
                </a:solidFill>
                <a:effectLst/>
                <a:latin typeface="JetBrains Mono"/>
              </a:rPr>
              <a:t>或表级锁，默认为页面锁</a:t>
            </a:r>
          </a:p>
          <a:p>
            <a:pPr marL="285750" indent="-285750" algn="l">
              <a:buFont typeface="Arial" panose="020B0604020202020204" pitchFamily="34" charset="0"/>
              <a:buChar char="•"/>
            </a:pPr>
            <a:r>
              <a:rPr lang="en-US" b="0" i="0" u="none" strike="noStrike">
                <a:solidFill>
                  <a:srgbClr val="333333"/>
                </a:solidFill>
                <a:effectLst/>
                <a:latin typeface="JetBrains Mono"/>
              </a:rPr>
              <a:t>InnoDB</a:t>
            </a:r>
            <a:r>
              <a:rPr lang="zh-CN" altLang="en-US" b="0" i="0" u="none" strike="noStrike">
                <a:solidFill>
                  <a:srgbClr val="333333"/>
                </a:solidFill>
                <a:effectLst/>
                <a:latin typeface="JetBrains Mono"/>
              </a:rPr>
              <a:t>支持行级锁</a:t>
            </a:r>
            <a:r>
              <a:rPr lang="en-US" altLang="zh-CN" b="0" i="0" u="none" strike="noStrike">
                <a:solidFill>
                  <a:srgbClr val="333333"/>
                </a:solidFill>
                <a:effectLst/>
                <a:latin typeface="JetBrains Mono"/>
              </a:rPr>
              <a:t>(</a:t>
            </a:r>
            <a:r>
              <a:rPr lang="en-US" b="0" i="0" u="none" strike="noStrike">
                <a:solidFill>
                  <a:srgbClr val="333333"/>
                </a:solidFill>
                <a:effectLst/>
                <a:latin typeface="JetBrains Mono"/>
              </a:rPr>
              <a:t>row-level locking)</a:t>
            </a:r>
            <a:r>
              <a:rPr lang="zh-CN" altLang="en-US" b="0" i="0" u="none" strike="noStrike">
                <a:solidFill>
                  <a:srgbClr val="333333"/>
                </a:solidFill>
                <a:effectLst/>
                <a:latin typeface="JetBrains Mono"/>
              </a:rPr>
              <a:t>和表级锁</a:t>
            </a:r>
            <a:r>
              <a:rPr lang="en-US" altLang="zh-CN" b="0" i="0" u="none" strike="noStrike">
                <a:solidFill>
                  <a:srgbClr val="333333"/>
                </a:solidFill>
                <a:effectLst/>
                <a:latin typeface="JetBrains Mono"/>
              </a:rPr>
              <a:t>,</a:t>
            </a:r>
            <a:r>
              <a:rPr lang="zh-CN" altLang="en-US" b="0" i="0" u="none" strike="noStrike">
                <a:solidFill>
                  <a:srgbClr val="333333"/>
                </a:solidFill>
                <a:effectLst/>
                <a:latin typeface="JetBrains Mono"/>
              </a:rPr>
              <a:t>默认为行级锁</a:t>
            </a:r>
            <a:endParaRPr lang="zh-CN" altLang="en-US" b="0" i="0" u="none" strike="noStrike" dirty="0">
              <a:solidFill>
                <a:srgbClr val="333333"/>
              </a:solidFill>
              <a:effectLst/>
              <a:latin typeface="JetBrains Mono"/>
            </a:endParaRPr>
          </a:p>
        </p:txBody>
      </p:sp>
      <p:graphicFrame>
        <p:nvGraphicFramePr>
          <p:cNvPr id="9" name="Table 8">
            <a:extLst>
              <a:ext uri="{FF2B5EF4-FFF2-40B4-BE49-F238E27FC236}">
                <a16:creationId xmlns:a16="http://schemas.microsoft.com/office/drawing/2014/main" id="{40BA7777-ADD9-132E-0AF5-7B39EDEFBC35}"/>
              </a:ext>
            </a:extLst>
          </p:cNvPr>
          <p:cNvGraphicFramePr>
            <a:graphicFrameLocks noGrp="1"/>
          </p:cNvGraphicFramePr>
          <p:nvPr>
            <p:extLst>
              <p:ext uri="{D42A27DB-BD31-4B8C-83A1-F6EECF244321}">
                <p14:modId xmlns:p14="http://schemas.microsoft.com/office/powerpoint/2010/main" val="4013504751"/>
              </p:ext>
            </p:extLst>
          </p:nvPr>
        </p:nvGraphicFramePr>
        <p:xfrm>
          <a:off x="339114" y="4605083"/>
          <a:ext cx="5573172" cy="1791252"/>
        </p:xfrm>
        <a:graphic>
          <a:graphicData uri="http://schemas.openxmlformats.org/drawingml/2006/table">
            <a:tbl>
              <a:tblPr/>
              <a:tblGrid>
                <a:gridCol w="1393293">
                  <a:extLst>
                    <a:ext uri="{9D8B030D-6E8A-4147-A177-3AD203B41FA5}">
                      <a16:colId xmlns:a16="http://schemas.microsoft.com/office/drawing/2014/main" val="3777704075"/>
                    </a:ext>
                  </a:extLst>
                </a:gridCol>
                <a:gridCol w="1393293">
                  <a:extLst>
                    <a:ext uri="{9D8B030D-6E8A-4147-A177-3AD203B41FA5}">
                      <a16:colId xmlns:a16="http://schemas.microsoft.com/office/drawing/2014/main" val="922303717"/>
                    </a:ext>
                  </a:extLst>
                </a:gridCol>
                <a:gridCol w="1393293">
                  <a:extLst>
                    <a:ext uri="{9D8B030D-6E8A-4147-A177-3AD203B41FA5}">
                      <a16:colId xmlns:a16="http://schemas.microsoft.com/office/drawing/2014/main" val="3265145751"/>
                    </a:ext>
                  </a:extLst>
                </a:gridCol>
                <a:gridCol w="1393293">
                  <a:extLst>
                    <a:ext uri="{9D8B030D-6E8A-4147-A177-3AD203B41FA5}">
                      <a16:colId xmlns:a16="http://schemas.microsoft.com/office/drawing/2014/main" val="1385787003"/>
                    </a:ext>
                  </a:extLst>
                </a:gridCol>
              </a:tblGrid>
              <a:tr h="447813">
                <a:tc>
                  <a:txBody>
                    <a:bodyPr/>
                    <a:lstStyle/>
                    <a:p>
                      <a:endParaRPr lang="zh-CN" altLang="en-US" b="1" dirty="0">
                        <a:effectLst/>
                        <a:latin typeface="inheri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AFAFA"/>
                    </a:solidFill>
                  </a:tcPr>
                </a:tc>
                <a:tc>
                  <a:txBody>
                    <a:bodyPr/>
                    <a:lstStyle/>
                    <a:p>
                      <a:pPr algn="ctr"/>
                      <a:r>
                        <a:rPr lang="zh-CN" altLang="en-CN" b="1" dirty="0">
                          <a:effectLst/>
                          <a:latin typeface="inherit"/>
                        </a:rPr>
                        <a:t>行锁</a:t>
                      </a:r>
                      <a:endParaRPr lang="zh-CN" altLang="en-US" b="1" dirty="0">
                        <a:effectLst/>
                        <a:latin typeface="inheri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AFAFA"/>
                    </a:solidFill>
                  </a:tcPr>
                </a:tc>
                <a:tc>
                  <a:txBody>
                    <a:bodyPr/>
                    <a:lstStyle/>
                    <a:p>
                      <a:pPr algn="ctr"/>
                      <a:r>
                        <a:rPr lang="zh-CN" altLang="en-US" b="1" dirty="0">
                          <a:effectLst/>
                          <a:latin typeface="inherit"/>
                        </a:rPr>
                        <a:t>表锁</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AFAFA"/>
                    </a:solidFill>
                  </a:tcPr>
                </a:tc>
                <a:tc>
                  <a:txBody>
                    <a:bodyPr/>
                    <a:lstStyle/>
                    <a:p>
                      <a:pPr marL="0" algn="ctr" defTabSz="914400" rtl="0" eaLnBrk="1" latinLnBrk="0" hangingPunct="1"/>
                      <a:r>
                        <a:rPr lang="zh-CN" altLang="en-US" sz="1800" b="1" kern="1200" dirty="0">
                          <a:solidFill>
                            <a:schemeClr val="tx1"/>
                          </a:solidFill>
                          <a:effectLst/>
                          <a:latin typeface="inherit"/>
                          <a:ea typeface="+mn-ea"/>
                          <a:cs typeface="+mn-cs"/>
                        </a:rPr>
                        <a:t>页锁</a:t>
                      </a:r>
                    </a:p>
                  </a:txBody>
                  <a:tcPr marL="152400" marR="152400" marT="76200" marB="76200" anchor="ctr">
                    <a:lnL w="9525" cap="flat" cmpd="sng" algn="ctr">
                      <a:solidFill>
                        <a:srgbClr val="EEF2F8"/>
                      </a:solidFill>
                      <a:prstDash val="solid"/>
                      <a:round/>
                      <a:headEnd type="none" w="med" len="med"/>
                      <a:tailEnd type="none" w="med" len="med"/>
                    </a:lnL>
                    <a:lnB w="9525" cap="flat" cmpd="sng" algn="ctr">
                      <a:solidFill>
                        <a:srgbClr val="EEF2F8"/>
                      </a:solidFill>
                      <a:prstDash val="solid"/>
                      <a:round/>
                      <a:headEnd type="none" w="med" len="med"/>
                      <a:tailEnd type="none" w="med" len="med"/>
                    </a:lnB>
                    <a:solidFill>
                      <a:srgbClr val="FAFAFA"/>
                    </a:solidFill>
                  </a:tcPr>
                </a:tc>
                <a:extLst>
                  <a:ext uri="{0D108BD9-81ED-4DB2-BD59-A6C34878D82A}">
                    <a16:rowId xmlns:a16="http://schemas.microsoft.com/office/drawing/2014/main" val="2923566428"/>
                  </a:ext>
                </a:extLst>
              </a:tr>
              <a:tr h="447813">
                <a:tc>
                  <a:txBody>
                    <a:bodyPr/>
                    <a:lstStyle/>
                    <a:p>
                      <a:pPr algn="ctr"/>
                      <a:r>
                        <a:rPr lang="en-US" dirty="0" err="1">
                          <a:effectLst/>
                        </a:rPr>
                        <a:t>MyISAM</a:t>
                      </a:r>
                      <a:endParaRPr lang="en-US" dirty="0">
                        <a:effectLs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endParaRPr lang="en-CN">
                        <a:effectLs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r>
                        <a:rPr lang="en-CN" dirty="0">
                          <a:effectLst/>
                        </a:rPr>
                        <a:t>√</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pPr marL="0" algn="ctr" defTabSz="914400" rtl="0" eaLnBrk="1" latinLnBrk="0" hangingPunct="1"/>
                      <a:endParaRPr lang="en-CN" sz="1800" b="1" kern="1200" dirty="0">
                        <a:solidFill>
                          <a:schemeClr val="tx1"/>
                        </a:solidFill>
                        <a:effectLst/>
                        <a:latin typeface="inherit"/>
                        <a:ea typeface="+mn-ea"/>
                        <a:cs typeface="+mn-cs"/>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extLst>
                  <a:ext uri="{0D108BD9-81ED-4DB2-BD59-A6C34878D82A}">
                    <a16:rowId xmlns:a16="http://schemas.microsoft.com/office/drawing/2014/main" val="1180141338"/>
                  </a:ext>
                </a:extLst>
              </a:tr>
              <a:tr h="447813">
                <a:tc>
                  <a:txBody>
                    <a:bodyPr/>
                    <a:lstStyle/>
                    <a:p>
                      <a:pPr algn="ctr"/>
                      <a:r>
                        <a:rPr lang="en-US">
                          <a:effectLst/>
                        </a:rPr>
                        <a:t>BDB</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endParaRPr lang="en-CN" dirty="0">
                        <a:effectLs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r>
                        <a:rPr lang="en-CN" dirty="0">
                          <a:effectLst/>
                        </a:rPr>
                        <a:t>√</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pPr marL="0" algn="ctr" defTabSz="914400" rtl="0" eaLnBrk="1" latinLnBrk="0" hangingPunct="1"/>
                      <a:r>
                        <a:rPr lang="en-CN" sz="1800" b="1" kern="1200" dirty="0">
                          <a:solidFill>
                            <a:schemeClr val="tx1"/>
                          </a:solidFill>
                          <a:effectLst/>
                          <a:latin typeface="inherit"/>
                          <a:ea typeface="+mn-ea"/>
                          <a:cs typeface="+mn-cs"/>
                        </a:rPr>
                        <a:t>√</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extLst>
                  <a:ext uri="{0D108BD9-81ED-4DB2-BD59-A6C34878D82A}">
                    <a16:rowId xmlns:a16="http://schemas.microsoft.com/office/drawing/2014/main" val="3726389926"/>
                  </a:ext>
                </a:extLst>
              </a:tr>
              <a:tr h="447813">
                <a:tc>
                  <a:txBody>
                    <a:bodyPr/>
                    <a:lstStyle/>
                    <a:p>
                      <a:pPr algn="ctr"/>
                      <a:r>
                        <a:rPr lang="en-US" dirty="0" err="1">
                          <a:effectLst/>
                        </a:rPr>
                        <a:t>InnoDB</a:t>
                      </a:r>
                      <a:endParaRPr lang="en-US" dirty="0">
                        <a:effectLst/>
                      </a:endParaRP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r>
                        <a:rPr lang="en-CN">
                          <a:effectLst/>
                        </a:rPr>
                        <a:t>√</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r>
                        <a:rPr lang="en-CN" dirty="0">
                          <a:effectLst/>
                        </a:rPr>
                        <a:t>√</a:t>
                      </a:r>
                    </a:p>
                  </a:txBody>
                  <a:tcPr marL="152400" marR="152400" marT="76200" marB="76200" anchor="ctr">
                    <a:lnL w="9525" cap="flat" cmpd="sng" algn="ctr">
                      <a:solidFill>
                        <a:srgbClr val="EEF2F8"/>
                      </a:solidFill>
                      <a:prstDash val="solid"/>
                      <a:round/>
                      <a:headEnd type="none" w="med" len="med"/>
                      <a:tailEnd type="none" w="med" len="med"/>
                    </a:lnL>
                    <a:lnR w="9525" cap="flat" cmpd="sng" algn="ctr">
                      <a:solidFill>
                        <a:srgbClr val="EEF2F8"/>
                      </a:solidFill>
                      <a:prstDash val="solid"/>
                      <a:round/>
                      <a:headEnd type="none" w="med" len="med"/>
                      <a:tailEnd type="none" w="med" len="med"/>
                    </a:lnR>
                    <a:lnT w="9525" cap="flat" cmpd="sng" algn="ctr">
                      <a:solidFill>
                        <a:srgbClr val="EEF2F8"/>
                      </a:solidFill>
                      <a:prstDash val="solid"/>
                      <a:round/>
                      <a:headEnd type="none" w="med" len="med"/>
                      <a:tailEnd type="none" w="med" len="med"/>
                    </a:lnT>
                    <a:lnB w="9525" cap="flat" cmpd="sng" algn="ctr">
                      <a:solidFill>
                        <a:srgbClr val="EEF2F8"/>
                      </a:solidFill>
                      <a:prstDash val="solid"/>
                      <a:round/>
                      <a:headEnd type="none" w="med" len="med"/>
                      <a:tailEnd type="none" w="med" len="med"/>
                    </a:lnB>
                    <a:solidFill>
                      <a:srgbClr val="FFFFFF"/>
                    </a:solidFill>
                  </a:tcPr>
                </a:tc>
                <a:tc>
                  <a:txBody>
                    <a:bodyPr/>
                    <a:lstStyle/>
                    <a:p>
                      <a:pPr marL="0" algn="ctr" defTabSz="914400" rtl="0" eaLnBrk="1" latinLnBrk="0" hangingPunct="1"/>
                      <a:endParaRPr lang="en-CN" sz="1800" b="1" kern="1200" dirty="0">
                        <a:solidFill>
                          <a:schemeClr val="tx1"/>
                        </a:solidFill>
                        <a:effectLst/>
                        <a:latin typeface="inherit"/>
                        <a:ea typeface="+mn-ea"/>
                        <a:cs typeface="+mn-cs"/>
                      </a:endParaRPr>
                    </a:p>
                  </a:txBody>
                  <a:tcPr>
                    <a:lnL w="9525" cap="flat" cmpd="sng" algn="ctr">
                      <a:solidFill>
                        <a:srgbClr val="EEF2F8"/>
                      </a:solidFill>
                      <a:prstDash val="solid"/>
                      <a:round/>
                      <a:headEnd type="none" w="med" len="med"/>
                      <a:tailEnd type="none" w="med" len="med"/>
                    </a:lnL>
                    <a:lnT w="9525" cap="flat" cmpd="sng" algn="ctr">
                      <a:solidFill>
                        <a:srgbClr val="EEF2F8"/>
                      </a:solidFill>
                      <a:prstDash val="solid"/>
                      <a:round/>
                      <a:headEnd type="none" w="med" len="med"/>
                      <a:tailEnd type="none" w="med" len="med"/>
                    </a:lnT>
                  </a:tcPr>
                </a:tc>
                <a:extLst>
                  <a:ext uri="{0D108BD9-81ED-4DB2-BD59-A6C34878D82A}">
                    <a16:rowId xmlns:a16="http://schemas.microsoft.com/office/drawing/2014/main" val="2973080947"/>
                  </a:ext>
                </a:extLst>
              </a:tr>
            </a:tbl>
          </a:graphicData>
        </a:graphic>
      </p:graphicFrame>
      <p:sp>
        <p:nvSpPr>
          <p:cNvPr id="11" name="TextBox 10">
            <a:extLst>
              <a:ext uri="{FF2B5EF4-FFF2-40B4-BE49-F238E27FC236}">
                <a16:creationId xmlns:a16="http://schemas.microsoft.com/office/drawing/2014/main" id="{6CD41EF8-06A9-1CDC-86D4-7912BCFC5429}"/>
              </a:ext>
            </a:extLst>
          </p:cNvPr>
          <p:cNvSpPr txBox="1"/>
          <p:nvPr/>
        </p:nvSpPr>
        <p:spPr>
          <a:xfrm>
            <a:off x="6876788" y="4365010"/>
            <a:ext cx="4600316" cy="2031325"/>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err="1">
                <a:solidFill>
                  <a:srgbClr val="333333"/>
                </a:solidFill>
                <a:effectLst/>
                <a:latin typeface="JetBrains Mono"/>
              </a:rPr>
              <a:t>InnoDB</a:t>
            </a:r>
            <a:r>
              <a:rPr lang="zh-CN" altLang="en-US" b="0" i="0" u="none" strike="noStrike" dirty="0">
                <a:solidFill>
                  <a:srgbClr val="333333"/>
                </a:solidFill>
                <a:effectLst/>
                <a:latin typeface="JetBrains Mono"/>
              </a:rPr>
              <a:t>行锁是通过给索引上的索引项加锁来实现的，</a:t>
            </a:r>
            <a:r>
              <a:rPr lang="en-US" b="0" i="0" u="none" strike="noStrike" dirty="0" err="1">
                <a:solidFill>
                  <a:srgbClr val="333333"/>
                </a:solidFill>
                <a:effectLst/>
                <a:latin typeface="JetBrains Mono"/>
              </a:rPr>
              <a:t>InnoDB</a:t>
            </a:r>
            <a:r>
              <a:rPr lang="zh-CN" altLang="en-US" b="0" i="0" u="none" strike="noStrike" dirty="0">
                <a:solidFill>
                  <a:srgbClr val="333333"/>
                </a:solidFill>
                <a:effectLst/>
                <a:latin typeface="JetBrains Mono"/>
              </a:rPr>
              <a:t>这种行锁实现特点意味着：只有通过索引条件检索数据，</a:t>
            </a:r>
            <a:r>
              <a:rPr lang="en-US" b="0" i="0" u="none" strike="noStrike" dirty="0" err="1">
                <a:solidFill>
                  <a:srgbClr val="333333"/>
                </a:solidFill>
                <a:effectLst/>
                <a:latin typeface="JetBrains Mono"/>
              </a:rPr>
              <a:t>InnoDB</a:t>
            </a:r>
            <a:r>
              <a:rPr lang="zh-CN" altLang="en-US" b="0" i="0" u="none" strike="noStrike" dirty="0">
                <a:solidFill>
                  <a:srgbClr val="333333"/>
                </a:solidFill>
                <a:effectLst/>
                <a:latin typeface="JetBrains Mono"/>
              </a:rPr>
              <a:t>才使用行级锁，否则，</a:t>
            </a:r>
            <a:r>
              <a:rPr lang="en-US" b="0" i="0" u="none" strike="noStrike" dirty="0" err="1">
                <a:solidFill>
                  <a:srgbClr val="333333"/>
                </a:solidFill>
                <a:effectLst/>
                <a:latin typeface="JetBrains Mono"/>
              </a:rPr>
              <a:t>InnoDB</a:t>
            </a:r>
            <a:r>
              <a:rPr lang="zh-CN" altLang="en-US" b="0" i="0" u="none" strike="noStrike" dirty="0">
                <a:solidFill>
                  <a:srgbClr val="333333"/>
                </a:solidFill>
                <a:effectLst/>
                <a:latin typeface="JetBrains Mono"/>
              </a:rPr>
              <a:t>将使用表锁。</a:t>
            </a:r>
          </a:p>
          <a:p>
            <a:pPr marL="285750" indent="-285750" algn="l">
              <a:buFont typeface="Arial" panose="020B0604020202020204" pitchFamily="34" charset="0"/>
              <a:buChar char="•"/>
            </a:pPr>
            <a:r>
              <a:rPr lang="zh-CN" altLang="en-US" b="0" i="0" u="none" strike="noStrike" dirty="0">
                <a:solidFill>
                  <a:srgbClr val="333333"/>
                </a:solidFill>
                <a:effectLst/>
                <a:latin typeface="JetBrains Mono"/>
              </a:rPr>
              <a:t>在实际应用中，要特别注意</a:t>
            </a:r>
            <a:r>
              <a:rPr lang="en-US" b="0" i="0" u="none" strike="noStrike" dirty="0" err="1">
                <a:solidFill>
                  <a:srgbClr val="333333"/>
                </a:solidFill>
                <a:effectLst/>
                <a:latin typeface="JetBrains Mono"/>
              </a:rPr>
              <a:t>InnoDB</a:t>
            </a:r>
            <a:r>
              <a:rPr lang="zh-CN" altLang="en-US" b="0" i="0" u="none" strike="noStrike" dirty="0">
                <a:solidFill>
                  <a:srgbClr val="333333"/>
                </a:solidFill>
                <a:effectLst/>
                <a:latin typeface="JetBrains Mono"/>
              </a:rPr>
              <a:t>行锁的这一特性，不然的话，可能导致大量的锁冲突，从而影响并发性能。</a:t>
            </a:r>
          </a:p>
        </p:txBody>
      </p:sp>
    </p:spTree>
    <p:extLst>
      <p:ext uri="{BB962C8B-B14F-4D97-AF65-F5344CB8AC3E}">
        <p14:creationId xmlns:p14="http://schemas.microsoft.com/office/powerpoint/2010/main" val="2039741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6953</TotalTime>
  <Words>962</Words>
  <Application>Microsoft Macintosh PowerPoint</Application>
  <PresentationFormat>Widescreen</PresentationFormat>
  <Paragraphs>94</Paragraphs>
  <Slides>10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inherit</vt:lpstr>
      <vt:lpstr>JetBrains Mono</vt:lpstr>
      <vt:lpstr>微软雅黑</vt:lpstr>
      <vt:lpstr>Source Han Serif K</vt:lpstr>
      <vt:lpstr>Source Han Serif SC</vt:lpstr>
      <vt:lpstr>Arial</vt:lpstr>
      <vt:lpstr>Calibri</vt:lpstr>
      <vt:lpstr>Calibri Light</vt:lpstr>
      <vt:lpstr>Helvetica Neue</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才郁</dc:creator>
  <cp:lastModifiedBy>才郁 胡</cp:lastModifiedBy>
  <cp:revision>113</cp:revision>
  <dcterms:created xsi:type="dcterms:W3CDTF">2022-04-01T12:00:23Z</dcterms:created>
  <dcterms:modified xsi:type="dcterms:W3CDTF">2022-12-06T16:16:30Z</dcterms:modified>
</cp:coreProperties>
</file>