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6"/>
  </p:notesMasterIdLst>
  <p:sldIdLst>
    <p:sldId id="256" r:id="rId4"/>
    <p:sldId id="258" r:id="rId5"/>
    <p:sldId id="266" r:id="rId7"/>
    <p:sldId id="267" r:id="rId8"/>
    <p:sldId id="268" r:id="rId9"/>
    <p:sldId id="272" r:id="rId10"/>
    <p:sldId id="273" r:id="rId11"/>
    <p:sldId id="274" r:id="rId12"/>
    <p:sldId id="275" r:id="rId13"/>
    <p:sldId id="261" r:id="rId14"/>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2"/>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4.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8T22:05:55.297" idx="1">
    <p:pos x="4297" y="2827"/>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398D-2817-5F47-B55F-40C7472F493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4AFB2-1755-1948-A78A-81F0A73674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4AFB2-1755-1948-A78A-81F0A736749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851DB07-7AFB-E840-8B71-DC5826C3E4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851DB07-7AFB-E840-8B71-DC5826C3E4F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851DB07-7AFB-E840-8B71-DC5826C3E4F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1DB07-7AFB-E840-8B71-DC5826C3E4F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851DB07-7AFB-E840-8B71-DC5826C3E4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851DB07-7AFB-E840-8B71-DC5826C3E4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51DB07-7AFB-E840-8B71-DC5826C3E4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851DB07-7AFB-E840-8B71-DC5826C3E4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851DB07-7AFB-E840-8B71-DC5826C3E4F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851DB07-7AFB-E840-8B71-DC5826C3E4F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1DB07-7AFB-E840-8B71-DC5826C3E4F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851DB07-7AFB-E840-8B71-DC5826C3E4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851DB07-7AFB-E840-8B71-DC5826C3E4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3A90D-3938-C44E-AB44-5963E4CFCAC4}"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1DB07-7AFB-E840-8B71-DC5826C3E4F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3A90D-3938-C44E-AB44-5963E4CFCAC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1DB07-7AFB-E840-8B71-DC5826C3E4F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3A90D-3938-C44E-AB44-5963E4CFCAC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comments" Target="../comments/comment1.xml"/><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ags" Target="../tags/tag5.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6848" y="1036320"/>
            <a:ext cx="4718304" cy="1014730"/>
          </a:xfrm>
          <a:prstGeom prst="rect">
            <a:avLst/>
          </a:prstGeom>
          <a:noFill/>
        </p:spPr>
        <p:txBody>
          <a:bodyPr wrap="square" rtlCol="0">
            <a:spAutoFit/>
          </a:bodyPr>
          <a:lstStyle/>
          <a:p>
            <a:pPr algn="ctr"/>
            <a:r>
              <a:rPr lang="en-US" sz="6000" b="1" dirty="0">
                <a:latin typeface="Source Han Serif SC" panose="02020400000000000000" pitchFamily="18" charset="-128"/>
                <a:ea typeface="Source Han Serif SC" panose="02020400000000000000" pitchFamily="18" charset="-128"/>
              </a:rPr>
              <a:t>研讨题目</a:t>
            </a:r>
            <a:r>
              <a:rPr lang="zh-CN" altLang="en-US" sz="6000" b="1" dirty="0">
                <a:latin typeface="Source Han Serif SC" panose="02020400000000000000" pitchFamily="18" charset="-128"/>
                <a:ea typeface="Source Han Serif SC" panose="02020400000000000000" pitchFamily="18" charset="-128"/>
              </a:rPr>
              <a:t>二</a:t>
            </a:r>
            <a:endParaRPr lang="zh-CN" altLang="en-US" sz="6000" b="1" dirty="0">
              <a:latin typeface="Source Han Serif SC" panose="02020400000000000000" pitchFamily="18" charset="-128"/>
              <a:ea typeface="Source Han Serif SC" panose="02020400000000000000" pitchFamily="18" charset="-128"/>
            </a:endParaRPr>
          </a:p>
        </p:txBody>
      </p:sp>
      <p:sp>
        <p:nvSpPr>
          <p:cNvPr id="7" name="TextBox 6"/>
          <p:cNvSpPr txBox="1"/>
          <p:nvPr/>
        </p:nvSpPr>
        <p:spPr>
          <a:xfrm>
            <a:off x="2816772" y="2765773"/>
            <a:ext cx="6558455" cy="1568450"/>
          </a:xfrm>
          <a:prstGeom prst="rect">
            <a:avLst/>
          </a:prstGeom>
          <a:noFill/>
        </p:spPr>
        <p:txBody>
          <a:bodyPr wrap="square" rtlCol="0">
            <a:spAutoFit/>
          </a:bodyPr>
          <a:lstStyle/>
          <a:p>
            <a:pPr algn="ctr"/>
            <a:r>
              <a:rPr lang="zh-CN" altLang="en-US" sz="2400" dirty="0">
                <a:latin typeface="Source Han Serif SC" panose="02020400000000000000" pitchFamily="18" charset="-128"/>
                <a:ea typeface="Source Han Serif SC" panose="02020400000000000000" pitchFamily="18" charset="-128"/>
              </a:rPr>
              <a:t>如果学生在一学期中不及格的课程学分之和达到该学期所修学分的二分之一，将进入试读，请根据最近结束的学期获得试读的学生的状态改为“试读”。</a:t>
            </a:r>
            <a:endParaRPr lang="en-US" sz="2400" dirty="0">
              <a:latin typeface="Source Han Serif SC" panose="02020400000000000000" pitchFamily="18" charset="-128"/>
              <a:ea typeface="Source Han Serif SC" panose="02020400000000000000" pitchFamily="18" charset="-128"/>
            </a:endParaRPr>
          </a:p>
        </p:txBody>
      </p:sp>
      <p:sp>
        <p:nvSpPr>
          <p:cNvPr id="8" name="TextBox 7"/>
          <p:cNvSpPr txBox="1"/>
          <p:nvPr/>
        </p:nvSpPr>
        <p:spPr>
          <a:xfrm>
            <a:off x="4279392" y="4700307"/>
            <a:ext cx="3633216" cy="460375"/>
          </a:xfrm>
          <a:prstGeom prst="rect">
            <a:avLst/>
          </a:prstGeom>
          <a:noFill/>
        </p:spPr>
        <p:txBody>
          <a:bodyPr wrap="square" rtlCol="0">
            <a:spAutoFit/>
          </a:bodyPr>
          <a:lstStyle/>
          <a:p>
            <a:pPr algn="ctr"/>
            <a:r>
              <a:rPr lang="en-US" altLang="zh-CN" sz="2400" dirty="0">
                <a:solidFill>
                  <a:srgbClr val="0070C0"/>
                </a:solidFill>
                <a:latin typeface="Source Han Serif SC" panose="02020400000000000000" pitchFamily="18" charset="-128"/>
                <a:ea typeface="Source Han Serif SC" panose="02020400000000000000" pitchFamily="18" charset="-128"/>
              </a:rPr>
              <a:t>XX</a:t>
            </a:r>
            <a:r>
              <a:rPr lang="zh-CN" altLang="en-US" sz="2400" dirty="0">
                <a:solidFill>
                  <a:srgbClr val="0070C0"/>
                </a:solidFill>
                <a:latin typeface="Source Han Serif SC" panose="02020400000000000000" pitchFamily="18" charset="-128"/>
                <a:ea typeface="Source Han Serif SC" panose="02020400000000000000" pitchFamily="18" charset="-128"/>
              </a:rPr>
              <a:t>组</a:t>
            </a:r>
            <a:endParaRPr lang="en-US" sz="2400" dirty="0">
              <a:solidFill>
                <a:srgbClr val="0070C0"/>
              </a:solidFill>
              <a:latin typeface="Source Han Serif SC" panose="02020400000000000000" pitchFamily="18" charset="-128"/>
              <a:ea typeface="Source Han Serif SC" panose="02020400000000000000" pitchFamily="18" charset="-128"/>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6848" y="2921168"/>
            <a:ext cx="4718304" cy="1015663"/>
          </a:xfrm>
          <a:prstGeom prst="rect">
            <a:avLst/>
          </a:prstGeom>
          <a:noFill/>
        </p:spPr>
        <p:txBody>
          <a:bodyPr wrap="square" rtlCol="0">
            <a:spAutoFit/>
          </a:bodyPr>
          <a:lstStyle/>
          <a:p>
            <a:pPr algn="ctr"/>
            <a:r>
              <a:rPr lang="en-US" sz="6000" b="1" dirty="0" err="1">
                <a:latin typeface="Source Han Serif SC" panose="02020400000000000000" pitchFamily="18" charset="-128"/>
                <a:ea typeface="Source Han Serif SC" panose="02020400000000000000" pitchFamily="18" charset="-128"/>
              </a:rPr>
              <a:t>谢谢观看</a:t>
            </a:r>
            <a:endParaRPr lang="en-US" sz="6000" b="1" dirty="0">
              <a:latin typeface="Source Han Serif SC" panose="02020400000000000000" pitchFamily="18" charset="-128"/>
              <a:ea typeface="Source Han Serif SC" panose="02020400000000000000" pitchFamily="18" charset="-128"/>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 y="243840"/>
            <a:ext cx="2170176" cy="460375"/>
          </a:xfrm>
          <a:prstGeom prst="rect">
            <a:avLst/>
          </a:prstGeom>
          <a:noFill/>
        </p:spPr>
        <p:txBody>
          <a:bodyPr wrap="square" rtlCol="0">
            <a:spAutoFit/>
          </a:bodyPr>
          <a:lstStyle/>
          <a:p>
            <a:r>
              <a:rPr lang="zh-CN" altLang="en-US" sz="2400" b="1" dirty="0" err="1">
                <a:latin typeface="Source Han Serif SC" panose="02020400000000000000" pitchFamily="18" charset="-128"/>
                <a:ea typeface="Source Han Serif SC" panose="02020400000000000000" pitchFamily="18" charset="-128"/>
              </a:rPr>
              <a:t>分析</a:t>
            </a:r>
            <a:r>
              <a:rPr lang="zh-CN" altLang="en-US" sz="2400" b="1" dirty="0" err="1">
                <a:latin typeface="Source Han Serif SC" panose="02020400000000000000" pitchFamily="18" charset="-128"/>
                <a:ea typeface="Source Han Serif SC" panose="02020400000000000000" pitchFamily="18" charset="-128"/>
              </a:rPr>
              <a:t>问题</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2" name="TextBox 1"/>
          <p:cNvSpPr txBox="1"/>
          <p:nvPr/>
        </p:nvSpPr>
        <p:spPr>
          <a:xfrm>
            <a:off x="395605" y="2369185"/>
            <a:ext cx="10494010" cy="765175"/>
          </a:xfrm>
          <a:prstGeom prst="rect">
            <a:avLst/>
          </a:prstGeom>
          <a:noFill/>
        </p:spPr>
        <p:txBody>
          <a:bodyPr wrap="square" rtlCol="0">
            <a:noAutofit/>
          </a:bodyPr>
          <a:lstStyle/>
          <a:p>
            <a:pPr>
              <a:lnSpc>
                <a:spcPct val="125000"/>
              </a:lnSpc>
            </a:pPr>
            <a:r>
              <a:rPr lang="zh-CN" altLang="en-US" sz="2400" dirty="0">
                <a:latin typeface="Source Han Serif SC" panose="02020400000000000000" pitchFamily="18" charset="-128"/>
                <a:ea typeface="Source Han Serif SC" panose="02020400000000000000" pitchFamily="18" charset="-128"/>
                <a:sym typeface="+mn-ea"/>
              </a:rPr>
              <a:t>如果学生在</a:t>
            </a:r>
            <a:r>
              <a:rPr lang="zh-CN" altLang="en-US" sz="2400" b="1" dirty="0">
                <a:solidFill>
                  <a:srgbClr val="FF0000"/>
                </a:solidFill>
                <a:latin typeface="Source Han Serif SC" panose="02020400000000000000" pitchFamily="18" charset="-128"/>
                <a:ea typeface="Source Han Serif SC" panose="02020400000000000000" pitchFamily="18" charset="-128"/>
                <a:sym typeface="+mn-ea"/>
              </a:rPr>
              <a:t>一学期</a:t>
            </a:r>
            <a:r>
              <a:rPr lang="zh-CN" altLang="en-US" sz="2400" dirty="0">
                <a:latin typeface="Source Han Serif SC" panose="02020400000000000000" pitchFamily="18" charset="-128"/>
                <a:ea typeface="Source Han Serif SC" panose="02020400000000000000" pitchFamily="18" charset="-128"/>
                <a:sym typeface="+mn-ea"/>
              </a:rPr>
              <a:t>中</a:t>
            </a:r>
            <a:r>
              <a:rPr lang="zh-CN" altLang="en-US" sz="2400" b="1" dirty="0">
                <a:solidFill>
                  <a:schemeClr val="accent1"/>
                </a:solidFill>
                <a:latin typeface="Source Han Serif SC" panose="02020400000000000000" pitchFamily="18" charset="-128"/>
                <a:ea typeface="Source Han Serif SC" panose="02020400000000000000" pitchFamily="18" charset="-128"/>
                <a:sym typeface="+mn-ea"/>
              </a:rPr>
              <a:t>不及格的课程学分之和达到该学期所修学分的二分之一</a:t>
            </a:r>
            <a:r>
              <a:rPr lang="zh-CN" altLang="en-US" sz="2400" dirty="0">
                <a:latin typeface="Source Han Serif SC" panose="02020400000000000000" pitchFamily="18" charset="-128"/>
                <a:ea typeface="Source Han Serif SC" panose="02020400000000000000" pitchFamily="18" charset="-128"/>
                <a:sym typeface="+mn-ea"/>
              </a:rPr>
              <a:t>，将进入试读，请根据</a:t>
            </a:r>
            <a:r>
              <a:rPr lang="zh-CN" altLang="en-US" sz="2400" b="1" dirty="0">
                <a:solidFill>
                  <a:schemeClr val="accent6">
                    <a:lumMod val="75000"/>
                  </a:schemeClr>
                </a:solidFill>
                <a:latin typeface="Source Han Serif SC" panose="02020400000000000000" pitchFamily="18" charset="-128"/>
                <a:ea typeface="Source Han Serif SC" panose="02020400000000000000" pitchFamily="18" charset="-128"/>
                <a:sym typeface="+mn-ea"/>
              </a:rPr>
              <a:t>最近结束的学期</a:t>
            </a:r>
            <a:r>
              <a:rPr lang="zh-CN" altLang="en-US" sz="2400" dirty="0">
                <a:latin typeface="Source Han Serif SC" panose="02020400000000000000" pitchFamily="18" charset="-128"/>
                <a:ea typeface="Source Han Serif SC" panose="02020400000000000000" pitchFamily="18" charset="-128"/>
                <a:sym typeface="+mn-ea"/>
              </a:rPr>
              <a:t>获得试读的学生的状态改为“试读”。</a:t>
            </a:r>
            <a:endParaRPr lang="en-US" sz="2400" dirty="0">
              <a:latin typeface="Source Han Serif SC" panose="02020400000000000000" pitchFamily="18" charset="-128"/>
              <a:ea typeface="Source Han Serif SC" panose="02020400000000000000" pitchFamily="18" charset="-128"/>
            </a:endParaRPr>
          </a:p>
          <a:p>
            <a:pPr>
              <a:lnSpc>
                <a:spcPct val="125000"/>
              </a:lnSpc>
            </a:pPr>
            <a:endParaRPr lang="en-US" sz="2400" dirty="0">
              <a:solidFill>
                <a:srgbClr val="A9B7C6"/>
              </a:solidFill>
              <a:effectLst/>
              <a:latin typeface="JetBrains Mono" panose="02000009000000000000" pitchFamily="49" charset="0"/>
            </a:endParaRPr>
          </a:p>
        </p:txBody>
      </p:sp>
      <p:sp>
        <p:nvSpPr>
          <p:cNvPr id="3" name="TextBox 1"/>
          <p:cNvSpPr txBox="1"/>
          <p:nvPr>
            <p:custDataLst>
              <p:tags r:id="rId1"/>
            </p:custDataLst>
          </p:nvPr>
        </p:nvSpPr>
        <p:spPr>
          <a:xfrm>
            <a:off x="522605" y="3924935"/>
            <a:ext cx="10494010" cy="893445"/>
          </a:xfrm>
          <a:prstGeom prst="rect">
            <a:avLst/>
          </a:prstGeom>
          <a:noFill/>
        </p:spPr>
        <p:txBody>
          <a:bodyPr wrap="square" rtlCol="0">
            <a:noAutofit/>
          </a:bodyPr>
          <a:p>
            <a:pPr>
              <a:lnSpc>
                <a:spcPct val="125000"/>
              </a:lnSpc>
            </a:pPr>
            <a:r>
              <a:rPr lang="zh-CN" altLang="en-US" sz="2400" dirty="0">
                <a:latin typeface="Source Han Serif SC" panose="02020400000000000000" pitchFamily="18" charset="-128"/>
                <a:ea typeface="Source Han Serif SC" panose="02020400000000000000" pitchFamily="18" charset="-128"/>
                <a:sym typeface="+mn-ea"/>
              </a:rPr>
              <a:t>因此，编写</a:t>
            </a:r>
            <a:r>
              <a:rPr lang="en-US" altLang="zh-CN" sz="2400" dirty="0">
                <a:latin typeface="Source Han Serif SC" panose="02020400000000000000" pitchFamily="18" charset="-128"/>
                <a:ea typeface="Source Han Serif SC" panose="02020400000000000000" pitchFamily="18" charset="-128"/>
                <a:sym typeface="+mn-ea"/>
              </a:rPr>
              <a:t>SQL</a:t>
            </a:r>
            <a:r>
              <a:rPr lang="zh-CN" altLang="en-US" sz="2400" dirty="0">
                <a:latin typeface="Source Han Serif SC" panose="02020400000000000000" pitchFamily="18" charset="-128"/>
                <a:ea typeface="Source Han Serif SC" panose="02020400000000000000" pitchFamily="18" charset="-128"/>
                <a:sym typeface="+mn-ea"/>
              </a:rPr>
              <a:t>语句主要从这三个方面入手</a:t>
            </a:r>
            <a:endParaRPr lang="zh-CN" altLang="en-US" sz="2400" dirty="0">
              <a:latin typeface="Source Han Serif SC" panose="02020400000000000000" pitchFamily="18" charset="-128"/>
              <a:ea typeface="Source Han Serif SC" panose="02020400000000000000" pitchFamily="18" charset="-128"/>
              <a:sym typeface="+mn-ea"/>
            </a:endParaRPr>
          </a:p>
        </p:txBody>
      </p:sp>
      <p:sp>
        <p:nvSpPr>
          <p:cNvPr id="6" name="TextBox 1"/>
          <p:cNvSpPr txBox="1"/>
          <p:nvPr>
            <p:custDataLst>
              <p:tags r:id="rId2"/>
            </p:custDataLst>
          </p:nvPr>
        </p:nvSpPr>
        <p:spPr>
          <a:xfrm>
            <a:off x="395605" y="1132840"/>
            <a:ext cx="10494010" cy="893445"/>
          </a:xfrm>
          <a:prstGeom prst="rect">
            <a:avLst/>
          </a:prstGeom>
          <a:noFill/>
        </p:spPr>
        <p:txBody>
          <a:bodyPr wrap="square" rtlCol="0">
            <a:noAutofit/>
          </a:bodyPr>
          <a:p>
            <a:pPr>
              <a:lnSpc>
                <a:spcPct val="125000"/>
              </a:lnSpc>
            </a:pPr>
            <a:r>
              <a:rPr lang="zh-CN" altLang="en-US" sz="2400" dirty="0">
                <a:latin typeface="Source Han Serif SC" panose="02020400000000000000" pitchFamily="18" charset="-128"/>
                <a:ea typeface="Source Han Serif SC" panose="02020400000000000000" pitchFamily="18" charset="-128"/>
                <a:sym typeface="+mn-ea"/>
              </a:rPr>
              <a:t>对于这个问题，我认为这个问题关键的地方有三部分，如下标识出：</a:t>
            </a:r>
            <a:endParaRPr lang="zh-CN" altLang="en-US" sz="2400" dirty="0">
              <a:latin typeface="Source Han Serif SC" panose="02020400000000000000" pitchFamily="18" charset="-128"/>
              <a:ea typeface="Source Han Serif SC" panose="02020400000000000000" pitchFamily="18" charset="-128"/>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39" y="243840"/>
            <a:ext cx="2404767" cy="460375"/>
          </a:xfrm>
          <a:prstGeom prst="rect">
            <a:avLst/>
          </a:prstGeom>
          <a:noFill/>
        </p:spPr>
        <p:txBody>
          <a:bodyPr wrap="square" rtlCol="0">
            <a:spAutoFit/>
          </a:bodyPr>
          <a:lstStyle/>
          <a:p>
            <a:r>
              <a:rPr lang="zh-CN" altLang="en-US" sz="2400" b="1" dirty="0" err="1">
                <a:latin typeface="Source Han Serif SC" panose="02020400000000000000" pitchFamily="18" charset="-128"/>
                <a:ea typeface="Source Han Serif SC" panose="02020400000000000000" pitchFamily="18" charset="-128"/>
              </a:rPr>
              <a:t>数据</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7" name="TextBox 6"/>
          <p:cNvSpPr txBox="1"/>
          <p:nvPr/>
        </p:nvSpPr>
        <p:spPr>
          <a:xfrm>
            <a:off x="728345" y="883920"/>
            <a:ext cx="10431145" cy="783590"/>
          </a:xfrm>
          <a:prstGeom prst="rect">
            <a:avLst/>
          </a:prstGeom>
          <a:noFill/>
        </p:spPr>
        <p:txBody>
          <a:bodyPr wrap="square" rtlCol="0">
            <a:spAutoFit/>
          </a:bodyPr>
          <a:lstStyle/>
          <a:p>
            <a:pPr indent="0">
              <a:lnSpc>
                <a:spcPct val="125000"/>
              </a:lnSpc>
              <a:buFontTx/>
              <a:buNone/>
            </a:pPr>
            <a:r>
              <a:rPr lang="zh-CN" altLang="en-US" sz="1800" dirty="0">
                <a:latin typeface="Source Han Serif SC" panose="02020400000000000000" pitchFamily="18" charset="-128"/>
                <a:ea typeface="Source Han Serif SC" panose="02020400000000000000" pitchFamily="18" charset="-128"/>
              </a:rPr>
              <a:t>对于数据，通过分析问题可知，我们主要利用到</a:t>
            </a:r>
            <a:r>
              <a:rPr lang="zh-CN" altLang="en-US" dirty="0">
                <a:latin typeface="Source Han Serif SC" panose="02020400000000000000" pitchFamily="18" charset="-128"/>
                <a:ea typeface="Source Han Serif SC" panose="02020400000000000000" pitchFamily="18" charset="-128"/>
                <a:sym typeface="+mn-ea"/>
              </a:rPr>
              <a:t>student</a:t>
            </a:r>
            <a:r>
              <a:rPr lang="zh-CN" altLang="en-US" dirty="0">
                <a:latin typeface="Source Han Serif SC" panose="02020400000000000000" pitchFamily="18" charset="-128"/>
                <a:ea typeface="Source Han Serif SC" panose="02020400000000000000" pitchFamily="18" charset="-128"/>
                <a:sym typeface="+mn-ea"/>
              </a:rPr>
              <a:t>、course、</a:t>
            </a:r>
            <a:r>
              <a:rPr lang="zh-CN" altLang="en-US" sz="1800" dirty="0">
                <a:latin typeface="Source Han Serif SC" panose="02020400000000000000" pitchFamily="18" charset="-128"/>
                <a:ea typeface="Source Han Serif SC" panose="02020400000000000000" pitchFamily="18" charset="-128"/>
              </a:rPr>
              <a:t>course selection这三张表，由于之前的实验需要添加部分数据，其内容</a:t>
            </a:r>
            <a:r>
              <a:rPr lang="zh-CN" altLang="en-US" sz="1800" dirty="0">
                <a:latin typeface="Source Han Serif SC" panose="02020400000000000000" pitchFamily="18" charset="-128"/>
                <a:ea typeface="Source Han Serif SC" panose="02020400000000000000" pitchFamily="18" charset="-128"/>
              </a:rPr>
              <a:t>如下：</a:t>
            </a:r>
            <a:endParaRPr lang="zh-CN" altLang="en-US" sz="1800" dirty="0">
              <a:latin typeface="Source Han Serif SC" panose="02020400000000000000" pitchFamily="18" charset="-128"/>
              <a:ea typeface="Source Han Serif SC" panose="02020400000000000000" pitchFamily="18" charset="-128"/>
            </a:endParaRPr>
          </a:p>
        </p:txBody>
      </p:sp>
      <p:pic>
        <p:nvPicPr>
          <p:cNvPr id="2" name="图片 1"/>
          <p:cNvPicPr>
            <a:picLocks noChangeAspect="1"/>
          </p:cNvPicPr>
          <p:nvPr>
            <p:custDataLst>
              <p:tags r:id="rId1"/>
            </p:custDataLst>
          </p:nvPr>
        </p:nvPicPr>
        <p:blipFill>
          <a:blip r:embed="rId2"/>
          <a:stretch>
            <a:fillRect/>
          </a:stretch>
        </p:blipFill>
        <p:spPr>
          <a:xfrm>
            <a:off x="1055370" y="1667510"/>
            <a:ext cx="3484245" cy="266255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797175" y="4471670"/>
            <a:ext cx="4008120" cy="199644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7668895" y="1746250"/>
            <a:ext cx="2849880" cy="4721860"/>
          </a:xfrm>
          <a:prstGeom prst="rect">
            <a:avLst/>
          </a:prstGeom>
        </p:spPr>
      </p:pic>
      <p:sp>
        <p:nvSpPr>
          <p:cNvPr id="10" name="文本框 9"/>
          <p:cNvSpPr txBox="1"/>
          <p:nvPr/>
        </p:nvSpPr>
        <p:spPr>
          <a:xfrm>
            <a:off x="4631055" y="2315210"/>
            <a:ext cx="1108075" cy="368300"/>
          </a:xfrm>
          <a:prstGeom prst="rect">
            <a:avLst/>
          </a:prstGeom>
          <a:noFill/>
        </p:spPr>
        <p:txBody>
          <a:bodyPr wrap="square" rtlCol="0">
            <a:spAutoFit/>
          </a:bodyPr>
          <a:p>
            <a:r>
              <a:rPr lang="zh-CN" altLang="en-US"/>
              <a:t>学生表</a:t>
            </a:r>
            <a:endParaRPr lang="zh-CN" altLang="en-US"/>
          </a:p>
        </p:txBody>
      </p:sp>
      <p:sp>
        <p:nvSpPr>
          <p:cNvPr id="11" name="文本框 10"/>
          <p:cNvSpPr txBox="1"/>
          <p:nvPr/>
        </p:nvSpPr>
        <p:spPr>
          <a:xfrm>
            <a:off x="1533525" y="5402580"/>
            <a:ext cx="1038860" cy="368300"/>
          </a:xfrm>
          <a:prstGeom prst="rect">
            <a:avLst/>
          </a:prstGeom>
          <a:noFill/>
        </p:spPr>
        <p:txBody>
          <a:bodyPr wrap="square" rtlCol="0">
            <a:spAutoFit/>
          </a:bodyPr>
          <a:p>
            <a:r>
              <a:rPr lang="zh-CN" altLang="en-US"/>
              <a:t>课程</a:t>
            </a:r>
            <a:r>
              <a:rPr lang="zh-CN" altLang="en-US"/>
              <a:t>表</a:t>
            </a:r>
            <a:endParaRPr lang="zh-CN" altLang="en-US"/>
          </a:p>
        </p:txBody>
      </p:sp>
      <p:sp>
        <p:nvSpPr>
          <p:cNvPr id="12" name="文本框 11"/>
          <p:cNvSpPr txBox="1"/>
          <p:nvPr/>
        </p:nvSpPr>
        <p:spPr>
          <a:xfrm>
            <a:off x="10766425" y="3493135"/>
            <a:ext cx="1078865" cy="368300"/>
          </a:xfrm>
          <a:prstGeom prst="rect">
            <a:avLst/>
          </a:prstGeom>
          <a:noFill/>
        </p:spPr>
        <p:txBody>
          <a:bodyPr wrap="square" rtlCol="0">
            <a:spAutoFit/>
          </a:bodyPr>
          <a:p>
            <a:r>
              <a:rPr lang="zh-CN" altLang="en-US"/>
              <a:t>选课表</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39" y="243840"/>
            <a:ext cx="2404767" cy="460375"/>
          </a:xfrm>
          <a:prstGeom prst="rect">
            <a:avLst/>
          </a:prstGeom>
          <a:noFill/>
        </p:spPr>
        <p:txBody>
          <a:bodyPr wrap="square" rtlCol="0">
            <a:spAutoFit/>
          </a:bodyPr>
          <a:lstStyle/>
          <a:p>
            <a:r>
              <a:rPr lang="en-US" sz="2400" b="1" dirty="0" err="1">
                <a:latin typeface="Source Han Serif SC" panose="02020400000000000000" pitchFamily="18" charset="-128"/>
                <a:ea typeface="Source Han Serif SC" panose="02020400000000000000" pitchFamily="18" charset="-128"/>
              </a:rPr>
              <a:t>SQL</a:t>
            </a:r>
            <a:r>
              <a:rPr lang="zh-CN" altLang="en-US" sz="2400" b="1" dirty="0" err="1">
                <a:latin typeface="Source Han Serif SC" panose="02020400000000000000" pitchFamily="18" charset="-128"/>
                <a:ea typeface="Source Han Serif SC" panose="02020400000000000000" pitchFamily="18" charset="-128"/>
              </a:rPr>
              <a:t>语句</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12" name="TextBox 11"/>
          <p:cNvSpPr txBox="1"/>
          <p:nvPr>
            <p:custDataLst>
              <p:tags r:id="rId1"/>
            </p:custDataLst>
          </p:nvPr>
        </p:nvSpPr>
        <p:spPr>
          <a:xfrm>
            <a:off x="590550" y="1464945"/>
            <a:ext cx="6486525" cy="5015865"/>
          </a:xfrm>
          <a:prstGeom prst="rect">
            <a:avLst/>
          </a:prstGeom>
          <a:noFill/>
        </p:spPr>
        <p:txBody>
          <a:bodyPr wrap="square" rtlCol="0">
            <a:spAutoFit/>
          </a:bodyPr>
          <a:p>
            <a:pPr>
              <a:lnSpc>
                <a:spcPct val="125000"/>
              </a:lnSpc>
            </a:pPr>
            <a:r>
              <a:rPr lang="en-US" sz="1600" dirty="0">
                <a:effectLst/>
                <a:latin typeface="JetBrains Mono" panose="02000009000000000000" pitchFamily="49" charset="0"/>
              </a:rPr>
              <a:t>update student</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set Status='试读'</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where student_id in(</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select student_id from [course selection] a left join course b on(a.course_id=b.course_id)</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group by student_id,semester having semester =(select max(semester)from [course selection] e left join course f on(e.course_id=f.course_id)</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where e.student_id=a.student_id group by student_id) and</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sum(credit)&lt;2*(select sum(credit) from [course selection] c left join course d on</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(c.course_id=d.course_id)</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where score&lt;60 and a.student_id=c.student_id and a.semester=c.semester </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group by student_id,semester)</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a:t>
            </a:r>
            <a:endParaRPr lang="en-US" sz="1600" dirty="0">
              <a:effectLst/>
              <a:latin typeface="JetBrains Mono" panose="02000009000000000000" pitchFamily="49" charset="0"/>
            </a:endParaRPr>
          </a:p>
        </p:txBody>
      </p:sp>
      <p:sp>
        <p:nvSpPr>
          <p:cNvPr id="6" name="文本框 5"/>
          <p:cNvSpPr txBox="1"/>
          <p:nvPr/>
        </p:nvSpPr>
        <p:spPr>
          <a:xfrm>
            <a:off x="590550" y="900430"/>
            <a:ext cx="6858000" cy="368300"/>
          </a:xfrm>
          <a:prstGeom prst="rect">
            <a:avLst/>
          </a:prstGeom>
          <a:noFill/>
        </p:spPr>
        <p:txBody>
          <a:bodyPr wrap="square" rtlCol="0">
            <a:spAutoFit/>
          </a:bodyPr>
          <a:p>
            <a:r>
              <a:rPr lang="zh-CN" altLang="en-US" dirty="0">
                <a:latin typeface="Source Han Serif SC" panose="02020400000000000000" pitchFamily="18" charset="-128"/>
                <a:ea typeface="Source Han Serif SC" panose="02020400000000000000" pitchFamily="18" charset="-128"/>
              </a:rPr>
              <a:t>根据分析，我们可以得出以下SQL语句：</a:t>
            </a:r>
            <a:endParaRPr lang="zh-CN" altLang="en-US" dirty="0">
              <a:latin typeface="Source Han Serif SC" panose="02020400000000000000" pitchFamily="18" charset="-128"/>
              <a:ea typeface="Source Han Serif SC" panose="02020400000000000000" pitchFamily="18" charset="-128"/>
            </a:endParaRPr>
          </a:p>
        </p:txBody>
      </p:sp>
      <p:pic>
        <p:nvPicPr>
          <p:cNvPr id="9" name="图片 8"/>
          <p:cNvPicPr>
            <a:picLocks noChangeAspect="1"/>
          </p:cNvPicPr>
          <p:nvPr>
            <p:custDataLst>
              <p:tags r:id="rId2"/>
            </p:custDataLst>
          </p:nvPr>
        </p:nvPicPr>
        <p:blipFill>
          <a:blip r:embed="rId3"/>
          <a:stretch>
            <a:fillRect/>
          </a:stretch>
        </p:blipFill>
        <p:spPr>
          <a:xfrm>
            <a:off x="6946900" y="1012825"/>
            <a:ext cx="4937125" cy="52762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39" y="243840"/>
            <a:ext cx="2404767" cy="460375"/>
          </a:xfrm>
          <a:prstGeom prst="rect">
            <a:avLst/>
          </a:prstGeom>
          <a:noFill/>
        </p:spPr>
        <p:txBody>
          <a:bodyPr wrap="square" rtlCol="0">
            <a:spAutoFit/>
          </a:bodyPr>
          <a:lstStyle/>
          <a:p>
            <a:r>
              <a:rPr lang="zh-CN" altLang="en-US" sz="2400" b="1" dirty="0" err="1">
                <a:latin typeface="Source Han Serif SC" panose="02020400000000000000" pitchFamily="18" charset="-128"/>
                <a:ea typeface="Source Han Serif SC" panose="02020400000000000000" pitchFamily="18" charset="-128"/>
              </a:rPr>
              <a:t>分析</a:t>
            </a:r>
            <a:r>
              <a:rPr lang="en-US" altLang="zh-CN" sz="2400" b="1" dirty="0" err="1">
                <a:latin typeface="Source Han Serif SC" panose="02020400000000000000" pitchFamily="18" charset="-128"/>
                <a:ea typeface="Source Han Serif SC" panose="02020400000000000000" pitchFamily="18" charset="-128"/>
              </a:rPr>
              <a:t>SQL</a:t>
            </a:r>
            <a:r>
              <a:rPr lang="zh-CN" altLang="en-US" sz="2400" b="1" dirty="0" err="1">
                <a:latin typeface="Source Han Serif SC" panose="02020400000000000000" pitchFamily="18" charset="-128"/>
                <a:ea typeface="Source Han Serif SC" panose="02020400000000000000" pitchFamily="18" charset="-128"/>
              </a:rPr>
              <a:t>语句</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12" name="TextBox 11"/>
          <p:cNvSpPr txBox="1"/>
          <p:nvPr>
            <p:custDataLst>
              <p:tags r:id="rId1"/>
            </p:custDataLst>
          </p:nvPr>
        </p:nvSpPr>
        <p:spPr>
          <a:xfrm>
            <a:off x="432435" y="1039495"/>
            <a:ext cx="6207125" cy="5015865"/>
          </a:xfrm>
          <a:prstGeom prst="rect">
            <a:avLst/>
          </a:prstGeom>
          <a:noFill/>
        </p:spPr>
        <p:txBody>
          <a:bodyPr wrap="square" rtlCol="0">
            <a:spAutoFit/>
          </a:bodyPr>
          <a:p>
            <a:pPr>
              <a:lnSpc>
                <a:spcPct val="125000"/>
              </a:lnSpc>
            </a:pPr>
            <a:r>
              <a:rPr lang="en-US" sz="1600" dirty="0">
                <a:solidFill>
                  <a:srgbClr val="00B0F0"/>
                </a:solidFill>
                <a:effectLst/>
                <a:latin typeface="JetBrains Mono" panose="02000009000000000000" pitchFamily="49" charset="0"/>
              </a:rPr>
              <a:t>update student</a:t>
            </a:r>
            <a:endParaRPr lang="en-US" sz="1600" dirty="0">
              <a:solidFill>
                <a:srgbClr val="00B0F0"/>
              </a:solidFill>
              <a:effectLst/>
              <a:latin typeface="JetBrains Mono" panose="02000009000000000000" pitchFamily="49" charset="0"/>
            </a:endParaRPr>
          </a:p>
          <a:p>
            <a:pPr>
              <a:lnSpc>
                <a:spcPct val="125000"/>
              </a:lnSpc>
            </a:pPr>
            <a:r>
              <a:rPr lang="en-US" sz="1600" dirty="0">
                <a:solidFill>
                  <a:srgbClr val="00B0F0"/>
                </a:solidFill>
                <a:effectLst/>
                <a:latin typeface="JetBrains Mono" panose="02000009000000000000" pitchFamily="49" charset="0"/>
              </a:rPr>
              <a:t>set Status='试读'</a:t>
            </a:r>
            <a:endParaRPr lang="en-US" sz="1600" dirty="0">
              <a:solidFill>
                <a:srgbClr val="00B0F0"/>
              </a:solidFill>
              <a:effectLst/>
              <a:latin typeface="JetBrains Mono" panose="02000009000000000000" pitchFamily="49" charset="0"/>
            </a:endParaRPr>
          </a:p>
          <a:p>
            <a:pPr>
              <a:lnSpc>
                <a:spcPct val="125000"/>
              </a:lnSpc>
            </a:pPr>
            <a:r>
              <a:rPr lang="en-US" sz="1600" dirty="0">
                <a:solidFill>
                  <a:srgbClr val="00B0F0"/>
                </a:solidFill>
                <a:effectLst/>
                <a:latin typeface="JetBrains Mono" panose="02000009000000000000" pitchFamily="49" charset="0"/>
              </a:rPr>
              <a:t>where student_id</a:t>
            </a:r>
            <a:r>
              <a:rPr lang="en-US" sz="1600" dirty="0">
                <a:effectLst/>
                <a:latin typeface="JetBrains Mono" panose="02000009000000000000" pitchFamily="49" charset="0"/>
              </a:rPr>
              <a:t> in(</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select student_id from [course selection] a left join course b on(a.course_id=b.course_id)</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group by student_id,semester having semester =(</a:t>
            </a:r>
            <a:r>
              <a:rPr lang="en-US" sz="1600" dirty="0">
                <a:solidFill>
                  <a:srgbClr val="FF0000"/>
                </a:solidFill>
                <a:effectLst/>
                <a:latin typeface="JetBrains Mono" panose="02000009000000000000" pitchFamily="49" charset="0"/>
              </a:rPr>
              <a:t>select max(semester)from [course selection] e left join course f on(e.course_id=f.course_id)</a:t>
            </a:r>
            <a:endParaRPr lang="en-US" sz="1600" dirty="0">
              <a:solidFill>
                <a:srgbClr val="FF0000"/>
              </a:solidFill>
              <a:effectLst/>
              <a:latin typeface="JetBrains Mono" panose="02000009000000000000" pitchFamily="49" charset="0"/>
            </a:endParaRPr>
          </a:p>
          <a:p>
            <a:pPr>
              <a:lnSpc>
                <a:spcPct val="125000"/>
              </a:lnSpc>
            </a:pPr>
            <a:r>
              <a:rPr lang="en-US" sz="1600" dirty="0">
                <a:solidFill>
                  <a:srgbClr val="FF0000"/>
                </a:solidFill>
                <a:effectLst/>
                <a:latin typeface="JetBrains Mono" panose="02000009000000000000" pitchFamily="49" charset="0"/>
              </a:rPr>
              <a:t>where e.student_id=a.student_id group by student_id</a:t>
            </a:r>
            <a:r>
              <a:rPr lang="en-US" sz="1600" dirty="0">
                <a:effectLst/>
                <a:latin typeface="JetBrains Mono" panose="02000009000000000000" pitchFamily="49" charset="0"/>
              </a:rPr>
              <a:t>) and</a:t>
            </a:r>
            <a:endParaRPr lang="en-US" sz="1600" dirty="0">
              <a:effectLst/>
              <a:latin typeface="JetBrains Mono" panose="02000009000000000000" pitchFamily="49" charset="0"/>
            </a:endParaRPr>
          </a:p>
          <a:p>
            <a:pPr>
              <a:lnSpc>
                <a:spcPct val="125000"/>
              </a:lnSpc>
            </a:pPr>
            <a:r>
              <a:rPr lang="en-US" sz="1600" dirty="0">
                <a:gradFill>
                  <a:gsLst>
                    <a:gs pos="0">
                      <a:srgbClr val="14CD68"/>
                    </a:gs>
                    <a:gs pos="100000">
                      <a:srgbClr val="035C7D"/>
                    </a:gs>
                  </a:gsLst>
                  <a:lin scaled="0"/>
                </a:gradFill>
                <a:effectLst/>
                <a:latin typeface="JetBrains Mono" panose="02000009000000000000" pitchFamily="49" charset="0"/>
              </a:rPr>
              <a:t>sum(credit)&lt;=2*(select sum(credit) from [course selection] c left join course d on</a:t>
            </a:r>
            <a:endParaRPr lang="en-US" sz="1600" dirty="0">
              <a:gradFill>
                <a:gsLst>
                  <a:gs pos="0">
                    <a:srgbClr val="14CD68"/>
                  </a:gs>
                  <a:gs pos="100000">
                    <a:srgbClr val="035C7D"/>
                  </a:gs>
                </a:gsLst>
                <a:lin scaled="0"/>
              </a:gradFill>
              <a:effectLst/>
              <a:latin typeface="JetBrains Mono" panose="02000009000000000000" pitchFamily="49" charset="0"/>
            </a:endParaRPr>
          </a:p>
          <a:p>
            <a:pPr>
              <a:lnSpc>
                <a:spcPct val="125000"/>
              </a:lnSpc>
            </a:pPr>
            <a:r>
              <a:rPr lang="en-US" sz="1600" dirty="0">
                <a:gradFill>
                  <a:gsLst>
                    <a:gs pos="0">
                      <a:srgbClr val="14CD68"/>
                    </a:gs>
                    <a:gs pos="100000">
                      <a:srgbClr val="035C7D"/>
                    </a:gs>
                  </a:gsLst>
                  <a:lin scaled="0"/>
                </a:gradFill>
                <a:effectLst/>
                <a:latin typeface="JetBrains Mono" panose="02000009000000000000" pitchFamily="49" charset="0"/>
              </a:rPr>
              <a:t>(c.course_id=d.course_id)</a:t>
            </a:r>
            <a:endParaRPr lang="en-US" sz="1600" dirty="0">
              <a:gradFill>
                <a:gsLst>
                  <a:gs pos="0">
                    <a:srgbClr val="14CD68"/>
                  </a:gs>
                  <a:gs pos="100000">
                    <a:srgbClr val="035C7D"/>
                  </a:gs>
                </a:gsLst>
                <a:lin scaled="0"/>
              </a:gradFill>
              <a:effectLst/>
              <a:latin typeface="JetBrains Mono" panose="02000009000000000000" pitchFamily="49" charset="0"/>
            </a:endParaRPr>
          </a:p>
          <a:p>
            <a:pPr>
              <a:lnSpc>
                <a:spcPct val="125000"/>
              </a:lnSpc>
            </a:pPr>
            <a:r>
              <a:rPr lang="en-US" sz="1600" dirty="0">
                <a:gradFill>
                  <a:gsLst>
                    <a:gs pos="0">
                      <a:srgbClr val="14CD68"/>
                    </a:gs>
                    <a:gs pos="100000">
                      <a:srgbClr val="035C7D"/>
                    </a:gs>
                  </a:gsLst>
                  <a:lin scaled="0"/>
                </a:gradFill>
                <a:effectLst/>
                <a:latin typeface="JetBrains Mono" panose="02000009000000000000" pitchFamily="49" charset="0"/>
              </a:rPr>
              <a:t>where score&lt;60 and a.student_id=c.student_id and a.semester=c.semester </a:t>
            </a:r>
            <a:endParaRPr lang="en-US" sz="1600" dirty="0">
              <a:gradFill>
                <a:gsLst>
                  <a:gs pos="0">
                    <a:srgbClr val="14CD68"/>
                  </a:gs>
                  <a:gs pos="100000">
                    <a:srgbClr val="035C7D"/>
                  </a:gs>
                </a:gsLst>
                <a:lin scaled="0"/>
              </a:gradFill>
              <a:effectLst/>
              <a:latin typeface="JetBrains Mono" panose="02000009000000000000" pitchFamily="49" charset="0"/>
            </a:endParaRPr>
          </a:p>
          <a:p>
            <a:pPr>
              <a:lnSpc>
                <a:spcPct val="125000"/>
              </a:lnSpc>
            </a:pPr>
            <a:r>
              <a:rPr lang="en-US" sz="1600" dirty="0">
                <a:gradFill>
                  <a:gsLst>
                    <a:gs pos="0">
                      <a:srgbClr val="14CD68"/>
                    </a:gs>
                    <a:gs pos="100000">
                      <a:srgbClr val="035C7D"/>
                    </a:gs>
                  </a:gsLst>
                  <a:lin scaled="0"/>
                </a:gradFill>
                <a:effectLst/>
                <a:latin typeface="JetBrains Mono" panose="02000009000000000000" pitchFamily="49" charset="0"/>
              </a:rPr>
              <a:t>group by student_id,semester</a:t>
            </a:r>
            <a:r>
              <a:rPr lang="en-US" sz="1600" dirty="0">
                <a:effectLst/>
                <a:latin typeface="JetBrains Mono" panose="02000009000000000000" pitchFamily="49" charset="0"/>
              </a:rPr>
              <a:t>)</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a:t>
            </a:r>
            <a:endParaRPr lang="en-US" sz="1600" dirty="0">
              <a:effectLst/>
              <a:latin typeface="JetBrains Mono" panose="02000009000000000000" pitchFamily="49" charset="0"/>
            </a:endParaRPr>
          </a:p>
        </p:txBody>
      </p:sp>
      <p:sp>
        <p:nvSpPr>
          <p:cNvPr id="2" name="文本框 1"/>
          <p:cNvSpPr txBox="1"/>
          <p:nvPr/>
        </p:nvSpPr>
        <p:spPr>
          <a:xfrm>
            <a:off x="7124700" y="2701290"/>
            <a:ext cx="4116705" cy="922020"/>
          </a:xfrm>
          <a:prstGeom prst="rect">
            <a:avLst/>
          </a:prstGeom>
          <a:noFill/>
        </p:spPr>
        <p:txBody>
          <a:bodyPr wrap="square" rtlCol="0">
            <a:spAutoFit/>
          </a:bodyPr>
          <a:p>
            <a:r>
              <a:rPr lang="zh-CN" altLang="en-US"/>
              <a:t>对于这个</a:t>
            </a:r>
            <a:r>
              <a:rPr lang="en-US" altLang="zh-CN"/>
              <a:t>SQL</a:t>
            </a:r>
            <a:r>
              <a:rPr lang="zh-CN" altLang="en-US"/>
              <a:t>语句，我们可以一层一层来分析，我们可以简单地将这个语句分为</a:t>
            </a:r>
            <a:r>
              <a:rPr lang="en-US" altLang="zh-CN"/>
              <a:t>3</a:t>
            </a:r>
            <a:r>
              <a:rPr lang="zh-CN" altLang="en-US"/>
              <a:t>大部分，左边颜色已</a:t>
            </a:r>
            <a:r>
              <a:rPr lang="zh-CN" altLang="en-US"/>
              <a:t>标出。</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39" y="243840"/>
            <a:ext cx="2404767" cy="460375"/>
          </a:xfrm>
          <a:prstGeom prst="rect">
            <a:avLst/>
          </a:prstGeom>
          <a:noFill/>
        </p:spPr>
        <p:txBody>
          <a:bodyPr wrap="square" rtlCol="0">
            <a:spAutoFit/>
          </a:bodyPr>
          <a:lstStyle/>
          <a:p>
            <a:r>
              <a:rPr lang="zh-CN" altLang="en-US" sz="2400" b="1" dirty="0" err="1">
                <a:latin typeface="Source Han Serif SC" panose="02020400000000000000" pitchFamily="18" charset="-128"/>
                <a:ea typeface="Source Han Serif SC" panose="02020400000000000000" pitchFamily="18" charset="-128"/>
              </a:rPr>
              <a:t>分析</a:t>
            </a:r>
            <a:r>
              <a:rPr lang="en-US" altLang="zh-CN" sz="2400" b="1" dirty="0" err="1">
                <a:latin typeface="Source Han Serif SC" panose="02020400000000000000" pitchFamily="18" charset="-128"/>
                <a:ea typeface="Source Han Serif SC" panose="02020400000000000000" pitchFamily="18" charset="-128"/>
              </a:rPr>
              <a:t>SQL</a:t>
            </a:r>
            <a:r>
              <a:rPr lang="zh-CN" altLang="en-US" sz="2400" b="1" dirty="0" err="1">
                <a:latin typeface="Source Han Serif SC" panose="02020400000000000000" pitchFamily="18" charset="-128"/>
                <a:ea typeface="Source Han Serif SC" panose="02020400000000000000" pitchFamily="18" charset="-128"/>
              </a:rPr>
              <a:t>语句</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12" name="TextBox 11"/>
          <p:cNvSpPr txBox="1"/>
          <p:nvPr>
            <p:custDataLst>
              <p:tags r:id="rId1"/>
            </p:custDataLst>
          </p:nvPr>
        </p:nvSpPr>
        <p:spPr>
          <a:xfrm>
            <a:off x="5747385" y="2414270"/>
            <a:ext cx="6207125" cy="1014730"/>
          </a:xfrm>
          <a:prstGeom prst="rect">
            <a:avLst/>
          </a:prstGeom>
          <a:noFill/>
        </p:spPr>
        <p:txBody>
          <a:bodyPr wrap="square" rtlCol="0">
            <a:spAutoFit/>
          </a:bodyPr>
          <a:p>
            <a:pPr>
              <a:lnSpc>
                <a:spcPct val="125000"/>
              </a:lnSpc>
            </a:pPr>
            <a:r>
              <a:rPr lang="en-US" sz="1600" dirty="0">
                <a:solidFill>
                  <a:srgbClr val="00B0F0"/>
                </a:solidFill>
                <a:effectLst/>
                <a:latin typeface="JetBrains Mono" panose="02000009000000000000" pitchFamily="49" charset="0"/>
              </a:rPr>
              <a:t>update student</a:t>
            </a:r>
            <a:endParaRPr lang="en-US" sz="1600" dirty="0">
              <a:solidFill>
                <a:srgbClr val="00B0F0"/>
              </a:solidFill>
              <a:effectLst/>
              <a:latin typeface="JetBrains Mono" panose="02000009000000000000" pitchFamily="49" charset="0"/>
            </a:endParaRPr>
          </a:p>
          <a:p>
            <a:pPr>
              <a:lnSpc>
                <a:spcPct val="125000"/>
              </a:lnSpc>
            </a:pPr>
            <a:r>
              <a:rPr lang="en-US" sz="1600" dirty="0">
                <a:solidFill>
                  <a:srgbClr val="00B0F0"/>
                </a:solidFill>
                <a:effectLst/>
                <a:latin typeface="JetBrains Mono" panose="02000009000000000000" pitchFamily="49" charset="0"/>
              </a:rPr>
              <a:t>set Status='试读'</a:t>
            </a:r>
            <a:endParaRPr lang="en-US" sz="1600" dirty="0">
              <a:solidFill>
                <a:srgbClr val="00B0F0"/>
              </a:solidFill>
              <a:effectLst/>
              <a:latin typeface="JetBrains Mono" panose="02000009000000000000" pitchFamily="49" charset="0"/>
            </a:endParaRPr>
          </a:p>
          <a:p>
            <a:pPr>
              <a:lnSpc>
                <a:spcPct val="125000"/>
              </a:lnSpc>
            </a:pPr>
            <a:r>
              <a:rPr lang="en-US" sz="1600" dirty="0">
                <a:solidFill>
                  <a:srgbClr val="00B0F0"/>
                </a:solidFill>
                <a:effectLst/>
                <a:latin typeface="JetBrains Mono" panose="02000009000000000000" pitchFamily="49" charset="0"/>
              </a:rPr>
              <a:t>where student_id</a:t>
            </a:r>
            <a:r>
              <a:rPr lang="en-US" sz="1600" dirty="0">
                <a:effectLst/>
                <a:latin typeface="JetBrains Mono" panose="02000009000000000000" pitchFamily="49" charset="0"/>
              </a:rPr>
              <a:t> in</a:t>
            </a:r>
            <a:r>
              <a:rPr lang="en-US" altLang="zh-CN" sz="1600" dirty="0">
                <a:effectLst/>
                <a:latin typeface="JetBrains Mono" panose="02000009000000000000" pitchFamily="49" charset="0"/>
              </a:rPr>
              <a:t>......</a:t>
            </a:r>
            <a:endParaRPr lang="en-US" altLang="zh-CN" sz="1600" dirty="0">
              <a:effectLst/>
              <a:latin typeface="JetBrains Mono" panose="02000009000000000000" pitchFamily="49" charset="0"/>
            </a:endParaRPr>
          </a:p>
        </p:txBody>
      </p:sp>
      <p:sp>
        <p:nvSpPr>
          <p:cNvPr id="2" name="文本框 1"/>
          <p:cNvSpPr txBox="1"/>
          <p:nvPr/>
        </p:nvSpPr>
        <p:spPr>
          <a:xfrm>
            <a:off x="731520" y="1943100"/>
            <a:ext cx="4116705" cy="2306955"/>
          </a:xfrm>
          <a:prstGeom prst="rect">
            <a:avLst/>
          </a:prstGeom>
          <a:noFill/>
        </p:spPr>
        <p:txBody>
          <a:bodyPr wrap="square" rtlCol="0">
            <a:spAutoFit/>
          </a:bodyPr>
          <a:p>
            <a:r>
              <a:rPr lang="zh-CN" altLang="en-US" sz="2400"/>
              <a:t>对于蓝色部分，主要是数据更新语句，该部分表示要更新</a:t>
            </a:r>
            <a:r>
              <a:rPr lang="en-US" altLang="zh-CN" sz="2400"/>
              <a:t>student</a:t>
            </a:r>
            <a:r>
              <a:rPr lang="zh-CN" altLang="en-US" sz="2400"/>
              <a:t>表中的</a:t>
            </a:r>
            <a:r>
              <a:rPr lang="en-US" altLang="zh-CN" sz="2400"/>
              <a:t>Status</a:t>
            </a:r>
            <a:r>
              <a:rPr lang="zh-CN" altLang="en-US" sz="2400"/>
              <a:t>字段，修改值为</a:t>
            </a:r>
            <a:r>
              <a:rPr lang="en-US" altLang="zh-CN" sz="2400"/>
              <a:t>“</a:t>
            </a:r>
            <a:r>
              <a:rPr lang="zh-CN" altLang="en-US" sz="2400"/>
              <a:t>试读</a:t>
            </a:r>
            <a:r>
              <a:rPr lang="en-US" altLang="zh-CN" sz="2400"/>
              <a:t>”</a:t>
            </a:r>
            <a:r>
              <a:rPr lang="zh-CN" altLang="en-US" sz="2400"/>
              <a:t>，根据</a:t>
            </a:r>
            <a:r>
              <a:rPr lang="en-US" altLang="zh-CN" sz="2400"/>
              <a:t>where</a:t>
            </a:r>
            <a:r>
              <a:rPr lang="zh-CN" altLang="en-US" sz="2400"/>
              <a:t>后面满足条件的</a:t>
            </a:r>
            <a:r>
              <a:rPr lang="en-US" altLang="zh-CN" sz="2400"/>
              <a:t>student_id</a:t>
            </a:r>
            <a:r>
              <a:rPr lang="zh-CN" altLang="en-US" sz="2400"/>
              <a:t>，</a:t>
            </a:r>
            <a:r>
              <a:rPr lang="zh-CN" altLang="en-US" sz="2400"/>
              <a:t>从而进行相应的修改。</a:t>
            </a:r>
            <a:endParaRPr lang="zh-CN"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39" y="243840"/>
            <a:ext cx="2404767" cy="460375"/>
          </a:xfrm>
          <a:prstGeom prst="rect">
            <a:avLst/>
          </a:prstGeom>
          <a:noFill/>
        </p:spPr>
        <p:txBody>
          <a:bodyPr wrap="square" rtlCol="0">
            <a:spAutoFit/>
          </a:bodyPr>
          <a:lstStyle/>
          <a:p>
            <a:r>
              <a:rPr lang="zh-CN" altLang="en-US" sz="2400" b="1" dirty="0" err="1">
                <a:latin typeface="Source Han Serif SC" panose="02020400000000000000" pitchFamily="18" charset="-128"/>
                <a:ea typeface="Source Han Serif SC" panose="02020400000000000000" pitchFamily="18" charset="-128"/>
              </a:rPr>
              <a:t>分析</a:t>
            </a:r>
            <a:r>
              <a:rPr lang="en-US" altLang="zh-CN" sz="2400" b="1" dirty="0" err="1">
                <a:latin typeface="Source Han Serif SC" panose="02020400000000000000" pitchFamily="18" charset="-128"/>
                <a:ea typeface="Source Han Serif SC" panose="02020400000000000000" pitchFamily="18" charset="-128"/>
              </a:rPr>
              <a:t>SQL</a:t>
            </a:r>
            <a:r>
              <a:rPr lang="zh-CN" altLang="en-US" sz="2400" b="1" dirty="0" err="1">
                <a:latin typeface="Source Han Serif SC" panose="02020400000000000000" pitchFamily="18" charset="-128"/>
                <a:ea typeface="Source Han Serif SC" panose="02020400000000000000" pitchFamily="18" charset="-128"/>
              </a:rPr>
              <a:t>语句</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12" name="TextBox 11"/>
          <p:cNvSpPr txBox="1"/>
          <p:nvPr>
            <p:custDataLst>
              <p:tags r:id="rId1"/>
            </p:custDataLst>
          </p:nvPr>
        </p:nvSpPr>
        <p:spPr>
          <a:xfrm>
            <a:off x="5701030" y="704215"/>
            <a:ext cx="6207125" cy="1322070"/>
          </a:xfrm>
          <a:prstGeom prst="rect">
            <a:avLst/>
          </a:prstGeom>
          <a:noFill/>
        </p:spPr>
        <p:txBody>
          <a:bodyPr wrap="square" rtlCol="0">
            <a:spAutoFit/>
          </a:bodyPr>
          <a:p>
            <a:pPr>
              <a:lnSpc>
                <a:spcPct val="125000"/>
              </a:lnSpc>
            </a:pPr>
            <a:r>
              <a:rPr lang="en-US" sz="1600" dirty="0">
                <a:effectLst/>
                <a:latin typeface="JetBrains Mono" panose="02000009000000000000" pitchFamily="49" charset="0"/>
              </a:rPr>
              <a:t>......in(</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select student_id from [course selection] a left join course b on(a.course_id=b.course_id)</a:t>
            </a:r>
            <a:endParaRPr lang="en-US" sz="1600" dirty="0">
              <a:effectLst/>
              <a:latin typeface="JetBrains Mono" panose="02000009000000000000" pitchFamily="49" charset="0"/>
            </a:endParaRPr>
          </a:p>
          <a:p>
            <a:pPr>
              <a:lnSpc>
                <a:spcPct val="125000"/>
              </a:lnSpc>
            </a:pPr>
            <a:r>
              <a:rPr lang="en-US" sz="1600" dirty="0">
                <a:effectLst/>
                <a:latin typeface="JetBrains Mono" panose="02000009000000000000" pitchFamily="49" charset="0"/>
              </a:rPr>
              <a:t>group by student_id,semester having ......)</a:t>
            </a:r>
            <a:endParaRPr lang="en-US" sz="1600" dirty="0">
              <a:effectLst/>
              <a:latin typeface="JetBrains Mono" panose="02000009000000000000" pitchFamily="49" charset="0"/>
            </a:endParaRPr>
          </a:p>
        </p:txBody>
      </p:sp>
      <p:sp>
        <p:nvSpPr>
          <p:cNvPr id="2" name="文本框 1"/>
          <p:cNvSpPr txBox="1"/>
          <p:nvPr/>
        </p:nvSpPr>
        <p:spPr>
          <a:xfrm>
            <a:off x="419735" y="1082040"/>
            <a:ext cx="4877435" cy="1322070"/>
          </a:xfrm>
          <a:prstGeom prst="rect">
            <a:avLst/>
          </a:prstGeom>
          <a:noFill/>
        </p:spPr>
        <p:txBody>
          <a:bodyPr wrap="square" rtlCol="0">
            <a:spAutoFit/>
          </a:bodyPr>
          <a:p>
            <a:r>
              <a:rPr lang="zh-CN" altLang="en-US" sz="2000">
                <a:sym typeface="+mn-ea"/>
              </a:rPr>
              <a:t>由于</a:t>
            </a:r>
            <a:r>
              <a:rPr lang="en-US" altLang="zh-CN" sz="2000">
                <a:sym typeface="+mn-ea"/>
              </a:rPr>
              <a:t>course selection</a:t>
            </a:r>
            <a:r>
              <a:rPr lang="zh-CN" altLang="en-US" sz="2000">
                <a:sym typeface="+mn-ea"/>
              </a:rPr>
              <a:t>中的课程，要</a:t>
            </a:r>
            <a:r>
              <a:rPr lang="zh-CN" altLang="en-US" sz="2000">
                <a:sym typeface="+mn-ea"/>
              </a:rPr>
              <a:t>利用到</a:t>
            </a:r>
            <a:r>
              <a:rPr lang="en-US" altLang="zh-CN" sz="2000">
                <a:sym typeface="+mn-ea"/>
              </a:rPr>
              <a:t>course</a:t>
            </a:r>
            <a:r>
              <a:rPr lang="zh-CN" altLang="en-US" sz="2000">
                <a:sym typeface="+mn-ea"/>
              </a:rPr>
              <a:t>中的学科的学分。因此，</a:t>
            </a:r>
            <a:r>
              <a:rPr lang="zh-CN" altLang="en-US" sz="2000"/>
              <a:t>对于这个部分内容，主要利用一个左连接，将</a:t>
            </a:r>
            <a:r>
              <a:rPr lang="en-US" altLang="zh-CN" sz="2000"/>
              <a:t>course selection</a:t>
            </a:r>
            <a:r>
              <a:rPr lang="zh-CN" altLang="en-US" sz="2000"/>
              <a:t>和</a:t>
            </a:r>
            <a:r>
              <a:rPr lang="en-US" altLang="zh-CN" sz="2000"/>
              <a:t>course</a:t>
            </a:r>
            <a:r>
              <a:rPr lang="zh-CN" altLang="en-US" sz="2000"/>
              <a:t>这两张表合并起来。</a:t>
            </a:r>
            <a:endParaRPr lang="zh-CN" altLang="en-US" sz="2000"/>
          </a:p>
        </p:txBody>
      </p:sp>
      <p:sp>
        <p:nvSpPr>
          <p:cNvPr id="3" name="文本框 2"/>
          <p:cNvSpPr txBox="1"/>
          <p:nvPr/>
        </p:nvSpPr>
        <p:spPr>
          <a:xfrm>
            <a:off x="243840" y="3523615"/>
            <a:ext cx="5224145" cy="1845310"/>
          </a:xfrm>
          <a:prstGeom prst="rect">
            <a:avLst/>
          </a:prstGeom>
          <a:noFill/>
        </p:spPr>
        <p:txBody>
          <a:bodyPr wrap="square" rtlCol="0" anchor="t">
            <a:spAutoFit/>
          </a:bodyPr>
          <a:p>
            <a:r>
              <a:rPr lang="zh-CN" altLang="en-US" sz="2400" b="1"/>
              <a:t>原理</a:t>
            </a:r>
            <a:endParaRPr lang="zh-CN" altLang="en-US" sz="2400" b="1"/>
          </a:p>
          <a:p>
            <a:r>
              <a:rPr lang="zh-CN" altLang="en-US">
                <a:solidFill>
                  <a:srgbClr val="00B050"/>
                </a:solidFill>
              </a:rPr>
              <a:t>当使用左连接时，系统根据左表的记录去扫描右表的记录。</a:t>
            </a:r>
            <a:endParaRPr lang="zh-CN" altLang="en-US">
              <a:solidFill>
                <a:srgbClr val="00B050"/>
              </a:solidFill>
            </a:endParaRPr>
          </a:p>
          <a:p>
            <a:r>
              <a:rPr lang="zh-CN" altLang="en-US">
                <a:solidFill>
                  <a:srgbClr val="00B050"/>
                </a:solidFill>
              </a:rPr>
              <a:t>先查询出左表的内容,然后根据条件以左表的记录去查右表,查到几条显示几条,没有查到默认为null,查询的字段就是select中的字段贴到左表后。</a:t>
            </a:r>
            <a:endParaRPr lang="zh-CN" altLang="en-US">
              <a:solidFill>
                <a:srgbClr val="00B050"/>
              </a:solidFill>
            </a:endParaRPr>
          </a:p>
        </p:txBody>
      </p:sp>
      <p:sp>
        <p:nvSpPr>
          <p:cNvPr id="5" name="文本框 4"/>
          <p:cNvSpPr txBox="1"/>
          <p:nvPr/>
        </p:nvSpPr>
        <p:spPr>
          <a:xfrm>
            <a:off x="5812155" y="2816860"/>
            <a:ext cx="6096000" cy="706755"/>
          </a:xfrm>
          <a:prstGeom prst="rect">
            <a:avLst/>
          </a:prstGeom>
          <a:noFill/>
        </p:spPr>
        <p:txBody>
          <a:bodyPr wrap="square" rtlCol="0" anchor="t">
            <a:spAutoFit/>
          </a:bodyPr>
          <a:p>
            <a:pPr>
              <a:lnSpc>
                <a:spcPct val="125000"/>
              </a:lnSpc>
            </a:pPr>
            <a:r>
              <a:rPr lang="zh-CN" altLang="en-US" sz="1600" dirty="0">
                <a:effectLst/>
                <a:latin typeface="JetBrains Mono" panose="02000009000000000000" pitchFamily="49" charset="0"/>
                <a:sym typeface="+mn-ea"/>
              </a:rPr>
              <a:t>例如：</a:t>
            </a:r>
            <a:r>
              <a:rPr lang="en-US" sz="1600" dirty="0">
                <a:effectLst/>
                <a:latin typeface="JetBrains Mono" panose="02000009000000000000" pitchFamily="49" charset="0"/>
                <a:sym typeface="+mn-ea"/>
              </a:rPr>
              <a:t>select * from [course selection] a left join course b on(a.course_id=b.course_id)</a:t>
            </a:r>
            <a:r>
              <a:rPr lang="zh-CN" altLang="en-US" sz="1600" dirty="0">
                <a:effectLst/>
                <a:latin typeface="JetBrains Mono" panose="02000009000000000000" pitchFamily="49" charset="0"/>
                <a:sym typeface="+mn-ea"/>
              </a:rPr>
              <a:t>，结果</a:t>
            </a:r>
            <a:r>
              <a:rPr lang="zh-CN" altLang="en-US" sz="1600" dirty="0">
                <a:effectLst/>
                <a:latin typeface="JetBrains Mono" panose="02000009000000000000" pitchFamily="49" charset="0"/>
                <a:sym typeface="+mn-ea"/>
              </a:rPr>
              <a:t>如下：</a:t>
            </a:r>
            <a:endParaRPr lang="zh-CN" altLang="en-US" sz="1600" dirty="0">
              <a:effectLst/>
              <a:latin typeface="JetBrains Mono" panose="02000009000000000000" pitchFamily="49" charset="0"/>
              <a:sym typeface="+mn-ea"/>
            </a:endParaRPr>
          </a:p>
        </p:txBody>
      </p:sp>
      <p:pic>
        <p:nvPicPr>
          <p:cNvPr id="6" name="图片 5"/>
          <p:cNvPicPr>
            <a:picLocks noChangeAspect="1"/>
          </p:cNvPicPr>
          <p:nvPr>
            <p:custDataLst>
              <p:tags r:id="rId2"/>
            </p:custDataLst>
          </p:nvPr>
        </p:nvPicPr>
        <p:blipFill>
          <a:blip r:embed="rId3"/>
          <a:stretch>
            <a:fillRect/>
          </a:stretch>
        </p:blipFill>
        <p:spPr>
          <a:xfrm>
            <a:off x="5701030" y="3684270"/>
            <a:ext cx="6239510" cy="2879090"/>
          </a:xfrm>
          <a:prstGeom prst="rect">
            <a:avLst/>
          </a:prstGeom>
        </p:spPr>
      </p:pic>
      <p:cxnSp>
        <p:nvCxnSpPr>
          <p:cNvPr id="8" name="直接箭头连接符 7"/>
          <p:cNvCxnSpPr/>
          <p:nvPr/>
        </p:nvCxnSpPr>
        <p:spPr>
          <a:xfrm flipV="1">
            <a:off x="3580765" y="3529965"/>
            <a:ext cx="3114040" cy="963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39" y="243840"/>
            <a:ext cx="2404767" cy="460375"/>
          </a:xfrm>
          <a:prstGeom prst="rect">
            <a:avLst/>
          </a:prstGeom>
          <a:noFill/>
        </p:spPr>
        <p:txBody>
          <a:bodyPr wrap="square" rtlCol="0">
            <a:spAutoFit/>
          </a:bodyPr>
          <a:lstStyle/>
          <a:p>
            <a:r>
              <a:rPr lang="zh-CN" altLang="en-US" sz="2400" b="1" dirty="0" err="1">
                <a:latin typeface="Source Han Serif SC" panose="02020400000000000000" pitchFamily="18" charset="-128"/>
                <a:ea typeface="Source Han Serif SC" panose="02020400000000000000" pitchFamily="18" charset="-128"/>
              </a:rPr>
              <a:t>分析</a:t>
            </a:r>
            <a:r>
              <a:rPr lang="en-US" altLang="zh-CN" sz="2400" b="1" dirty="0" err="1">
                <a:latin typeface="Source Han Serif SC" panose="02020400000000000000" pitchFamily="18" charset="-128"/>
                <a:ea typeface="Source Han Serif SC" panose="02020400000000000000" pitchFamily="18" charset="-128"/>
              </a:rPr>
              <a:t>SQL</a:t>
            </a:r>
            <a:r>
              <a:rPr lang="zh-CN" altLang="en-US" sz="2400" b="1" dirty="0" err="1">
                <a:latin typeface="Source Han Serif SC" panose="02020400000000000000" pitchFamily="18" charset="-128"/>
                <a:ea typeface="Source Han Serif SC" panose="02020400000000000000" pitchFamily="18" charset="-128"/>
              </a:rPr>
              <a:t>语句</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12" name="TextBox 11"/>
          <p:cNvSpPr txBox="1"/>
          <p:nvPr>
            <p:custDataLst>
              <p:tags r:id="rId1"/>
            </p:custDataLst>
          </p:nvPr>
        </p:nvSpPr>
        <p:spPr>
          <a:xfrm>
            <a:off x="5701030" y="2575560"/>
            <a:ext cx="6207125" cy="1014730"/>
          </a:xfrm>
          <a:prstGeom prst="rect">
            <a:avLst/>
          </a:prstGeom>
          <a:noFill/>
        </p:spPr>
        <p:txBody>
          <a:bodyPr wrap="square" rtlCol="0">
            <a:spAutoFit/>
          </a:bodyPr>
          <a:p>
            <a:pPr>
              <a:lnSpc>
                <a:spcPct val="125000"/>
              </a:lnSpc>
            </a:pPr>
            <a:r>
              <a:rPr lang="en-US" sz="1600" dirty="0">
                <a:effectLst/>
                <a:latin typeface="JetBrains Mono" panose="02000009000000000000" pitchFamily="49" charset="0"/>
              </a:rPr>
              <a:t>......</a:t>
            </a:r>
            <a:r>
              <a:rPr lang="en-US" sz="1600" dirty="0">
                <a:effectLst/>
                <a:latin typeface="JetBrains Mono" panose="02000009000000000000" pitchFamily="49" charset="0"/>
                <a:sym typeface="+mn-ea"/>
              </a:rPr>
              <a:t>having semester =(</a:t>
            </a:r>
            <a:r>
              <a:rPr lang="en-US" sz="1600" dirty="0">
                <a:solidFill>
                  <a:srgbClr val="FF0000"/>
                </a:solidFill>
                <a:effectLst/>
                <a:latin typeface="JetBrains Mono" panose="02000009000000000000" pitchFamily="49" charset="0"/>
                <a:sym typeface="+mn-ea"/>
              </a:rPr>
              <a:t>select max(semester)from [course selection] e left join course f on(e.course_id=f.course_id)</a:t>
            </a:r>
            <a:endParaRPr lang="en-US" sz="1600" dirty="0">
              <a:solidFill>
                <a:srgbClr val="FF0000"/>
              </a:solidFill>
              <a:effectLst/>
              <a:latin typeface="JetBrains Mono" panose="02000009000000000000" pitchFamily="49" charset="0"/>
            </a:endParaRPr>
          </a:p>
          <a:p>
            <a:pPr>
              <a:lnSpc>
                <a:spcPct val="125000"/>
              </a:lnSpc>
            </a:pPr>
            <a:r>
              <a:rPr lang="en-US" sz="1600" dirty="0">
                <a:solidFill>
                  <a:srgbClr val="FF0000"/>
                </a:solidFill>
                <a:effectLst/>
                <a:latin typeface="JetBrains Mono" panose="02000009000000000000" pitchFamily="49" charset="0"/>
                <a:sym typeface="+mn-ea"/>
              </a:rPr>
              <a:t>where e.student_id=a.student_id group by student_id</a:t>
            </a:r>
            <a:r>
              <a:rPr lang="en-US" sz="1600" dirty="0">
                <a:effectLst/>
                <a:latin typeface="JetBrains Mono" panose="02000009000000000000" pitchFamily="49" charset="0"/>
                <a:sym typeface="+mn-ea"/>
              </a:rPr>
              <a:t>)</a:t>
            </a:r>
            <a:r>
              <a:rPr lang="en-US" sz="1600" dirty="0">
                <a:effectLst/>
                <a:latin typeface="JetBrains Mono" panose="02000009000000000000" pitchFamily="49" charset="0"/>
              </a:rPr>
              <a:t> ......</a:t>
            </a:r>
            <a:endParaRPr lang="en-US" sz="1600" dirty="0">
              <a:effectLst/>
              <a:latin typeface="JetBrains Mono" panose="02000009000000000000" pitchFamily="49" charset="0"/>
            </a:endParaRPr>
          </a:p>
        </p:txBody>
      </p:sp>
      <p:sp>
        <p:nvSpPr>
          <p:cNvPr id="2" name="文本框 1"/>
          <p:cNvSpPr txBox="1"/>
          <p:nvPr/>
        </p:nvSpPr>
        <p:spPr>
          <a:xfrm>
            <a:off x="419735" y="2421890"/>
            <a:ext cx="4877435" cy="1322070"/>
          </a:xfrm>
          <a:prstGeom prst="rect">
            <a:avLst/>
          </a:prstGeom>
          <a:noFill/>
        </p:spPr>
        <p:txBody>
          <a:bodyPr wrap="square" rtlCol="0">
            <a:spAutoFit/>
          </a:bodyPr>
          <a:p>
            <a:r>
              <a:rPr lang="zh-CN" altLang="en-US" sz="2000">
                <a:sym typeface="+mn-ea"/>
              </a:rPr>
              <a:t>这部分是筛选出最近结束的学期</a:t>
            </a:r>
            <a:r>
              <a:rPr lang="zh-CN" altLang="en-US" sz="2000"/>
              <a:t>。由于筛选学期也是在</a:t>
            </a:r>
            <a:r>
              <a:rPr lang="en-US" altLang="zh-CN" sz="2000">
                <a:sym typeface="+mn-ea"/>
              </a:rPr>
              <a:t>course selection</a:t>
            </a:r>
            <a:r>
              <a:rPr lang="zh-CN" altLang="en-US" sz="2000">
                <a:sym typeface="+mn-ea"/>
              </a:rPr>
              <a:t>和</a:t>
            </a:r>
            <a:r>
              <a:rPr lang="en-US" altLang="zh-CN" sz="2000">
                <a:sym typeface="+mn-ea"/>
              </a:rPr>
              <a:t>course</a:t>
            </a:r>
            <a:r>
              <a:rPr lang="zh-CN" altLang="en-US" sz="2000">
                <a:sym typeface="+mn-ea"/>
              </a:rPr>
              <a:t>这两张表的合成表中，因此需要起不同的名字作为区分，并通过</a:t>
            </a:r>
            <a:r>
              <a:rPr lang="en-US" altLang="zh-CN" sz="2000">
                <a:sym typeface="+mn-ea"/>
              </a:rPr>
              <a:t>where</a:t>
            </a:r>
            <a:r>
              <a:rPr lang="zh-CN" altLang="en-US" sz="2000">
                <a:sym typeface="+mn-ea"/>
              </a:rPr>
              <a:t>建立起</a:t>
            </a:r>
            <a:r>
              <a:rPr lang="zh-CN" altLang="en-US" sz="2000">
                <a:sym typeface="+mn-ea"/>
              </a:rPr>
              <a:t>联系。</a:t>
            </a:r>
            <a:endParaRPr lang="zh-CN" altLang="en-US"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39" y="243840"/>
            <a:ext cx="2404767" cy="460375"/>
          </a:xfrm>
          <a:prstGeom prst="rect">
            <a:avLst/>
          </a:prstGeom>
          <a:noFill/>
        </p:spPr>
        <p:txBody>
          <a:bodyPr wrap="square" rtlCol="0">
            <a:spAutoFit/>
          </a:bodyPr>
          <a:lstStyle/>
          <a:p>
            <a:r>
              <a:rPr lang="zh-CN" altLang="en-US" sz="2400" b="1" dirty="0" err="1">
                <a:latin typeface="Source Han Serif SC" panose="02020400000000000000" pitchFamily="18" charset="-128"/>
                <a:ea typeface="Source Han Serif SC" panose="02020400000000000000" pitchFamily="18" charset="-128"/>
              </a:rPr>
              <a:t>分析</a:t>
            </a:r>
            <a:r>
              <a:rPr lang="en-US" altLang="zh-CN" sz="2400" b="1" dirty="0" err="1">
                <a:latin typeface="Source Han Serif SC" panose="02020400000000000000" pitchFamily="18" charset="-128"/>
                <a:ea typeface="Source Han Serif SC" panose="02020400000000000000" pitchFamily="18" charset="-128"/>
              </a:rPr>
              <a:t>SQL</a:t>
            </a:r>
            <a:r>
              <a:rPr lang="zh-CN" altLang="en-US" sz="2400" b="1" dirty="0" err="1">
                <a:latin typeface="Source Han Serif SC" panose="02020400000000000000" pitchFamily="18" charset="-128"/>
                <a:ea typeface="Source Han Serif SC" panose="02020400000000000000" pitchFamily="18" charset="-128"/>
              </a:rPr>
              <a:t>语句</a:t>
            </a:r>
            <a:endParaRPr lang="zh-CN" altLang="en-US" sz="2400" b="1" dirty="0" err="1">
              <a:latin typeface="Source Han Serif SC" panose="02020400000000000000" pitchFamily="18" charset="-128"/>
              <a:ea typeface="Source Han Serif SC" panose="02020400000000000000" pitchFamily="18" charset="-128"/>
            </a:endParaRPr>
          </a:p>
        </p:txBody>
      </p:sp>
      <p:sp>
        <p:nvSpPr>
          <p:cNvPr id="12" name="TextBox 11"/>
          <p:cNvSpPr txBox="1"/>
          <p:nvPr>
            <p:custDataLst>
              <p:tags r:id="rId1"/>
            </p:custDataLst>
          </p:nvPr>
        </p:nvSpPr>
        <p:spPr>
          <a:xfrm>
            <a:off x="5701030" y="2149475"/>
            <a:ext cx="6207125" cy="2245360"/>
          </a:xfrm>
          <a:prstGeom prst="rect">
            <a:avLst/>
          </a:prstGeom>
          <a:noFill/>
        </p:spPr>
        <p:txBody>
          <a:bodyPr wrap="square" rtlCol="0">
            <a:spAutoFit/>
          </a:bodyPr>
          <a:p>
            <a:pPr>
              <a:lnSpc>
                <a:spcPct val="125000"/>
              </a:lnSpc>
            </a:pPr>
            <a:r>
              <a:rPr lang="en-US" sz="1600" dirty="0">
                <a:effectLst/>
                <a:latin typeface="JetBrains Mono" panose="02000009000000000000" pitchFamily="49" charset="0"/>
              </a:rPr>
              <a:t>......and </a:t>
            </a:r>
            <a:r>
              <a:rPr lang="en-US" sz="1600" dirty="0">
                <a:gradFill>
                  <a:gsLst>
                    <a:gs pos="0">
                      <a:srgbClr val="14CD68"/>
                    </a:gs>
                    <a:gs pos="100000">
                      <a:srgbClr val="035C7D"/>
                    </a:gs>
                  </a:gsLst>
                  <a:lin scaled="0"/>
                </a:gradFill>
                <a:effectLst/>
                <a:latin typeface="JetBrains Mono" panose="02000009000000000000" pitchFamily="49" charset="0"/>
                <a:sym typeface="+mn-ea"/>
              </a:rPr>
              <a:t>sum(credit)&lt;=2*(select sum(credit) from [course selection] c left join course d on</a:t>
            </a:r>
            <a:endParaRPr lang="en-US" sz="1600" dirty="0">
              <a:gradFill>
                <a:gsLst>
                  <a:gs pos="0">
                    <a:srgbClr val="14CD68"/>
                  </a:gs>
                  <a:gs pos="100000">
                    <a:srgbClr val="035C7D"/>
                  </a:gs>
                </a:gsLst>
                <a:lin scaled="0"/>
              </a:gradFill>
              <a:effectLst/>
              <a:latin typeface="JetBrains Mono" panose="02000009000000000000" pitchFamily="49" charset="0"/>
            </a:endParaRPr>
          </a:p>
          <a:p>
            <a:pPr>
              <a:lnSpc>
                <a:spcPct val="125000"/>
              </a:lnSpc>
            </a:pPr>
            <a:r>
              <a:rPr lang="en-US" sz="1600" dirty="0">
                <a:gradFill>
                  <a:gsLst>
                    <a:gs pos="0">
                      <a:srgbClr val="14CD68"/>
                    </a:gs>
                    <a:gs pos="100000">
                      <a:srgbClr val="035C7D"/>
                    </a:gs>
                  </a:gsLst>
                  <a:lin scaled="0"/>
                </a:gradFill>
                <a:effectLst/>
                <a:latin typeface="JetBrains Mono" panose="02000009000000000000" pitchFamily="49" charset="0"/>
                <a:sym typeface="+mn-ea"/>
              </a:rPr>
              <a:t>(c.course_id=d.course_id)</a:t>
            </a:r>
            <a:endParaRPr lang="en-US" sz="1600" dirty="0">
              <a:gradFill>
                <a:gsLst>
                  <a:gs pos="0">
                    <a:srgbClr val="14CD68"/>
                  </a:gs>
                  <a:gs pos="100000">
                    <a:srgbClr val="035C7D"/>
                  </a:gs>
                </a:gsLst>
                <a:lin scaled="0"/>
              </a:gradFill>
              <a:effectLst/>
              <a:latin typeface="JetBrains Mono" panose="02000009000000000000" pitchFamily="49" charset="0"/>
            </a:endParaRPr>
          </a:p>
          <a:p>
            <a:pPr>
              <a:lnSpc>
                <a:spcPct val="125000"/>
              </a:lnSpc>
            </a:pPr>
            <a:r>
              <a:rPr lang="en-US" sz="1600" dirty="0">
                <a:gradFill>
                  <a:gsLst>
                    <a:gs pos="0">
                      <a:srgbClr val="14CD68"/>
                    </a:gs>
                    <a:gs pos="100000">
                      <a:srgbClr val="035C7D"/>
                    </a:gs>
                  </a:gsLst>
                  <a:lin scaled="0"/>
                </a:gradFill>
                <a:effectLst/>
                <a:latin typeface="JetBrains Mono" panose="02000009000000000000" pitchFamily="49" charset="0"/>
                <a:sym typeface="+mn-ea"/>
              </a:rPr>
              <a:t>where score&lt;60 and a.student_id=c.student_id and a.semester=c.semester </a:t>
            </a:r>
            <a:endParaRPr lang="en-US" sz="1600" dirty="0">
              <a:gradFill>
                <a:gsLst>
                  <a:gs pos="0">
                    <a:srgbClr val="14CD68"/>
                  </a:gs>
                  <a:gs pos="100000">
                    <a:srgbClr val="035C7D"/>
                  </a:gs>
                </a:gsLst>
                <a:lin scaled="0"/>
              </a:gradFill>
              <a:effectLst/>
              <a:latin typeface="JetBrains Mono" panose="02000009000000000000" pitchFamily="49" charset="0"/>
            </a:endParaRPr>
          </a:p>
          <a:p>
            <a:pPr>
              <a:lnSpc>
                <a:spcPct val="125000"/>
              </a:lnSpc>
            </a:pPr>
            <a:r>
              <a:rPr lang="en-US" sz="1600" dirty="0">
                <a:gradFill>
                  <a:gsLst>
                    <a:gs pos="0">
                      <a:srgbClr val="14CD68"/>
                    </a:gs>
                    <a:gs pos="100000">
                      <a:srgbClr val="035C7D"/>
                    </a:gs>
                  </a:gsLst>
                  <a:lin scaled="0"/>
                </a:gradFill>
                <a:effectLst/>
                <a:latin typeface="JetBrains Mono" panose="02000009000000000000" pitchFamily="49" charset="0"/>
                <a:sym typeface="+mn-ea"/>
              </a:rPr>
              <a:t>group by student_id,semester</a:t>
            </a:r>
            <a:r>
              <a:rPr lang="en-US" sz="1600" dirty="0">
                <a:effectLst/>
                <a:latin typeface="JetBrains Mono" panose="02000009000000000000" pitchFamily="49" charset="0"/>
                <a:sym typeface="+mn-ea"/>
              </a:rPr>
              <a:t>)</a:t>
            </a:r>
            <a:endParaRPr lang="en-US" sz="1600" dirty="0">
              <a:effectLst/>
              <a:latin typeface="JetBrains Mono" panose="02000009000000000000" pitchFamily="49" charset="0"/>
              <a:sym typeface="+mn-ea"/>
            </a:endParaRPr>
          </a:p>
          <a:p>
            <a:pPr>
              <a:lnSpc>
                <a:spcPct val="125000"/>
              </a:lnSpc>
            </a:pPr>
            <a:r>
              <a:rPr lang="en-US" sz="1600" dirty="0">
                <a:effectLst/>
                <a:latin typeface="JetBrains Mono" panose="02000009000000000000" pitchFamily="49" charset="0"/>
              </a:rPr>
              <a:t>)</a:t>
            </a:r>
            <a:endParaRPr lang="en-US" sz="1600" dirty="0">
              <a:effectLst/>
              <a:latin typeface="JetBrains Mono" panose="02000009000000000000" pitchFamily="49" charset="0"/>
            </a:endParaRPr>
          </a:p>
        </p:txBody>
      </p:sp>
      <p:sp>
        <p:nvSpPr>
          <p:cNvPr id="2" name="文本框 1"/>
          <p:cNvSpPr txBox="1"/>
          <p:nvPr/>
        </p:nvSpPr>
        <p:spPr>
          <a:xfrm>
            <a:off x="419735" y="2644775"/>
            <a:ext cx="4877435" cy="1014730"/>
          </a:xfrm>
          <a:prstGeom prst="rect">
            <a:avLst/>
          </a:prstGeom>
          <a:noFill/>
        </p:spPr>
        <p:txBody>
          <a:bodyPr wrap="square" rtlCol="0">
            <a:spAutoFit/>
          </a:bodyPr>
          <a:p>
            <a:r>
              <a:rPr lang="zh-CN" altLang="en-US" sz="2000">
                <a:sym typeface="+mn-ea"/>
              </a:rPr>
              <a:t>这部分是筛选出</a:t>
            </a:r>
            <a:r>
              <a:rPr lang="zh-CN" altLang="en-US" sz="2000">
                <a:sym typeface="+mn-ea"/>
              </a:rPr>
              <a:t>不及格的课程学分之和达到该学期所修学分的二分之一</a:t>
            </a:r>
            <a:r>
              <a:rPr lang="en-US" altLang="zh-CN" sz="2000">
                <a:sym typeface="+mn-ea"/>
              </a:rPr>
              <a:t>.</a:t>
            </a:r>
            <a:r>
              <a:rPr lang="zh-CN" altLang="en-US" sz="2000">
                <a:sym typeface="+mn-ea"/>
              </a:rPr>
              <a:t>同样地，也是在合成表中进行</a:t>
            </a:r>
            <a:r>
              <a:rPr lang="zh-CN" altLang="en-US" sz="2000">
                <a:sym typeface="+mn-ea"/>
              </a:rPr>
              <a:t>查询。</a:t>
            </a:r>
            <a:endParaRPr lang="zh-CN" altLang="en-US"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fdd37ac7-7a6c-4fc2-a68e-4aa7acc3db2e"/>
  <p:tag name="COMMONDATA" val="eyJoZGlkIjoiOGQ4MmNkNzQwMzBmMGM5ZGE4NjRmMDE3ZTEzM2FmZTc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KSO_WM_UNIT_PLACING_PICTURE_USER_VIEWPORT" val="{&quot;height&quot;:4644,&quot;width&quot;:8712}"/>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2577</Words>
  <Application>WPS 演示</Application>
  <PresentationFormat>Widescreen</PresentationFormat>
  <Paragraphs>98</Paragraphs>
  <Slides>10</Slides>
  <Notes>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10</vt:i4>
      </vt:variant>
    </vt:vector>
  </HeadingPairs>
  <TitlesOfParts>
    <vt:vector size="26" baseType="lpstr">
      <vt:lpstr>Arial</vt:lpstr>
      <vt:lpstr>宋体</vt:lpstr>
      <vt:lpstr>Wingdings</vt:lpstr>
      <vt:lpstr>Source Han Serif SC</vt:lpstr>
      <vt:lpstr>Yu Mincho</vt:lpstr>
      <vt:lpstr>JetBrains Mono</vt:lpstr>
      <vt:lpstr>Menlo-Regular</vt:lpstr>
      <vt:lpstr>微软雅黑</vt:lpstr>
      <vt:lpstr>Arial Unicode MS</vt:lpstr>
      <vt:lpstr>Calibri Light</vt:lpstr>
      <vt:lpstr>Calibri</vt:lpstr>
      <vt:lpstr>等线</vt:lpstr>
      <vt:lpstr>Segoe Print</vt:lpstr>
      <vt:lpstr>Wingdings 2</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Huang</dc:creator>
  <cp:lastModifiedBy>消逝的光芒</cp:lastModifiedBy>
  <cp:revision>79</cp:revision>
  <dcterms:created xsi:type="dcterms:W3CDTF">2022-12-11T14:45:00Z</dcterms:created>
  <dcterms:modified xsi:type="dcterms:W3CDTF">2022-12-28T14:38:05Z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97A48627BADF402ABD0AACE9DB645530</vt:lpwstr>
  </property>
  <property fmtid="{D5CDD505-2E9C-101B-9397-08002B2CF9AE}" pid="3" name="KSOProductBuildVer">
    <vt:lpwstr>2052-11.1.0.12980</vt:lpwstr>
  </property>
</Properties>
</file>