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8" r:id="rId4"/>
    <p:sldId id="259" r:id="rId5"/>
    <p:sldId id="260" r:id="rId6"/>
    <p:sldId id="264" r:id="rId7"/>
    <p:sldId id="265" r:id="rId8"/>
    <p:sldId id="263" r:id="rId9"/>
    <p:sldId id="262" r:id="rId10"/>
    <p:sldId id="261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224" y="26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ev.mysql.com/doc/mysql-errors/8.0/en/server-error-reference.html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view-updatability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microsoft.com/en-us/sql/t-sql/statements/create-view-transact-sql?view=sql-server-ver16#updatable-vi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579B4-573A-E079-C9BD-051B8EFD96AB}"/>
              </a:ext>
            </a:extLst>
          </p:cNvPr>
          <p:cNvSpPr txBox="1"/>
          <p:nvPr/>
        </p:nvSpPr>
        <p:spPr>
          <a:xfrm>
            <a:off x="2310346" y="705679"/>
            <a:ext cx="7571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创建视图用来记录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每个学生每学期选修的总学分数，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拿到的总学分数，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该学期获得的平均绩点。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并说明改视图是否可以更新，说明理由。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34B6D-9A89-8518-BBA2-28665C09BB9F}"/>
              </a:ext>
            </a:extLst>
          </p:cNvPr>
          <p:cNvSpPr txBox="1"/>
          <p:nvPr/>
        </p:nvSpPr>
        <p:spPr>
          <a:xfrm>
            <a:off x="4279392" y="4700307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579B4-573A-E079-C9BD-051B8EFD96AB}"/>
              </a:ext>
            </a:extLst>
          </p:cNvPr>
          <p:cNvSpPr txBox="1"/>
          <p:nvPr/>
        </p:nvSpPr>
        <p:spPr>
          <a:xfrm>
            <a:off x="4618672" y="4174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5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34B6D-9A89-8518-BBA2-28665C09BB9F}"/>
              </a:ext>
            </a:extLst>
          </p:cNvPr>
          <p:cNvSpPr txBox="1"/>
          <p:nvPr/>
        </p:nvSpPr>
        <p:spPr>
          <a:xfrm>
            <a:off x="4279392" y="4700307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C84A0-BB05-1CAC-478C-F8E5DBD5021E}"/>
              </a:ext>
            </a:extLst>
          </p:cNvPr>
          <p:cNvSpPr txBox="1"/>
          <p:nvPr/>
        </p:nvSpPr>
        <p:spPr>
          <a:xfrm>
            <a:off x="2310346" y="1743268"/>
            <a:ext cx="7571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创建视图用来记录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每个学生每学期选修的总学分数，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拿到的总学分数，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该学期获得的平均绩点。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并说明改视图是否可以更新，说明理由。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71884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BEC0A-1966-20E9-0545-5E06E5205130}"/>
              </a:ext>
            </a:extLst>
          </p:cNvPr>
          <p:cNvSpPr txBox="1"/>
          <p:nvPr/>
        </p:nvSpPr>
        <p:spPr>
          <a:xfrm>
            <a:off x="576540" y="1016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先完成基本语句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3AB0-0FC1-44CE-57E1-BFBA680DA701}"/>
              </a:ext>
            </a:extLst>
          </p:cNvPr>
          <p:cNvSpPr txBox="1"/>
          <p:nvPr/>
        </p:nvSpPr>
        <p:spPr>
          <a:xfrm>
            <a:off x="372979" y="874455"/>
            <a:ext cx="60976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create view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disscusion_test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as</a:t>
            </a:r>
            <a:b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student_id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stu_name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semester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 ExtraBold" panose="02000009000000000000" pitchFamily="49" charset="0"/>
              </a:rPr>
              <a:t>sum</a:t>
            </a:r>
            <a:r>
              <a:rPr lang="en-US" sz="1600" dirty="0">
                <a:solidFill>
                  <a:srgbClr val="3F9101"/>
                </a:solidFill>
                <a:effectLst/>
                <a:latin typeface="JetBrains Mono Medium" panose="02000009000000000000" pitchFamily="49" charset="0"/>
              </a:rPr>
              <a:t>(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credit</a:t>
            </a:r>
            <a:r>
              <a:rPr lang="en-US" sz="1600" dirty="0">
                <a:solidFill>
                  <a:srgbClr val="3F9101"/>
                </a:solidFill>
                <a:effectLst/>
                <a:latin typeface="JetBrains Mono Medium" panose="02000009000000000000" pitchFamily="49" charset="0"/>
              </a:rPr>
              <a:t>)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 ExtraBold" panose="02000009000000000000" pitchFamily="49" charset="0"/>
              </a:rPr>
              <a:t>avg</a:t>
            </a:r>
            <a:r>
              <a:rPr lang="en-US" sz="1600" dirty="0">
                <a:solidFill>
                  <a:srgbClr val="3F9101"/>
                </a:solidFill>
                <a:effectLst/>
                <a:latin typeface="JetBrains Mono Medium" panose="02000009000000000000" pitchFamily="49" charset="0"/>
              </a:rPr>
              <a:t>(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score</a:t>
            </a:r>
            <a:r>
              <a:rPr lang="en-US" sz="1600" dirty="0">
                <a:solidFill>
                  <a:srgbClr val="3F9101"/>
                </a:solidFill>
                <a:effectLst/>
                <a:latin typeface="JetBrains Mono Medium" panose="02000009000000000000" pitchFamily="49" charset="0"/>
              </a:rPr>
              <a:t>)</a:t>
            </a:r>
            <a:br>
              <a:rPr lang="en-US" sz="1600" dirty="0">
                <a:solidFill>
                  <a:srgbClr val="3F9101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from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course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join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course_selection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 cs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course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course_id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cs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course_id</a:t>
            </a:r>
            <a:b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join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student s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student_id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cs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student_id</a:t>
            </a:r>
            <a:b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group by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student_id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semester</a:t>
            </a:r>
            <a:b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order by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student_id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semester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62EFF-AE64-BB70-4C0A-E4EC8A14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3528321"/>
            <a:ext cx="5847097" cy="30366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5AF576-D030-2D2A-CF60-B1F5809757CF}"/>
              </a:ext>
            </a:extLst>
          </p:cNvPr>
          <p:cNvSpPr txBox="1"/>
          <p:nvPr/>
        </p:nvSpPr>
        <p:spPr>
          <a:xfrm>
            <a:off x="6573166" y="874455"/>
            <a:ext cx="711601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三表链接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+mn-ea"/>
              </a:rPr>
              <a:t>Group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+mn-ea"/>
              </a:rPr>
              <a:t>by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分组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+mn-ea"/>
              </a:rPr>
              <a:t>Order</a:t>
            </a:r>
            <a:r>
              <a:rPr lang="zh-CN" altLang="en-US" dirty="0">
                <a:latin typeface="JetBrains Mono Medium" panose="02000009000000000000" pitchFamily="49" charset="0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+mn-ea"/>
              </a:rPr>
              <a:t>by</a:t>
            </a: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排序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聚合函数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0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19019" y="686375"/>
            <a:ext cx="266178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向视图</a:t>
            </a:r>
            <a:r>
              <a:rPr lang="en-US" altLang="zh-CN" dirty="0" err="1">
                <a:sym typeface="+mn-ea"/>
              </a:rPr>
              <a:t>discussion_test</a:t>
            </a:r>
            <a:r>
              <a:rPr lang="zh-CN" altLang="en-US" dirty="0">
                <a:sym typeface="+mn-ea"/>
              </a:rPr>
              <a:t>中插入一条新记录试试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但是</a:t>
            </a:r>
            <a:r>
              <a:rPr lang="en-US" altLang="zh-CN" dirty="0">
                <a:sym typeface="+mn-ea"/>
              </a:rPr>
              <a:t>…</a:t>
            </a:r>
            <a:r>
              <a:rPr lang="zh-CN" altLang="en-US" dirty="0">
                <a:sym typeface="+mn-ea"/>
              </a:rPr>
              <a:t>失败啦！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B27A-693C-05CB-F6B5-6ED43E6F3AD2}"/>
              </a:ext>
            </a:extLst>
          </p:cNvPr>
          <p:cNvSpPr txBox="1"/>
          <p:nvPr/>
        </p:nvSpPr>
        <p:spPr>
          <a:xfrm>
            <a:off x="576540" y="101600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试试</a:t>
            </a:r>
            <a:r>
              <a:rPr lang="en-US" altLang="zh-CN" b="1" dirty="0"/>
              <a:t>UPDATE</a:t>
            </a:r>
            <a:r>
              <a:rPr lang="zh-CN" altLang="en-US" b="1" dirty="0"/>
              <a:t>吧！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24381-F09F-0C85-7095-62B30F64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686375"/>
            <a:ext cx="7772400" cy="4023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3309D-AFC3-113F-55DE-ED4DA16728E1}"/>
              </a:ext>
            </a:extLst>
          </p:cNvPr>
          <p:cNvSpPr txBox="1"/>
          <p:nvPr/>
        </p:nvSpPr>
        <p:spPr>
          <a:xfrm>
            <a:off x="576540" y="101600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那</a:t>
            </a:r>
            <a:r>
              <a:rPr lang="en-US" altLang="zh-CN" b="1" dirty="0"/>
              <a:t>DELETE</a:t>
            </a:r>
            <a:r>
              <a:rPr lang="zh-CN" altLang="en-US" b="1" dirty="0"/>
              <a:t>呢？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CF20C-D9C6-B21F-3BA9-91B14426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704372"/>
            <a:ext cx="7772400" cy="4005571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B2F410A2-8523-27B9-5684-EC94496B79B4}"/>
              </a:ext>
            </a:extLst>
          </p:cNvPr>
          <p:cNvSpPr txBox="1"/>
          <p:nvPr/>
        </p:nvSpPr>
        <p:spPr>
          <a:xfrm>
            <a:off x="8819019" y="686375"/>
            <a:ext cx="266178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CN" dirty="0">
                <a:sym typeface="+mn-ea"/>
              </a:rPr>
              <a:t>不出</a:t>
            </a:r>
            <a:r>
              <a:rPr lang="zh-CN" altLang="en-US" dirty="0">
                <a:sym typeface="+mn-ea"/>
              </a:rPr>
              <a:t>所料，同样的报错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4BE99-5EC6-F45C-D42F-088A6FCAD537}"/>
              </a:ext>
            </a:extLst>
          </p:cNvPr>
          <p:cNvSpPr txBox="1"/>
          <p:nvPr/>
        </p:nvSpPr>
        <p:spPr>
          <a:xfrm>
            <a:off x="576540" y="10160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 </a:t>
            </a:r>
            <a:r>
              <a:rPr lang="en-US" altLang="zh-CN" b="1" dirty="0"/>
              <a:t>Error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14F65-6BC8-F90D-B2A8-D1552950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686375"/>
            <a:ext cx="9700388" cy="584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5D5A8-B882-79DC-C9AC-D11BAAA8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9" y="1271148"/>
            <a:ext cx="8035913" cy="584773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CD69227B-99D5-E6A0-037B-6E2B323D39CB}"/>
              </a:ext>
            </a:extLst>
          </p:cNvPr>
          <p:cNvSpPr txBox="1"/>
          <p:nvPr/>
        </p:nvSpPr>
        <p:spPr>
          <a:xfrm>
            <a:off x="10276929" y="794096"/>
            <a:ext cx="20259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删除操作报错信息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134D2C9E-4DC8-22DB-892D-DEF35BC7BED8}"/>
              </a:ext>
            </a:extLst>
          </p:cNvPr>
          <p:cNvSpPr txBox="1"/>
          <p:nvPr/>
        </p:nvSpPr>
        <p:spPr>
          <a:xfrm>
            <a:off x="10276929" y="1378869"/>
            <a:ext cx="20259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更新操作报错信息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3BD13D21-1BBF-65A5-3DB8-7CAB9A68EFDA}"/>
              </a:ext>
            </a:extLst>
          </p:cNvPr>
          <p:cNvSpPr txBox="1"/>
          <p:nvPr/>
        </p:nvSpPr>
        <p:spPr>
          <a:xfrm>
            <a:off x="2897047" y="2349245"/>
            <a:ext cx="31989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报错码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102A3-E89C-5348-937C-70055213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6" y="4879647"/>
            <a:ext cx="6705600" cy="914400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2BCD161D-08F3-DB18-0975-62E787A742AE}"/>
              </a:ext>
            </a:extLst>
          </p:cNvPr>
          <p:cNvSpPr txBox="1"/>
          <p:nvPr/>
        </p:nvSpPr>
        <p:spPr>
          <a:xfrm>
            <a:off x="1673471" y="4447398"/>
            <a:ext cx="4260649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官方文档具体解释</a:t>
            </a:r>
            <a:r>
              <a:rPr lang="en-US" altLang="zh-CN" dirty="0">
                <a:sym typeface="+mn-ea"/>
              </a:rPr>
              <a:t>[HY000][1288]</a:t>
            </a:r>
            <a:endParaRPr lang="zh-CN" altLang="en-US" dirty="0">
              <a:sym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E50B4-4D11-828C-CF15-D0AAE3F44E11}"/>
              </a:ext>
            </a:extLst>
          </p:cNvPr>
          <p:cNvSpPr txBox="1"/>
          <p:nvPr/>
        </p:nvSpPr>
        <p:spPr>
          <a:xfrm>
            <a:off x="0" y="6211669"/>
            <a:ext cx="8211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dev.mysql.com</a:t>
            </a:r>
            <a:r>
              <a:rPr lang="en-US" dirty="0">
                <a:hlinkClick r:id="rId5"/>
              </a:rPr>
              <a:t>/doc/</a:t>
            </a:r>
            <a:r>
              <a:rPr lang="en-US" dirty="0" err="1">
                <a:hlinkClick r:id="rId5"/>
              </a:rPr>
              <a:t>mysql</a:t>
            </a:r>
            <a:r>
              <a:rPr lang="en-US" dirty="0">
                <a:hlinkClick r:id="rId5"/>
              </a:rPr>
              <a:t>-errors/8.0/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/server-error-</a:t>
            </a:r>
            <a:r>
              <a:rPr lang="en-US" dirty="0" err="1">
                <a:hlinkClick r:id="rId5"/>
              </a:rPr>
              <a:t>reference.html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684B67-0F85-2F1E-DB18-CEB157420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39" y="2730046"/>
            <a:ext cx="11615461" cy="627787"/>
          </a:xfrm>
          <a:prstGeom prst="rect">
            <a:avLst/>
          </a:prstGeom>
        </p:spPr>
      </p:pic>
      <p:sp>
        <p:nvSpPr>
          <p:cNvPr id="22" name="文本框 7">
            <a:extLst>
              <a:ext uri="{FF2B5EF4-FFF2-40B4-BE49-F238E27FC236}">
                <a16:creationId xmlns:a16="http://schemas.microsoft.com/office/drawing/2014/main" id="{EFF07F56-4CEB-3BB3-F233-29B4738033FE}"/>
              </a:ext>
            </a:extLst>
          </p:cNvPr>
          <p:cNvSpPr txBox="1"/>
          <p:nvPr/>
        </p:nvSpPr>
        <p:spPr>
          <a:xfrm>
            <a:off x="7458576" y="4859794"/>
            <a:ext cx="32265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两个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%s</a:t>
            </a:r>
            <a:r>
              <a:rPr lang="zh-CN" altLang="en-US" dirty="0">
                <a:sym typeface="+mn-ea"/>
              </a:rPr>
              <a:t>分别指代表名、语句名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D159-1BB4-4C09-8B9A-6D2EF5F66ABD}"/>
              </a:ext>
            </a:extLst>
          </p:cNvPr>
          <p:cNvSpPr txBox="1"/>
          <p:nvPr/>
        </p:nvSpPr>
        <p:spPr>
          <a:xfrm>
            <a:off x="576540" y="101600"/>
            <a:ext cx="6394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环境下的</a:t>
            </a:r>
            <a:r>
              <a:rPr lang="en-US" altLang="zh-CN" b="1" dirty="0"/>
              <a:t>View</a:t>
            </a:r>
            <a:r>
              <a:rPr lang="zh-CN" altLang="en-US" b="1" dirty="0"/>
              <a:t>存在哪里？</a:t>
            </a:r>
            <a:endParaRPr lang="en-US" b="1" dirty="0"/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0BFCD085-9F67-5358-F39B-8B3CC3927F7B}"/>
              </a:ext>
            </a:extLst>
          </p:cNvPr>
          <p:cNvSpPr txBox="1"/>
          <p:nvPr/>
        </p:nvSpPr>
        <p:spPr>
          <a:xfrm>
            <a:off x="4216093" y="816167"/>
            <a:ext cx="460104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中的四个默认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Information_schema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Mysql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Performance_schema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5E8A3-5EAA-3EED-D00A-46125BA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816167"/>
            <a:ext cx="3467100" cy="292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F9A1A-7936-1848-0273-8099577A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9" y="3886242"/>
            <a:ext cx="11693618" cy="1477328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58DF10A-A43E-AA0A-90C5-34748EF108B7}"/>
              </a:ext>
            </a:extLst>
          </p:cNvPr>
          <p:cNvSpPr txBox="1"/>
          <p:nvPr/>
        </p:nvSpPr>
        <p:spPr>
          <a:xfrm>
            <a:off x="451852" y="5657671"/>
            <a:ext cx="711601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V</a:t>
            </a:r>
            <a:r>
              <a:rPr lang="en-CN" altLang="zh-CN" dirty="0">
                <a:sym typeface="+mn-ea"/>
              </a:rPr>
              <a:t>iew</a:t>
            </a:r>
            <a:r>
              <a:rPr lang="zh-CN" altLang="en-CN" dirty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的创建信息存放在了默认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Information_schema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VIEWS</a:t>
            </a:r>
            <a:r>
              <a:rPr lang="zh-CN" altLang="en-US" dirty="0">
                <a:sym typeface="+mn-ea"/>
              </a:rPr>
              <a:t>表中，其实也就是一条记录，从中查看</a:t>
            </a:r>
            <a:r>
              <a:rPr lang="en-US" altLang="zh-CN" dirty="0">
                <a:latin typeface="JetBrains Mono Medium" panose="02000009000000000000" pitchFamily="49" charset="0"/>
                <a:sym typeface="+mn-ea"/>
              </a:rPr>
              <a:t>TABLE_NAME</a:t>
            </a:r>
            <a:r>
              <a:rPr lang="zh-CN" altLang="en-US" dirty="0">
                <a:sym typeface="+mn-ea"/>
              </a:rPr>
              <a:t>和</a:t>
            </a:r>
            <a:r>
              <a:rPr lang="en-US" dirty="0">
                <a:latin typeface="JetBrains Mono Medium" panose="02000009000000000000" pitchFamily="49" charset="0"/>
              </a:rPr>
              <a:t>IS_UPDATABLE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82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A988B-DBC9-643A-7130-D8409B9C0A10}"/>
              </a:ext>
            </a:extLst>
          </p:cNvPr>
          <p:cNvSpPr txBox="1"/>
          <p:nvPr/>
        </p:nvSpPr>
        <p:spPr>
          <a:xfrm>
            <a:off x="576540" y="686375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SELECT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TABLE_NAME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IS_UPDATABLE</a:t>
            </a:r>
            <a:b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FROM</a:t>
            </a:r>
            <a:b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information_schema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views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WHERE</a:t>
            </a:r>
            <a:b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table_schema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 Medium" panose="02000009000000000000" pitchFamily="49" charset="0"/>
              </a:rPr>
              <a:t>'school'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41D7-71E1-7651-13E7-6FF69D1E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9" y="2748478"/>
            <a:ext cx="4622800" cy="90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8147D-BB91-4585-00B4-D69FFF8F955F}"/>
              </a:ext>
            </a:extLst>
          </p:cNvPr>
          <p:cNvSpPr txBox="1"/>
          <p:nvPr/>
        </p:nvSpPr>
        <p:spPr>
          <a:xfrm>
            <a:off x="576540" y="1016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让我看看！</a:t>
            </a:r>
            <a:endParaRPr lang="en-US" b="1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E426B420-E2CA-614E-0756-19FAE6DCBD7E}"/>
              </a:ext>
            </a:extLst>
          </p:cNvPr>
          <p:cNvSpPr txBox="1"/>
          <p:nvPr/>
        </p:nvSpPr>
        <p:spPr>
          <a:xfrm>
            <a:off x="470749" y="3955634"/>
            <a:ext cx="711601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V</a:t>
            </a:r>
            <a:r>
              <a:rPr lang="en-CN" altLang="zh-CN" dirty="0">
                <a:sym typeface="+mn-ea"/>
              </a:rPr>
              <a:t>iew</a:t>
            </a:r>
            <a:r>
              <a:rPr lang="zh-CN" altLang="en-CN" dirty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的创建信息存放在了默认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Information_schema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VIEWS</a:t>
            </a:r>
            <a:r>
              <a:rPr lang="zh-CN" altLang="en-US" dirty="0">
                <a:sym typeface="+mn-ea"/>
              </a:rPr>
              <a:t>表中，其实也就是一条记录，从中查看</a:t>
            </a:r>
            <a:r>
              <a:rPr lang="en-US" altLang="zh-CN" dirty="0">
                <a:latin typeface="JetBrains Mono Medium" panose="02000009000000000000" pitchFamily="49" charset="0"/>
                <a:sym typeface="+mn-ea"/>
              </a:rPr>
              <a:t>TABLE_NAME</a:t>
            </a:r>
            <a:r>
              <a:rPr lang="zh-CN" altLang="en-US" dirty="0">
                <a:sym typeface="+mn-ea"/>
              </a:rPr>
              <a:t>和</a:t>
            </a:r>
            <a:r>
              <a:rPr lang="en-US" dirty="0">
                <a:latin typeface="JetBrains Mono Medium" panose="02000009000000000000" pitchFamily="49" charset="0"/>
              </a:rPr>
              <a:t>IS_UPDATABLE</a:t>
            </a: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627C2-A878-2ED3-BDD3-BE8B1A051F72}"/>
              </a:ext>
            </a:extLst>
          </p:cNvPr>
          <p:cNvSpPr txBox="1"/>
          <p:nvPr/>
        </p:nvSpPr>
        <p:spPr>
          <a:xfrm>
            <a:off x="470749" y="4796408"/>
            <a:ext cx="610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ZShuSong-Z01" panose="02000000000000000000" pitchFamily="2" charset="-122"/>
                <a:ea typeface="FZShuSong-Z01" panose="02000000000000000000" pitchFamily="2" charset="-122"/>
              </a:rPr>
              <a:t>结果为此处的VIEW</a:t>
            </a:r>
            <a:r>
              <a:rPr lang="en-US" b="1" dirty="0" err="1">
                <a:solidFill>
                  <a:srgbClr val="FF0000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不可更新</a:t>
            </a:r>
            <a:endParaRPr lang="en-US" b="1" dirty="0">
              <a:solidFill>
                <a:srgbClr val="FF0000"/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C9D775-E881-A70F-BD9D-33DC45AE6891}"/>
              </a:ext>
            </a:extLst>
          </p:cNvPr>
          <p:cNvSpPr txBox="1"/>
          <p:nvPr/>
        </p:nvSpPr>
        <p:spPr>
          <a:xfrm>
            <a:off x="576540" y="101600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 </a:t>
            </a:r>
            <a:r>
              <a:rPr lang="en-US" altLang="zh-CN" b="1" dirty="0"/>
              <a:t>View</a:t>
            </a:r>
            <a:r>
              <a:rPr lang="zh-CN" altLang="en-US" b="1" dirty="0"/>
              <a:t>更新规则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06A10-75F6-E44C-DED7-F975CC88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686375"/>
            <a:ext cx="7772400" cy="5384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768D4B-E163-AF34-C4F6-8F18D3BB8834}"/>
              </a:ext>
            </a:extLst>
          </p:cNvPr>
          <p:cNvSpPr txBox="1"/>
          <p:nvPr/>
        </p:nvSpPr>
        <p:spPr>
          <a:xfrm>
            <a:off x="176463" y="6180937"/>
            <a:ext cx="1101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Source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3"/>
              </a:rPr>
              <a:t>https://dev.mysql.com/doc/refman/8.0/en/view-updatability.html</a:t>
            </a:r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D49953D1-80AF-B956-D4D2-028F1D747C78}"/>
              </a:ext>
            </a:extLst>
          </p:cNvPr>
          <p:cNvSpPr txBox="1"/>
          <p:nvPr/>
        </p:nvSpPr>
        <p:spPr>
          <a:xfrm>
            <a:off x="7948863" y="676052"/>
            <a:ext cx="460104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1082F9F8-CEAC-3464-1777-255AD4E67DF5}"/>
              </a:ext>
            </a:extLst>
          </p:cNvPr>
          <p:cNvSpPr txBox="1"/>
          <p:nvPr/>
        </p:nvSpPr>
        <p:spPr>
          <a:xfrm>
            <a:off x="7855646" y="786728"/>
            <a:ext cx="460104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视图的行与基础表的行必须一一对应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不允许修改的情况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聚合函数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子查询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GROUP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BY,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HAVING,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DISTINCT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CROSS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JOIN,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LEFT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ALL</a:t>
            </a:r>
            <a:endParaRPr lang="zh-CN" altLang="en-US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04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">
            <a:extLst>
              <a:ext uri="{FF2B5EF4-FFF2-40B4-BE49-F238E27FC236}">
                <a16:creationId xmlns:a16="http://schemas.microsoft.com/office/drawing/2014/main" id="{E261A47E-0DBE-2209-398E-24FFA3BE9A73}"/>
              </a:ext>
            </a:extLst>
          </p:cNvPr>
          <p:cNvSpPr txBox="1"/>
          <p:nvPr/>
        </p:nvSpPr>
        <p:spPr>
          <a:xfrm>
            <a:off x="7590951" y="442688"/>
            <a:ext cx="460104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任何修改，包括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UPDATE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INSERT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DELETE</a:t>
            </a:r>
            <a:r>
              <a:rPr lang="en-US" dirty="0"/>
              <a:t> </a:t>
            </a:r>
            <a:r>
              <a:rPr lang="zh-CN" altLang="en-US" dirty="0"/>
              <a:t>语句，都必须仅引用一个基表中的列。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在视图中修改的列必须直接引用表列中的基础数据。这些列不能以任何其他方式派生，例如通过以下方式：</a:t>
            </a:r>
            <a:endParaRPr lang="en-US" altLang="zh-C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聚合函数：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AVG, COUNT, SUM, MIN, MAX, GROUPING, STDEV, STDEVP, VAR, VARP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计算表达式。不能从使用其他列的表达式计算该列。使用集合运算符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UNION、UNION ALL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CROSSJOIN、EXCEPT</a:t>
            </a:r>
            <a:r>
              <a:rPr lang="zh-CN" altLang="en-US" dirty="0"/>
              <a:t>和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INTERSECT</a:t>
            </a:r>
            <a:r>
              <a:rPr lang="en-US" dirty="0"/>
              <a:t> </a:t>
            </a:r>
            <a:r>
              <a:rPr lang="zh-CN" altLang="en-US" dirty="0"/>
              <a:t>形成的列相当于一个计算，并且也是不可更新的。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被修改的列不受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GROUP BY</a:t>
            </a:r>
            <a:r>
              <a:rPr lang="zh-CN" altLang="en-US" dirty="0"/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HAVING</a:t>
            </a:r>
            <a:r>
              <a:rPr lang="en-US" dirty="0"/>
              <a:t> </a:t>
            </a:r>
            <a:r>
              <a:rPr lang="zh-CN" altLang="en-US" dirty="0"/>
              <a:t>或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DISTINCT</a:t>
            </a:r>
            <a:r>
              <a:rPr lang="zh-CN" altLang="en-US" dirty="0"/>
              <a:t>子句的影响。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TOP</a:t>
            </a:r>
            <a:r>
              <a:rPr lang="zh-CN" altLang="en-US" dirty="0"/>
              <a:t>没有在视图的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select_statement</a:t>
            </a:r>
            <a:r>
              <a:rPr lang="zh-CN" altLang="en-US" dirty="0"/>
              <a:t>中的任何地方与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WITH CHECK OPTION</a:t>
            </a:r>
            <a:r>
              <a:rPr lang="zh-CN" altLang="en-US" dirty="0"/>
              <a:t>子句一起使用。</a:t>
            </a:r>
            <a:endParaRPr lang="zh-CN" altLang="en-US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8277B-3FD4-5BC5-A387-10803C8D73B2}"/>
              </a:ext>
            </a:extLst>
          </p:cNvPr>
          <p:cNvSpPr txBox="1"/>
          <p:nvPr/>
        </p:nvSpPr>
        <p:spPr>
          <a:xfrm>
            <a:off x="176463" y="6180937"/>
            <a:ext cx="11018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Source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https://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learn.microsoft.com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en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-us/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sql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/t-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sql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/statements/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create-view-transact-sql?view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=sql-server-ver16#updatable-views</a:t>
            </a:r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2B40F-A785-2338-F8A5-6FE9B23C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729355"/>
            <a:ext cx="7259053" cy="5210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E984D-9430-58C7-E965-361E171621AB}"/>
              </a:ext>
            </a:extLst>
          </p:cNvPr>
          <p:cNvSpPr txBox="1"/>
          <p:nvPr/>
        </p:nvSpPr>
        <p:spPr>
          <a:xfrm>
            <a:off x="576540" y="101600"/>
            <a:ext cx="5259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SQL Server</a:t>
            </a:r>
            <a:r>
              <a:rPr lang="zh-CN" altLang="en-US" b="1" dirty="0"/>
              <a:t> </a:t>
            </a:r>
            <a:r>
              <a:rPr lang="en-US" altLang="zh-CN" b="1" dirty="0"/>
              <a:t>View</a:t>
            </a:r>
            <a:r>
              <a:rPr lang="zh-CN" altLang="en-US" b="1" dirty="0"/>
              <a:t>更新规则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33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664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FZShuSong-Z01</vt:lpstr>
      <vt:lpstr>宋体</vt:lpstr>
      <vt:lpstr>Source Han Sans SC</vt:lpstr>
      <vt:lpstr>Source Han Serif SC</vt:lpstr>
      <vt:lpstr>Arial</vt:lpstr>
      <vt:lpstr>Arial Black</vt:lpstr>
      <vt:lpstr>Calibri</vt:lpstr>
      <vt:lpstr>Courier New</vt:lpstr>
      <vt:lpstr>JetBrains Mono</vt:lpstr>
      <vt:lpstr>JetBrains Mono ExtraBold</vt:lpstr>
      <vt:lpstr>JetBrains Mono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itbear</dc:creator>
  <cp:lastModifiedBy>才郁 胡</cp:lastModifiedBy>
  <cp:revision>115</cp:revision>
  <dcterms:created xsi:type="dcterms:W3CDTF">2022-12-15T02:02:51Z</dcterms:created>
  <dcterms:modified xsi:type="dcterms:W3CDTF">2022-12-28T14:01:45Z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