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0" r:id="rId11"/>
    <p:sldId id="273" r:id="rId12"/>
    <p:sldId id="274" r:id="rId13"/>
    <p:sldId id="275" r:id="rId14"/>
    <p:sldId id="278" r:id="rId15"/>
    <p:sldId id="279" r:id="rId16"/>
    <p:sldId id="280" r:id="rId17"/>
    <p:sldId id="281" r:id="rId18"/>
    <p:sldId id="286" r:id="rId19"/>
    <p:sldId id="287" r:id="rId20"/>
    <p:sldId id="288" r:id="rId21"/>
    <p:sldId id="289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10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9744E281-F438-4785-9E1F-0F4477D7D6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82412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513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 anchor="ctr" anchorCtr="1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2588" y="628491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3F179CB-8A23-46CD-869B-7759C70BB0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546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860CA-7F5D-46FA-AE9A-95746DA53A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2545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32097-17A0-4B6C-8C89-48D5C4D668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2246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FECF8E-4D02-4F7D-AD87-12FC69EFE8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4932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11DAF-08DD-42A0-9B96-FF39673E86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2717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2C460-867B-4E13-9D5B-FAFE87806D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3168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9DF9F3-F67F-42F3-9565-91B634121E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557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21FBB-1EA8-4E03-AB80-DC8F725F0F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073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75256-A5C3-4528-BF1B-877FA774D2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1884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A56F0-33F3-4602-86CA-907BCA23EA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043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95C38C-A3E3-4448-8C52-9975F71B1A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6522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409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0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000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effectLst>
                  <a:outerShdw blurRad="38100" dist="38100" dir="2700000" algn="tl">
                    <a:srgbClr val="010199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EC16E1EA-27E2-4A13-AA2A-8D2A2905A2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defRPr sz="36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82096D-FAC7-4C7B-8A21-BC7205F3D561}" type="slidenum">
              <a:rPr lang="en-US" altLang="zh-CN" sz="2000">
                <a:latin typeface="Arial" panose="020B0604020202020204" pitchFamily="34" charset="0"/>
              </a:rPr>
              <a:pPr eaLnBrk="1" hangingPunct="1"/>
              <a:t>1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大数定理与中心极限定理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611B65-7EF2-41E5-AFCE-88A7C1B01BFF}" type="slidenum">
              <a:rPr lang="en-US" altLang="zh-CN" sz="20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639019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依概率收敛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3200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 与微积分学中的收敛性的概念类似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在概率论中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我们要考虑随机变量序列的收敛性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3200" dirty="0" smtClean="0">
              <a:latin typeface="黑体" pitchFamily="49" charset="-122"/>
              <a:ea typeface="黑体" pitchFamily="49" charset="-122"/>
              <a:sym typeface="Euclid Extra" panose="02050502000505020303" pitchFamily="18" charset="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57200" y="1988841"/>
            <a:ext cx="822960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定义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1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设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</a:t>
            </a:r>
            <a:r>
              <a:rPr kumimoji="0" lang="en-US" altLang="zh-CN" sz="3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</a:t>
            </a:r>
            <a:r>
              <a:rPr kumimoji="0" lang="en-US" altLang="zh-CN" sz="36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…,</a:t>
            </a:r>
            <a:r>
              <a:rPr kumimoji="0" lang="en-US" altLang="zh-CN" sz="3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X</a:t>
            </a:r>
            <a:r>
              <a:rPr kumimoji="0" lang="en-US" altLang="zh-CN" sz="3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n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,…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Euclid Extra" panose="02050502000505020303" pitchFamily="18" charset="2"/>
              </a:rPr>
              <a:t>是一个随机变量序列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, 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a</a:t>
            </a:r>
            <a:r>
              <a:rPr lang="zh-CN" altLang="en-US" sz="3200" kern="0" dirty="0" smtClean="0">
                <a:latin typeface="黑体" pitchFamily="49" charset="-122"/>
                <a:ea typeface="黑体" pitchFamily="49" charset="-122"/>
                <a:cs typeface="+mj-cs"/>
                <a:sym typeface="Euclid Extra" panose="02050502000505020303" pitchFamily="18" charset="2"/>
              </a:rPr>
              <a:t>为一个常数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, </a:t>
            </a:r>
            <a:r>
              <a:rPr lang="zh-CN" altLang="en-US" sz="3200" kern="0" dirty="0" smtClean="0">
                <a:latin typeface="黑体" pitchFamily="49" charset="-122"/>
                <a:ea typeface="黑体" pitchFamily="49" charset="-122"/>
                <a:cs typeface="+mj-cs"/>
                <a:sym typeface="Euclid Extra" panose="02050502000505020303" pitchFamily="18" charset="2"/>
              </a:rPr>
              <a:t>若对于任意给定的正数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j-ea"/>
                <a:cs typeface="+mj-cs"/>
                <a:sym typeface="Euclid Extra" panose="02050502000505020303" pitchFamily="18" charset="2"/>
              </a:rPr>
              <a:t>e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, </a:t>
            </a:r>
            <a:r>
              <a:rPr lang="zh-CN" altLang="en-US" sz="3200" kern="0" dirty="0" smtClean="0">
                <a:latin typeface="黑体" pitchFamily="49" charset="-122"/>
                <a:ea typeface="黑体" pitchFamily="49" charset="-122"/>
                <a:cs typeface="+mj-cs"/>
                <a:sym typeface="Euclid Extra" panose="02050502000505020303" pitchFamily="18" charset="2"/>
              </a:rPr>
              <a:t>有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08175" y="3429000"/>
          <a:ext cx="4165600" cy="685800"/>
        </p:xfrm>
        <a:graphic>
          <a:graphicData uri="http://schemas.openxmlformats.org/presentationml/2006/ole">
            <p:oleObj spid="_x0000_s43015" name="Equation" r:id="rId3" imgW="4165600" imgH="685800" progId="Equation.DSMT4">
              <p:embed/>
            </p:oleObj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8313" y="4221162"/>
            <a:ext cx="8280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kern="0" dirty="0">
                <a:latin typeface="黑体" pitchFamily="49" charset="-122"/>
                <a:ea typeface="黑体" pitchFamily="49" charset="-122"/>
                <a:cs typeface="+mj-cs"/>
                <a:sym typeface="Euclid Extra" panose="02050502000505020303" pitchFamily="18" charset="2"/>
              </a:rPr>
              <a:t>则称序列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dirty="0">
                <a:sym typeface="Euclid Extra" panose="02050502000505020303" pitchFamily="18" charset="2"/>
              </a:rPr>
              <a:t>…,</a:t>
            </a:r>
            <a:r>
              <a:rPr lang="en-US" altLang="zh-CN" i="1" dirty="0" err="1">
                <a:sym typeface="Euclid Extra" panose="02050502000505020303" pitchFamily="18" charset="2"/>
              </a:rPr>
              <a:t>X</a:t>
            </a:r>
            <a:r>
              <a:rPr lang="en-US" altLang="zh-CN" i="1" baseline="-25000" dirty="0" err="1">
                <a:sym typeface="Euclid Extra" panose="02050502000505020303" pitchFamily="18" charset="2"/>
              </a:rPr>
              <a:t>n</a:t>
            </a:r>
            <a:r>
              <a:rPr lang="en-US" altLang="zh-CN" dirty="0">
                <a:sym typeface="Euclid Extra" panose="02050502000505020303" pitchFamily="18" charset="2"/>
              </a:rPr>
              <a:t>,…</a:t>
            </a:r>
            <a:r>
              <a:rPr lang="zh-CN" altLang="en-US" sz="3200" kern="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j-cs"/>
                <a:sym typeface="Euclid Extra" panose="02050502000505020303" pitchFamily="18" charset="2"/>
              </a:rPr>
              <a:t>依概率收敛</a:t>
            </a:r>
            <a:r>
              <a:rPr lang="zh-CN" altLang="en-US" sz="3200" kern="0" dirty="0">
                <a:latin typeface="黑体" pitchFamily="49" charset="-122"/>
                <a:ea typeface="黑体" pitchFamily="49" charset="-122"/>
                <a:cs typeface="+mj-cs"/>
                <a:sym typeface="Euclid Extra" panose="02050502000505020303" pitchFamily="18" charset="2"/>
              </a:rPr>
              <a:t>于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zh-CN" altLang="en-US" sz="3200" kern="0" dirty="0">
                <a:latin typeface="黑体" pitchFamily="49" charset="-122"/>
                <a:ea typeface="黑体" pitchFamily="49" charset="-122"/>
                <a:cs typeface="+mj-cs"/>
                <a:sym typeface="Euclid Extra" panose="02050502000505020303" pitchFamily="18" charset="2"/>
              </a:rPr>
              <a:t>记为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55875" y="5301208"/>
          <a:ext cx="3949700" cy="596900"/>
        </p:xfrm>
        <a:graphic>
          <a:graphicData uri="http://schemas.openxmlformats.org/presentationml/2006/ole">
            <p:oleObj spid="_x0000_s43016" name="Equation" r:id="rId4" imgW="3949700" imgH="596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77E0C-80AD-4496-80E1-3B8BE86E8EBF}" type="slidenum">
              <a:rPr lang="en-US" altLang="zh-CN" sz="20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1052736"/>
            <a:ext cx="8496300" cy="1278979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若对于任意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&gt;1,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相互独立</a:t>
            </a:r>
            <a:r>
              <a:rPr lang="en-US" altLang="zh-CN" dirty="0" smtClean="0"/>
              <a:t>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则称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,…,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,…</a:t>
            </a:r>
            <a:r>
              <a:rPr lang="zh-CN" altLang="en-US" sz="32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相互独立</a:t>
            </a:r>
            <a:r>
              <a:rPr lang="en-US" altLang="zh-CN" dirty="0" smtClean="0"/>
              <a:t>.</a:t>
            </a:r>
            <a:endParaRPr lang="en-US" altLang="zh-CN" dirty="0" smtClean="0">
              <a:sym typeface="Euclid Extra" panose="02050502000505020303" pitchFamily="18" charset="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850" y="2592512"/>
            <a:ext cx="849630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定理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2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设随机变量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</a:t>
            </a:r>
            <a:r>
              <a:rPr kumimoji="0" lang="en-US" altLang="zh-CN" sz="3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…,</a:t>
            </a:r>
            <a:r>
              <a:rPr kumimoji="0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X</a:t>
            </a:r>
            <a:r>
              <a:rPr kumimoji="0" lang="en-US" altLang="zh-CN" sz="32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n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,…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  <a:sym typeface="Euclid Extra" panose="02050502000505020303" pitchFamily="18" charset="2"/>
              </a:rPr>
              <a:t>相互独立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, </a:t>
            </a:r>
            <a:r>
              <a:rPr lang="zh-CN" altLang="en-US" sz="3200" kern="0" dirty="0" smtClean="0">
                <a:latin typeface="黑体" pitchFamily="49" charset="-122"/>
                <a:ea typeface="黑体" pitchFamily="49" charset="-122"/>
                <a:cs typeface="+mj-cs"/>
                <a:sym typeface="Euclid Extra" panose="02050502000505020303" pitchFamily="18" charset="2"/>
              </a:rPr>
              <a:t>且具有相同的期望和方差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(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X</a:t>
            </a:r>
            <a:r>
              <a:rPr kumimoji="0" lang="en-US" altLang="zh-CN" sz="3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)=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j-ea"/>
                <a:cs typeface="+mj-cs"/>
                <a:sym typeface="Euclid Extra" panose="02050502000505020303" pitchFamily="18" charset="2"/>
              </a:rPr>
              <a:t>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, 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D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(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X</a:t>
            </a:r>
            <a:r>
              <a:rPr kumimoji="0" lang="en-US" altLang="zh-CN" sz="32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)=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j-ea"/>
                <a:cs typeface="+mj-cs"/>
                <a:sym typeface="Euclid Extra" panose="02050502000505020303" pitchFamily="18" charset="2"/>
              </a:rPr>
              <a:t>s</a:t>
            </a:r>
            <a:r>
              <a:rPr kumimoji="0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2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, </a:t>
            </a:r>
            <a:r>
              <a:rPr kumimoji="0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  <a:t>=1,2,…</a:t>
            </a:r>
            <a:b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Euclid Extra" panose="02050502000505020303" pitchFamily="18" charset="2"/>
              </a:rPr>
            </a:br>
            <a:r>
              <a:rPr lang="zh-CN" altLang="en-US" sz="3200" kern="0" dirty="0" smtClean="0">
                <a:latin typeface="黑体" pitchFamily="49" charset="-122"/>
                <a:ea typeface="黑体" pitchFamily="49" charset="-122"/>
                <a:cs typeface="+mj-cs"/>
                <a:sym typeface="Euclid Extra" panose="02050502000505020303" pitchFamily="18" charset="2"/>
              </a:rPr>
              <a:t>记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555875" y="3933056"/>
          <a:ext cx="1897063" cy="992187"/>
        </p:xfrm>
        <a:graphic>
          <a:graphicData uri="http://schemas.openxmlformats.org/presentationml/2006/ole">
            <p:oleObj spid="_x0000_s45066" name="Equation" r:id="rId3" imgW="2235200" imgH="1168400" progId="Equation.DSMT4">
              <p:embed/>
            </p:oleObj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4841" y="4869160"/>
            <a:ext cx="820960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kern="0" dirty="0">
                <a:latin typeface="黑体" pitchFamily="49" charset="-122"/>
                <a:ea typeface="黑体" pitchFamily="49" charset="-122"/>
                <a:cs typeface="+mj-cs"/>
                <a:sym typeface="Euclid Extra" panose="02050502000505020303" pitchFamily="18" charset="2"/>
              </a:rPr>
              <a:t>则对任意</a:t>
            </a:r>
            <a:r>
              <a:rPr lang="en-US" altLang="zh-CN" i="1" dirty="0">
                <a:latin typeface="Symbol" panose="05050102010706020507" pitchFamily="18" charset="2"/>
                <a:sym typeface="Euclid Extra" panose="02050502000505020303" pitchFamily="18" charset="2"/>
              </a:rPr>
              <a:t>e</a:t>
            </a:r>
            <a:r>
              <a:rPr lang="en-US" altLang="zh-CN" dirty="0">
                <a:sym typeface="Euclid Extra" panose="02050502000505020303" pitchFamily="18" charset="2"/>
              </a:rPr>
              <a:t>&gt;0, </a:t>
            </a:r>
            <a:r>
              <a:rPr lang="zh-CN" altLang="en-US" sz="3200" kern="0" dirty="0">
                <a:latin typeface="黑体" pitchFamily="49" charset="-122"/>
                <a:ea typeface="黑体" pitchFamily="49" charset="-122"/>
                <a:cs typeface="+mj-cs"/>
                <a:sym typeface="Euclid Extra" panose="02050502000505020303" pitchFamily="18" charset="2"/>
              </a:rPr>
              <a:t>有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76250" y="332656"/>
            <a:ext cx="8496300" cy="62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二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 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大数定理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Euclid Extra" panose="02050502000505020303" pitchFamily="18" charset="2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731143" y="5589240"/>
          <a:ext cx="3552825" cy="687388"/>
        </p:xfrm>
        <a:graphic>
          <a:graphicData uri="http://schemas.openxmlformats.org/presentationml/2006/ole">
            <p:oleObj spid="_x0000_s45067" name="Equation" r:id="rId4" imgW="3937000" imgH="762000" progId="Equation.DSMT4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4501207" y="5589588"/>
          <a:ext cx="3959225" cy="536575"/>
        </p:xfrm>
        <a:graphic>
          <a:graphicData uri="http://schemas.openxmlformats.org/presentationml/2006/ole">
            <p:oleObj spid="_x0000_s45068" name="Equation" r:id="rId5" imgW="4406900" imgH="596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6222CB-6958-42E1-A6F4-33FEA1E7769F}" type="slidenum">
              <a:rPr lang="en-US" altLang="zh-CN" sz="20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00968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证明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1763713" y="312068"/>
          <a:ext cx="4965700" cy="2540000"/>
        </p:xfrm>
        <a:graphic>
          <a:graphicData uri="http://schemas.openxmlformats.org/presentationml/2006/ole">
            <p:oleObj spid="_x0000_s16410" name="Equation" r:id="rId3" imgW="4965700" imgH="2540000" progId="Equation.DSMT4">
              <p:embed/>
            </p:oleObj>
          </a:graphicData>
        </a:graphic>
      </p:graphicFrame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750" y="2988241"/>
            <a:ext cx="8353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由切比雪夫不等式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得</a:t>
            </a:r>
          </a:p>
        </p:txBody>
      </p:sp>
      <p:graphicFrame>
        <p:nvGraphicFramePr>
          <p:cNvPr id="16390" name="Object 8"/>
          <p:cNvGraphicFramePr>
            <a:graphicFrameLocks noChangeAspect="1"/>
          </p:cNvGraphicFramePr>
          <p:nvPr/>
        </p:nvGraphicFramePr>
        <p:xfrm>
          <a:off x="4514850" y="3444205"/>
          <a:ext cx="114300" cy="215900"/>
        </p:xfrm>
        <a:graphic>
          <a:graphicData uri="http://schemas.openxmlformats.org/presentationml/2006/ole">
            <p:oleObj spid="_x0000_s16411" name="Equation" r:id="rId4" imgW="114151" imgH="215619" progId="Equation.DSMT4">
              <p:embed/>
            </p:oleObj>
          </a:graphicData>
        </a:graphic>
      </p:graphicFrame>
      <p:graphicFrame>
        <p:nvGraphicFramePr>
          <p:cNvPr id="16391" name="Object 9"/>
          <p:cNvGraphicFramePr>
            <a:graphicFrameLocks noChangeAspect="1"/>
          </p:cNvGraphicFramePr>
          <p:nvPr/>
        </p:nvGraphicFramePr>
        <p:xfrm>
          <a:off x="4514850" y="3444205"/>
          <a:ext cx="114300" cy="215900"/>
        </p:xfrm>
        <a:graphic>
          <a:graphicData uri="http://schemas.openxmlformats.org/presentationml/2006/ole">
            <p:oleObj spid="_x0000_s16412" name="Equation" r:id="rId5" imgW="114151" imgH="215619" progId="Equation.DSMT4">
              <p:embed/>
            </p:oleObj>
          </a:graphicData>
        </a:graphic>
      </p:graphicFrame>
      <p:graphicFrame>
        <p:nvGraphicFramePr>
          <p:cNvPr id="16392" name="Object 10"/>
          <p:cNvGraphicFramePr>
            <a:graphicFrameLocks noChangeAspect="1"/>
          </p:cNvGraphicFramePr>
          <p:nvPr/>
        </p:nvGraphicFramePr>
        <p:xfrm>
          <a:off x="1187450" y="3623593"/>
          <a:ext cx="6197600" cy="1117600"/>
        </p:xfrm>
        <a:graphic>
          <a:graphicData uri="http://schemas.openxmlformats.org/presentationml/2006/ole">
            <p:oleObj spid="_x0000_s16413" name="Equation" r:id="rId6" imgW="6197600" imgH="1117600" progId="Equation.DSMT4">
              <p:embed/>
            </p:oleObj>
          </a:graphicData>
        </a:graphic>
      </p:graphicFrame>
      <p:graphicFrame>
        <p:nvGraphicFramePr>
          <p:cNvPr id="16393" name="Object 11"/>
          <p:cNvGraphicFramePr>
            <a:graphicFrameLocks noChangeAspect="1"/>
          </p:cNvGraphicFramePr>
          <p:nvPr/>
        </p:nvGraphicFramePr>
        <p:xfrm>
          <a:off x="2411413" y="5352380"/>
          <a:ext cx="3949700" cy="596900"/>
        </p:xfrm>
        <a:graphic>
          <a:graphicData uri="http://schemas.openxmlformats.org/presentationml/2006/ole">
            <p:oleObj spid="_x0000_s16414" name="Equation" r:id="rId7" imgW="3949700" imgH="596900" progId="Equation.DSMT4">
              <p:embed/>
            </p:oleObj>
          </a:graphicData>
        </a:graphic>
      </p:graphicFrame>
      <p:sp>
        <p:nvSpPr>
          <p:cNvPr id="16394" name="Text Box 12"/>
          <p:cNvSpPr txBox="1">
            <a:spLocks noChangeArrowheads="1"/>
          </p:cNvSpPr>
          <p:nvPr/>
        </p:nvSpPr>
        <p:spPr bwMode="auto">
          <a:xfrm>
            <a:off x="539552" y="4941168"/>
            <a:ext cx="1223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94845C-B42B-40C0-93D3-73B315227386}" type="slidenum">
              <a:rPr lang="en-US" altLang="zh-CN" sz="20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439738" y="363538"/>
          <a:ext cx="8558212" cy="5675312"/>
        </p:xfrm>
        <a:graphic>
          <a:graphicData uri="http://schemas.openxmlformats.org/presentationml/2006/ole">
            <p:oleObj spid="_x0000_s17415" name="Document" r:id="rId3" imgW="5913360" imgH="39160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BF69A8-7299-45BF-BFBE-FBAB648B07CA}" type="slidenum">
              <a:rPr lang="en-US" altLang="zh-CN" sz="20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493837"/>
            <a:ext cx="8640763" cy="1855043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推论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伯努利大数定律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设</a:t>
            </a:r>
            <a:r>
              <a:rPr lang="en-US" altLang="zh-CN" i="1" dirty="0" err="1" smtClean="0"/>
              <a:t>n</a:t>
            </a:r>
            <a:r>
              <a:rPr lang="en-US" altLang="zh-CN" i="1" baseline="-25000" dirty="0" err="1" smtClean="0"/>
              <a:t>A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i="1" dirty="0" smtClean="0"/>
              <a:t>n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重伯努利试验中事件</a:t>
            </a:r>
            <a:r>
              <a:rPr lang="en-US" altLang="zh-CN" i="1" dirty="0" smtClean="0"/>
              <a:t>A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发生的次数</a:t>
            </a:r>
            <a:r>
              <a:rPr lang="en-US" altLang="zh-CN" dirty="0" smtClean="0"/>
              <a:t>,  </a:t>
            </a:r>
            <a:r>
              <a:rPr lang="en-US" altLang="zh-CN" i="1" dirty="0" smtClean="0"/>
              <a:t>p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是事件</a:t>
            </a:r>
            <a:r>
              <a:rPr lang="en-US" altLang="zh-CN" i="1" dirty="0" smtClean="0"/>
              <a:t>A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在每次试验中发生的概率</a:t>
            </a:r>
            <a:r>
              <a:rPr lang="en-US" altLang="zh-CN" dirty="0" smtClean="0"/>
              <a:t>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则对任意的</a:t>
            </a:r>
            <a:r>
              <a:rPr lang="en-US" altLang="zh-CN" i="1" dirty="0" smtClean="0">
                <a:latin typeface="Symbol" panose="05050102010706020507" pitchFamily="18" charset="2"/>
              </a:rPr>
              <a:t>e</a:t>
            </a:r>
            <a:r>
              <a:rPr lang="en-US" altLang="zh-CN" dirty="0" smtClean="0"/>
              <a:t>&gt;0,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有</a:t>
            </a:r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1903413" y="2565400"/>
          <a:ext cx="6426200" cy="1219200"/>
        </p:xfrm>
        <a:graphic>
          <a:graphicData uri="http://schemas.openxmlformats.org/presentationml/2006/ole">
            <p:oleObj spid="_x0000_s18445" name="Equation" r:id="rId3" imgW="6426200" imgH="1219200" progId="Equation.DSMT4">
              <p:embed/>
            </p:oleObj>
          </a:graphicData>
        </a:graphic>
      </p:graphicFrame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395288" y="3717032"/>
            <a:ext cx="1944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>
                <a:latin typeface="黑体" pitchFamily="49" charset="-122"/>
                <a:ea typeface="黑体" pitchFamily="49" charset="-122"/>
                <a:cs typeface="+mj-cs"/>
              </a:rPr>
              <a:t>或</a:t>
            </a:r>
          </a:p>
        </p:txBody>
      </p:sp>
      <p:graphicFrame>
        <p:nvGraphicFramePr>
          <p:cNvPr id="18438" name="Object 7"/>
          <p:cNvGraphicFramePr>
            <a:graphicFrameLocks noChangeAspect="1"/>
          </p:cNvGraphicFramePr>
          <p:nvPr/>
        </p:nvGraphicFramePr>
        <p:xfrm>
          <a:off x="1908175" y="4149725"/>
          <a:ext cx="6438900" cy="1219200"/>
        </p:xfrm>
        <a:graphic>
          <a:graphicData uri="http://schemas.openxmlformats.org/presentationml/2006/ole">
            <p:oleObj spid="_x0000_s18446" name="Equation" r:id="rId4" imgW="6438900" imgH="1219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55E264-D384-48D4-BDF9-14E46986FC05}" type="slidenum">
              <a:rPr lang="en-US" altLang="zh-CN" sz="20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15925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</a:rPr>
              <a:t>证明</a:t>
            </a:r>
            <a:r>
              <a:rPr lang="zh-CN" altLang="en-US" smtClean="0"/>
              <a:t>  因为</a:t>
            </a:r>
            <a:r>
              <a:rPr lang="en-US" altLang="zh-CN" i="1" smtClean="0"/>
              <a:t>n</a:t>
            </a:r>
            <a:r>
              <a:rPr lang="en-US" altLang="zh-CN" i="1" baseline="-25000" smtClean="0"/>
              <a:t>A</a:t>
            </a:r>
            <a:r>
              <a:rPr lang="en-US" altLang="zh-CN" smtClean="0"/>
              <a:t>~</a:t>
            </a:r>
            <a:r>
              <a:rPr lang="en-US" altLang="zh-CN" i="1" smtClean="0"/>
              <a:t>b</a:t>
            </a: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,</a:t>
            </a:r>
            <a:r>
              <a:rPr lang="en-US" altLang="zh-CN" i="1" smtClean="0"/>
              <a:t>p</a:t>
            </a:r>
            <a:r>
              <a:rPr lang="en-US" altLang="zh-CN" smtClean="0"/>
              <a:t>), </a:t>
            </a:r>
            <a:r>
              <a:rPr lang="zh-CN" altLang="en-US" smtClean="0"/>
              <a:t>所以</a:t>
            </a:r>
            <a:br>
              <a:rPr lang="zh-CN" altLang="en-US" smtClean="0"/>
            </a:br>
            <a:r>
              <a:rPr lang="zh-CN" altLang="en-US" smtClean="0"/>
              <a:t>	</a:t>
            </a:r>
            <a:r>
              <a:rPr lang="en-US" altLang="zh-CN" i="1" smtClean="0"/>
              <a:t>n</a:t>
            </a:r>
            <a:r>
              <a:rPr lang="en-US" altLang="zh-CN" i="1" baseline="-25000" smtClean="0"/>
              <a:t>A</a:t>
            </a:r>
            <a:r>
              <a:rPr lang="en-US" altLang="zh-CN" smtClean="0"/>
              <a:t>=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+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+</a:t>
            </a:r>
            <a:r>
              <a:rPr lang="en-US" altLang="zh-CN" smtClean="0">
                <a:sym typeface="Euclid Extra" panose="02050502000505020303" pitchFamily="18" charset="2"/>
              </a:rPr>
              <a:t>…+</a:t>
            </a:r>
            <a:r>
              <a:rPr lang="en-US" altLang="zh-CN" i="1" smtClean="0">
                <a:sym typeface="Euclid Extra" panose="02050502000505020303" pitchFamily="18" charset="2"/>
              </a:rPr>
              <a:t>X</a:t>
            </a:r>
            <a:r>
              <a:rPr lang="en-US" altLang="zh-CN" i="1" baseline="-25000" smtClean="0">
                <a:sym typeface="Euclid Extra" panose="02050502000505020303" pitchFamily="18" charset="2"/>
              </a:rPr>
              <a:t>n</a:t>
            </a:r>
            <a:r>
              <a:rPr lang="en-US" altLang="zh-CN" smtClean="0">
                <a:sym typeface="Euclid Extra" panose="02050502000505020303" pitchFamily="18" charset="2"/>
              </a:rPr>
              <a:t>,</a:t>
            </a:r>
            <a:br>
              <a:rPr lang="en-US" altLang="zh-CN" smtClean="0">
                <a:sym typeface="Euclid Extra" panose="02050502000505020303" pitchFamily="18" charset="2"/>
              </a:rPr>
            </a:br>
            <a:r>
              <a:rPr lang="zh-CN" altLang="en-US" smtClean="0">
                <a:sym typeface="Euclid Extra" panose="02050502000505020303" pitchFamily="18" charset="2"/>
              </a:rPr>
              <a:t>其中</a:t>
            </a:r>
            <a:r>
              <a:rPr lang="en-US" altLang="zh-CN" i="1" smtClean="0">
                <a:sym typeface="Euclid Extra" panose="02050502000505020303" pitchFamily="18" charset="2"/>
              </a:rPr>
              <a:t>X</a:t>
            </a:r>
            <a:r>
              <a:rPr lang="en-US" altLang="zh-CN" baseline="-25000" smtClean="0">
                <a:sym typeface="Euclid Extra" panose="02050502000505020303" pitchFamily="18" charset="2"/>
              </a:rPr>
              <a:t>1</a:t>
            </a:r>
            <a:r>
              <a:rPr lang="en-US" altLang="zh-CN" smtClean="0">
                <a:sym typeface="Euclid Extra" panose="02050502000505020303" pitchFamily="18" charset="2"/>
              </a:rPr>
              <a:t>,</a:t>
            </a:r>
            <a:r>
              <a:rPr lang="en-US" altLang="zh-CN" i="1" smtClean="0">
                <a:sym typeface="Euclid Extra" panose="02050502000505020303" pitchFamily="18" charset="2"/>
              </a:rPr>
              <a:t>X</a:t>
            </a:r>
            <a:r>
              <a:rPr lang="en-US" altLang="zh-CN" baseline="-25000" smtClean="0">
                <a:sym typeface="Euclid Extra" panose="02050502000505020303" pitchFamily="18" charset="2"/>
              </a:rPr>
              <a:t>2</a:t>
            </a:r>
            <a:r>
              <a:rPr lang="en-US" altLang="zh-CN" smtClean="0">
                <a:sym typeface="Euclid Extra" panose="02050502000505020303" pitchFamily="18" charset="2"/>
              </a:rPr>
              <a:t>,…,</a:t>
            </a:r>
            <a:r>
              <a:rPr lang="en-US" altLang="zh-CN" i="1" smtClean="0">
                <a:sym typeface="Euclid Extra" panose="02050502000505020303" pitchFamily="18" charset="2"/>
              </a:rPr>
              <a:t>X</a:t>
            </a:r>
            <a:r>
              <a:rPr lang="en-US" altLang="zh-CN" i="1" baseline="-25000" smtClean="0">
                <a:sym typeface="Euclid Extra" panose="02050502000505020303" pitchFamily="18" charset="2"/>
              </a:rPr>
              <a:t>n</a:t>
            </a:r>
            <a:r>
              <a:rPr lang="zh-CN" altLang="en-US" smtClean="0">
                <a:sym typeface="Euclid Extra" panose="02050502000505020303" pitchFamily="18" charset="2"/>
              </a:rPr>
              <a:t>相互独立</a:t>
            </a:r>
            <a:r>
              <a:rPr lang="en-US" altLang="zh-CN" smtClean="0">
                <a:sym typeface="Euclid Extra" panose="02050502000505020303" pitchFamily="18" charset="2"/>
              </a:rPr>
              <a:t>, </a:t>
            </a:r>
            <a:r>
              <a:rPr lang="zh-CN" altLang="en-US" smtClean="0">
                <a:sym typeface="Euclid Extra" panose="02050502000505020303" pitchFamily="18" charset="2"/>
              </a:rPr>
              <a:t>且都服从以</a:t>
            </a:r>
            <a:r>
              <a:rPr lang="en-US" altLang="zh-CN" i="1" smtClean="0">
                <a:sym typeface="Euclid Extra" panose="02050502000505020303" pitchFamily="18" charset="2"/>
              </a:rPr>
              <a:t>p</a:t>
            </a:r>
            <a:r>
              <a:rPr lang="zh-CN" altLang="en-US" smtClean="0">
                <a:sym typeface="Euclid Extra" panose="02050502000505020303" pitchFamily="18" charset="2"/>
              </a:rPr>
              <a:t>为参数的</a:t>
            </a:r>
            <a:r>
              <a:rPr lang="en-US" altLang="zh-CN" smtClean="0">
                <a:sym typeface="Euclid Extra" panose="02050502000505020303" pitchFamily="18" charset="2"/>
              </a:rPr>
              <a:t>0-1</a:t>
            </a:r>
            <a:r>
              <a:rPr lang="zh-CN" altLang="en-US" smtClean="0">
                <a:sym typeface="Euclid Extra" panose="02050502000505020303" pitchFamily="18" charset="2"/>
              </a:rPr>
              <a:t>分布</a:t>
            </a:r>
            <a:r>
              <a:rPr lang="en-US" altLang="zh-CN" smtClean="0">
                <a:sym typeface="Euclid Extra" panose="02050502000505020303" pitchFamily="18" charset="2"/>
              </a:rPr>
              <a:t>. </a:t>
            </a:r>
            <a:r>
              <a:rPr lang="zh-CN" altLang="en-US" smtClean="0">
                <a:sym typeface="Euclid Extra" panose="02050502000505020303" pitchFamily="18" charset="2"/>
              </a:rPr>
              <a:t>因而</a:t>
            </a:r>
            <a:br>
              <a:rPr lang="zh-CN" altLang="en-US" smtClean="0">
                <a:sym typeface="Euclid Extra" panose="02050502000505020303" pitchFamily="18" charset="2"/>
              </a:rPr>
            </a:br>
            <a:r>
              <a:rPr lang="zh-CN" altLang="en-US" smtClean="0">
                <a:sym typeface="Euclid Extra" panose="02050502000505020303" pitchFamily="18" charset="2"/>
              </a:rPr>
              <a:t>	</a:t>
            </a:r>
            <a:r>
              <a:rPr lang="en-US" altLang="zh-CN" i="1" smtClean="0">
                <a:sym typeface="Euclid Extra" panose="02050502000505020303" pitchFamily="18" charset="2"/>
              </a:rPr>
              <a:t>E</a:t>
            </a:r>
            <a:r>
              <a:rPr lang="en-US" altLang="zh-CN" smtClean="0">
                <a:sym typeface="Euclid Extra" panose="02050502000505020303" pitchFamily="18" charset="2"/>
              </a:rPr>
              <a:t>(</a:t>
            </a:r>
            <a:r>
              <a:rPr lang="en-US" altLang="zh-CN" i="1" smtClean="0">
                <a:sym typeface="Euclid Extra" panose="02050502000505020303" pitchFamily="18" charset="2"/>
              </a:rPr>
              <a:t>X</a:t>
            </a:r>
            <a:r>
              <a:rPr lang="en-US" altLang="zh-CN" i="1" baseline="-25000" smtClean="0">
                <a:sym typeface="Euclid Extra" panose="02050502000505020303" pitchFamily="18" charset="2"/>
              </a:rPr>
              <a:t>k</a:t>
            </a:r>
            <a:r>
              <a:rPr lang="en-US" altLang="zh-CN" smtClean="0">
                <a:sym typeface="Euclid Extra" panose="02050502000505020303" pitchFamily="18" charset="2"/>
              </a:rPr>
              <a:t>)=</a:t>
            </a:r>
            <a:r>
              <a:rPr lang="en-US" altLang="zh-CN" i="1" smtClean="0">
                <a:sym typeface="Euclid Extra" panose="02050502000505020303" pitchFamily="18" charset="2"/>
              </a:rPr>
              <a:t>p</a:t>
            </a:r>
            <a:r>
              <a:rPr lang="en-US" altLang="zh-CN" smtClean="0">
                <a:sym typeface="Euclid Extra" panose="02050502000505020303" pitchFamily="18" charset="2"/>
              </a:rPr>
              <a:t>, </a:t>
            </a:r>
            <a:r>
              <a:rPr lang="en-US" altLang="zh-CN" i="1" smtClean="0">
                <a:sym typeface="Euclid Extra" panose="02050502000505020303" pitchFamily="18" charset="2"/>
              </a:rPr>
              <a:t>D</a:t>
            </a:r>
            <a:r>
              <a:rPr lang="en-US" altLang="zh-CN" smtClean="0">
                <a:sym typeface="Euclid Extra" panose="02050502000505020303" pitchFamily="18" charset="2"/>
              </a:rPr>
              <a:t>(</a:t>
            </a:r>
            <a:r>
              <a:rPr lang="en-US" altLang="zh-CN" i="1" smtClean="0">
                <a:sym typeface="Euclid Extra" panose="02050502000505020303" pitchFamily="18" charset="2"/>
              </a:rPr>
              <a:t>X</a:t>
            </a:r>
            <a:r>
              <a:rPr lang="en-US" altLang="zh-CN" i="1" baseline="-25000" smtClean="0">
                <a:sym typeface="Euclid Extra" panose="02050502000505020303" pitchFamily="18" charset="2"/>
              </a:rPr>
              <a:t>k</a:t>
            </a:r>
            <a:r>
              <a:rPr lang="en-US" altLang="zh-CN" smtClean="0">
                <a:sym typeface="Euclid Extra" panose="02050502000505020303" pitchFamily="18" charset="2"/>
              </a:rPr>
              <a:t>)=</a:t>
            </a:r>
            <a:r>
              <a:rPr lang="en-US" altLang="zh-CN" i="1" smtClean="0">
                <a:sym typeface="Euclid Extra" panose="02050502000505020303" pitchFamily="18" charset="2"/>
              </a:rPr>
              <a:t>p</a:t>
            </a:r>
            <a:r>
              <a:rPr lang="en-US" altLang="zh-CN" smtClean="0">
                <a:sym typeface="Euclid Extra" panose="02050502000505020303" pitchFamily="18" charset="2"/>
              </a:rPr>
              <a:t>(1</a:t>
            </a:r>
            <a:r>
              <a:rPr lang="en-US" altLang="zh-CN" smtClean="0">
                <a:latin typeface="Symbol" panose="05050102010706020507" pitchFamily="18" charset="2"/>
                <a:sym typeface="Euclid Extra" panose="02050502000505020303" pitchFamily="18" charset="2"/>
              </a:rPr>
              <a:t>-</a:t>
            </a:r>
            <a:r>
              <a:rPr lang="en-US" altLang="zh-CN" i="1" smtClean="0">
                <a:sym typeface="Euclid Extra" panose="02050502000505020303" pitchFamily="18" charset="2"/>
              </a:rPr>
              <a:t>p</a:t>
            </a:r>
            <a:r>
              <a:rPr lang="en-US" altLang="zh-CN" smtClean="0">
                <a:sym typeface="Euclid Extra" panose="02050502000505020303" pitchFamily="18" charset="2"/>
              </a:rPr>
              <a:t>)	(</a:t>
            </a:r>
            <a:r>
              <a:rPr lang="en-US" altLang="zh-CN" i="1" smtClean="0">
                <a:sym typeface="Euclid Extra" panose="02050502000505020303" pitchFamily="18" charset="2"/>
              </a:rPr>
              <a:t>k</a:t>
            </a:r>
            <a:r>
              <a:rPr lang="en-US" altLang="zh-CN" smtClean="0">
                <a:sym typeface="Euclid Extra" panose="02050502000505020303" pitchFamily="18" charset="2"/>
              </a:rPr>
              <a:t>=1,2,…,</a:t>
            </a:r>
            <a:r>
              <a:rPr lang="en-US" altLang="zh-CN" i="1" smtClean="0">
                <a:sym typeface="Euclid Extra" panose="02050502000505020303" pitchFamily="18" charset="2"/>
              </a:rPr>
              <a:t>n</a:t>
            </a:r>
            <a:r>
              <a:rPr lang="en-US" altLang="zh-CN" smtClean="0">
                <a:sym typeface="Euclid Extra" panose="02050502000505020303" pitchFamily="18" charset="2"/>
              </a:rPr>
              <a:t>),</a:t>
            </a:r>
            <a:br>
              <a:rPr lang="en-US" altLang="zh-CN" smtClean="0">
                <a:sym typeface="Euclid Extra" panose="02050502000505020303" pitchFamily="18" charset="2"/>
              </a:rPr>
            </a:br>
            <a:r>
              <a:rPr lang="zh-CN" altLang="en-US" smtClean="0">
                <a:sym typeface="Euclid Extra" panose="02050502000505020303" pitchFamily="18" charset="2"/>
              </a:rPr>
              <a:t>由定理</a:t>
            </a:r>
            <a:r>
              <a:rPr lang="en-US" altLang="zh-CN" smtClean="0">
                <a:sym typeface="Euclid Extra" panose="02050502000505020303" pitchFamily="18" charset="2"/>
              </a:rPr>
              <a:t>2</a:t>
            </a:r>
            <a:r>
              <a:rPr lang="zh-CN" altLang="en-US" smtClean="0">
                <a:sym typeface="Euclid Extra" panose="02050502000505020303" pitchFamily="18" charset="2"/>
              </a:rPr>
              <a:t>即得</a:t>
            </a:r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611188" y="3789363"/>
          <a:ext cx="7658100" cy="1219200"/>
        </p:xfrm>
        <a:graphic>
          <a:graphicData uri="http://schemas.openxmlformats.org/presentationml/2006/ole">
            <p:oleObj spid="_x0000_s19469" name="Equation" r:id="rId3" imgW="7658100" imgH="1219200" progId="Equation.DSMT4">
              <p:embed/>
            </p:oleObj>
          </a:graphicData>
        </a:graphic>
      </p:graphicFrame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323850" y="5373688"/>
            <a:ext cx="1368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即</a:t>
            </a:r>
          </a:p>
        </p:txBody>
      </p:sp>
      <p:graphicFrame>
        <p:nvGraphicFramePr>
          <p:cNvPr id="19462" name="Object 7"/>
          <p:cNvGraphicFramePr>
            <a:graphicFrameLocks noChangeAspect="1"/>
          </p:cNvGraphicFramePr>
          <p:nvPr/>
        </p:nvGraphicFramePr>
        <p:xfrm>
          <a:off x="1908175" y="5084763"/>
          <a:ext cx="4178300" cy="1219200"/>
        </p:xfrm>
        <a:graphic>
          <a:graphicData uri="http://schemas.openxmlformats.org/presentationml/2006/ole">
            <p:oleObj spid="_x0000_s19470" name="Equation" r:id="rId4" imgW="4178300" imgH="1219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4147D5-1AA6-48B8-932A-FDEE47048EF5}" type="slidenum">
              <a:rPr lang="en-US" altLang="zh-CN" sz="20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250825" y="333375"/>
          <a:ext cx="8578850" cy="6196013"/>
        </p:xfrm>
        <a:graphic>
          <a:graphicData uri="http://schemas.openxmlformats.org/presentationml/2006/ole">
            <p:oleObj spid="_x0000_s20487" name="Document" r:id="rId3" imgW="5922000" imgH="42768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2C5ADC-5C89-4926-A9BC-7364F9B37A7B}" type="slidenum">
              <a:rPr lang="en-US" altLang="zh-CN" sz="20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030912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宋体" panose="02010600030101010101" pitchFamily="2" charset="-122"/>
              </a:rPr>
              <a:t>②</a:t>
            </a:r>
            <a:r>
              <a:rPr lang="zh-CN" altLang="en-US" smtClean="0"/>
              <a:t>如果事件</a:t>
            </a:r>
            <a:r>
              <a:rPr lang="en-US" altLang="zh-CN" i="1" smtClean="0"/>
              <a:t>A</a:t>
            </a:r>
            <a:r>
              <a:rPr lang="zh-CN" altLang="en-US" smtClean="0"/>
              <a:t>的概率很小</a:t>
            </a:r>
            <a:r>
              <a:rPr lang="en-US" altLang="zh-CN" smtClean="0"/>
              <a:t>, </a:t>
            </a:r>
            <a:r>
              <a:rPr lang="zh-CN" altLang="en-US" smtClean="0"/>
              <a:t>则由伯努利大数定律知事件</a:t>
            </a:r>
            <a:r>
              <a:rPr lang="en-US" altLang="zh-CN" i="1" smtClean="0"/>
              <a:t>A</a:t>
            </a:r>
            <a:r>
              <a:rPr lang="zh-CN" altLang="en-US" smtClean="0"/>
              <a:t>发生的频率也是很小的</a:t>
            </a:r>
            <a:r>
              <a:rPr lang="en-US" altLang="zh-CN" smtClean="0"/>
              <a:t>, </a:t>
            </a:r>
            <a:r>
              <a:rPr lang="zh-CN" altLang="en-US" smtClean="0"/>
              <a:t>或者说事件</a:t>
            </a:r>
            <a:r>
              <a:rPr lang="en-US" altLang="zh-CN" i="1" smtClean="0"/>
              <a:t>A</a:t>
            </a:r>
            <a:r>
              <a:rPr lang="zh-CN" altLang="en-US" smtClean="0"/>
              <a:t>很少发生</a:t>
            </a:r>
            <a:r>
              <a:rPr lang="en-US" altLang="zh-CN" smtClean="0"/>
              <a:t>. </a:t>
            </a:r>
            <a:r>
              <a:rPr lang="zh-CN" altLang="en-US" smtClean="0"/>
              <a:t>即</a:t>
            </a:r>
            <a:r>
              <a:rPr lang="en-US" altLang="zh-CN" smtClean="0"/>
              <a:t>"</a:t>
            </a:r>
            <a:r>
              <a:rPr lang="zh-CN" altLang="en-US" smtClean="0"/>
              <a:t>概率很小的随机事件在个别试验中几乎不会发生</a:t>
            </a:r>
            <a:r>
              <a:rPr lang="en-US" altLang="zh-CN" smtClean="0"/>
              <a:t>", </a:t>
            </a:r>
            <a:r>
              <a:rPr lang="zh-CN" altLang="en-US" smtClean="0"/>
              <a:t>这一原理称为小概率原理</a:t>
            </a:r>
            <a:r>
              <a:rPr lang="en-US" altLang="zh-CN" smtClean="0"/>
              <a:t>, </a:t>
            </a:r>
            <a:r>
              <a:rPr lang="zh-CN" altLang="en-US" smtClean="0"/>
              <a:t>它的实际应用很广泛</a:t>
            </a:r>
            <a:r>
              <a:rPr lang="en-US" altLang="zh-CN" smtClean="0"/>
              <a:t>. </a:t>
            </a:r>
            <a:r>
              <a:rPr lang="zh-CN" altLang="en-US" smtClean="0"/>
              <a:t>但应注意到</a:t>
            </a:r>
            <a:r>
              <a:rPr lang="en-US" altLang="zh-CN" smtClean="0"/>
              <a:t>, </a:t>
            </a:r>
            <a:r>
              <a:rPr lang="zh-CN" altLang="en-US" smtClean="0"/>
              <a:t>小概率事件与不可能事件是有区别的</a:t>
            </a:r>
            <a:r>
              <a:rPr lang="en-US" altLang="zh-CN" smtClean="0"/>
              <a:t>. </a:t>
            </a:r>
            <a:r>
              <a:rPr lang="zh-CN" altLang="en-US" smtClean="0"/>
              <a:t>在多次试验中</a:t>
            </a:r>
            <a:r>
              <a:rPr lang="en-US" altLang="zh-CN" smtClean="0"/>
              <a:t>, </a:t>
            </a:r>
            <a:r>
              <a:rPr lang="zh-CN" altLang="en-US" smtClean="0"/>
              <a:t>小概率事件也可能发生</a:t>
            </a:r>
            <a:r>
              <a:rPr lang="en-US" altLang="zh-CN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BC8912-C88F-4AE2-AA85-1465BDEC8BB4}" type="slidenum">
              <a:rPr lang="en-US" altLang="zh-CN" sz="20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95947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en-US" altLang="zh-CN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中心极限定理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当一个随机变量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是由</a:t>
            </a:r>
            <a:r>
              <a:rPr lang="en-US" altLang="zh-CN" i="1" dirty="0" smtClean="0"/>
              <a:t>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个相互独立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可以不同分布不同数学期望不同方差</a:t>
            </a:r>
            <a:r>
              <a:rPr lang="en-US" altLang="zh-CN" dirty="0" smtClean="0"/>
              <a:t>,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但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是方差要存在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的随机变量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en-US" altLang="zh-CN" dirty="0" smtClean="0">
                <a:sym typeface="Euclid Extra" panose="02050502000505020303" pitchFamily="18" charset="2"/>
              </a:rPr>
              <a:t>…,</a:t>
            </a:r>
            <a:r>
              <a:rPr lang="en-US" altLang="zh-CN" i="1" dirty="0" err="1" smtClean="0">
                <a:sym typeface="Euclid Extra" panose="02050502000505020303" pitchFamily="18" charset="2"/>
              </a:rPr>
              <a:t>X</a:t>
            </a:r>
            <a:r>
              <a:rPr lang="en-US" altLang="zh-CN" i="1" baseline="-25000" dirty="0" err="1" smtClean="0">
                <a:sym typeface="Euclid Extra" panose="02050502000505020303" pitchFamily="18" charset="2"/>
              </a:rPr>
              <a:t>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相加构成</a:t>
            </a:r>
            <a:r>
              <a:rPr lang="en-US" altLang="zh-CN" dirty="0" smtClean="0">
                <a:sym typeface="Euclid Extra" panose="02050502000505020303" pitchFamily="18" charset="2"/>
              </a:rPr>
              <a:t>,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即</a:t>
            </a:r>
            <a:r>
              <a:rPr lang="en-US" altLang="zh-CN" dirty="0" smtClean="0">
                <a:sym typeface="Euclid Extra" panose="02050502000505020303" pitchFamily="18" charset="2"/>
              </a:rPr>
              <a:t>                  		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dirty="0" smtClean="0">
                <a:sym typeface="Euclid Extra" panose="02050502000505020303" pitchFamily="18" charset="2"/>
              </a:rPr>
              <a:t>=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baseline="-25000" dirty="0" smtClean="0">
                <a:sym typeface="Euclid Extra" panose="02050502000505020303" pitchFamily="18" charset="2"/>
              </a:rPr>
              <a:t>1</a:t>
            </a:r>
            <a:r>
              <a:rPr lang="en-US" altLang="zh-CN" dirty="0" smtClean="0">
                <a:sym typeface="Euclid Extra" panose="02050502000505020303" pitchFamily="18" charset="2"/>
              </a:rPr>
              <a:t>+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baseline="-25000" dirty="0" smtClean="0">
                <a:sym typeface="Euclid Extra" panose="02050502000505020303" pitchFamily="18" charset="2"/>
              </a:rPr>
              <a:t>2</a:t>
            </a:r>
            <a:r>
              <a:rPr lang="en-US" altLang="zh-CN" dirty="0" smtClean="0">
                <a:sym typeface="Euclid Extra" panose="02050502000505020303" pitchFamily="18" charset="2"/>
              </a:rPr>
              <a:t>+…+</a:t>
            </a:r>
            <a:r>
              <a:rPr lang="en-US" altLang="zh-CN" i="1" dirty="0" err="1" smtClean="0">
                <a:sym typeface="Euclid Extra" panose="02050502000505020303" pitchFamily="18" charset="2"/>
              </a:rPr>
              <a:t>X</a:t>
            </a:r>
            <a:r>
              <a:rPr lang="en-US" altLang="zh-CN" i="1" baseline="-25000" dirty="0" err="1" smtClean="0">
                <a:sym typeface="Euclid Extra" panose="02050502000505020303" pitchFamily="18" charset="2"/>
              </a:rPr>
              <a:t>n</a:t>
            </a:r>
            <a:r>
              <a:rPr lang="en-US" altLang="zh-CN" dirty="0" smtClean="0">
                <a:sym typeface="Euclid Extra" panose="02050502000505020303" pitchFamily="18" charset="2"/>
              </a:rPr>
              <a:t>,</a:t>
            </a:r>
            <a:br>
              <a:rPr lang="en-US" altLang="zh-CN" dirty="0" smtClean="0">
                <a:sym typeface="Euclid Extra" panose="02050502000505020303" pitchFamily="18" charset="2"/>
              </a:rPr>
            </a:b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只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要这</a:t>
            </a:r>
            <a:r>
              <a:rPr lang="en-US" altLang="zh-CN" i="1" dirty="0" smtClean="0">
                <a:sym typeface="Euclid Extra" panose="02050502000505020303" pitchFamily="18" charset="2"/>
              </a:rPr>
              <a:t>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个随机变量的方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差是差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不多大的</a:t>
            </a:r>
            <a:r>
              <a:rPr lang="en-US" altLang="zh-CN" dirty="0" smtClean="0">
                <a:sym typeface="Euclid Extra" panose="02050502000505020303" pitchFamily="18" charset="2"/>
              </a:rPr>
              <a:t>, </a:t>
            </a:r>
            <a:r>
              <a:rPr lang="en-US" altLang="zh-CN" i="1" dirty="0" smtClean="0">
                <a:sym typeface="Euclid Extra" panose="02050502000505020303" pitchFamily="18" charset="2"/>
              </a:rPr>
              <a:t>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是足够大的</a:t>
            </a:r>
            <a:r>
              <a:rPr lang="en-US" altLang="zh-CN" dirty="0" smtClean="0">
                <a:sym typeface="Euclid Extra" panose="02050502000505020303" pitchFamily="18" charset="2"/>
              </a:rPr>
              <a:t>,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则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近似服从正态分布</a:t>
            </a:r>
            <a:r>
              <a:rPr lang="en-US" altLang="zh-CN" dirty="0" smtClean="0">
                <a:sym typeface="Euclid Extra" panose="02050502000505020303" pitchFamily="18" charset="2"/>
              </a:rPr>
              <a:t>, 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的数学期望和方差</a:t>
            </a:r>
            <a:r>
              <a:rPr lang="en-US" altLang="zh-CN" dirty="0" smtClean="0">
                <a:sym typeface="Euclid Extra" panose="02050502000505020303" pitchFamily="18" charset="2"/>
              </a:rPr>
              <a:t>,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就是各个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baseline="-25000" dirty="0" smtClean="0">
                <a:sym typeface="Euclid Extra" panose="02050502000505020303" pitchFamily="18" charset="2"/>
              </a:rPr>
              <a:t>1</a:t>
            </a:r>
            <a:r>
              <a:rPr lang="en-US" altLang="zh-CN" dirty="0" smtClean="0">
                <a:sym typeface="Euclid Extra" panose="02050502000505020303" pitchFamily="18" charset="2"/>
              </a:rPr>
              <a:t>,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baseline="-25000" dirty="0" smtClean="0">
                <a:sym typeface="Euclid Extra" panose="02050502000505020303" pitchFamily="18" charset="2"/>
              </a:rPr>
              <a:t>2</a:t>
            </a:r>
            <a:r>
              <a:rPr lang="en-US" altLang="zh-CN" dirty="0" smtClean="0">
                <a:sym typeface="Euclid Extra" panose="02050502000505020303" pitchFamily="18" charset="2"/>
              </a:rPr>
              <a:t>,…,</a:t>
            </a:r>
            <a:r>
              <a:rPr lang="en-US" altLang="zh-CN" i="1" dirty="0" err="1" smtClean="0">
                <a:sym typeface="Euclid Extra" panose="02050502000505020303" pitchFamily="18" charset="2"/>
              </a:rPr>
              <a:t>X</a:t>
            </a:r>
            <a:r>
              <a:rPr lang="en-US" altLang="zh-CN" i="1" baseline="-25000" dirty="0" err="1" smtClean="0">
                <a:sym typeface="Euclid Extra" panose="02050502000505020303" pitchFamily="18" charset="2"/>
              </a:rPr>
              <a:t>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的数学期望之和与方差之和</a:t>
            </a:r>
            <a:r>
              <a:rPr lang="en-US" altLang="zh-CN" dirty="0" smtClean="0">
                <a:sym typeface="Euclid Extra" panose="02050502000505020303" pitchFamily="18" charset="2"/>
              </a:rPr>
              <a:t>. 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一般</a:t>
            </a:r>
            <a:r>
              <a:rPr lang="en-US" altLang="zh-CN" i="1" dirty="0" smtClean="0">
                <a:sym typeface="Euclid Extra" panose="02050502000505020303" pitchFamily="18" charset="2"/>
              </a:rPr>
              <a:t>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要大于</a:t>
            </a:r>
            <a:r>
              <a:rPr lang="en-US" altLang="zh-CN" dirty="0" smtClean="0">
                <a:sym typeface="Euclid Extra" panose="02050502000505020303" pitchFamily="18" charset="2"/>
              </a:rPr>
              <a:t>20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以上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F8A358-D7F9-416A-A3C5-C459D1D3A9C8}" type="slidenum">
              <a:rPr lang="en-US" altLang="zh-CN" sz="20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518864" y="1124744"/>
            <a:ext cx="8229600" cy="4375323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一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个常用到中心极限定理的情况是二项分布</a:t>
            </a:r>
            <a:r>
              <a:rPr lang="en-US" altLang="zh-CN" dirty="0" smtClean="0"/>
              <a:t>,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i="1" dirty="0" err="1" smtClean="0"/>
              <a:t>X</a:t>
            </a:r>
            <a:r>
              <a:rPr lang="en-US" altLang="zh-CN" dirty="0" err="1" smtClean="0"/>
              <a:t>~</a:t>
            </a:r>
            <a:r>
              <a:rPr lang="en-US" altLang="zh-CN" i="1" dirty="0" err="1" smtClean="0"/>
              <a:t>b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n</a:t>
            </a:r>
            <a:r>
              <a:rPr lang="en-US" altLang="zh-CN" dirty="0" err="1" smtClean="0"/>
              <a:t>,</a:t>
            </a:r>
            <a:r>
              <a:rPr lang="en-US" altLang="zh-CN" i="1" dirty="0" err="1" smtClean="0"/>
              <a:t>p</a:t>
            </a:r>
            <a:r>
              <a:rPr lang="en-US" altLang="zh-CN" dirty="0" smtClean="0"/>
              <a:t>),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en-US" altLang="zh-CN" i="1" dirty="0" smtClean="0"/>
              <a:t>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较大</a:t>
            </a:r>
            <a:r>
              <a:rPr lang="en-US" altLang="zh-CN" dirty="0" smtClean="0"/>
              <a:t>,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通常要大于</a:t>
            </a:r>
            <a:r>
              <a:rPr lang="en-US" altLang="zh-CN" dirty="0" smtClean="0"/>
              <a:t>20,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i="1" dirty="0" smtClean="0"/>
              <a:t>X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i="1" dirty="0" smtClean="0"/>
              <a:t>n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 smtClean="0"/>
              <a:t>0-1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分布的相互独立的随机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 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		  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</a:t>
            </a:r>
            <a:r>
              <a:rPr lang="en-US" altLang="zh-CN" dirty="0" smtClean="0">
                <a:sym typeface="Euclid Extra" panose="02050502000505020303" pitchFamily="18" charset="2"/>
              </a:rPr>
              <a:t>…,</a:t>
            </a:r>
            <a:r>
              <a:rPr lang="en-US" altLang="zh-CN" i="1" dirty="0" err="1" smtClean="0">
                <a:sym typeface="Euclid Extra" panose="02050502000505020303" pitchFamily="18" charset="2"/>
              </a:rPr>
              <a:t>X</a:t>
            </a:r>
            <a:r>
              <a:rPr lang="en-US" altLang="zh-CN" i="1" baseline="-25000" dirty="0" err="1" smtClean="0">
                <a:sym typeface="Euclid Extra" panose="02050502000505020303" pitchFamily="18" charset="2"/>
              </a:rPr>
              <a:t>n</a:t>
            </a:r>
            <a:r>
              <a:rPr lang="en-US" altLang="zh-CN" i="1" baseline="-25000" dirty="0" smtClean="0">
                <a:sym typeface="Euclid Extra" panose="02050502000505020303" pitchFamily="18" charset="2"/>
              </a:rPr>
              <a:t/>
            </a:r>
            <a:br>
              <a:rPr lang="en-US" altLang="zh-CN" i="1" baseline="-25000" dirty="0" smtClean="0">
                <a:sym typeface="Euclid Extra" panose="02050502000505020303" pitchFamily="18" charset="2"/>
              </a:rPr>
            </a:b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之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和</a:t>
            </a:r>
            <a:r>
              <a:rPr lang="en-US" altLang="zh-CN" dirty="0" smtClean="0">
                <a:sym typeface="Euclid Extra" panose="02050502000505020303" pitchFamily="18" charset="2"/>
              </a:rPr>
              <a:t>.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而因为</a:t>
            </a:r>
            <a:r>
              <a:rPr lang="en-US" altLang="zh-CN" i="1" dirty="0" smtClean="0">
                <a:sym typeface="Euclid Extra" panose="02050502000505020303" pitchFamily="18" charset="2"/>
              </a:rPr>
              <a:t>E</a:t>
            </a:r>
            <a:r>
              <a:rPr lang="en-US" altLang="zh-CN" dirty="0" smtClean="0">
                <a:sym typeface="Euclid Extra" panose="02050502000505020303" pitchFamily="18" charset="2"/>
              </a:rPr>
              <a:t>(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dirty="0" smtClean="0">
                <a:sym typeface="Euclid Extra" panose="02050502000505020303" pitchFamily="18" charset="2"/>
              </a:rPr>
              <a:t>)=</a:t>
            </a:r>
            <a:r>
              <a:rPr lang="en-US" altLang="zh-CN" i="1" dirty="0" err="1" smtClean="0">
                <a:sym typeface="Euclid Extra" panose="02050502000505020303" pitchFamily="18" charset="2"/>
              </a:rPr>
              <a:t>np</a:t>
            </a:r>
            <a:r>
              <a:rPr lang="en-US" altLang="zh-CN" dirty="0" smtClean="0">
                <a:sym typeface="Euclid Extra" panose="02050502000505020303" pitchFamily="18" charset="2"/>
              </a:rPr>
              <a:t>, </a:t>
            </a:r>
            <a:r>
              <a:rPr lang="en-US" altLang="zh-CN" i="1" dirty="0" smtClean="0">
                <a:sym typeface="Euclid Extra" panose="02050502000505020303" pitchFamily="18" charset="2"/>
              </a:rPr>
              <a:t>D</a:t>
            </a:r>
            <a:r>
              <a:rPr lang="en-US" altLang="zh-CN" dirty="0" smtClean="0">
                <a:sym typeface="Euclid Extra" panose="02050502000505020303" pitchFamily="18" charset="2"/>
              </a:rPr>
              <a:t>(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dirty="0" smtClean="0">
                <a:sym typeface="Euclid Extra" panose="02050502000505020303" pitchFamily="18" charset="2"/>
              </a:rPr>
              <a:t>)=</a:t>
            </a:r>
            <a:r>
              <a:rPr lang="en-US" altLang="zh-CN" i="1" dirty="0" err="1" smtClean="0">
                <a:sym typeface="Euclid Extra" panose="02050502000505020303" pitchFamily="18" charset="2"/>
              </a:rPr>
              <a:t>np</a:t>
            </a:r>
            <a:r>
              <a:rPr lang="en-US" altLang="zh-CN" dirty="0" smtClean="0">
                <a:sym typeface="Euclid Extra" panose="02050502000505020303" pitchFamily="18" charset="2"/>
              </a:rPr>
              <a:t>(1</a:t>
            </a:r>
            <a:r>
              <a:rPr lang="en-US" altLang="zh-CN" dirty="0" smtClean="0">
                <a:latin typeface="Symbol" panose="05050102010706020507" pitchFamily="18" charset="2"/>
                <a:sym typeface="Euclid Extra" panose="02050502000505020303" pitchFamily="18" charset="2"/>
              </a:rPr>
              <a:t>-</a:t>
            </a:r>
            <a:r>
              <a:rPr lang="en-US" altLang="zh-CN" i="1" dirty="0" smtClean="0">
                <a:sym typeface="Euclid Extra" panose="02050502000505020303" pitchFamily="18" charset="2"/>
              </a:rPr>
              <a:t>p</a:t>
            </a:r>
            <a:r>
              <a:rPr lang="en-US" altLang="zh-CN" dirty="0" smtClean="0">
                <a:sym typeface="Euclid Extra" panose="02050502000505020303" pitchFamily="18" charset="2"/>
              </a:rPr>
              <a:t>),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因此近似有</a:t>
            </a:r>
            <a:r>
              <a:rPr lang="zh-CN" altLang="en-US" dirty="0" smtClean="0">
                <a:sym typeface="Euclid Extra" panose="02050502000505020303" pitchFamily="18" charset="2"/>
              </a:rPr>
              <a:t/>
            </a:r>
            <a:br>
              <a:rPr lang="zh-CN" altLang="en-US" dirty="0" smtClean="0">
                <a:sym typeface="Euclid Extra" panose="02050502000505020303" pitchFamily="18" charset="2"/>
              </a:rPr>
            </a:br>
            <a:r>
              <a:rPr lang="zh-CN" altLang="en-US" dirty="0" smtClean="0">
                <a:sym typeface="Euclid Extra" panose="02050502000505020303" pitchFamily="18" charset="2"/>
              </a:rPr>
              <a:t>                 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dirty="0" smtClean="0">
                <a:sym typeface="Euclid Extra" panose="02050502000505020303" pitchFamily="18" charset="2"/>
              </a:rPr>
              <a:t>~</a:t>
            </a:r>
            <a:r>
              <a:rPr lang="en-US" altLang="zh-CN" i="1" dirty="0" smtClean="0">
                <a:sym typeface="Euclid Extra" panose="02050502000505020303" pitchFamily="18" charset="2"/>
              </a:rPr>
              <a:t>N</a:t>
            </a:r>
            <a:r>
              <a:rPr lang="en-US" altLang="zh-CN" dirty="0" smtClean="0">
                <a:sym typeface="Euclid Extra" panose="02050502000505020303" pitchFamily="18" charset="2"/>
              </a:rPr>
              <a:t>(</a:t>
            </a:r>
            <a:r>
              <a:rPr lang="en-US" altLang="zh-CN" i="1" dirty="0" err="1" smtClean="0">
                <a:sym typeface="Euclid Extra" panose="02050502000505020303" pitchFamily="18" charset="2"/>
              </a:rPr>
              <a:t>np</a:t>
            </a:r>
            <a:r>
              <a:rPr lang="en-US" altLang="zh-CN" dirty="0" smtClean="0">
                <a:sym typeface="Euclid Extra" panose="02050502000505020303" pitchFamily="18" charset="2"/>
              </a:rPr>
              <a:t>, </a:t>
            </a:r>
            <a:r>
              <a:rPr lang="en-US" altLang="zh-CN" i="1" dirty="0" err="1" smtClean="0">
                <a:sym typeface="Euclid Extra" panose="02050502000505020303" pitchFamily="18" charset="2"/>
              </a:rPr>
              <a:t>np</a:t>
            </a:r>
            <a:r>
              <a:rPr lang="en-US" altLang="zh-CN" dirty="0" smtClean="0">
                <a:sym typeface="Euclid Extra" panose="02050502000505020303" pitchFamily="18" charset="2"/>
              </a:rPr>
              <a:t>(1</a:t>
            </a:r>
            <a:r>
              <a:rPr lang="en-US" altLang="zh-CN" dirty="0" smtClean="0">
                <a:latin typeface="Symbol" panose="05050102010706020507" pitchFamily="18" charset="2"/>
                <a:sym typeface="Euclid Extra" panose="02050502000505020303" pitchFamily="18" charset="2"/>
              </a:rPr>
              <a:t>-</a:t>
            </a:r>
            <a:r>
              <a:rPr lang="en-US" altLang="zh-CN" i="1" dirty="0" smtClean="0">
                <a:sym typeface="Euclid Extra" panose="02050502000505020303" pitchFamily="18" charset="2"/>
              </a:rPr>
              <a:t>p</a:t>
            </a:r>
            <a:r>
              <a:rPr lang="en-US" altLang="zh-CN" dirty="0" smtClean="0">
                <a:sym typeface="Euclid Extra" panose="02050502000505020303" pitchFamily="18" charset="2"/>
              </a:rPr>
              <a:t>)).</a:t>
            </a:r>
            <a:br>
              <a:rPr lang="en-US" altLang="zh-CN" dirty="0" smtClean="0">
                <a:sym typeface="Euclid Extra" panose="02050502000505020303" pitchFamily="18" charset="2"/>
              </a:rPr>
            </a:b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这被称为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棣莫佛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拉普拉斯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Euclid Extra" panose="02050502000505020303" pitchFamily="18" charset="2"/>
              </a:rPr>
              <a:t>定理</a:t>
            </a:r>
            <a:r>
              <a:rPr lang="en-US" altLang="zh-CN" dirty="0" smtClean="0">
                <a:sym typeface="Euclid Extra" panose="02050502000505020303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F62B73-B5FC-414B-A468-C170F7BCA1E4}" type="slidenum">
              <a:rPr lang="en-US" altLang="zh-CN" sz="2000">
                <a:latin typeface="Arial" panose="020B0604020202020204" pitchFamily="34" charset="0"/>
              </a:rPr>
              <a:pPr eaLnBrk="1" hangingPunct="1"/>
              <a:t>2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199654"/>
            <a:ext cx="7740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   大数定律，对第一章中提出的“频率稳定性”，给出理论上的论证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2855838"/>
            <a:ext cx="7560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   一般的大数定理讨论</a:t>
            </a:r>
            <a:r>
              <a:rPr lang="en-US" altLang="zh-CN" sz="3200" i="1" dirty="0" smtClean="0">
                <a:latin typeface="+mn-lt"/>
                <a:ea typeface="黑体" pitchFamily="49" charset="-122"/>
              </a:rPr>
              <a:t>n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个随机变量的平均值的稳定性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986C47-CAE0-4756-91F1-0D2A4A93A0DB}" type="slidenum">
              <a:rPr lang="en-US" altLang="zh-CN" sz="20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77813"/>
            <a:ext cx="8496300" cy="5815012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hlink"/>
                </a:solidFill>
              </a:rPr>
              <a:t>例</a:t>
            </a:r>
            <a:r>
              <a:rPr lang="en-US" altLang="zh-CN" b="1" dirty="0" smtClean="0">
                <a:solidFill>
                  <a:schemeClr val="hlink"/>
                </a:solidFill>
              </a:rPr>
              <a:t>2</a:t>
            </a:r>
            <a:r>
              <a:rPr lang="en-US" altLang="zh-CN" dirty="0" smtClean="0"/>
              <a:t> </a:t>
            </a:r>
            <a:r>
              <a:rPr lang="zh-CN" altLang="en-US" dirty="0" smtClean="0"/>
              <a:t>一盒同型号螺丝钉共有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, </a:t>
            </a:r>
            <a:r>
              <a:rPr lang="zh-CN" altLang="en-US" dirty="0" smtClean="0"/>
              <a:t>已知该型号的螺丝钉的重量是一个随机变量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期望值是</a:t>
            </a:r>
            <a:r>
              <a:rPr lang="en-US" altLang="zh-CN" dirty="0" smtClean="0"/>
              <a:t>100g, </a:t>
            </a:r>
            <a:r>
              <a:rPr lang="zh-CN" altLang="en-US" dirty="0" smtClean="0"/>
              <a:t>标准差是</a:t>
            </a:r>
            <a:r>
              <a:rPr lang="en-US" altLang="zh-CN" dirty="0" smtClean="0"/>
              <a:t>10g, </a:t>
            </a:r>
            <a:r>
              <a:rPr lang="zh-CN" altLang="en-US" dirty="0" smtClean="0"/>
              <a:t>求一盒螺丝钉的重量超过</a:t>
            </a:r>
            <a:r>
              <a:rPr lang="en-US" altLang="zh-CN" dirty="0" smtClean="0"/>
              <a:t>10.2kg</a:t>
            </a:r>
            <a:r>
              <a:rPr lang="zh-CN" altLang="en-US" dirty="0" smtClean="0"/>
              <a:t>的概率</a:t>
            </a:r>
            <a:r>
              <a:rPr lang="en-US" altLang="zh-CN" dirty="0" smtClean="0"/>
              <a:t>.</a:t>
            </a:r>
            <a:br>
              <a:rPr lang="en-US" altLang="zh-CN" dirty="0" smtClean="0"/>
            </a:br>
            <a:r>
              <a:rPr lang="zh-CN" altLang="en-US" b="1" dirty="0" smtClean="0">
                <a:solidFill>
                  <a:schemeClr val="hlink"/>
                </a:solidFill>
              </a:rPr>
              <a:t>解</a:t>
            </a:r>
            <a:r>
              <a:rPr lang="zh-CN" altLang="en-US" dirty="0" smtClean="0"/>
              <a:t> 设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为第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个螺丝钉的重量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=1,2,</a:t>
            </a:r>
            <a:r>
              <a:rPr lang="en-US" altLang="zh-CN" dirty="0" smtClean="0">
                <a:sym typeface="Euclid Extra" panose="02050502000505020303" pitchFamily="18" charset="2"/>
              </a:rPr>
              <a:t>…,100,</a:t>
            </a:r>
            <a:r>
              <a:rPr lang="zh-CN" altLang="en-US" dirty="0" smtClean="0">
                <a:sym typeface="Euclid Extra" panose="02050502000505020303" pitchFamily="18" charset="2"/>
              </a:rPr>
              <a:t>且它们之间独立同分布</a:t>
            </a:r>
            <a:r>
              <a:rPr lang="en-US" altLang="zh-CN" dirty="0" smtClean="0">
                <a:sym typeface="Euclid Extra" panose="02050502000505020303" pitchFamily="18" charset="2"/>
              </a:rPr>
              <a:t>, </a:t>
            </a:r>
            <a:r>
              <a:rPr lang="zh-CN" altLang="en-US" dirty="0" smtClean="0">
                <a:sym typeface="Euclid Extra" panose="02050502000505020303" pitchFamily="18" charset="2"/>
              </a:rPr>
              <a:t>于是一盒螺丝钉的重量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dirty="0" smtClean="0">
                <a:sym typeface="Euclid Extra" panose="02050502000505020303" pitchFamily="18" charset="2"/>
              </a:rPr>
              <a:t>=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baseline="-25000" dirty="0" smtClean="0">
                <a:sym typeface="Euclid Extra" panose="02050502000505020303" pitchFamily="18" charset="2"/>
              </a:rPr>
              <a:t>1</a:t>
            </a:r>
            <a:r>
              <a:rPr lang="en-US" altLang="zh-CN" dirty="0" smtClean="0">
                <a:sym typeface="Euclid Extra" panose="02050502000505020303" pitchFamily="18" charset="2"/>
              </a:rPr>
              <a:t>+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baseline="-25000" dirty="0" smtClean="0">
                <a:sym typeface="Euclid Extra" panose="02050502000505020303" pitchFamily="18" charset="2"/>
              </a:rPr>
              <a:t>2</a:t>
            </a:r>
            <a:r>
              <a:rPr lang="en-US" altLang="zh-CN" dirty="0" smtClean="0">
                <a:sym typeface="Euclid Extra" panose="02050502000505020303" pitchFamily="18" charset="2"/>
              </a:rPr>
              <a:t>+…+</a:t>
            </a:r>
            <a:r>
              <a:rPr lang="en-US" altLang="zh-CN" i="1" dirty="0" err="1" smtClean="0">
                <a:sym typeface="Euclid Extra" panose="02050502000505020303" pitchFamily="18" charset="2"/>
              </a:rPr>
              <a:t>X</a:t>
            </a:r>
            <a:r>
              <a:rPr lang="en-US" altLang="zh-CN" i="1" baseline="-25000" dirty="0" err="1" smtClean="0">
                <a:sym typeface="Euclid Extra" panose="02050502000505020303" pitchFamily="18" charset="2"/>
              </a:rPr>
              <a:t>n</a:t>
            </a:r>
            <a:r>
              <a:rPr lang="zh-CN" altLang="en-US" dirty="0" smtClean="0">
                <a:sym typeface="Euclid Extra" panose="02050502000505020303" pitchFamily="18" charset="2"/>
              </a:rPr>
              <a:t>近似服从正态分布</a:t>
            </a:r>
            <a:r>
              <a:rPr lang="en-US" altLang="zh-CN" dirty="0" smtClean="0">
                <a:sym typeface="Euclid Extra" panose="02050502000505020303" pitchFamily="18" charset="2"/>
              </a:rPr>
              <a:t>, </a:t>
            </a:r>
            <a:r>
              <a:rPr lang="zh-CN" altLang="en-US" dirty="0" smtClean="0">
                <a:sym typeface="Euclid Extra" panose="02050502000505020303" pitchFamily="18" charset="2"/>
              </a:rPr>
              <a:t>因</a:t>
            </a:r>
            <a:r>
              <a:rPr lang="en-US" altLang="zh-CN" i="1" dirty="0" smtClean="0">
                <a:sym typeface="Euclid Extra" panose="02050502000505020303" pitchFamily="18" charset="2"/>
              </a:rPr>
              <a:t>E</a:t>
            </a:r>
            <a:r>
              <a:rPr lang="en-US" altLang="zh-CN" dirty="0" smtClean="0">
                <a:sym typeface="Euclid Extra" panose="02050502000505020303" pitchFamily="18" charset="2"/>
              </a:rPr>
              <a:t>(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i="1" baseline="-25000" dirty="0" smtClean="0">
                <a:sym typeface="Euclid Extra" panose="02050502000505020303" pitchFamily="18" charset="2"/>
              </a:rPr>
              <a:t>i</a:t>
            </a:r>
            <a:r>
              <a:rPr lang="en-US" altLang="zh-CN" dirty="0" smtClean="0">
                <a:sym typeface="Euclid Extra" panose="02050502000505020303" pitchFamily="18" charset="2"/>
              </a:rPr>
              <a:t>)=100, </a:t>
            </a:r>
            <a:r>
              <a:rPr lang="en-US" altLang="zh-CN" i="1" dirty="0" smtClean="0">
                <a:sym typeface="Euclid Extra" panose="02050502000505020303" pitchFamily="18" charset="2"/>
              </a:rPr>
              <a:t>D</a:t>
            </a:r>
            <a:r>
              <a:rPr lang="en-US" altLang="zh-CN" dirty="0" smtClean="0">
                <a:sym typeface="Euclid Extra" panose="02050502000505020303" pitchFamily="18" charset="2"/>
              </a:rPr>
              <a:t>(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i="1" baseline="-25000" dirty="0" smtClean="0">
                <a:sym typeface="Euclid Extra" panose="02050502000505020303" pitchFamily="18" charset="2"/>
              </a:rPr>
              <a:t>i</a:t>
            </a:r>
            <a:r>
              <a:rPr lang="en-US" altLang="zh-CN" dirty="0" smtClean="0">
                <a:sym typeface="Euclid Extra" panose="02050502000505020303" pitchFamily="18" charset="2"/>
              </a:rPr>
              <a:t>)=100,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=1,2,</a:t>
            </a:r>
            <a:r>
              <a:rPr lang="en-US" altLang="zh-CN" dirty="0" smtClean="0">
                <a:sym typeface="Euclid Extra" panose="02050502000505020303" pitchFamily="18" charset="2"/>
              </a:rPr>
              <a:t>…,100,</a:t>
            </a:r>
            <a:r>
              <a:rPr lang="zh-CN" altLang="en-US" dirty="0" smtClean="0">
                <a:sym typeface="Euclid Extra" panose="02050502000505020303" pitchFamily="18" charset="2"/>
              </a:rPr>
              <a:t>则</a:t>
            </a:r>
            <a:r>
              <a:rPr lang="en-US" altLang="zh-CN" i="1" dirty="0" smtClean="0">
                <a:sym typeface="Euclid Extra" panose="02050502000505020303" pitchFamily="18" charset="2"/>
              </a:rPr>
              <a:t>E</a:t>
            </a:r>
            <a:r>
              <a:rPr lang="en-US" altLang="zh-CN" dirty="0" smtClean="0">
                <a:sym typeface="Euclid Extra" panose="02050502000505020303" pitchFamily="18" charset="2"/>
              </a:rPr>
              <a:t>(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dirty="0" smtClean="0">
                <a:sym typeface="Euclid Extra" panose="02050502000505020303" pitchFamily="18" charset="2"/>
              </a:rPr>
              <a:t>)=10000, </a:t>
            </a:r>
            <a:r>
              <a:rPr lang="en-US" altLang="zh-CN" i="1" dirty="0" smtClean="0">
                <a:sym typeface="Euclid Extra" panose="02050502000505020303" pitchFamily="18" charset="2"/>
              </a:rPr>
              <a:t>D</a:t>
            </a:r>
            <a:r>
              <a:rPr lang="en-US" altLang="zh-CN" dirty="0" smtClean="0">
                <a:sym typeface="Euclid Extra" panose="02050502000505020303" pitchFamily="18" charset="2"/>
              </a:rPr>
              <a:t>(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dirty="0" smtClean="0">
                <a:sym typeface="Euclid Extra" panose="02050502000505020303" pitchFamily="18" charset="2"/>
              </a:rPr>
              <a:t>)=10000, </a:t>
            </a:r>
            <a:r>
              <a:rPr lang="zh-CN" altLang="en-US" dirty="0" smtClean="0">
                <a:sym typeface="Euclid Extra" panose="02050502000505020303" pitchFamily="18" charset="2"/>
              </a:rPr>
              <a:t>近似有</a:t>
            </a:r>
            <a:r>
              <a:rPr lang="en-US" altLang="zh-CN" i="1" dirty="0" smtClean="0">
                <a:sym typeface="Euclid Extra" panose="02050502000505020303" pitchFamily="18" charset="2"/>
              </a:rPr>
              <a:t>X</a:t>
            </a:r>
            <a:r>
              <a:rPr lang="en-US" altLang="zh-CN" dirty="0" smtClean="0">
                <a:sym typeface="Euclid Extra" panose="02050502000505020303" pitchFamily="18" charset="2"/>
              </a:rPr>
              <a:t>~</a:t>
            </a:r>
            <a:r>
              <a:rPr lang="en-US" altLang="zh-CN" i="1" dirty="0" smtClean="0">
                <a:sym typeface="Euclid Extra" panose="02050502000505020303" pitchFamily="18" charset="2"/>
              </a:rPr>
              <a:t>N</a:t>
            </a:r>
            <a:r>
              <a:rPr lang="en-US" altLang="zh-CN" dirty="0" smtClean="0">
                <a:sym typeface="Euclid Extra" panose="02050502000505020303" pitchFamily="18" charset="2"/>
              </a:rPr>
              <a:t>(10000, 100</a:t>
            </a:r>
            <a:r>
              <a:rPr lang="en-US" altLang="zh-CN" baseline="30000" dirty="0" smtClean="0">
                <a:sym typeface="Euclid Extra" panose="02050502000505020303" pitchFamily="18" charset="2"/>
              </a:rPr>
              <a:t>2</a:t>
            </a:r>
            <a:r>
              <a:rPr lang="en-US" altLang="zh-CN" dirty="0" smtClean="0">
                <a:sym typeface="Euclid Extra" panose="02050502000505020303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CDACD8-551F-444A-B1E9-89D5FABCB8ED}" type="slidenum">
              <a:rPr lang="en-US" altLang="zh-CN" sz="20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7813"/>
            <a:ext cx="8496300" cy="1279525"/>
          </a:xfrm>
        </p:spPr>
        <p:txBody>
          <a:bodyPr/>
          <a:lstStyle/>
          <a:p>
            <a:pPr eaLnBrk="1" hangingPunct="1"/>
            <a:r>
              <a:rPr lang="zh-CN" altLang="en-US" smtClean="0"/>
              <a:t>求一盒螺丝钉的重量超过</a:t>
            </a:r>
            <a:r>
              <a:rPr lang="en-US" altLang="zh-CN" smtClean="0"/>
              <a:t>10.2kg</a:t>
            </a:r>
            <a:r>
              <a:rPr lang="zh-CN" altLang="en-US" smtClean="0"/>
              <a:t>的概率</a:t>
            </a:r>
            <a:r>
              <a:rPr lang="en-US" altLang="zh-CN" smtClean="0"/>
              <a:t>.</a:t>
            </a:r>
            <a:br>
              <a:rPr lang="en-US" altLang="zh-CN" smtClean="0"/>
            </a:br>
            <a:r>
              <a:rPr lang="en-US" altLang="zh-CN" i="1" smtClean="0">
                <a:sym typeface="Euclid Extra" panose="02050502000505020303" pitchFamily="18" charset="2"/>
              </a:rPr>
              <a:t>X</a:t>
            </a:r>
            <a:r>
              <a:rPr lang="en-US" altLang="zh-CN" smtClean="0">
                <a:sym typeface="Euclid Extra" panose="02050502000505020303" pitchFamily="18" charset="2"/>
              </a:rPr>
              <a:t>~</a:t>
            </a:r>
            <a:r>
              <a:rPr lang="en-US" altLang="zh-CN" i="1" smtClean="0">
                <a:sym typeface="Euclid Extra" panose="02050502000505020303" pitchFamily="18" charset="2"/>
              </a:rPr>
              <a:t>N</a:t>
            </a:r>
            <a:r>
              <a:rPr lang="en-US" altLang="zh-CN" smtClean="0">
                <a:sym typeface="Euclid Extra" panose="02050502000505020303" pitchFamily="18" charset="2"/>
              </a:rPr>
              <a:t>(10000, 100</a:t>
            </a:r>
            <a:r>
              <a:rPr lang="en-US" altLang="zh-CN" baseline="30000" smtClean="0">
                <a:sym typeface="Euclid Extra" panose="02050502000505020303" pitchFamily="18" charset="2"/>
              </a:rPr>
              <a:t>2</a:t>
            </a:r>
            <a:r>
              <a:rPr lang="en-US" altLang="zh-CN" smtClean="0">
                <a:sym typeface="Euclid Extra" panose="02050502000505020303" pitchFamily="18" charset="2"/>
              </a:rPr>
              <a:t>), </a:t>
            </a:r>
            <a:r>
              <a:rPr lang="zh-CN" altLang="en-US" smtClean="0">
                <a:sym typeface="Euclid Extra" panose="02050502000505020303" pitchFamily="18" charset="2"/>
              </a:rPr>
              <a:t>因此</a:t>
            </a: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107950" y="1557338"/>
          <a:ext cx="8826500" cy="3035300"/>
        </p:xfrm>
        <a:graphic>
          <a:graphicData uri="http://schemas.openxmlformats.org/presentationml/2006/ole">
            <p:oleObj spid="_x0000_s25608" name="Equation" r:id="rId3" imgW="8826500" imgH="3035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3C0A9B-0719-499A-9A4B-DD0E6ED8E77E}" type="slidenum">
              <a:rPr lang="en-US" altLang="zh-CN" sz="20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250825" y="188913"/>
          <a:ext cx="8621713" cy="6196012"/>
        </p:xfrm>
        <a:graphic>
          <a:graphicData uri="http://schemas.openxmlformats.org/presentationml/2006/ole">
            <p:oleObj spid="_x0000_s26631" name="Document" r:id="rId3" imgW="5961600" imgH="42768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ACA21B-F8D1-437A-85CC-CBFC54A73805}" type="slidenum">
              <a:rPr lang="en-US" altLang="zh-CN" sz="20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252413" y="195263"/>
          <a:ext cx="8609012" cy="6196012"/>
        </p:xfrm>
        <a:graphic>
          <a:graphicData uri="http://schemas.openxmlformats.org/presentationml/2006/ole">
            <p:oleObj spid="_x0000_s27655" name="Document" r:id="rId3" imgW="5939640" imgH="42768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8933CB-9CD6-4DFF-B684-818E028752FA}" type="slidenum">
              <a:rPr lang="en-US" altLang="zh-CN" sz="20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250825" y="192088"/>
          <a:ext cx="8585200" cy="1800225"/>
        </p:xfrm>
        <a:graphic>
          <a:graphicData uri="http://schemas.openxmlformats.org/presentationml/2006/ole">
            <p:oleObj spid="_x0000_s28683" name="Document" r:id="rId3" imgW="5930640" imgH="1231920" progId="Word.Document.8">
              <p:embed/>
            </p:oleObj>
          </a:graphicData>
        </a:graphic>
      </p:graphicFrame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179388" y="2133600"/>
          <a:ext cx="8604250" cy="3259138"/>
        </p:xfrm>
        <a:graphic>
          <a:graphicData uri="http://schemas.openxmlformats.org/presentationml/2006/ole">
            <p:oleObj spid="_x0000_s28684" name="Equation" r:id="rId4" imgW="9017000" imgH="3416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ADBF35-E35F-485F-BC85-4FD97B951B57}" type="slidenum">
              <a:rPr lang="en-US" altLang="zh-CN" sz="20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856662" cy="2935287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>
                <a:solidFill>
                  <a:schemeClr val="hlink"/>
                </a:solidFill>
              </a:rPr>
              <a:t>4</a:t>
            </a:r>
            <a:r>
              <a:rPr lang="en-US" altLang="zh-CN" smtClean="0"/>
              <a:t> </a:t>
            </a:r>
            <a:r>
              <a:rPr lang="zh-CN" altLang="en-US" smtClean="0"/>
              <a:t>某公司有</a:t>
            </a:r>
            <a:r>
              <a:rPr lang="en-US" altLang="zh-CN" smtClean="0"/>
              <a:t>200</a:t>
            </a:r>
            <a:r>
              <a:rPr lang="zh-CN" altLang="en-US" smtClean="0"/>
              <a:t>名员工参加一种资格证书考试</a:t>
            </a:r>
            <a:r>
              <a:rPr lang="en-US" altLang="zh-CN" smtClean="0"/>
              <a:t>. </a:t>
            </a:r>
            <a:r>
              <a:rPr lang="zh-CN" altLang="en-US" smtClean="0"/>
              <a:t>按往年经验</a:t>
            </a:r>
            <a:r>
              <a:rPr lang="en-US" altLang="zh-CN" smtClean="0"/>
              <a:t>, </a:t>
            </a:r>
            <a:r>
              <a:rPr lang="zh-CN" altLang="en-US" smtClean="0"/>
              <a:t>该考试通过率为</a:t>
            </a:r>
            <a:r>
              <a:rPr lang="en-US" altLang="zh-CN" smtClean="0"/>
              <a:t>0.8. </a:t>
            </a:r>
            <a:r>
              <a:rPr lang="zh-CN" altLang="en-US" smtClean="0"/>
              <a:t>试计算这</a:t>
            </a:r>
            <a:r>
              <a:rPr lang="en-US" altLang="zh-CN" smtClean="0"/>
              <a:t>200</a:t>
            </a:r>
            <a:r>
              <a:rPr lang="zh-CN" altLang="en-US" smtClean="0"/>
              <a:t>名员工至少有</a:t>
            </a:r>
            <a:r>
              <a:rPr lang="en-US" altLang="zh-CN" smtClean="0"/>
              <a:t>150</a:t>
            </a:r>
            <a:r>
              <a:rPr lang="zh-CN" altLang="en-US" smtClean="0"/>
              <a:t>人考试通过的概率</a:t>
            </a:r>
            <a:r>
              <a:rPr lang="en-US" altLang="zh-CN" smtClean="0"/>
              <a:t>.</a:t>
            </a:r>
            <a:br>
              <a:rPr lang="en-US" altLang="zh-CN" smtClean="0"/>
            </a:br>
            <a:r>
              <a:rPr lang="zh-CN" altLang="en-US" b="1" smtClean="0">
                <a:solidFill>
                  <a:schemeClr val="hlink"/>
                </a:solidFill>
              </a:rPr>
              <a:t>解</a:t>
            </a:r>
            <a:r>
              <a:rPr lang="zh-CN" altLang="en-US" smtClean="0"/>
              <a:t> 令</a:t>
            </a: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1042988" y="2852738"/>
          <a:ext cx="7488237" cy="1355725"/>
        </p:xfrm>
        <a:graphic>
          <a:graphicData uri="http://schemas.openxmlformats.org/presentationml/2006/ole">
            <p:oleObj spid="_x0000_s29705" name="Equation" r:id="rId3" imgW="1833120" imgH="316800" progId="Equation.DSMT4">
              <p:embed/>
            </p:oleObj>
          </a:graphicData>
        </a:graphic>
      </p:graphicFrame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179388" y="4221163"/>
            <a:ext cx="8713787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/>
              <a:t>则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(1,0.8), </a:t>
            </a:r>
            <a:r>
              <a:rPr lang="zh-CN" altLang="en-US"/>
              <a:t>考试通过的人数</a:t>
            </a:r>
            <a:r>
              <a:rPr lang="en-US" altLang="zh-CN" i="1"/>
              <a:t>Y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X</a:t>
            </a:r>
            <a:r>
              <a:rPr lang="en-US" altLang="zh-CN" baseline="-25000"/>
              <a:t>200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(200, 0.8), </a:t>
            </a:r>
            <a:r>
              <a:rPr lang="zh-CN" altLang="en-US"/>
              <a:t>但近似有</a:t>
            </a:r>
          </a:p>
          <a:p>
            <a:pPr eaLnBrk="1" hangingPunct="1">
              <a:spcBef>
                <a:spcPct val="5000"/>
              </a:spcBef>
              <a:buClrTx/>
              <a:buSzTx/>
              <a:buFontTx/>
              <a:buNone/>
            </a:pPr>
            <a:r>
              <a:rPr lang="en-US" altLang="zh-CN" i="1"/>
              <a:t>Y</a:t>
            </a:r>
            <a:r>
              <a:rPr lang="en-US" altLang="zh-CN"/>
              <a:t>~</a:t>
            </a:r>
            <a:r>
              <a:rPr lang="en-US" altLang="zh-CN" i="1"/>
              <a:t>N</a:t>
            </a:r>
            <a:r>
              <a:rPr lang="en-US" altLang="zh-CN"/>
              <a:t>(160, 32)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6387A7-DAF9-49EF-93B4-B2794439BD92}" type="slidenum">
              <a:rPr lang="en-US" altLang="zh-CN" sz="20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713787" cy="774700"/>
          </a:xfrm>
        </p:spPr>
        <p:txBody>
          <a:bodyPr/>
          <a:lstStyle/>
          <a:p>
            <a:pPr eaLnBrk="1" hangingPunct="1"/>
            <a:r>
              <a:rPr lang="zh-CN" altLang="en-US" smtClean="0"/>
              <a:t>考试通过的人数</a:t>
            </a:r>
            <a:r>
              <a:rPr lang="en-US" altLang="zh-CN" i="1" smtClean="0"/>
              <a:t>Y</a:t>
            </a:r>
            <a:r>
              <a:rPr lang="en-US" altLang="zh-CN" smtClean="0"/>
              <a:t>~</a:t>
            </a:r>
            <a:r>
              <a:rPr lang="en-US" altLang="zh-CN" i="1" smtClean="0"/>
              <a:t>N</a:t>
            </a:r>
            <a:r>
              <a:rPr lang="en-US" altLang="zh-CN" smtClean="0"/>
              <a:t>(160, 32), </a:t>
            </a:r>
            <a:r>
              <a:rPr lang="zh-CN" altLang="en-US" smtClean="0"/>
              <a:t>因此</a:t>
            </a:r>
          </a:p>
        </p:txBody>
      </p:sp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827088" y="1125538"/>
          <a:ext cx="7251700" cy="2590800"/>
        </p:xfrm>
        <a:graphic>
          <a:graphicData uri="http://schemas.openxmlformats.org/presentationml/2006/ole">
            <p:oleObj spid="_x0000_s30728" name="Equation" r:id="rId3" imgW="7251700" imgH="2590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F4444A-CDA4-4CCB-9533-23DDD8F76576}" type="slidenum">
              <a:rPr lang="en-US" altLang="zh-CN" sz="20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888037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</a:rPr>
              <a:t>例</a:t>
            </a:r>
            <a:r>
              <a:rPr lang="en-US" altLang="zh-CN" b="1" smtClean="0">
                <a:solidFill>
                  <a:schemeClr val="hlink"/>
                </a:solidFill>
              </a:rPr>
              <a:t>5</a:t>
            </a:r>
            <a:r>
              <a:rPr lang="en-US" altLang="zh-CN" smtClean="0"/>
              <a:t> </a:t>
            </a:r>
            <a:r>
              <a:rPr lang="zh-CN" altLang="en-US" smtClean="0"/>
              <a:t>某市保险公司开办一年人身保险业务</a:t>
            </a:r>
            <a:r>
              <a:rPr lang="en-US" altLang="zh-CN" smtClean="0"/>
              <a:t>, </a:t>
            </a:r>
            <a:r>
              <a:rPr lang="zh-CN" altLang="en-US" smtClean="0"/>
              <a:t>被保险人每年需交付保险费</a:t>
            </a:r>
            <a:r>
              <a:rPr lang="en-US" altLang="zh-CN" smtClean="0"/>
              <a:t>160</a:t>
            </a:r>
            <a:r>
              <a:rPr lang="zh-CN" altLang="en-US" smtClean="0"/>
              <a:t>元</a:t>
            </a:r>
            <a:r>
              <a:rPr lang="en-US" altLang="zh-CN" smtClean="0"/>
              <a:t>, </a:t>
            </a:r>
            <a:r>
              <a:rPr lang="zh-CN" altLang="en-US" smtClean="0"/>
              <a:t>若一年内发生重大人身事故</a:t>
            </a:r>
            <a:r>
              <a:rPr lang="en-US" altLang="zh-CN" smtClean="0"/>
              <a:t>, </a:t>
            </a:r>
            <a:r>
              <a:rPr lang="zh-CN" altLang="en-US" smtClean="0"/>
              <a:t>其本人或家属可获</a:t>
            </a:r>
            <a:r>
              <a:rPr lang="en-US" altLang="zh-CN" smtClean="0"/>
              <a:t>2</a:t>
            </a:r>
            <a:r>
              <a:rPr lang="zh-CN" altLang="en-US" smtClean="0"/>
              <a:t>万元赔金</a:t>
            </a:r>
            <a:r>
              <a:rPr lang="en-US" altLang="zh-CN" smtClean="0"/>
              <a:t>. </a:t>
            </a:r>
            <a:r>
              <a:rPr lang="zh-CN" altLang="en-US" smtClean="0"/>
              <a:t>已知该市人员一年内发生重大人身事故的概率为</a:t>
            </a:r>
            <a:r>
              <a:rPr lang="en-US" altLang="zh-CN" smtClean="0"/>
              <a:t>0.005, </a:t>
            </a:r>
            <a:r>
              <a:rPr lang="zh-CN" altLang="en-US" smtClean="0"/>
              <a:t>现有</a:t>
            </a:r>
            <a:r>
              <a:rPr lang="en-US" altLang="zh-CN" smtClean="0"/>
              <a:t>5000</a:t>
            </a:r>
            <a:r>
              <a:rPr lang="zh-CN" altLang="en-US" smtClean="0"/>
              <a:t>人参加此项保险</a:t>
            </a:r>
            <a:r>
              <a:rPr lang="en-US" altLang="zh-CN" smtClean="0"/>
              <a:t>, </a:t>
            </a:r>
            <a:r>
              <a:rPr lang="zh-CN" altLang="en-US" smtClean="0"/>
              <a:t>问保险公司一年内从此项业务中所得到的总收益在</a:t>
            </a:r>
            <a:r>
              <a:rPr lang="en-US" altLang="zh-CN" smtClean="0"/>
              <a:t>20</a:t>
            </a:r>
            <a:r>
              <a:rPr lang="zh-CN" altLang="en-US" smtClean="0"/>
              <a:t>万元到</a:t>
            </a:r>
            <a:r>
              <a:rPr lang="en-US" altLang="zh-CN" smtClean="0"/>
              <a:t>40</a:t>
            </a:r>
            <a:r>
              <a:rPr lang="zh-CN" altLang="en-US" smtClean="0"/>
              <a:t>万元之间的概率是多少</a:t>
            </a:r>
            <a:r>
              <a:rPr lang="en-US" altLang="zh-CN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1D9AE2-069D-4DB5-9ED7-61B4D4CD6BE5}" type="slidenum">
              <a:rPr lang="en-US" altLang="zh-CN" sz="20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</a:rPr>
              <a:t>解</a:t>
            </a:r>
            <a:r>
              <a:rPr lang="zh-CN" altLang="en-US" smtClean="0"/>
              <a:t> 记</a:t>
            </a:r>
          </a:p>
        </p:txBody>
      </p:sp>
      <p:graphicFrame>
        <p:nvGraphicFramePr>
          <p:cNvPr id="32772" name="Object 6"/>
          <p:cNvGraphicFramePr>
            <a:graphicFrameLocks noChangeAspect="1"/>
          </p:cNvGraphicFramePr>
          <p:nvPr/>
        </p:nvGraphicFramePr>
        <p:xfrm>
          <a:off x="107950" y="836613"/>
          <a:ext cx="8963025" cy="1146175"/>
        </p:xfrm>
        <a:graphic>
          <a:graphicData uri="http://schemas.openxmlformats.org/presentationml/2006/ole">
            <p:oleObj spid="_x0000_s32777" name="Equation" r:id="rId3" imgW="2599560" imgH="316800" progId="Equation.DSMT4">
              <p:embed/>
            </p:oleObj>
          </a:graphicData>
        </a:graphic>
      </p:graphicFrame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179388" y="2133600"/>
            <a:ext cx="8713787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则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(1,0.005), </a:t>
            </a:r>
            <a:r>
              <a:rPr lang="en-US" altLang="zh-CN" i="1"/>
              <a:t>Y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X</a:t>
            </a:r>
            <a:r>
              <a:rPr lang="en-US" altLang="zh-CN" baseline="-25000"/>
              <a:t>5000</a:t>
            </a:r>
            <a:r>
              <a:rPr lang="zh-CN" altLang="en-US"/>
              <a:t>是这</a:t>
            </a:r>
            <a:r>
              <a:rPr lang="en-US" altLang="zh-CN"/>
              <a:t>5000</a:t>
            </a:r>
            <a:r>
              <a:rPr lang="zh-CN" altLang="en-US"/>
              <a:t>人一年中发生重大人身事故的人数</a:t>
            </a:r>
            <a:r>
              <a:rPr lang="en-US" altLang="zh-CN"/>
              <a:t>, </a:t>
            </a:r>
            <a:r>
              <a:rPr lang="zh-CN" altLang="en-US"/>
              <a:t>因此</a:t>
            </a:r>
            <a:r>
              <a:rPr lang="en-US" altLang="zh-CN" i="1"/>
              <a:t>Y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(5000,0.005), </a:t>
            </a:r>
            <a:r>
              <a:rPr lang="zh-CN" altLang="en-US"/>
              <a:t>近似有</a:t>
            </a:r>
            <a:r>
              <a:rPr lang="en-US" altLang="zh-CN" i="1"/>
              <a:t>Y</a:t>
            </a:r>
            <a:r>
              <a:rPr lang="en-US" altLang="zh-CN"/>
              <a:t>~</a:t>
            </a:r>
            <a:r>
              <a:rPr lang="en-US" altLang="zh-CN" i="1"/>
              <a:t>N</a:t>
            </a:r>
            <a:r>
              <a:rPr lang="en-US" altLang="zh-CN"/>
              <a:t>(25, 24.875), </a:t>
            </a:r>
            <a:r>
              <a:rPr lang="zh-CN" altLang="en-US"/>
              <a:t>保险公司一年的总收益是</a:t>
            </a:r>
            <a:r>
              <a:rPr lang="en-US" altLang="zh-CN"/>
              <a:t>0.016</a:t>
            </a:r>
            <a:r>
              <a:rPr lang="en-US" altLang="zh-CN">
                <a:sym typeface="Symbol" panose="05050102010706020507" pitchFamily="18" charset="2"/>
              </a:rPr>
              <a:t>5000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zh-CN" altLang="en-US">
                <a:sym typeface="Symbol" panose="05050102010706020507" pitchFamily="18" charset="2"/>
              </a:rPr>
              <a:t>因此要求的概率是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{2080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40}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1C0180-3B55-40A5-A1CF-78AA5E4672A1}" type="slidenum">
              <a:rPr lang="en-US" altLang="zh-CN" sz="20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eaLnBrk="1" hangingPunct="1"/>
            <a:r>
              <a:rPr lang="en-US" altLang="zh-CN" i="1" smtClean="0"/>
              <a:t>Y</a:t>
            </a:r>
            <a:r>
              <a:rPr lang="en-US" altLang="zh-CN" smtClean="0"/>
              <a:t>~</a:t>
            </a:r>
            <a:r>
              <a:rPr lang="en-US" altLang="zh-CN" i="1" smtClean="0"/>
              <a:t>N</a:t>
            </a:r>
            <a:r>
              <a:rPr lang="en-US" altLang="zh-CN" smtClean="0"/>
              <a:t>(25, 24.875), </a:t>
            </a:r>
          </a:p>
        </p:txBody>
      </p:sp>
      <p:graphicFrame>
        <p:nvGraphicFramePr>
          <p:cNvPr id="33796" name="Object 5"/>
          <p:cNvGraphicFramePr>
            <a:graphicFrameLocks noChangeAspect="1"/>
          </p:cNvGraphicFramePr>
          <p:nvPr/>
        </p:nvGraphicFramePr>
        <p:xfrm>
          <a:off x="539750" y="1052513"/>
          <a:ext cx="7988300" cy="3225800"/>
        </p:xfrm>
        <a:graphic>
          <a:graphicData uri="http://schemas.openxmlformats.org/presentationml/2006/ole">
            <p:oleObj spid="_x0000_s33800" name="Equation" r:id="rId3" imgW="7988300" imgH="3225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A1C858-EFFD-4BA7-8EA0-71E9751F59AE}" type="slidenum">
              <a:rPr lang="en-US" altLang="zh-CN" sz="2000"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2845"/>
            <a:ext cx="8435975" cy="77492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一、切比雪夫</a:t>
            </a:r>
            <a:r>
              <a:rPr lang="en-US" altLang="zh-CN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 err="1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Chebyshev</a:t>
            </a:r>
            <a:r>
              <a:rPr lang="en-US" altLang="zh-CN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不等式</a:t>
            </a:r>
            <a:endParaRPr lang="zh-CN" altLang="en-US" sz="3200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2339752" y="2482850"/>
          <a:ext cx="3733800" cy="1117600"/>
        </p:xfrm>
        <a:graphic>
          <a:graphicData uri="http://schemas.openxmlformats.org/presentationml/2006/ole">
            <p:oleObj spid="_x0000_s5134" name="Equation" r:id="rId3" imgW="3733800" imgH="1117600" progId="Equation.DSMT4">
              <p:embed/>
            </p:oleObj>
          </a:graphicData>
        </a:graphic>
      </p:graphicFrame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468313" y="3707602"/>
            <a:ext cx="86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或</a:t>
            </a:r>
          </a:p>
        </p:txBody>
      </p:sp>
      <p:graphicFrame>
        <p:nvGraphicFramePr>
          <p:cNvPr id="5126" name="Object 7"/>
          <p:cNvGraphicFramePr>
            <a:graphicFrameLocks noChangeAspect="1"/>
          </p:cNvGraphicFramePr>
          <p:nvPr/>
        </p:nvGraphicFramePr>
        <p:xfrm>
          <a:off x="2338040" y="3851275"/>
          <a:ext cx="4394200" cy="1117600"/>
        </p:xfrm>
        <a:graphic>
          <a:graphicData uri="http://schemas.openxmlformats.org/presentationml/2006/ole">
            <p:oleObj spid="_x0000_s5135" name="Equation" r:id="rId4" imgW="4394200" imgH="1117600" progId="Equation.DSMT4">
              <p:embed/>
            </p:oleObj>
          </a:graphicData>
        </a:graphic>
      </p:graphicFrame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539750" y="5220489"/>
            <a:ext cx="828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上述不等式称</a:t>
            </a:r>
            <a:r>
              <a:rPr lang="zh-CN" altLang="en-US" sz="3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切比雪夫不等式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67544" y="1331784"/>
            <a:ext cx="843597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定理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1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设随机变量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期望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)=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j-ea"/>
                <a:cs typeface="+mj-cs"/>
              </a:rPr>
              <a:t>m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方差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)=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j-ea"/>
                <a:cs typeface="+mj-cs"/>
              </a:rPr>
              <a:t>s</a:t>
            </a:r>
            <a:r>
              <a:rPr kumimoji="0" lang="en-US" altLang="zh-CN" sz="36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则对于任给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j-ea"/>
                <a:cs typeface="+mj-cs"/>
              </a:rPr>
              <a:t>e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&gt;0,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E0A4DA-D2C9-4BED-8C7B-82252FEE66B3}" type="slidenum">
              <a:rPr lang="en-US" altLang="zh-CN" sz="20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graphicFrame>
        <p:nvGraphicFramePr>
          <p:cNvPr id="34819" name="Object 5"/>
          <p:cNvGraphicFramePr>
            <a:graphicFrameLocks noChangeAspect="1"/>
          </p:cNvGraphicFramePr>
          <p:nvPr/>
        </p:nvGraphicFramePr>
        <p:xfrm>
          <a:off x="182563" y="260350"/>
          <a:ext cx="8566150" cy="6207125"/>
        </p:xfrm>
        <a:graphic>
          <a:graphicData uri="http://schemas.openxmlformats.org/presentationml/2006/ole">
            <p:oleObj spid="_x0000_s34823" name="Document" r:id="rId3" imgW="5979240" imgH="43297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8D4C6F2-A2BB-4348-B12F-DE471214CE69}" type="slidenum">
              <a:rPr lang="en-US" altLang="zh-CN" sz="20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075613" cy="50958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</a:rPr>
              <a:t>考研题</a:t>
            </a:r>
            <a:r>
              <a:rPr lang="en-US" altLang="zh-CN" b="1" smtClean="0">
                <a:solidFill>
                  <a:schemeClr val="hlink"/>
                </a:solidFill>
              </a:rPr>
              <a:t>(01408)</a:t>
            </a:r>
            <a:r>
              <a:rPr lang="en-US" altLang="zh-CN" smtClean="0"/>
              <a:t> </a:t>
            </a:r>
            <a:r>
              <a:rPr lang="zh-CN" altLang="en-US" smtClean="0"/>
              <a:t>一生产线生产的产品成箱包装</a:t>
            </a:r>
            <a:r>
              <a:rPr lang="en-US" altLang="zh-CN" smtClean="0"/>
              <a:t>, </a:t>
            </a:r>
            <a:r>
              <a:rPr lang="zh-CN" altLang="en-US" smtClean="0"/>
              <a:t>每箱的重量是随机的</a:t>
            </a:r>
            <a:r>
              <a:rPr lang="en-US" altLang="zh-CN" smtClean="0"/>
              <a:t>, </a:t>
            </a:r>
            <a:r>
              <a:rPr lang="zh-CN" altLang="en-US" smtClean="0"/>
              <a:t>假设每箱平均重</a:t>
            </a:r>
            <a:r>
              <a:rPr lang="en-US" altLang="zh-CN" smtClean="0"/>
              <a:t>50kg, </a:t>
            </a:r>
            <a:r>
              <a:rPr lang="zh-CN" altLang="en-US" smtClean="0"/>
              <a:t>标准差为</a:t>
            </a:r>
            <a:r>
              <a:rPr lang="en-US" altLang="zh-CN" smtClean="0"/>
              <a:t>5kg. </a:t>
            </a:r>
            <a:r>
              <a:rPr lang="zh-CN" altLang="en-US" smtClean="0"/>
              <a:t>若用最大载重量为</a:t>
            </a:r>
            <a:r>
              <a:rPr lang="en-US" altLang="zh-CN" smtClean="0"/>
              <a:t>5t</a:t>
            </a:r>
            <a:r>
              <a:rPr lang="zh-CN" altLang="en-US" smtClean="0"/>
              <a:t>的汽车承运</a:t>
            </a:r>
            <a:r>
              <a:rPr lang="en-US" altLang="zh-CN" smtClean="0"/>
              <a:t>, </a:t>
            </a:r>
            <a:r>
              <a:rPr lang="zh-CN" altLang="en-US" smtClean="0"/>
              <a:t>试利用中心极限定理说明每辆车最多可以装多少箱</a:t>
            </a:r>
            <a:r>
              <a:rPr lang="en-US" altLang="zh-CN" smtClean="0"/>
              <a:t>, </a:t>
            </a:r>
            <a:r>
              <a:rPr lang="zh-CN" altLang="en-US" smtClean="0"/>
              <a:t>才能保障不超载的概率大于</a:t>
            </a:r>
            <a:r>
              <a:rPr lang="en-US" altLang="zh-CN" smtClean="0"/>
              <a:t>0.977 (</a:t>
            </a:r>
            <a:r>
              <a:rPr lang="en-US" altLang="zh-CN" i="1" smtClean="0">
                <a:latin typeface="Symbol" panose="05050102010706020507" pitchFamily="18" charset="2"/>
              </a:rPr>
              <a:t>F</a:t>
            </a:r>
            <a:r>
              <a:rPr lang="en-US" altLang="zh-CN" smtClean="0"/>
              <a:t>(2)=0.977, </a:t>
            </a:r>
            <a:r>
              <a:rPr lang="en-US" altLang="zh-CN" i="1" smtClean="0">
                <a:latin typeface="Symbol" panose="05050102010706020507" pitchFamily="18" charset="2"/>
              </a:rPr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是标准正态分布函数</a:t>
            </a:r>
            <a:r>
              <a:rPr lang="en-US" altLang="zh-CN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69A017-812F-40FA-AE4F-F54CB73C189F}" type="slidenum">
              <a:rPr lang="en-US" altLang="zh-CN" sz="20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582987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hlink"/>
                </a:solidFill>
              </a:rPr>
              <a:t>解</a:t>
            </a:r>
            <a:r>
              <a:rPr lang="zh-CN" altLang="en-US" smtClean="0"/>
              <a:t> 设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(</a:t>
            </a:r>
            <a:r>
              <a:rPr lang="en-US" altLang="zh-CN" i="1" smtClean="0"/>
              <a:t>i</a:t>
            </a:r>
            <a:r>
              <a:rPr lang="en-US" altLang="zh-CN" smtClean="0"/>
              <a:t>=1,2,…,</a:t>
            </a:r>
            <a:r>
              <a:rPr lang="en-US" altLang="zh-CN" i="1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是装运的第</a:t>
            </a:r>
            <a:r>
              <a:rPr lang="en-US" altLang="zh-CN" i="1" smtClean="0"/>
              <a:t>i</a:t>
            </a:r>
            <a:r>
              <a:rPr lang="zh-CN" altLang="en-US" smtClean="0"/>
              <a:t>箱的重量</a:t>
            </a:r>
            <a:r>
              <a:rPr lang="en-US" altLang="zh-CN" smtClean="0"/>
              <a:t>, </a:t>
            </a:r>
            <a:r>
              <a:rPr lang="en-US" altLang="zh-CN" i="1" smtClean="0"/>
              <a:t>n</a:t>
            </a:r>
            <a:r>
              <a:rPr lang="zh-CN" altLang="en-US" smtClean="0"/>
              <a:t>为装运的箱数</a:t>
            </a:r>
            <a:r>
              <a:rPr lang="en-US" altLang="zh-CN" smtClean="0"/>
              <a:t>, </a:t>
            </a:r>
            <a:r>
              <a:rPr lang="zh-CN" altLang="en-US" smtClean="0"/>
              <a:t>则</a:t>
            </a:r>
            <a:r>
              <a:rPr lang="en-US" altLang="zh-CN" i="1" smtClean="0"/>
              <a:t>E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)=50, </a:t>
            </a:r>
            <a:r>
              <a:rPr lang="en-US" altLang="zh-CN" i="1" smtClean="0"/>
              <a:t>D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)</a:t>
            </a:r>
            <a:r>
              <a:rPr lang="en-US" altLang="zh-CN" i="1" smtClean="0"/>
              <a:t>=</a:t>
            </a:r>
            <a:r>
              <a:rPr lang="en-US" altLang="zh-CN" smtClean="0"/>
              <a:t>5</a:t>
            </a:r>
            <a:r>
              <a:rPr lang="en-US" altLang="zh-CN" baseline="30000" smtClean="0"/>
              <a:t>2</a:t>
            </a:r>
            <a:r>
              <a:rPr lang="en-US" altLang="zh-CN" smtClean="0"/>
              <a:t>, </a:t>
            </a:r>
            <a:r>
              <a:rPr lang="zh-CN" altLang="en-US" smtClean="0"/>
              <a:t>装运的总重量为</a:t>
            </a:r>
            <a:r>
              <a:rPr lang="en-US" altLang="zh-CN" i="1" smtClean="0"/>
              <a:t>Y</a:t>
            </a:r>
            <a:r>
              <a:rPr lang="en-US" altLang="zh-CN" smtClean="0"/>
              <a:t>=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+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+…+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,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,…,</a:t>
            </a:r>
            <a:r>
              <a:rPr lang="en-US" altLang="zh-CN" i="1" smtClean="0"/>
              <a:t>X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独立同分布</a:t>
            </a:r>
            <a:r>
              <a:rPr lang="en-US" altLang="zh-CN" smtClean="0"/>
              <a:t>. </a:t>
            </a:r>
            <a:r>
              <a:rPr lang="en-US" altLang="zh-CN" i="1" smtClean="0"/>
              <a:t>E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)=50</a:t>
            </a:r>
            <a:r>
              <a:rPr lang="en-US" altLang="zh-CN" i="1" smtClean="0"/>
              <a:t>n</a:t>
            </a:r>
            <a:r>
              <a:rPr lang="en-US" altLang="zh-CN" smtClean="0"/>
              <a:t>, </a:t>
            </a:r>
            <a:r>
              <a:rPr lang="en-US" altLang="zh-CN" i="1" smtClean="0"/>
              <a:t>D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)=25</a:t>
            </a:r>
            <a:r>
              <a:rPr lang="en-US" altLang="zh-CN" i="1" smtClean="0"/>
              <a:t>n</a:t>
            </a:r>
            <a:r>
              <a:rPr lang="en-US" altLang="zh-CN" smtClean="0"/>
              <a:t>, </a:t>
            </a:r>
            <a:r>
              <a:rPr lang="zh-CN" altLang="en-US" smtClean="0"/>
              <a:t>因此近似有</a:t>
            </a:r>
            <a:r>
              <a:rPr lang="en-US" altLang="zh-CN" i="1" smtClean="0"/>
              <a:t>Y</a:t>
            </a:r>
            <a:r>
              <a:rPr lang="en-US" altLang="zh-CN" smtClean="0"/>
              <a:t>~</a:t>
            </a:r>
            <a:r>
              <a:rPr lang="en-US" altLang="zh-CN" i="1" smtClean="0"/>
              <a:t>N</a:t>
            </a:r>
            <a:r>
              <a:rPr lang="en-US" altLang="zh-CN" smtClean="0"/>
              <a:t>(50</a:t>
            </a:r>
            <a:r>
              <a:rPr lang="en-US" altLang="zh-CN" i="1" smtClean="0"/>
              <a:t>n</a:t>
            </a:r>
            <a:r>
              <a:rPr lang="en-US" altLang="zh-CN" smtClean="0"/>
              <a:t>, 25</a:t>
            </a:r>
            <a:r>
              <a:rPr lang="en-US" altLang="zh-CN" i="1" smtClean="0"/>
              <a:t>n</a:t>
            </a:r>
            <a:r>
              <a:rPr lang="en-US" altLang="zh-CN" smtClean="0"/>
              <a:t>), </a:t>
            </a:r>
            <a:r>
              <a:rPr lang="zh-CN" altLang="en-US" smtClean="0"/>
              <a:t>不超载的概率为</a:t>
            </a:r>
          </a:p>
        </p:txBody>
      </p:sp>
      <p:graphicFrame>
        <p:nvGraphicFramePr>
          <p:cNvPr id="36868" name="Object 5"/>
          <p:cNvGraphicFramePr>
            <a:graphicFrameLocks noChangeAspect="1"/>
          </p:cNvGraphicFramePr>
          <p:nvPr/>
        </p:nvGraphicFramePr>
        <p:xfrm>
          <a:off x="755650" y="3716338"/>
          <a:ext cx="7543800" cy="2590800"/>
        </p:xfrm>
        <a:graphic>
          <a:graphicData uri="http://schemas.openxmlformats.org/presentationml/2006/ole">
            <p:oleObj spid="_x0000_s36872" name="Equation" r:id="rId3" imgW="7543800" imgH="2590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A013A4-F52E-48C1-B82E-D3836A9516E7}" type="slidenum">
              <a:rPr lang="en-US" altLang="zh-CN" sz="20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3141663"/>
            <a:ext cx="8229600" cy="1139825"/>
          </a:xfrm>
        </p:spPr>
        <p:txBody>
          <a:bodyPr/>
          <a:lstStyle/>
          <a:p>
            <a:pPr eaLnBrk="1" hangingPunct="1"/>
            <a:r>
              <a:rPr lang="zh-CN" altLang="en-US" smtClean="0"/>
              <a:t>故</a:t>
            </a:r>
          </a:p>
        </p:txBody>
      </p:sp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827088" y="188913"/>
          <a:ext cx="7543800" cy="2590800"/>
        </p:xfrm>
        <a:graphic>
          <a:graphicData uri="http://schemas.openxmlformats.org/presentationml/2006/ole">
            <p:oleObj spid="_x0000_s37901" name="Equation" r:id="rId3" imgW="7543800" imgH="2590800" progId="Equation.DSMT4">
              <p:embed/>
            </p:oleObj>
          </a:graphicData>
        </a:graphic>
      </p:graphicFrame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2268538" y="3068638"/>
          <a:ext cx="2705100" cy="1130300"/>
        </p:xfrm>
        <a:graphic>
          <a:graphicData uri="http://schemas.openxmlformats.org/presentationml/2006/ole">
            <p:oleObj spid="_x0000_s37902" name="Equation" r:id="rId4" imgW="2705100" imgH="1130300" progId="Equation.DSMT4">
              <p:embed/>
            </p:oleObj>
          </a:graphicData>
        </a:graphic>
      </p:graphicFrame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468313" y="4365625"/>
            <a:ext cx="8424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解得</a:t>
            </a:r>
            <a:r>
              <a:rPr lang="en-US" altLang="zh-CN" i="1"/>
              <a:t>n</a:t>
            </a:r>
            <a:r>
              <a:rPr lang="en-US" altLang="zh-CN"/>
              <a:t>&lt;98.0199, </a:t>
            </a:r>
            <a:r>
              <a:rPr lang="zh-CN" altLang="en-US"/>
              <a:t>也就是最多可以装</a:t>
            </a:r>
            <a:r>
              <a:rPr lang="en-US" altLang="zh-CN"/>
              <a:t>98</a:t>
            </a:r>
            <a:r>
              <a:rPr lang="zh-CN" altLang="en-US"/>
              <a:t>箱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A136FC-18C1-4E31-A579-C95F15DED3C5}" type="slidenum">
              <a:rPr lang="en-US" altLang="zh-CN" sz="20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27675"/>
          </a:xfrm>
        </p:spPr>
        <p:txBody>
          <a:bodyPr/>
          <a:lstStyle/>
          <a:p>
            <a:pPr algn="ctr" eaLnBrk="1" hangingPunct="1"/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作业   习题</a:t>
            </a:r>
            <a:r>
              <a:rPr lang="en-US" altLang="zh-CN" smtClean="0"/>
              <a:t>4-4 </a:t>
            </a:r>
            <a:r>
              <a:rPr lang="zh-CN" altLang="en-US" smtClean="0"/>
              <a:t>第</a:t>
            </a:r>
            <a:r>
              <a:rPr lang="en-US" altLang="zh-CN" smtClean="0"/>
              <a:t>117</a:t>
            </a:r>
            <a:r>
              <a:rPr lang="zh-CN" altLang="en-US" smtClean="0"/>
              <a:t>页开始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>第 </a:t>
            </a:r>
            <a:r>
              <a:rPr lang="en-US" altLang="zh-CN" smtClean="0"/>
              <a:t>5, 7, 9, 12 </a:t>
            </a:r>
            <a:r>
              <a:rPr lang="zh-CN" altLang="en-US" smtClean="0"/>
              <a:t>题</a:t>
            </a:r>
            <a:br>
              <a:rPr lang="zh-CN" altLang="en-US" smtClean="0"/>
            </a:b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C0A4B5-568B-4F65-8982-E38C96C494B8}" type="slidenum">
              <a:rPr lang="en-US" altLang="zh-CN" sz="2000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19994" y="404664"/>
            <a:ext cx="6336382" cy="3509635"/>
            <a:chOff x="1042988" y="765175"/>
            <a:chExt cx="7777162" cy="4323667"/>
          </a:xfrm>
        </p:grpSpPr>
        <p:sp>
          <p:nvSpPr>
            <p:cNvPr id="6147" name="Freeform 12"/>
            <p:cNvSpPr>
              <a:spLocks/>
            </p:cNvSpPr>
            <p:nvPr/>
          </p:nvSpPr>
          <p:spPr bwMode="auto">
            <a:xfrm>
              <a:off x="6588125" y="4005263"/>
              <a:ext cx="1296988" cy="431800"/>
            </a:xfrm>
            <a:custGeom>
              <a:avLst/>
              <a:gdLst>
                <a:gd name="T0" fmla="*/ 0 w 817"/>
                <a:gd name="T1" fmla="*/ 0 h 272"/>
                <a:gd name="T2" fmla="*/ 458668614 w 817"/>
                <a:gd name="T3" fmla="*/ 229335013 h 272"/>
                <a:gd name="T4" fmla="*/ 1028224146 w 817"/>
                <a:gd name="T5" fmla="*/ 342741250 h 272"/>
                <a:gd name="T6" fmla="*/ 1600300629 w 817"/>
                <a:gd name="T7" fmla="*/ 456149075 h 272"/>
                <a:gd name="T8" fmla="*/ 2058969244 w 817"/>
                <a:gd name="T9" fmla="*/ 572076263 h 272"/>
                <a:gd name="T10" fmla="*/ 2058969244 w 817"/>
                <a:gd name="T11" fmla="*/ 685482500 h 272"/>
                <a:gd name="T12" fmla="*/ 0 w 817"/>
                <a:gd name="T13" fmla="*/ 685482500 h 272"/>
                <a:gd name="T14" fmla="*/ 0 w 817"/>
                <a:gd name="T15" fmla="*/ 0 h 2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17" h="272">
                  <a:moveTo>
                    <a:pt x="0" y="0"/>
                  </a:moveTo>
                  <a:lnTo>
                    <a:pt x="182" y="91"/>
                  </a:lnTo>
                  <a:lnTo>
                    <a:pt x="408" y="136"/>
                  </a:lnTo>
                  <a:lnTo>
                    <a:pt x="635" y="181"/>
                  </a:lnTo>
                  <a:lnTo>
                    <a:pt x="817" y="227"/>
                  </a:lnTo>
                  <a:lnTo>
                    <a:pt x="817" y="272"/>
                  </a:lnTo>
                  <a:lnTo>
                    <a:pt x="0" y="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cap="flat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48" name="Freeform 11"/>
            <p:cNvSpPr>
              <a:spLocks/>
            </p:cNvSpPr>
            <p:nvPr/>
          </p:nvSpPr>
          <p:spPr bwMode="auto">
            <a:xfrm>
              <a:off x="1258888" y="3933825"/>
              <a:ext cx="1009650" cy="503238"/>
            </a:xfrm>
            <a:custGeom>
              <a:avLst/>
              <a:gdLst>
                <a:gd name="T0" fmla="*/ 0 w 636"/>
                <a:gd name="T1" fmla="*/ 798891119 h 317"/>
                <a:gd name="T2" fmla="*/ 1602819375 w 636"/>
                <a:gd name="T3" fmla="*/ 798891119 h 317"/>
                <a:gd name="T4" fmla="*/ 1602819375 w 636"/>
                <a:gd name="T5" fmla="*/ 0 h 317"/>
                <a:gd name="T6" fmla="*/ 1257558763 w 636"/>
                <a:gd name="T7" fmla="*/ 226814288 h 317"/>
                <a:gd name="T8" fmla="*/ 801409688 w 636"/>
                <a:gd name="T9" fmla="*/ 456149528 h 317"/>
                <a:gd name="T10" fmla="*/ 229335013 w 636"/>
                <a:gd name="T11" fmla="*/ 685483181 h 317"/>
                <a:gd name="T12" fmla="*/ 0 w 636"/>
                <a:gd name="T13" fmla="*/ 685483181 h 317"/>
                <a:gd name="T14" fmla="*/ 115927188 w 636"/>
                <a:gd name="T15" fmla="*/ 798891119 h 3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36" h="317">
                  <a:moveTo>
                    <a:pt x="0" y="317"/>
                  </a:moveTo>
                  <a:lnTo>
                    <a:pt x="636" y="317"/>
                  </a:lnTo>
                  <a:lnTo>
                    <a:pt x="636" y="0"/>
                  </a:lnTo>
                  <a:lnTo>
                    <a:pt x="499" y="90"/>
                  </a:lnTo>
                  <a:lnTo>
                    <a:pt x="318" y="181"/>
                  </a:lnTo>
                  <a:lnTo>
                    <a:pt x="91" y="272"/>
                  </a:lnTo>
                  <a:lnTo>
                    <a:pt x="0" y="272"/>
                  </a:lnTo>
                  <a:lnTo>
                    <a:pt x="46" y="3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cap="flat" cmpd="sng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0" name="Line 5"/>
            <p:cNvSpPr>
              <a:spLocks noChangeShapeType="1"/>
            </p:cNvSpPr>
            <p:nvPr/>
          </p:nvSpPr>
          <p:spPr bwMode="auto">
            <a:xfrm>
              <a:off x="1042988" y="4437063"/>
              <a:ext cx="727392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1" name="Oval 7"/>
            <p:cNvSpPr>
              <a:spLocks noChangeAspect="1" noChangeArrowheads="1"/>
            </p:cNvSpPr>
            <p:nvPr/>
          </p:nvSpPr>
          <p:spPr bwMode="auto">
            <a:xfrm>
              <a:off x="4356100" y="4376738"/>
              <a:ext cx="107950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fol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 flipV="1">
              <a:off x="2268538" y="3933825"/>
              <a:ext cx="0" cy="501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 flipV="1">
              <a:off x="6588125" y="4005263"/>
              <a:ext cx="0" cy="430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4" name="Freeform 10"/>
            <p:cNvSpPr>
              <a:spLocks/>
            </p:cNvSpPr>
            <p:nvPr/>
          </p:nvSpPr>
          <p:spPr bwMode="auto">
            <a:xfrm>
              <a:off x="1116013" y="1389063"/>
              <a:ext cx="6985000" cy="3024187"/>
            </a:xfrm>
            <a:custGeom>
              <a:avLst/>
              <a:gdLst>
                <a:gd name="T0" fmla="*/ 0 w 4400"/>
                <a:gd name="T1" fmla="*/ 2147483647 h 1905"/>
                <a:gd name="T2" fmla="*/ 685482500 w 4400"/>
                <a:gd name="T3" fmla="*/ 2147483647 h 1905"/>
                <a:gd name="T4" fmla="*/ 2147483647 w 4400"/>
                <a:gd name="T5" fmla="*/ 2147483647 h 1905"/>
                <a:gd name="T6" fmla="*/ 2147483647 w 4400"/>
                <a:gd name="T7" fmla="*/ 1638101292 h 1905"/>
                <a:gd name="T8" fmla="*/ 2147483647 w 4400"/>
                <a:gd name="T9" fmla="*/ 380542737 h 1905"/>
                <a:gd name="T10" fmla="*/ 2147483647 w 4400"/>
                <a:gd name="T11" fmla="*/ 151209350 h 1905"/>
                <a:gd name="T12" fmla="*/ 2147483647 w 4400"/>
                <a:gd name="T13" fmla="*/ 1295360098 h 1905"/>
                <a:gd name="T14" fmla="*/ 2147483647 w 4400"/>
                <a:gd name="T15" fmla="*/ 2147483647 h 1905"/>
                <a:gd name="T16" fmla="*/ 2147483647 w 4400"/>
                <a:gd name="T17" fmla="*/ 2147483647 h 1905"/>
                <a:gd name="T18" fmla="*/ 2147483647 w 4400"/>
                <a:gd name="T19" fmla="*/ 2147483647 h 19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00" h="1905">
                  <a:moveTo>
                    <a:pt x="0" y="1875"/>
                  </a:moveTo>
                  <a:cubicBezTo>
                    <a:pt x="53" y="1890"/>
                    <a:pt x="106" y="1905"/>
                    <a:pt x="272" y="1829"/>
                  </a:cubicBezTo>
                  <a:cubicBezTo>
                    <a:pt x="438" y="1753"/>
                    <a:pt x="794" y="1617"/>
                    <a:pt x="998" y="1421"/>
                  </a:cubicBezTo>
                  <a:cubicBezTo>
                    <a:pt x="1202" y="1225"/>
                    <a:pt x="1361" y="862"/>
                    <a:pt x="1497" y="650"/>
                  </a:cubicBezTo>
                  <a:cubicBezTo>
                    <a:pt x="1633" y="438"/>
                    <a:pt x="1678" y="249"/>
                    <a:pt x="1814" y="151"/>
                  </a:cubicBezTo>
                  <a:cubicBezTo>
                    <a:pt x="1950" y="53"/>
                    <a:pt x="2162" y="0"/>
                    <a:pt x="2313" y="60"/>
                  </a:cubicBezTo>
                  <a:cubicBezTo>
                    <a:pt x="2464" y="120"/>
                    <a:pt x="2593" y="317"/>
                    <a:pt x="2721" y="514"/>
                  </a:cubicBezTo>
                  <a:cubicBezTo>
                    <a:pt x="2849" y="711"/>
                    <a:pt x="2948" y="1044"/>
                    <a:pt x="3084" y="1240"/>
                  </a:cubicBezTo>
                  <a:cubicBezTo>
                    <a:pt x="3220" y="1436"/>
                    <a:pt x="3319" y="1587"/>
                    <a:pt x="3538" y="1693"/>
                  </a:cubicBezTo>
                  <a:cubicBezTo>
                    <a:pt x="3757" y="1799"/>
                    <a:pt x="4078" y="1837"/>
                    <a:pt x="4400" y="187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55" name="Text Box 13"/>
            <p:cNvSpPr txBox="1">
              <a:spLocks noChangeArrowheads="1"/>
            </p:cNvSpPr>
            <p:nvPr/>
          </p:nvSpPr>
          <p:spPr bwMode="auto">
            <a:xfrm>
              <a:off x="3851275" y="765175"/>
              <a:ext cx="1944688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 dirty="0"/>
                <a:t>f</a:t>
              </a:r>
              <a:r>
                <a:rPr lang="en-US" altLang="zh-CN" dirty="0"/>
                <a:t>(</a:t>
              </a:r>
              <a:r>
                <a:rPr lang="en-US" altLang="zh-CN" i="1" dirty="0"/>
                <a:t>x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6156" name="Text Box 14"/>
            <p:cNvSpPr txBox="1">
              <a:spLocks noChangeArrowheads="1"/>
            </p:cNvSpPr>
            <p:nvPr/>
          </p:nvSpPr>
          <p:spPr bwMode="auto">
            <a:xfrm>
              <a:off x="3922713" y="4292600"/>
              <a:ext cx="93662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Symbol" panose="05050102010706020507" pitchFamily="18" charset="2"/>
                </a:rPr>
                <a:t>m</a:t>
              </a:r>
            </a:p>
          </p:txBody>
        </p:sp>
        <p:sp>
          <p:nvSpPr>
            <p:cNvPr id="6157" name="Text Box 15"/>
            <p:cNvSpPr txBox="1">
              <a:spLocks noChangeArrowheads="1"/>
            </p:cNvSpPr>
            <p:nvPr/>
          </p:nvSpPr>
          <p:spPr bwMode="auto">
            <a:xfrm>
              <a:off x="6084887" y="4292600"/>
              <a:ext cx="1144793" cy="796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 dirty="0" err="1">
                  <a:latin typeface="Symbol" panose="05050102010706020507" pitchFamily="18" charset="2"/>
                </a:rPr>
                <a:t>m</a:t>
              </a:r>
              <a:r>
                <a:rPr lang="en-US" altLang="zh-CN" dirty="0" err="1">
                  <a:latin typeface="Symbol" panose="05050102010706020507" pitchFamily="18" charset="2"/>
                </a:rPr>
                <a:t>+</a:t>
              </a:r>
              <a:r>
                <a:rPr lang="en-US" altLang="zh-CN" i="1" dirty="0" err="1">
                  <a:latin typeface="Symbol" panose="05050102010706020507" pitchFamily="18" charset="2"/>
                </a:rPr>
                <a:t>e</a:t>
              </a:r>
              <a:endParaRPr lang="en-US" altLang="zh-CN" i="1" dirty="0">
                <a:latin typeface="Symbol" panose="05050102010706020507" pitchFamily="18" charset="2"/>
              </a:endParaRPr>
            </a:p>
          </p:txBody>
        </p:sp>
        <p:sp>
          <p:nvSpPr>
            <p:cNvPr id="6158" name="Text Box 16"/>
            <p:cNvSpPr txBox="1">
              <a:spLocks noChangeArrowheads="1"/>
            </p:cNvSpPr>
            <p:nvPr/>
          </p:nvSpPr>
          <p:spPr bwMode="auto">
            <a:xfrm>
              <a:off x="1763712" y="4292600"/>
              <a:ext cx="1135283" cy="796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 dirty="0">
                  <a:latin typeface="Symbol" panose="05050102010706020507" pitchFamily="18" charset="2"/>
                </a:rPr>
                <a:t>m</a:t>
              </a:r>
              <a:r>
                <a:rPr lang="en-US" altLang="zh-CN" dirty="0">
                  <a:latin typeface="Symbol" panose="05050102010706020507" pitchFamily="18" charset="2"/>
                </a:rPr>
                <a:t>-</a:t>
              </a:r>
              <a:r>
                <a:rPr lang="en-US" altLang="zh-CN" i="1" dirty="0">
                  <a:latin typeface="Symbol" panose="05050102010706020507" pitchFamily="18" charset="2"/>
                </a:rPr>
                <a:t>e</a:t>
              </a:r>
            </a:p>
          </p:txBody>
        </p:sp>
        <p:sp>
          <p:nvSpPr>
            <p:cNvPr id="6159" name="Text Box 17"/>
            <p:cNvSpPr txBox="1">
              <a:spLocks noChangeArrowheads="1"/>
            </p:cNvSpPr>
            <p:nvPr/>
          </p:nvSpPr>
          <p:spPr bwMode="auto">
            <a:xfrm>
              <a:off x="8172450" y="4292600"/>
              <a:ext cx="6477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defRPr sz="3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i="1"/>
                <a:t>x</a:t>
              </a:r>
            </a:p>
          </p:txBody>
        </p:sp>
      </p:grp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2627784" y="4149080"/>
          <a:ext cx="3733800" cy="1117600"/>
        </p:xfrm>
        <a:graphic>
          <a:graphicData uri="http://schemas.openxmlformats.org/presentationml/2006/ole">
            <p:oleObj spid="_x0000_s21511" name="Equation" r:id="rId3" imgW="3733800" imgH="1117600" progId="Equation.DSMT4">
              <p:embed/>
            </p:oleObj>
          </a:graphicData>
        </a:graphic>
      </p:graphicFrame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626072" y="5301208"/>
          <a:ext cx="4394200" cy="1117600"/>
        </p:xfrm>
        <a:graphic>
          <a:graphicData uri="http://schemas.openxmlformats.org/presentationml/2006/ole">
            <p:oleObj spid="_x0000_s21512" name="Equation" r:id="rId4" imgW="4394200" imgH="1117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99A3CB-B116-4368-B033-CFE75AFB2DE4}" type="slidenum">
              <a:rPr lang="en-US" altLang="zh-CN" sz="2000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70123"/>
            <a:ext cx="8229600" cy="1368425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证明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 这里只证明</a:t>
            </a:r>
            <a:r>
              <a:rPr lang="en-US" altLang="zh-CN" i="1" dirty="0" smtClean="0"/>
              <a:t>X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为连续型随机变量的情形</a:t>
            </a:r>
            <a:r>
              <a:rPr lang="en-US" altLang="zh-CN" dirty="0" smtClean="0"/>
              <a:t>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设</a:t>
            </a:r>
            <a:r>
              <a:rPr lang="en-US" altLang="zh-CN" i="1" dirty="0" smtClean="0"/>
              <a:t>X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的概率密度为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则有</a:t>
            </a: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1476375" y="2054572"/>
          <a:ext cx="5994400" cy="3822700"/>
        </p:xfrm>
        <a:graphic>
          <a:graphicData uri="http://schemas.openxmlformats.org/presentationml/2006/ole">
            <p:oleObj spid="_x0000_s7176" name="Equation" r:id="rId3" imgW="5994400" imgH="3822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37A988-B71B-4C00-B2B7-DF3DB02759C0}" type="slidenum">
              <a:rPr lang="en-US" altLang="zh-CN" sz="2000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060848"/>
            <a:ext cx="8229600" cy="3312368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注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: ①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由切比雪夫不等式可以看出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若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越小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则事件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	             </a:t>
            </a:r>
            <a:r>
              <a:rPr lang="en-US" altLang="zh-CN" dirty="0" smtClean="0"/>
              <a:t>{|</a:t>
            </a:r>
            <a:r>
              <a:rPr lang="en-US" altLang="zh-CN" i="1" dirty="0" smtClean="0"/>
              <a:t>X</a:t>
            </a:r>
            <a:r>
              <a:rPr lang="en-US" altLang="zh-CN" dirty="0" smtClean="0">
                <a:latin typeface="Symbol" panose="05050102010706020507" pitchFamily="18" charset="2"/>
              </a:rPr>
              <a:t>-</a:t>
            </a:r>
            <a:r>
              <a:rPr lang="en-US" altLang="zh-CN" i="1" dirty="0" smtClean="0"/>
              <a:t>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)|&lt;</a:t>
            </a:r>
            <a:r>
              <a:rPr lang="en-US" altLang="zh-CN" i="1" dirty="0" smtClean="0">
                <a:latin typeface="Symbol" panose="05050102010706020507" pitchFamily="18" charset="2"/>
              </a:rPr>
              <a:t>e</a:t>
            </a:r>
            <a:r>
              <a:rPr lang="en-US" altLang="zh-CN" dirty="0" smtClean="0"/>
              <a:t>}</a:t>
            </a:r>
            <a:br>
              <a:rPr lang="en-US" altLang="zh-CN" dirty="0" smtClean="0"/>
            </a:b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的概率越大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即随机变量</a:t>
            </a:r>
            <a:r>
              <a:rPr lang="en-US" altLang="zh-CN" i="1" dirty="0" smtClean="0"/>
              <a:t>X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集中在期望附近的可能性越大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由此可见方差刻划了随机变量取值的离散程度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1476375" y="619224"/>
          <a:ext cx="5588000" cy="1066800"/>
        </p:xfrm>
        <a:graphic>
          <a:graphicData uri="http://schemas.openxmlformats.org/presentationml/2006/ole">
            <p:oleObj spid="_x0000_s8200" name="Equation" r:id="rId3" imgW="5588000" imgH="1066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91E9A5-BB12-4AFC-9581-76D3E53BD78D}" type="slidenum">
              <a:rPr lang="en-US" altLang="zh-CN" sz="2000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1401217"/>
            <a:ext cx="8208962" cy="1944687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②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当方差已知时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即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)=</a:t>
            </a:r>
            <a:r>
              <a:rPr lang="en-US" altLang="zh-CN" i="1" dirty="0" smtClean="0">
                <a:latin typeface="Symbol" panose="05050102010706020507" pitchFamily="18" charset="2"/>
              </a:rPr>
              <a:t>s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切比雪夫不等式给出了</a:t>
            </a:r>
            <a:r>
              <a:rPr lang="en-US" altLang="zh-CN" i="1" dirty="0" smtClean="0"/>
              <a:t>X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与它的期望的偏差不小于</a:t>
            </a:r>
            <a:r>
              <a:rPr lang="en-US" altLang="zh-CN" i="1" dirty="0" smtClean="0">
                <a:latin typeface="Symbol" panose="05050102010706020507" pitchFamily="18" charset="2"/>
              </a:rPr>
              <a:t>e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的概率的估计式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如取</a:t>
            </a:r>
            <a:r>
              <a:rPr lang="en-US" altLang="zh-CN" i="1" dirty="0" smtClean="0">
                <a:latin typeface="Symbol" panose="05050102010706020507" pitchFamily="18" charset="2"/>
              </a:rPr>
              <a:t>e</a:t>
            </a:r>
            <a:r>
              <a:rPr lang="en-US" altLang="zh-CN" dirty="0" smtClean="0"/>
              <a:t>=3</a:t>
            </a:r>
            <a:r>
              <a:rPr lang="en-US" altLang="zh-CN" i="1" dirty="0" smtClean="0">
                <a:latin typeface="Symbol" panose="05050102010706020507" pitchFamily="18" charset="2"/>
              </a:rPr>
              <a:t>s</a:t>
            </a:r>
            <a:r>
              <a:rPr lang="en-US" altLang="zh-CN" dirty="0" smtClean="0"/>
              <a:t>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则有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692275" y="248692"/>
          <a:ext cx="5029200" cy="1066800"/>
        </p:xfrm>
        <a:graphic>
          <a:graphicData uri="http://schemas.openxmlformats.org/presentationml/2006/ole">
            <p:oleObj spid="_x0000_s9229" name="Equation" r:id="rId3" imgW="5029200" imgH="1066800" progId="Equation.DSMT4">
              <p:embed/>
            </p:oleObj>
          </a:graphicData>
        </a:graphic>
      </p:graphicFrame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1042988" y="3201442"/>
          <a:ext cx="6527800" cy="1117600"/>
        </p:xfrm>
        <a:graphic>
          <a:graphicData uri="http://schemas.openxmlformats.org/presentationml/2006/ole">
            <p:oleObj spid="_x0000_s9230" name="Equation" r:id="rId4" imgW="6527800" imgH="1117600" progId="Equation.DSMT4">
              <p:embed/>
            </p:oleObj>
          </a:graphicData>
        </a:graphic>
      </p:graphicFrame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468313" y="4425404"/>
            <a:ext cx="8280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>
                <a:latin typeface="黑体" pitchFamily="49" charset="-122"/>
                <a:ea typeface="黑体" pitchFamily="49" charset="-122"/>
                <a:cs typeface="+mj-cs"/>
              </a:rPr>
              <a:t>故对任给的分布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  <a:cs typeface="+mj-cs"/>
              </a:rPr>
              <a:t>,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+mj-cs"/>
              </a:rPr>
              <a:t>只要期望和方差</a:t>
            </a:r>
            <a:r>
              <a:rPr lang="en-US" altLang="zh-CN" i="1" dirty="0">
                <a:latin typeface="Symbol" panose="05050102010706020507" pitchFamily="18" charset="2"/>
              </a:rPr>
              <a:t>s</a:t>
            </a:r>
            <a:r>
              <a:rPr lang="en-US" altLang="zh-CN" baseline="30000" dirty="0"/>
              <a:t>2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+mj-cs"/>
              </a:rPr>
              <a:t>存在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  <a:cs typeface="+mj-cs"/>
              </a:rPr>
              <a:t>,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+mj-cs"/>
              </a:rPr>
              <a:t>则随机变量</a:t>
            </a:r>
            <a:r>
              <a:rPr lang="en-US" altLang="zh-CN" i="1" dirty="0"/>
              <a:t>X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+mj-cs"/>
              </a:rPr>
              <a:t>取值偏离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+mj-cs"/>
              </a:rPr>
              <a:t>超过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  <a:cs typeface="+mj-cs"/>
              </a:rPr>
              <a:t>3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+mj-cs"/>
              </a:rPr>
              <a:t>倍均方差的概率小于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  <a:cs typeface="+mj-cs"/>
              </a:rPr>
              <a:t>0.111.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8A5188-4654-4D31-BCFA-AC917FDF931E}" type="slidenum">
              <a:rPr lang="en-US" altLang="zh-CN" sz="2000"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21829"/>
            <a:ext cx="8229600" cy="2359099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已知正常男性成人血液中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每一毫升白细胞数平均是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7300,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方差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3200" dirty="0" smtClean="0"/>
              <a:t>700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利用切比雪夫不等式估计每毫升白细胞数在</a:t>
            </a:r>
            <a:r>
              <a:rPr lang="en-US" altLang="zh-CN" sz="3200" dirty="0" smtClean="0"/>
              <a:t>5200~9400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之间的概率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</a:t>
            </a:r>
            <a:endParaRPr lang="en-US" altLang="zh-CN" sz="3200" dirty="0" smtClean="0">
              <a:latin typeface="黑体" pitchFamily="49" charset="-122"/>
              <a:ea typeface="黑体" pitchFamily="49" charset="-122"/>
              <a:sym typeface="Symbol" panose="05050102010706020507" pitchFamily="18" charset="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67544" y="2806477"/>
            <a:ext cx="8229600" cy="3502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解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 设每毫升白细胞数为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依题意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,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)=7300, 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)=700</a:t>
            </a:r>
            <a:r>
              <a:rPr kumimoji="0" lang="en-US" altLang="zh-CN" sz="36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</a:t>
            </a:r>
            <a:b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{5200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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X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9400}</a:t>
            </a:r>
            <a:b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</a:b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  =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P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{5200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j-ea"/>
                <a:cs typeface="+mj-cs"/>
                <a:sym typeface="Symbol" panose="05050102010706020507" pitchFamily="18" charset="2"/>
              </a:rPr>
              <a:t>-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7300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X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j-ea"/>
                <a:cs typeface="+mj-cs"/>
                <a:sym typeface="Symbol" panose="05050102010706020507" pitchFamily="18" charset="2"/>
              </a:rPr>
              <a:t>-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73009400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j-ea"/>
                <a:cs typeface="+mj-cs"/>
                <a:sym typeface="Symbol" panose="05050102010706020507" pitchFamily="18" charset="2"/>
              </a:rPr>
              <a:t>-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7300}</a:t>
            </a:r>
            <a:b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</a:b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  =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P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{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j-ea"/>
                <a:cs typeface="+mj-cs"/>
                <a:sym typeface="Symbol" panose="05050102010706020507" pitchFamily="18" charset="2"/>
              </a:rPr>
              <a:t>-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2100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X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j-ea"/>
                <a:cs typeface="+mj-cs"/>
                <a:sym typeface="Symbol" panose="05050102010706020507" pitchFamily="18" charset="2"/>
              </a:rPr>
              <a:t>-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E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(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X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)2100}</a:t>
            </a:r>
            <a:b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</a:b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  =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P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{|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X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j-ea"/>
                <a:cs typeface="+mj-cs"/>
                <a:sym typeface="Symbol" panose="05050102010706020507" pitchFamily="18" charset="2"/>
              </a:rPr>
              <a:t>-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E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(</a:t>
            </a:r>
            <a:r>
              <a:rPr kumimoji="0" lang="en-US" altLang="zh-CN" sz="36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X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)|2100}.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0AE39F-4546-447E-B652-94179941D215}" type="slidenum">
              <a:rPr lang="en-US" altLang="zh-CN" sz="2000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06871"/>
            <a:ext cx="8362950" cy="1855787"/>
          </a:xfrm>
        </p:spPr>
        <p:txBody>
          <a:bodyPr/>
          <a:lstStyle/>
          <a:p>
            <a:pPr eaLnBrk="1" hangingPunct="1"/>
            <a:r>
              <a:rPr lang="en-US" altLang="zh-CN" i="1" dirty="0" smtClean="0"/>
              <a:t>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)=7300,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)=700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</a:t>
            </a:r>
            <a:br>
              <a:rPr lang="en-US" altLang="zh-CN" i="1" dirty="0" smtClean="0"/>
            </a:br>
            <a:r>
              <a:rPr lang="en-US" altLang="zh-CN" i="1" dirty="0" smtClean="0"/>
              <a:t>P</a:t>
            </a:r>
            <a:r>
              <a:rPr lang="en-US" altLang="zh-CN" dirty="0" smtClean="0"/>
              <a:t>{5200</a:t>
            </a:r>
            <a:r>
              <a:rPr lang="en-US" altLang="zh-CN" dirty="0" smtClean="0">
                <a:sym typeface="Symbol" panose="05050102010706020507" pitchFamily="18" charset="2"/>
              </a:rPr>
              <a:t></a:t>
            </a:r>
            <a:r>
              <a:rPr lang="en-US" altLang="zh-CN" i="1" dirty="0" smtClean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9400}=</a:t>
            </a:r>
            <a:r>
              <a:rPr lang="en-US" altLang="zh-CN" i="1" dirty="0" smtClean="0">
                <a:sym typeface="Symbol" panose="05050102010706020507" pitchFamily="18" charset="2"/>
              </a:rPr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{|</a:t>
            </a:r>
            <a:r>
              <a:rPr lang="en-US" altLang="zh-CN" i="1" dirty="0" smtClean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CN" i="1" dirty="0" smtClean="0">
                <a:sym typeface="Symbol" panose="05050102010706020507" pitchFamily="18" charset="2"/>
              </a:rPr>
              <a:t>E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ym typeface="Symbol" panose="05050102010706020507" pitchFamily="18" charset="2"/>
              </a:rPr>
              <a:t>)|2100}.</a:t>
            </a:r>
            <a:br>
              <a:rPr lang="en-US" altLang="zh-CN" dirty="0" smtClean="0">
                <a:sym typeface="Symbol" panose="05050102010706020507" pitchFamily="18" charset="2"/>
              </a:rPr>
            </a:br>
            <a:r>
              <a:rPr lang="zh-CN" altLang="en-US" sz="3200" dirty="0" smtClean="0">
                <a:latin typeface="黑体" pitchFamily="49" charset="-122"/>
                <a:ea typeface="黑体" pitchFamily="49" charset="-122"/>
                <a:sym typeface="Symbol" panose="05050102010706020507" pitchFamily="18" charset="2"/>
              </a:rPr>
              <a:t>由切比雪夫不等式</a:t>
            </a:r>
          </a:p>
        </p:txBody>
      </p:sp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971550" y="2064221"/>
          <a:ext cx="6604000" cy="2565400"/>
        </p:xfrm>
        <a:graphic>
          <a:graphicData uri="http://schemas.openxmlformats.org/presentationml/2006/ole">
            <p:oleObj spid="_x0000_s11273" name="Equation" r:id="rId3" imgW="6604000" imgH="2565400" progId="Equation.DSMT4">
              <p:embed/>
            </p:oleObj>
          </a:graphicData>
        </a:graphic>
      </p:graphicFrame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468313" y="4728046"/>
            <a:ext cx="813593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dirty="0">
                <a:latin typeface="黑体" pitchFamily="49" charset="-122"/>
                <a:ea typeface="黑体" pitchFamily="49" charset="-122"/>
                <a:cs typeface="+mj-cs"/>
                <a:sym typeface="Symbol" panose="05050102010706020507" pitchFamily="18" charset="2"/>
              </a:rPr>
              <a:t>即估计每毫升白细胞数在</a:t>
            </a:r>
            <a:r>
              <a:rPr lang="en-US" altLang="zh-CN" sz="3200" dirty="0"/>
              <a:t>5200~9400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+mj-cs"/>
                <a:sym typeface="Symbol" panose="05050102010706020507" pitchFamily="18" charset="2"/>
              </a:rPr>
              <a:t>之间的概率不小于</a:t>
            </a:r>
            <a:r>
              <a:rPr lang="en-US" altLang="zh-CN" sz="3200" dirty="0"/>
              <a:t>8/9.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概率论与数理统计讲义">
  <a:themeElements>
    <a:clrScheme name="概率论与数理统计讲义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概率论与数理统计讲义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38100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38100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概率论与数理统计讲义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概率论与数理统计讲义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概率论与数理统计讲义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概率论与数理统计讲义</Template>
  <TotalTime>1411</TotalTime>
  <Words>976</Words>
  <Application>Microsoft Office PowerPoint</Application>
  <PresentationFormat>全屏显示(4:3)</PresentationFormat>
  <Paragraphs>87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概率论与数理统计讲义</vt:lpstr>
      <vt:lpstr>Equation</vt:lpstr>
      <vt:lpstr>Document</vt:lpstr>
      <vt:lpstr>§4.4 大数定理与中心极限定理</vt:lpstr>
      <vt:lpstr>幻灯片 2</vt:lpstr>
      <vt:lpstr>一、切比雪夫(Chebyshev)不等式</vt:lpstr>
      <vt:lpstr>幻灯片 4</vt:lpstr>
      <vt:lpstr>证明  这里只证明X为连续型随机变量的情形, 设X的概率密度为f(x), 则有</vt:lpstr>
      <vt:lpstr>注: ①由切比雪夫不等式可以看出, 若D(X)越小, 则事件               {|X-E(X)|&lt;e} 的概率越大, 即随机变量X集中在期望附近的可能性越大. 由此可见方差刻划了随机变量取值的离散程度.</vt:lpstr>
      <vt:lpstr>②当方差已知时, 即D(X)=s2, 切比雪夫不等式给出了X与它的期望的偏差不小于e的概率的估计式. 如取e=3s, 则有</vt:lpstr>
      <vt:lpstr>例1 已知正常男性成人血液中, 每一毫升白细胞数平均是7300, 方差是7002. 利用切比雪夫不等式估计每毫升白细胞数在5200~9400之间的概率.</vt:lpstr>
      <vt:lpstr>E(X)=7300, D(X)=7002,  P{5200X9400}=P{|X-E(X)|2100}. 由切比雪夫不等式</vt:lpstr>
      <vt:lpstr>依概率收敛   与微积分学中的收敛性的概念类似, 在概率论中, 我们要考虑随机变量序列的收敛性.</vt:lpstr>
      <vt:lpstr>  若对于任意n&gt;1, X1,X2,…,Xn相互独立, 则称X1,X2,…,Xn,…相互独立.</vt:lpstr>
      <vt:lpstr>证明</vt:lpstr>
      <vt:lpstr>幻灯片 13</vt:lpstr>
      <vt:lpstr>推论 (伯努利大数定律)设nA是n重伯努利试验中事件A发生的次数,  p是事件A在每次试验中发生的概率, 则对任意的e&gt;0, 有</vt:lpstr>
      <vt:lpstr>证明  因为nA~b(n,p), 所以  nA=X1+X2+…+Xn, 其中X1,X2,…,Xn相互独立, 且都服从以p为参数的0-1分布. 因而  E(Xk)=p, D(Xk)=p(1-p) (k=1,2,…,n), 由定理2即得</vt:lpstr>
      <vt:lpstr>幻灯片 16</vt:lpstr>
      <vt:lpstr>②如果事件A的概率很小, 则由伯努利大数定律知事件A发生的频率也是很小的, 或者说事件A很少发生. 即"概率很小的随机事件在个别试验中几乎不会发生", 这一原理称为小概率原理, 它的实际应用很广泛. 但应注意到, 小概率事件与不可能事件是有区别的. 在多次试验中, 小概率事件也可能发生.</vt:lpstr>
      <vt:lpstr>四 中心极限定理      当一个随机变量X, 是由n个相互独立(可以不同分布不同数学期望不同方差, 但是方差要存在)的随机变量X1,X2,…,Xn相加构成, 即                    X=X1+X2+…+Xn, 只要这n个随机变量的方差是差不多大的, n是足够大的, 则X近似服从正态分布, X的数学期望和方差, 就是各个X1,X2,…,Xn的数学期望之和与方差之和. (一般n要大于20以上)</vt:lpstr>
      <vt:lpstr>    一个常用到中心极限定理的情况是二项分布, 即X~b(n,p), 其中n较大, 通常要大于20, 则X是n个0-1分布的相互独立的随机变量        X1,X2,…,Xn 之和. 而因为E(X)=np, D(X)=np(1-p), 因此近似有                  X~N(np, np(1-p)). 这被称为棣莫佛-拉普拉斯定理.</vt:lpstr>
      <vt:lpstr>例2 一盒同型号螺丝钉共有100个, 已知该型号的螺丝钉的重量是一个随机变量, 期望值是100g, 标准差是10g, 求一盒螺丝钉的重量超过10.2kg的概率. 解 设Xi为第i个螺丝钉的重量, i=1,2,…,100,且它们之间独立同分布, 于是一盒螺丝钉的重量X=X1+X2+…+Xn近似服从正态分布, 因E(Xi)=100, D(Xi)=100, i=1,2,…,100,则E(X)=10000, D(X)=10000, 近似有X~N(10000, 1002)</vt:lpstr>
      <vt:lpstr>求一盒螺丝钉的重量超过10.2kg的概率. X~N(10000, 1002), 因此</vt:lpstr>
      <vt:lpstr>幻灯片 22</vt:lpstr>
      <vt:lpstr>幻灯片 23</vt:lpstr>
      <vt:lpstr>幻灯片 24</vt:lpstr>
      <vt:lpstr>例4 某公司有200名员工参加一种资格证书考试. 按往年经验, 该考试通过率为0.8. 试计算这200名员工至少有150人考试通过的概率. 解 令</vt:lpstr>
      <vt:lpstr>考试通过的人数Y~N(160, 32), 因此</vt:lpstr>
      <vt:lpstr>例5 某市保险公司开办一年人身保险业务, 被保险人每年需交付保险费160元, 若一年内发生重大人身事故, 其本人或家属可获2万元赔金. 已知该市人员一年内发生重大人身事故的概率为0.005, 现有5000人参加此项保险, 问保险公司一年内从此项业务中所得到的总收益在20万元到40万元之间的概率是多少?</vt:lpstr>
      <vt:lpstr>解 记</vt:lpstr>
      <vt:lpstr>Y~N(25, 24.875), </vt:lpstr>
      <vt:lpstr>幻灯片 30</vt:lpstr>
      <vt:lpstr>考研题(01408) 一生产线生产的产品成箱包装, 每箱的重量是随机的, 假设每箱平均重50kg, 标准差为5kg. 若用最大载重量为5t的汽车承运, 试利用中心极限定理说明每辆车最多可以装多少箱, 才能保障不超载的概率大于0.977 (F(2)=0.977, F(x)是标准正态分布函数).</vt:lpstr>
      <vt:lpstr>解 设Xi(i=1,2,…,n)是装运的第i箱的重量, n为装运的箱数, 则E(Xi)=50, D(Xi)=52, 装运的总重量为Y=X1+X2+…+Xn, X1,X2,…,Xn独立同分布. E(Y)=50n, D(Y)=25n, 因此近似有Y~N(50n, 25n), 不超载的概率为</vt:lpstr>
      <vt:lpstr>故</vt:lpstr>
      <vt:lpstr> 作业   习题4-4 第117页开始  第 5, 7, 9, 12 题 </vt:lpstr>
    </vt:vector>
  </TitlesOfParts>
  <Company>shenzhen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概率论与数理统计第17讲</dc:title>
  <dc:creator>cbhong</dc:creator>
  <dc:description>大数定理与中心极限定理</dc:description>
  <cp:lastModifiedBy>鞠先孟</cp:lastModifiedBy>
  <cp:revision>47</cp:revision>
  <dcterms:created xsi:type="dcterms:W3CDTF">2006-05-02T09:39:47Z</dcterms:created>
  <dcterms:modified xsi:type="dcterms:W3CDTF">2017-02-21T14:33:49Z</dcterms:modified>
</cp:coreProperties>
</file>