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8" r:id="rId13"/>
    <p:sldId id="269" r:id="rId14"/>
    <p:sldId id="270" r:id="rId15"/>
    <p:sldId id="275" r:id="rId16"/>
    <p:sldId id="276" r:id="rId17"/>
    <p:sldId id="303" r:id="rId18"/>
    <p:sldId id="271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7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73" r:id="rId38"/>
    <p:sldId id="294" r:id="rId39"/>
    <p:sldId id="295" r:id="rId40"/>
    <p:sldId id="274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5679848-E5AA-4357-B9F3-53497545C1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674853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0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50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0" y="0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0" y="277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0" y="86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09" y="326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536" y="1426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91" y="265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20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 anchor="ctr" anchorCtr="1"/>
          <a:lstStyle>
            <a:lvl1pPr>
              <a:defRPr sz="4000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42113" y="62690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6D6C16-511A-450D-931D-F10A58C576F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62738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73ED0-2650-4DC1-9D87-5FEAE045184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85743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3184E-5971-454A-AA66-DFBD7EA1955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62754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97B6A-2F5C-4F96-900B-CE9AD0E3C69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82108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6142D-FC57-497E-BDF0-5F1DBF09B2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44053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253E6-56B6-4FDA-B052-B1DF78AD240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8197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67D22-A8AF-4444-8D51-53ABEAEFB34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04473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D7F12D-450A-4DE0-BDE1-D9799C3A1AF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52860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1F715-5071-4831-99B1-4B08DB88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8193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79C4CB-2ADF-4E5E-967D-DF8788F9699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16527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71917-18A9-4104-B5D1-464CC595555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44195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0"/>
            <a:chExt cx="2142" cy="1858"/>
          </a:xfrm>
        </p:grpSpPr>
        <p:sp>
          <p:nvSpPr>
            <p:cNvPr id="2" name="Freeform 3"/>
            <p:cNvSpPr>
              <a:spLocks/>
            </p:cNvSpPr>
            <p:nvPr/>
          </p:nvSpPr>
          <p:spPr bwMode="auto">
            <a:xfrm>
              <a:off x="0" y="50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" name="Freeform 4"/>
            <p:cNvSpPr>
              <a:spLocks/>
            </p:cNvSpPr>
            <p:nvPr/>
          </p:nvSpPr>
          <p:spPr bwMode="auto">
            <a:xfrm>
              <a:off x="0" y="0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0" y="277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0" y="86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Oval 7"/>
            <p:cNvSpPr>
              <a:spLocks noChangeArrowheads="1"/>
            </p:cNvSpPr>
            <p:nvPr/>
          </p:nvSpPr>
          <p:spPr bwMode="auto">
            <a:xfrm>
              <a:off x="209" y="326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" name="Oval 8"/>
            <p:cNvSpPr>
              <a:spLocks noChangeArrowheads="1"/>
            </p:cNvSpPr>
            <p:nvPr/>
          </p:nvSpPr>
          <p:spPr bwMode="auto">
            <a:xfrm>
              <a:off x="1536" y="1426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791" y="265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0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35379D3C-2AD4-423B-B7E6-91346DF2E99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defRPr sz="36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7DE587-3FD1-4A2B-8A44-5E0ACFCF4725}" type="slidenum">
              <a:rPr lang="zh-CN" altLang="zh-CN" sz="2000">
                <a:latin typeface="Arial" panose="020B0604020202020204" pitchFamily="34" charset="0"/>
              </a:rPr>
              <a:pPr eaLnBrk="1" hangingPunct="1"/>
              <a:t>1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第五章 数理统计的基础知识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zh-CN" altLang="zh-CN" smtClean="0">
                <a:cs typeface="Times New Roman" panose="02020603050405020304" pitchFamily="18" charset="0"/>
              </a:rPr>
              <a:t>§</a:t>
            </a:r>
            <a:r>
              <a:rPr lang="zh-CN" altLang="zh-CN" smtClean="0"/>
              <a:t>5.1 数理统计的基本概念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BB2598-6F90-49CA-9399-81832AA2868F}" type="slidenum">
              <a:rPr lang="zh-CN" altLang="zh-CN" sz="2000">
                <a:latin typeface="Arial" panose="020B0604020202020204" pitchFamily="34" charset="0"/>
              </a:rPr>
              <a:pPr eaLnBrk="1" hangingPunct="1"/>
              <a:t>10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250825" y="333375"/>
          <a:ext cx="8640763" cy="6165850"/>
        </p:xfrm>
        <a:graphic>
          <a:graphicData uri="http://schemas.openxmlformats.org/presentationml/2006/ole">
            <p:oleObj spid="_x0000_s12292" name="Document" r:id="rId3" imgW="8621231" imgH="616579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E0F90E-37B3-4856-AE03-67D8763F4EBA}" type="slidenum">
              <a:rPr lang="zh-CN" altLang="zh-CN" sz="2000">
                <a:latin typeface="Arial" panose="020B0604020202020204" pitchFamily="34" charset="0"/>
              </a:rPr>
              <a:pPr eaLnBrk="1" hangingPunct="1"/>
              <a:t>11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cs typeface="Times New Roman" panose="02020603050405020304" pitchFamily="18" charset="0"/>
              </a:rPr>
              <a:t>§</a:t>
            </a:r>
            <a:r>
              <a:rPr lang="zh-CN" altLang="zh-CN" smtClean="0"/>
              <a:t>5.2 常用统计分布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1353D8-54C1-4E94-B82E-02BBC269EBDA}" type="slidenum">
              <a:rPr lang="zh-CN" altLang="zh-CN" sz="2000">
                <a:latin typeface="Arial" panose="020B0604020202020204" pitchFamily="34" charset="0"/>
              </a:rPr>
              <a:pPr eaLnBrk="1" hangingPunct="1"/>
              <a:t>12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4339" name="Freeform 2"/>
          <p:cNvSpPr>
            <a:spLocks/>
          </p:cNvSpPr>
          <p:nvPr/>
        </p:nvSpPr>
        <p:spPr bwMode="auto">
          <a:xfrm>
            <a:off x="5508625" y="5084763"/>
            <a:ext cx="1511300" cy="720725"/>
          </a:xfrm>
          <a:custGeom>
            <a:avLst/>
            <a:gdLst>
              <a:gd name="T0" fmla="*/ 2147483647 w 952"/>
              <a:gd name="T1" fmla="*/ 2147483647 h 454"/>
              <a:gd name="T2" fmla="*/ 2147483647 w 952"/>
              <a:gd name="T3" fmla="*/ 2147483647 h 454"/>
              <a:gd name="T4" fmla="*/ 2147483647 w 952"/>
              <a:gd name="T5" fmla="*/ 2147483647 h 454"/>
              <a:gd name="T6" fmla="*/ 2147483647 w 952"/>
              <a:gd name="T7" fmla="*/ 2147483647 h 454"/>
              <a:gd name="T8" fmla="*/ 2147483647 w 952"/>
              <a:gd name="T9" fmla="*/ 2147483647 h 454"/>
              <a:gd name="T10" fmla="*/ 2147483647 w 952"/>
              <a:gd name="T11" fmla="*/ 2147483647 h 454"/>
              <a:gd name="T12" fmla="*/ 2147483647 w 952"/>
              <a:gd name="T13" fmla="*/ 2147483647 h 454"/>
              <a:gd name="T14" fmla="*/ 0 w 952"/>
              <a:gd name="T15" fmla="*/ 0 h 454"/>
              <a:gd name="T16" fmla="*/ 0 w 952"/>
              <a:gd name="T17" fmla="*/ 2147483647 h 454"/>
              <a:gd name="T18" fmla="*/ 2147483647 w 952"/>
              <a:gd name="T19" fmla="*/ 2147483647 h 4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52" h="454">
                <a:moveTo>
                  <a:pt x="952" y="454"/>
                </a:moveTo>
                <a:lnTo>
                  <a:pt x="940" y="409"/>
                </a:lnTo>
                <a:lnTo>
                  <a:pt x="952" y="363"/>
                </a:lnTo>
                <a:lnTo>
                  <a:pt x="725" y="318"/>
                </a:lnTo>
                <a:lnTo>
                  <a:pt x="499" y="272"/>
                </a:lnTo>
                <a:lnTo>
                  <a:pt x="272" y="182"/>
                </a:lnTo>
                <a:lnTo>
                  <a:pt x="45" y="46"/>
                </a:lnTo>
                <a:lnTo>
                  <a:pt x="0" y="0"/>
                </a:lnTo>
                <a:lnTo>
                  <a:pt x="0" y="454"/>
                </a:lnTo>
                <a:lnTo>
                  <a:pt x="952" y="4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006725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</a:rPr>
              <a:t>一, 分位数</a:t>
            </a:r>
            <a:r>
              <a:rPr lang="zh-CN" altLang="zh-CN" smtClean="0"/>
              <a:t/>
            </a:r>
            <a:br>
              <a:rPr lang="zh-CN" altLang="zh-CN" smtClean="0"/>
            </a:br>
            <a:r>
              <a:rPr lang="zh-CN" altLang="zh-CN" smtClean="0"/>
              <a:t>设随机变量</a:t>
            </a:r>
            <a:r>
              <a:rPr lang="zh-CN" altLang="zh-CN" i="1" smtClean="0"/>
              <a:t>X</a:t>
            </a:r>
            <a:r>
              <a:rPr lang="zh-CN" altLang="zh-CN" smtClean="0"/>
              <a:t>的分布函数为</a:t>
            </a:r>
            <a:r>
              <a:rPr lang="zh-CN" altLang="zh-CN" i="1" smtClean="0"/>
              <a:t>F</a:t>
            </a:r>
            <a:r>
              <a:rPr lang="zh-CN" altLang="zh-CN" smtClean="0"/>
              <a:t>(</a:t>
            </a:r>
            <a:r>
              <a:rPr lang="zh-CN" altLang="zh-CN" i="1" smtClean="0"/>
              <a:t>x</a:t>
            </a:r>
            <a:r>
              <a:rPr lang="zh-CN" altLang="zh-CN" smtClean="0"/>
              <a:t>), 对给定的实数</a:t>
            </a:r>
            <a:r>
              <a:rPr lang="zh-CN" altLang="zh-CN" i="1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(0&lt;</a:t>
            </a:r>
            <a:r>
              <a:rPr lang="zh-CN" altLang="zh-CN" i="1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&lt;1), 若实数</a:t>
            </a:r>
            <a:r>
              <a:rPr lang="zh-CN" altLang="zh-CN" i="1" smtClean="0"/>
              <a:t>F</a:t>
            </a:r>
            <a:r>
              <a:rPr lang="zh-CN" altLang="zh-CN" i="1" baseline="-25000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满足不等式</a:t>
            </a:r>
            <a:br>
              <a:rPr lang="zh-CN" altLang="zh-CN" smtClean="0"/>
            </a:br>
            <a:r>
              <a:rPr lang="zh-CN" altLang="zh-CN" smtClean="0"/>
              <a:t>		</a:t>
            </a:r>
            <a:r>
              <a:rPr lang="zh-CN" altLang="zh-CN" i="1" smtClean="0"/>
              <a:t>P</a:t>
            </a:r>
            <a:r>
              <a:rPr lang="zh-CN" altLang="zh-CN" smtClean="0"/>
              <a:t>{</a:t>
            </a:r>
            <a:r>
              <a:rPr lang="zh-CN" altLang="zh-CN" i="1" smtClean="0"/>
              <a:t>X</a:t>
            </a:r>
            <a:r>
              <a:rPr lang="zh-CN" altLang="zh-CN" smtClean="0"/>
              <a:t>&gt;</a:t>
            </a:r>
            <a:r>
              <a:rPr lang="zh-CN" altLang="zh-CN" i="1" smtClean="0"/>
              <a:t>F</a:t>
            </a:r>
            <a:r>
              <a:rPr lang="zh-CN" altLang="zh-CN" i="1" baseline="-25000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}=</a:t>
            </a:r>
            <a:r>
              <a:rPr lang="zh-CN" altLang="zh-CN" i="1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,</a:t>
            </a:r>
            <a:br>
              <a:rPr lang="zh-CN" altLang="zh-CN" smtClean="0"/>
            </a:br>
            <a:r>
              <a:rPr lang="zh-CN" altLang="zh-CN" smtClean="0"/>
              <a:t>则称</a:t>
            </a:r>
            <a:r>
              <a:rPr lang="zh-CN" altLang="zh-CN" i="1" smtClean="0"/>
              <a:t>F</a:t>
            </a:r>
            <a:r>
              <a:rPr lang="zh-CN" altLang="zh-CN" i="1" baseline="-25000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为</a:t>
            </a:r>
            <a:r>
              <a:rPr lang="zh-CN" altLang="zh-CN" i="1" smtClean="0"/>
              <a:t>X</a:t>
            </a:r>
            <a:r>
              <a:rPr lang="zh-CN" altLang="zh-CN" smtClean="0"/>
              <a:t>分布的水平</a:t>
            </a:r>
            <a:r>
              <a:rPr lang="zh-CN" altLang="zh-CN" i="1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的</a:t>
            </a:r>
            <a:r>
              <a:rPr lang="zh-CN" altLang="zh-CN" b="1" smtClean="0">
                <a:solidFill>
                  <a:schemeClr val="hlink"/>
                </a:solidFill>
              </a:rPr>
              <a:t>上侧分位数.</a:t>
            </a: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539750" y="5805488"/>
            <a:ext cx="73453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V="1">
            <a:off x="4140200" y="3644900"/>
            <a:ext cx="0" cy="24479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343" name="Group 6"/>
          <p:cNvGrpSpPr>
            <a:grpSpLocks/>
          </p:cNvGrpSpPr>
          <p:nvPr/>
        </p:nvGrpSpPr>
        <p:grpSpPr bwMode="auto">
          <a:xfrm>
            <a:off x="984250" y="4292600"/>
            <a:ext cx="6291263" cy="1368425"/>
            <a:chOff x="0" y="0"/>
            <a:chExt cx="4417" cy="1233"/>
          </a:xfrm>
        </p:grpSpPr>
        <p:sp>
          <p:nvSpPr>
            <p:cNvPr id="14351" name="Freeform 7"/>
            <p:cNvSpPr>
              <a:spLocks/>
            </p:cNvSpPr>
            <p:nvPr/>
          </p:nvSpPr>
          <p:spPr bwMode="auto">
            <a:xfrm flipV="1">
              <a:off x="2209" y="0"/>
              <a:ext cx="2208" cy="1232"/>
            </a:xfrm>
            <a:custGeom>
              <a:avLst/>
              <a:gdLst>
                <a:gd name="T0" fmla="*/ 33 w 1800"/>
                <a:gd name="T1" fmla="*/ 33290 h 237"/>
                <a:gd name="T2" fmla="*/ 99 w 1800"/>
                <a:gd name="T3" fmla="*/ 33155 h 237"/>
                <a:gd name="T4" fmla="*/ 166 w 1800"/>
                <a:gd name="T5" fmla="*/ 32859 h 237"/>
                <a:gd name="T6" fmla="*/ 233 w 1800"/>
                <a:gd name="T7" fmla="*/ 32588 h 237"/>
                <a:gd name="T8" fmla="*/ 299 w 1800"/>
                <a:gd name="T9" fmla="*/ 32022 h 237"/>
                <a:gd name="T10" fmla="*/ 366 w 1800"/>
                <a:gd name="T11" fmla="*/ 31455 h 237"/>
                <a:gd name="T12" fmla="*/ 432 w 1800"/>
                <a:gd name="T13" fmla="*/ 30753 h 237"/>
                <a:gd name="T14" fmla="*/ 498 w 1800"/>
                <a:gd name="T15" fmla="*/ 30051 h 237"/>
                <a:gd name="T16" fmla="*/ 564 w 1800"/>
                <a:gd name="T17" fmla="*/ 29209 h 237"/>
                <a:gd name="T18" fmla="*/ 632 w 1800"/>
                <a:gd name="T19" fmla="*/ 28237 h 237"/>
                <a:gd name="T20" fmla="*/ 698 w 1800"/>
                <a:gd name="T21" fmla="*/ 27239 h 237"/>
                <a:gd name="T22" fmla="*/ 764 w 1800"/>
                <a:gd name="T23" fmla="*/ 26132 h 237"/>
                <a:gd name="T24" fmla="*/ 830 w 1800"/>
                <a:gd name="T25" fmla="*/ 24993 h 237"/>
                <a:gd name="T26" fmla="*/ 897 w 1800"/>
                <a:gd name="T27" fmla="*/ 23886 h 237"/>
                <a:gd name="T28" fmla="*/ 963 w 1800"/>
                <a:gd name="T29" fmla="*/ 22618 h 237"/>
                <a:gd name="T30" fmla="*/ 1029 w 1800"/>
                <a:gd name="T31" fmla="*/ 21485 h 237"/>
                <a:gd name="T32" fmla="*/ 1097 w 1800"/>
                <a:gd name="T33" fmla="*/ 20242 h 237"/>
                <a:gd name="T34" fmla="*/ 1163 w 1800"/>
                <a:gd name="T35" fmla="*/ 18969 h 237"/>
                <a:gd name="T36" fmla="*/ 1229 w 1800"/>
                <a:gd name="T37" fmla="*/ 17700 h 237"/>
                <a:gd name="T38" fmla="*/ 1295 w 1800"/>
                <a:gd name="T39" fmla="*/ 16567 h 237"/>
                <a:gd name="T40" fmla="*/ 1362 w 1800"/>
                <a:gd name="T41" fmla="*/ 15455 h 237"/>
                <a:gd name="T42" fmla="*/ 1428 w 1800"/>
                <a:gd name="T43" fmla="*/ 14186 h 237"/>
                <a:gd name="T44" fmla="*/ 1495 w 1800"/>
                <a:gd name="T45" fmla="*/ 13053 h 237"/>
                <a:gd name="T46" fmla="*/ 1562 w 1800"/>
                <a:gd name="T47" fmla="*/ 12081 h 237"/>
                <a:gd name="T48" fmla="*/ 1628 w 1800"/>
                <a:gd name="T49" fmla="*/ 10942 h 237"/>
                <a:gd name="T50" fmla="*/ 1694 w 1800"/>
                <a:gd name="T51" fmla="*/ 9970 h 237"/>
                <a:gd name="T52" fmla="*/ 1760 w 1800"/>
                <a:gd name="T53" fmla="*/ 9133 h 237"/>
                <a:gd name="T54" fmla="*/ 1827 w 1800"/>
                <a:gd name="T55" fmla="*/ 8161 h 237"/>
                <a:gd name="T56" fmla="*/ 1894 w 1800"/>
                <a:gd name="T57" fmla="*/ 7460 h 237"/>
                <a:gd name="T58" fmla="*/ 1960 w 1800"/>
                <a:gd name="T59" fmla="*/ 6591 h 237"/>
                <a:gd name="T60" fmla="*/ 2026 w 1800"/>
                <a:gd name="T61" fmla="*/ 5890 h 237"/>
                <a:gd name="T62" fmla="*/ 2093 w 1800"/>
                <a:gd name="T63" fmla="*/ 5188 h 237"/>
                <a:gd name="T64" fmla="*/ 2159 w 1800"/>
                <a:gd name="T65" fmla="*/ 4647 h 237"/>
                <a:gd name="T66" fmla="*/ 2225 w 1800"/>
                <a:gd name="T67" fmla="*/ 4081 h 237"/>
                <a:gd name="T68" fmla="*/ 2293 w 1800"/>
                <a:gd name="T69" fmla="*/ 3514 h 237"/>
                <a:gd name="T70" fmla="*/ 2359 w 1800"/>
                <a:gd name="T71" fmla="*/ 3083 h 237"/>
                <a:gd name="T72" fmla="*/ 2425 w 1800"/>
                <a:gd name="T73" fmla="*/ 2677 h 237"/>
                <a:gd name="T74" fmla="*/ 2491 w 1800"/>
                <a:gd name="T75" fmla="*/ 2240 h 237"/>
                <a:gd name="T76" fmla="*/ 2558 w 1800"/>
                <a:gd name="T77" fmla="*/ 1970 h 237"/>
                <a:gd name="T78" fmla="*/ 2624 w 1800"/>
                <a:gd name="T79" fmla="*/ 1539 h 237"/>
                <a:gd name="T80" fmla="*/ 2690 w 1800"/>
                <a:gd name="T81" fmla="*/ 1404 h 237"/>
                <a:gd name="T82" fmla="*/ 2758 w 1800"/>
                <a:gd name="T83" fmla="*/ 1133 h 237"/>
                <a:gd name="T84" fmla="*/ 2824 w 1800"/>
                <a:gd name="T85" fmla="*/ 837 h 237"/>
                <a:gd name="T86" fmla="*/ 2890 w 1800"/>
                <a:gd name="T87" fmla="*/ 702 h 237"/>
                <a:gd name="T88" fmla="*/ 2956 w 1800"/>
                <a:gd name="T89" fmla="*/ 567 h 237"/>
                <a:gd name="T90" fmla="*/ 3023 w 1800"/>
                <a:gd name="T91" fmla="*/ 431 h 237"/>
                <a:gd name="T92" fmla="*/ 3089 w 1800"/>
                <a:gd name="T93" fmla="*/ 270 h 237"/>
                <a:gd name="T94" fmla="*/ 3157 w 1800"/>
                <a:gd name="T95" fmla="*/ 135 h 237"/>
                <a:gd name="T96" fmla="*/ 3224 w 1800"/>
                <a:gd name="T97" fmla="*/ 0 h 237"/>
                <a:gd name="T98" fmla="*/ 3289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52" name="Freeform 8"/>
            <p:cNvSpPr>
              <a:spLocks/>
            </p:cNvSpPr>
            <p:nvPr/>
          </p:nvSpPr>
          <p:spPr bwMode="auto">
            <a:xfrm flipH="1" flipV="1">
              <a:off x="0" y="1"/>
              <a:ext cx="2208" cy="1232"/>
            </a:xfrm>
            <a:custGeom>
              <a:avLst/>
              <a:gdLst>
                <a:gd name="T0" fmla="*/ 33 w 1800"/>
                <a:gd name="T1" fmla="*/ 33290 h 237"/>
                <a:gd name="T2" fmla="*/ 99 w 1800"/>
                <a:gd name="T3" fmla="*/ 33155 h 237"/>
                <a:gd name="T4" fmla="*/ 166 w 1800"/>
                <a:gd name="T5" fmla="*/ 32859 h 237"/>
                <a:gd name="T6" fmla="*/ 233 w 1800"/>
                <a:gd name="T7" fmla="*/ 32588 h 237"/>
                <a:gd name="T8" fmla="*/ 299 w 1800"/>
                <a:gd name="T9" fmla="*/ 32022 h 237"/>
                <a:gd name="T10" fmla="*/ 366 w 1800"/>
                <a:gd name="T11" fmla="*/ 31455 h 237"/>
                <a:gd name="T12" fmla="*/ 432 w 1800"/>
                <a:gd name="T13" fmla="*/ 30753 h 237"/>
                <a:gd name="T14" fmla="*/ 498 w 1800"/>
                <a:gd name="T15" fmla="*/ 30051 h 237"/>
                <a:gd name="T16" fmla="*/ 564 w 1800"/>
                <a:gd name="T17" fmla="*/ 29209 h 237"/>
                <a:gd name="T18" fmla="*/ 632 w 1800"/>
                <a:gd name="T19" fmla="*/ 28237 h 237"/>
                <a:gd name="T20" fmla="*/ 698 w 1800"/>
                <a:gd name="T21" fmla="*/ 27239 h 237"/>
                <a:gd name="T22" fmla="*/ 764 w 1800"/>
                <a:gd name="T23" fmla="*/ 26132 h 237"/>
                <a:gd name="T24" fmla="*/ 830 w 1800"/>
                <a:gd name="T25" fmla="*/ 24993 h 237"/>
                <a:gd name="T26" fmla="*/ 897 w 1800"/>
                <a:gd name="T27" fmla="*/ 23886 h 237"/>
                <a:gd name="T28" fmla="*/ 963 w 1800"/>
                <a:gd name="T29" fmla="*/ 22618 h 237"/>
                <a:gd name="T30" fmla="*/ 1029 w 1800"/>
                <a:gd name="T31" fmla="*/ 21485 h 237"/>
                <a:gd name="T32" fmla="*/ 1097 w 1800"/>
                <a:gd name="T33" fmla="*/ 20242 h 237"/>
                <a:gd name="T34" fmla="*/ 1163 w 1800"/>
                <a:gd name="T35" fmla="*/ 18969 h 237"/>
                <a:gd name="T36" fmla="*/ 1229 w 1800"/>
                <a:gd name="T37" fmla="*/ 17700 h 237"/>
                <a:gd name="T38" fmla="*/ 1295 w 1800"/>
                <a:gd name="T39" fmla="*/ 16567 h 237"/>
                <a:gd name="T40" fmla="*/ 1362 w 1800"/>
                <a:gd name="T41" fmla="*/ 15455 h 237"/>
                <a:gd name="T42" fmla="*/ 1428 w 1800"/>
                <a:gd name="T43" fmla="*/ 14186 h 237"/>
                <a:gd name="T44" fmla="*/ 1495 w 1800"/>
                <a:gd name="T45" fmla="*/ 13053 h 237"/>
                <a:gd name="T46" fmla="*/ 1562 w 1800"/>
                <a:gd name="T47" fmla="*/ 12081 h 237"/>
                <a:gd name="T48" fmla="*/ 1628 w 1800"/>
                <a:gd name="T49" fmla="*/ 10942 h 237"/>
                <a:gd name="T50" fmla="*/ 1694 w 1800"/>
                <a:gd name="T51" fmla="*/ 9970 h 237"/>
                <a:gd name="T52" fmla="*/ 1760 w 1800"/>
                <a:gd name="T53" fmla="*/ 9133 h 237"/>
                <a:gd name="T54" fmla="*/ 1827 w 1800"/>
                <a:gd name="T55" fmla="*/ 8161 h 237"/>
                <a:gd name="T56" fmla="*/ 1894 w 1800"/>
                <a:gd name="T57" fmla="*/ 7460 h 237"/>
                <a:gd name="T58" fmla="*/ 1960 w 1800"/>
                <a:gd name="T59" fmla="*/ 6591 h 237"/>
                <a:gd name="T60" fmla="*/ 2026 w 1800"/>
                <a:gd name="T61" fmla="*/ 5890 h 237"/>
                <a:gd name="T62" fmla="*/ 2093 w 1800"/>
                <a:gd name="T63" fmla="*/ 5188 h 237"/>
                <a:gd name="T64" fmla="*/ 2159 w 1800"/>
                <a:gd name="T65" fmla="*/ 4647 h 237"/>
                <a:gd name="T66" fmla="*/ 2225 w 1800"/>
                <a:gd name="T67" fmla="*/ 4081 h 237"/>
                <a:gd name="T68" fmla="*/ 2293 w 1800"/>
                <a:gd name="T69" fmla="*/ 3514 h 237"/>
                <a:gd name="T70" fmla="*/ 2359 w 1800"/>
                <a:gd name="T71" fmla="*/ 3083 h 237"/>
                <a:gd name="T72" fmla="*/ 2425 w 1800"/>
                <a:gd name="T73" fmla="*/ 2677 h 237"/>
                <a:gd name="T74" fmla="*/ 2491 w 1800"/>
                <a:gd name="T75" fmla="*/ 2240 h 237"/>
                <a:gd name="T76" fmla="*/ 2558 w 1800"/>
                <a:gd name="T77" fmla="*/ 1970 h 237"/>
                <a:gd name="T78" fmla="*/ 2624 w 1800"/>
                <a:gd name="T79" fmla="*/ 1539 h 237"/>
                <a:gd name="T80" fmla="*/ 2690 w 1800"/>
                <a:gd name="T81" fmla="*/ 1404 h 237"/>
                <a:gd name="T82" fmla="*/ 2758 w 1800"/>
                <a:gd name="T83" fmla="*/ 1133 h 237"/>
                <a:gd name="T84" fmla="*/ 2824 w 1800"/>
                <a:gd name="T85" fmla="*/ 837 h 237"/>
                <a:gd name="T86" fmla="*/ 2890 w 1800"/>
                <a:gd name="T87" fmla="*/ 702 h 237"/>
                <a:gd name="T88" fmla="*/ 2956 w 1800"/>
                <a:gd name="T89" fmla="*/ 567 h 237"/>
                <a:gd name="T90" fmla="*/ 3023 w 1800"/>
                <a:gd name="T91" fmla="*/ 431 h 237"/>
                <a:gd name="T92" fmla="*/ 3089 w 1800"/>
                <a:gd name="T93" fmla="*/ 270 h 237"/>
                <a:gd name="T94" fmla="*/ 3157 w 1800"/>
                <a:gd name="T95" fmla="*/ 135 h 237"/>
                <a:gd name="T96" fmla="*/ 3224 w 1800"/>
                <a:gd name="T97" fmla="*/ 0 h 237"/>
                <a:gd name="T98" fmla="*/ 3289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5508625" y="508476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 flipH="1">
            <a:off x="5867400" y="4797425"/>
            <a:ext cx="865188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6300788" y="4292600"/>
            <a:ext cx="93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5003800" y="5661025"/>
            <a:ext cx="1223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u</a:t>
            </a:r>
            <a:r>
              <a:rPr lang="zh-CN" altLang="zh-CN" i="1" baseline="-25000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3421063" y="5734050"/>
            <a:ext cx="9350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O</a:t>
            </a:r>
          </a:p>
        </p:txBody>
      </p:sp>
      <p:sp>
        <p:nvSpPr>
          <p:cNvPr id="14349" name="Text Box 14"/>
          <p:cNvSpPr txBox="1">
            <a:spLocks noChangeArrowheads="1"/>
          </p:cNvSpPr>
          <p:nvPr/>
        </p:nvSpPr>
        <p:spPr bwMode="auto">
          <a:xfrm>
            <a:off x="7380288" y="5661025"/>
            <a:ext cx="93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x</a:t>
            </a:r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3132138" y="3357563"/>
            <a:ext cx="1079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>
                <a:latin typeface="Symbol" panose="05050102010706020507" pitchFamily="18" charset="2"/>
              </a:rPr>
              <a:t>j</a:t>
            </a:r>
            <a:r>
              <a:rPr lang="zh-CN" altLang="zh-CN"/>
              <a:t>(</a:t>
            </a:r>
            <a:r>
              <a:rPr lang="zh-CN" altLang="zh-CN" i="1"/>
              <a:t>x</a:t>
            </a:r>
            <a:r>
              <a:rPr lang="zh-CN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DEC9A7-3681-4236-9994-BC9218C38DED}" type="slidenum">
              <a:rPr lang="zh-CN" altLang="zh-CN" sz="2000">
                <a:latin typeface="Arial" panose="020B0604020202020204" pitchFamily="34" charset="0"/>
              </a:rPr>
              <a:pPr eaLnBrk="1" hangingPunct="1"/>
              <a:t>13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5363" name="Freeform 2"/>
          <p:cNvSpPr>
            <a:spLocks/>
          </p:cNvSpPr>
          <p:nvPr/>
        </p:nvSpPr>
        <p:spPr bwMode="auto">
          <a:xfrm flipH="1">
            <a:off x="1116013" y="5373688"/>
            <a:ext cx="1223962" cy="431800"/>
          </a:xfrm>
          <a:custGeom>
            <a:avLst/>
            <a:gdLst>
              <a:gd name="T0" fmla="*/ 2147483647 w 771"/>
              <a:gd name="T1" fmla="*/ 2147483647 h 272"/>
              <a:gd name="T2" fmla="*/ 2147483647 w 771"/>
              <a:gd name="T3" fmla="*/ 2147483647 h 272"/>
              <a:gd name="T4" fmla="*/ 2147483647 w 771"/>
              <a:gd name="T5" fmla="*/ 2147483647 h 272"/>
              <a:gd name="T6" fmla="*/ 0 w 771"/>
              <a:gd name="T7" fmla="*/ 0 h 272"/>
              <a:gd name="T8" fmla="*/ 0 w 771"/>
              <a:gd name="T9" fmla="*/ 2147483647 h 272"/>
              <a:gd name="T10" fmla="*/ 2147483647 w 771"/>
              <a:gd name="T11" fmla="*/ 2147483647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71" h="272">
                <a:moveTo>
                  <a:pt x="771" y="272"/>
                </a:moveTo>
                <a:lnTo>
                  <a:pt x="771" y="181"/>
                </a:lnTo>
                <a:lnTo>
                  <a:pt x="363" y="136"/>
                </a:lnTo>
                <a:lnTo>
                  <a:pt x="0" y="0"/>
                </a:lnTo>
                <a:lnTo>
                  <a:pt x="0" y="272"/>
                </a:lnTo>
                <a:lnTo>
                  <a:pt x="771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4" name="Freeform 3"/>
          <p:cNvSpPr>
            <a:spLocks/>
          </p:cNvSpPr>
          <p:nvPr/>
        </p:nvSpPr>
        <p:spPr bwMode="auto">
          <a:xfrm>
            <a:off x="5940425" y="5373688"/>
            <a:ext cx="1223963" cy="431800"/>
          </a:xfrm>
          <a:custGeom>
            <a:avLst/>
            <a:gdLst>
              <a:gd name="T0" fmla="*/ 2147483647 w 771"/>
              <a:gd name="T1" fmla="*/ 2147483647 h 272"/>
              <a:gd name="T2" fmla="*/ 2147483647 w 771"/>
              <a:gd name="T3" fmla="*/ 2147483647 h 272"/>
              <a:gd name="T4" fmla="*/ 2147483647 w 771"/>
              <a:gd name="T5" fmla="*/ 2147483647 h 272"/>
              <a:gd name="T6" fmla="*/ 0 w 771"/>
              <a:gd name="T7" fmla="*/ 0 h 272"/>
              <a:gd name="T8" fmla="*/ 0 w 771"/>
              <a:gd name="T9" fmla="*/ 2147483647 h 272"/>
              <a:gd name="T10" fmla="*/ 2147483647 w 771"/>
              <a:gd name="T11" fmla="*/ 2147483647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71" h="272">
                <a:moveTo>
                  <a:pt x="771" y="272"/>
                </a:moveTo>
                <a:lnTo>
                  <a:pt x="771" y="181"/>
                </a:lnTo>
                <a:lnTo>
                  <a:pt x="363" y="136"/>
                </a:lnTo>
                <a:lnTo>
                  <a:pt x="0" y="0"/>
                </a:lnTo>
                <a:lnTo>
                  <a:pt x="0" y="272"/>
                </a:lnTo>
                <a:lnTo>
                  <a:pt x="771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006725"/>
          </a:xfrm>
        </p:spPr>
        <p:txBody>
          <a:bodyPr/>
          <a:lstStyle/>
          <a:p>
            <a:pPr eaLnBrk="1" hangingPunct="1"/>
            <a:r>
              <a:rPr lang="zh-CN" altLang="zh-CN" smtClean="0"/>
              <a:t>若实数</a:t>
            </a:r>
            <a:r>
              <a:rPr lang="zh-CN" altLang="zh-CN" i="1" smtClean="0"/>
              <a:t>T</a:t>
            </a:r>
            <a:r>
              <a:rPr lang="zh-CN" altLang="zh-CN" i="1" baseline="-25000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满足不等式</a:t>
            </a:r>
            <a:br>
              <a:rPr lang="zh-CN" altLang="zh-CN" smtClean="0"/>
            </a:br>
            <a:r>
              <a:rPr lang="zh-CN" altLang="zh-CN" smtClean="0"/>
              <a:t>		</a:t>
            </a:r>
            <a:r>
              <a:rPr lang="zh-CN" altLang="zh-CN" i="1" smtClean="0"/>
              <a:t>P</a:t>
            </a:r>
            <a:r>
              <a:rPr lang="zh-CN" altLang="zh-CN" smtClean="0"/>
              <a:t>{|</a:t>
            </a:r>
            <a:r>
              <a:rPr lang="zh-CN" altLang="zh-CN" i="1" smtClean="0"/>
              <a:t>X</a:t>
            </a:r>
            <a:r>
              <a:rPr lang="zh-CN" altLang="zh-CN" smtClean="0"/>
              <a:t>|&gt;</a:t>
            </a:r>
            <a:r>
              <a:rPr lang="zh-CN" altLang="zh-CN" i="1" smtClean="0"/>
              <a:t>T</a:t>
            </a:r>
            <a:r>
              <a:rPr lang="zh-CN" altLang="zh-CN" i="1" baseline="-25000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}=</a:t>
            </a:r>
            <a:r>
              <a:rPr lang="zh-CN" altLang="zh-CN" i="1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,</a:t>
            </a:r>
            <a:br>
              <a:rPr lang="zh-CN" altLang="zh-CN" smtClean="0"/>
            </a:br>
            <a:r>
              <a:rPr lang="zh-CN" altLang="zh-CN" smtClean="0"/>
              <a:t>则称</a:t>
            </a:r>
            <a:r>
              <a:rPr lang="zh-CN" altLang="zh-CN" i="1" smtClean="0"/>
              <a:t>T</a:t>
            </a:r>
            <a:r>
              <a:rPr lang="zh-CN" altLang="zh-CN" i="1" baseline="-25000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为</a:t>
            </a:r>
            <a:r>
              <a:rPr lang="zh-CN" altLang="zh-CN" i="1" smtClean="0"/>
              <a:t>X</a:t>
            </a:r>
            <a:r>
              <a:rPr lang="zh-CN" altLang="zh-CN" smtClean="0"/>
              <a:t>分布的水平</a:t>
            </a:r>
            <a:r>
              <a:rPr lang="zh-CN" altLang="zh-CN" i="1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的</a:t>
            </a:r>
            <a:r>
              <a:rPr lang="zh-CN" altLang="zh-CN" b="1" smtClean="0">
                <a:solidFill>
                  <a:schemeClr val="hlink"/>
                </a:solidFill>
              </a:rPr>
              <a:t>双侧分位数.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539750" y="5805488"/>
            <a:ext cx="73453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V="1">
            <a:off x="4140200" y="3644900"/>
            <a:ext cx="0" cy="24479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368" name="Group 7"/>
          <p:cNvGrpSpPr>
            <a:grpSpLocks/>
          </p:cNvGrpSpPr>
          <p:nvPr/>
        </p:nvGrpSpPr>
        <p:grpSpPr bwMode="auto">
          <a:xfrm>
            <a:off x="984250" y="4292600"/>
            <a:ext cx="6291263" cy="1368425"/>
            <a:chOff x="0" y="0"/>
            <a:chExt cx="4417" cy="1233"/>
          </a:xfrm>
        </p:grpSpPr>
        <p:sp>
          <p:nvSpPr>
            <p:cNvPr id="15380" name="Freeform 8"/>
            <p:cNvSpPr>
              <a:spLocks/>
            </p:cNvSpPr>
            <p:nvPr/>
          </p:nvSpPr>
          <p:spPr bwMode="auto">
            <a:xfrm flipV="1">
              <a:off x="2209" y="0"/>
              <a:ext cx="2208" cy="1232"/>
            </a:xfrm>
            <a:custGeom>
              <a:avLst/>
              <a:gdLst>
                <a:gd name="T0" fmla="*/ 33 w 1800"/>
                <a:gd name="T1" fmla="*/ 33290 h 237"/>
                <a:gd name="T2" fmla="*/ 99 w 1800"/>
                <a:gd name="T3" fmla="*/ 33155 h 237"/>
                <a:gd name="T4" fmla="*/ 166 w 1800"/>
                <a:gd name="T5" fmla="*/ 32859 h 237"/>
                <a:gd name="T6" fmla="*/ 233 w 1800"/>
                <a:gd name="T7" fmla="*/ 32588 h 237"/>
                <a:gd name="T8" fmla="*/ 299 w 1800"/>
                <a:gd name="T9" fmla="*/ 32022 h 237"/>
                <a:gd name="T10" fmla="*/ 366 w 1800"/>
                <a:gd name="T11" fmla="*/ 31455 h 237"/>
                <a:gd name="T12" fmla="*/ 432 w 1800"/>
                <a:gd name="T13" fmla="*/ 30753 h 237"/>
                <a:gd name="T14" fmla="*/ 498 w 1800"/>
                <a:gd name="T15" fmla="*/ 30051 h 237"/>
                <a:gd name="T16" fmla="*/ 564 w 1800"/>
                <a:gd name="T17" fmla="*/ 29209 h 237"/>
                <a:gd name="T18" fmla="*/ 632 w 1800"/>
                <a:gd name="T19" fmla="*/ 28237 h 237"/>
                <a:gd name="T20" fmla="*/ 698 w 1800"/>
                <a:gd name="T21" fmla="*/ 27239 h 237"/>
                <a:gd name="T22" fmla="*/ 764 w 1800"/>
                <a:gd name="T23" fmla="*/ 26132 h 237"/>
                <a:gd name="T24" fmla="*/ 830 w 1800"/>
                <a:gd name="T25" fmla="*/ 24993 h 237"/>
                <a:gd name="T26" fmla="*/ 897 w 1800"/>
                <a:gd name="T27" fmla="*/ 23886 h 237"/>
                <a:gd name="T28" fmla="*/ 963 w 1800"/>
                <a:gd name="T29" fmla="*/ 22618 h 237"/>
                <a:gd name="T30" fmla="*/ 1029 w 1800"/>
                <a:gd name="T31" fmla="*/ 21485 h 237"/>
                <a:gd name="T32" fmla="*/ 1097 w 1800"/>
                <a:gd name="T33" fmla="*/ 20242 h 237"/>
                <a:gd name="T34" fmla="*/ 1163 w 1800"/>
                <a:gd name="T35" fmla="*/ 18969 h 237"/>
                <a:gd name="T36" fmla="*/ 1229 w 1800"/>
                <a:gd name="T37" fmla="*/ 17700 h 237"/>
                <a:gd name="T38" fmla="*/ 1295 w 1800"/>
                <a:gd name="T39" fmla="*/ 16567 h 237"/>
                <a:gd name="T40" fmla="*/ 1362 w 1800"/>
                <a:gd name="T41" fmla="*/ 15455 h 237"/>
                <a:gd name="T42" fmla="*/ 1428 w 1800"/>
                <a:gd name="T43" fmla="*/ 14186 h 237"/>
                <a:gd name="T44" fmla="*/ 1495 w 1800"/>
                <a:gd name="T45" fmla="*/ 13053 h 237"/>
                <a:gd name="T46" fmla="*/ 1562 w 1800"/>
                <a:gd name="T47" fmla="*/ 12081 h 237"/>
                <a:gd name="T48" fmla="*/ 1628 w 1800"/>
                <a:gd name="T49" fmla="*/ 10942 h 237"/>
                <a:gd name="T50" fmla="*/ 1694 w 1800"/>
                <a:gd name="T51" fmla="*/ 9970 h 237"/>
                <a:gd name="T52" fmla="*/ 1760 w 1800"/>
                <a:gd name="T53" fmla="*/ 9133 h 237"/>
                <a:gd name="T54" fmla="*/ 1827 w 1800"/>
                <a:gd name="T55" fmla="*/ 8161 h 237"/>
                <a:gd name="T56" fmla="*/ 1894 w 1800"/>
                <a:gd name="T57" fmla="*/ 7460 h 237"/>
                <a:gd name="T58" fmla="*/ 1960 w 1800"/>
                <a:gd name="T59" fmla="*/ 6591 h 237"/>
                <a:gd name="T60" fmla="*/ 2026 w 1800"/>
                <a:gd name="T61" fmla="*/ 5890 h 237"/>
                <a:gd name="T62" fmla="*/ 2093 w 1800"/>
                <a:gd name="T63" fmla="*/ 5188 h 237"/>
                <a:gd name="T64" fmla="*/ 2159 w 1800"/>
                <a:gd name="T65" fmla="*/ 4647 h 237"/>
                <a:gd name="T66" fmla="*/ 2225 w 1800"/>
                <a:gd name="T67" fmla="*/ 4081 h 237"/>
                <a:gd name="T68" fmla="*/ 2293 w 1800"/>
                <a:gd name="T69" fmla="*/ 3514 h 237"/>
                <a:gd name="T70" fmla="*/ 2359 w 1800"/>
                <a:gd name="T71" fmla="*/ 3083 h 237"/>
                <a:gd name="T72" fmla="*/ 2425 w 1800"/>
                <a:gd name="T73" fmla="*/ 2677 h 237"/>
                <a:gd name="T74" fmla="*/ 2491 w 1800"/>
                <a:gd name="T75" fmla="*/ 2240 h 237"/>
                <a:gd name="T76" fmla="*/ 2558 w 1800"/>
                <a:gd name="T77" fmla="*/ 1970 h 237"/>
                <a:gd name="T78" fmla="*/ 2624 w 1800"/>
                <a:gd name="T79" fmla="*/ 1539 h 237"/>
                <a:gd name="T80" fmla="*/ 2690 w 1800"/>
                <a:gd name="T81" fmla="*/ 1404 h 237"/>
                <a:gd name="T82" fmla="*/ 2758 w 1800"/>
                <a:gd name="T83" fmla="*/ 1133 h 237"/>
                <a:gd name="T84" fmla="*/ 2824 w 1800"/>
                <a:gd name="T85" fmla="*/ 837 h 237"/>
                <a:gd name="T86" fmla="*/ 2890 w 1800"/>
                <a:gd name="T87" fmla="*/ 702 h 237"/>
                <a:gd name="T88" fmla="*/ 2956 w 1800"/>
                <a:gd name="T89" fmla="*/ 567 h 237"/>
                <a:gd name="T90" fmla="*/ 3023 w 1800"/>
                <a:gd name="T91" fmla="*/ 431 h 237"/>
                <a:gd name="T92" fmla="*/ 3089 w 1800"/>
                <a:gd name="T93" fmla="*/ 270 h 237"/>
                <a:gd name="T94" fmla="*/ 3157 w 1800"/>
                <a:gd name="T95" fmla="*/ 135 h 237"/>
                <a:gd name="T96" fmla="*/ 3224 w 1800"/>
                <a:gd name="T97" fmla="*/ 0 h 237"/>
                <a:gd name="T98" fmla="*/ 3289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5381" name="Freeform 9"/>
            <p:cNvSpPr>
              <a:spLocks/>
            </p:cNvSpPr>
            <p:nvPr/>
          </p:nvSpPr>
          <p:spPr bwMode="auto">
            <a:xfrm flipH="1" flipV="1">
              <a:off x="0" y="1"/>
              <a:ext cx="2208" cy="1232"/>
            </a:xfrm>
            <a:custGeom>
              <a:avLst/>
              <a:gdLst>
                <a:gd name="T0" fmla="*/ 33 w 1800"/>
                <a:gd name="T1" fmla="*/ 33290 h 237"/>
                <a:gd name="T2" fmla="*/ 99 w 1800"/>
                <a:gd name="T3" fmla="*/ 33155 h 237"/>
                <a:gd name="T4" fmla="*/ 166 w 1800"/>
                <a:gd name="T5" fmla="*/ 32859 h 237"/>
                <a:gd name="T6" fmla="*/ 233 w 1800"/>
                <a:gd name="T7" fmla="*/ 32588 h 237"/>
                <a:gd name="T8" fmla="*/ 299 w 1800"/>
                <a:gd name="T9" fmla="*/ 32022 h 237"/>
                <a:gd name="T10" fmla="*/ 366 w 1800"/>
                <a:gd name="T11" fmla="*/ 31455 h 237"/>
                <a:gd name="T12" fmla="*/ 432 w 1800"/>
                <a:gd name="T13" fmla="*/ 30753 h 237"/>
                <a:gd name="T14" fmla="*/ 498 w 1800"/>
                <a:gd name="T15" fmla="*/ 30051 h 237"/>
                <a:gd name="T16" fmla="*/ 564 w 1800"/>
                <a:gd name="T17" fmla="*/ 29209 h 237"/>
                <a:gd name="T18" fmla="*/ 632 w 1800"/>
                <a:gd name="T19" fmla="*/ 28237 h 237"/>
                <a:gd name="T20" fmla="*/ 698 w 1800"/>
                <a:gd name="T21" fmla="*/ 27239 h 237"/>
                <a:gd name="T22" fmla="*/ 764 w 1800"/>
                <a:gd name="T23" fmla="*/ 26132 h 237"/>
                <a:gd name="T24" fmla="*/ 830 w 1800"/>
                <a:gd name="T25" fmla="*/ 24993 h 237"/>
                <a:gd name="T26" fmla="*/ 897 w 1800"/>
                <a:gd name="T27" fmla="*/ 23886 h 237"/>
                <a:gd name="T28" fmla="*/ 963 w 1800"/>
                <a:gd name="T29" fmla="*/ 22618 h 237"/>
                <a:gd name="T30" fmla="*/ 1029 w 1800"/>
                <a:gd name="T31" fmla="*/ 21485 h 237"/>
                <a:gd name="T32" fmla="*/ 1097 w 1800"/>
                <a:gd name="T33" fmla="*/ 20242 h 237"/>
                <a:gd name="T34" fmla="*/ 1163 w 1800"/>
                <a:gd name="T35" fmla="*/ 18969 h 237"/>
                <a:gd name="T36" fmla="*/ 1229 w 1800"/>
                <a:gd name="T37" fmla="*/ 17700 h 237"/>
                <a:gd name="T38" fmla="*/ 1295 w 1800"/>
                <a:gd name="T39" fmla="*/ 16567 h 237"/>
                <a:gd name="T40" fmla="*/ 1362 w 1800"/>
                <a:gd name="T41" fmla="*/ 15455 h 237"/>
                <a:gd name="T42" fmla="*/ 1428 w 1800"/>
                <a:gd name="T43" fmla="*/ 14186 h 237"/>
                <a:gd name="T44" fmla="*/ 1495 w 1800"/>
                <a:gd name="T45" fmla="*/ 13053 h 237"/>
                <a:gd name="T46" fmla="*/ 1562 w 1800"/>
                <a:gd name="T47" fmla="*/ 12081 h 237"/>
                <a:gd name="T48" fmla="*/ 1628 w 1800"/>
                <a:gd name="T49" fmla="*/ 10942 h 237"/>
                <a:gd name="T50" fmla="*/ 1694 w 1800"/>
                <a:gd name="T51" fmla="*/ 9970 h 237"/>
                <a:gd name="T52" fmla="*/ 1760 w 1800"/>
                <a:gd name="T53" fmla="*/ 9133 h 237"/>
                <a:gd name="T54" fmla="*/ 1827 w 1800"/>
                <a:gd name="T55" fmla="*/ 8161 h 237"/>
                <a:gd name="T56" fmla="*/ 1894 w 1800"/>
                <a:gd name="T57" fmla="*/ 7460 h 237"/>
                <a:gd name="T58" fmla="*/ 1960 w 1800"/>
                <a:gd name="T59" fmla="*/ 6591 h 237"/>
                <a:gd name="T60" fmla="*/ 2026 w 1800"/>
                <a:gd name="T61" fmla="*/ 5890 h 237"/>
                <a:gd name="T62" fmla="*/ 2093 w 1800"/>
                <a:gd name="T63" fmla="*/ 5188 h 237"/>
                <a:gd name="T64" fmla="*/ 2159 w 1800"/>
                <a:gd name="T65" fmla="*/ 4647 h 237"/>
                <a:gd name="T66" fmla="*/ 2225 w 1800"/>
                <a:gd name="T67" fmla="*/ 4081 h 237"/>
                <a:gd name="T68" fmla="*/ 2293 w 1800"/>
                <a:gd name="T69" fmla="*/ 3514 h 237"/>
                <a:gd name="T70" fmla="*/ 2359 w 1800"/>
                <a:gd name="T71" fmla="*/ 3083 h 237"/>
                <a:gd name="T72" fmla="*/ 2425 w 1800"/>
                <a:gd name="T73" fmla="*/ 2677 h 237"/>
                <a:gd name="T74" fmla="*/ 2491 w 1800"/>
                <a:gd name="T75" fmla="*/ 2240 h 237"/>
                <a:gd name="T76" fmla="*/ 2558 w 1800"/>
                <a:gd name="T77" fmla="*/ 1970 h 237"/>
                <a:gd name="T78" fmla="*/ 2624 w 1800"/>
                <a:gd name="T79" fmla="*/ 1539 h 237"/>
                <a:gd name="T80" fmla="*/ 2690 w 1800"/>
                <a:gd name="T81" fmla="*/ 1404 h 237"/>
                <a:gd name="T82" fmla="*/ 2758 w 1800"/>
                <a:gd name="T83" fmla="*/ 1133 h 237"/>
                <a:gd name="T84" fmla="*/ 2824 w 1800"/>
                <a:gd name="T85" fmla="*/ 837 h 237"/>
                <a:gd name="T86" fmla="*/ 2890 w 1800"/>
                <a:gd name="T87" fmla="*/ 702 h 237"/>
                <a:gd name="T88" fmla="*/ 2956 w 1800"/>
                <a:gd name="T89" fmla="*/ 567 h 237"/>
                <a:gd name="T90" fmla="*/ 3023 w 1800"/>
                <a:gd name="T91" fmla="*/ 431 h 237"/>
                <a:gd name="T92" fmla="*/ 3089 w 1800"/>
                <a:gd name="T93" fmla="*/ 270 h 237"/>
                <a:gd name="T94" fmla="*/ 3157 w 1800"/>
                <a:gd name="T95" fmla="*/ 135 h 237"/>
                <a:gd name="T96" fmla="*/ 3224 w 1800"/>
                <a:gd name="T97" fmla="*/ 0 h 237"/>
                <a:gd name="T98" fmla="*/ 3289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5940425" y="537368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 flipH="1">
            <a:off x="6227763" y="4868863"/>
            <a:ext cx="865187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6732588" y="4292600"/>
            <a:ext cx="93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>
                <a:latin typeface="Symbol" panose="05050102010706020507" pitchFamily="18" charset="2"/>
              </a:rPr>
              <a:t>a</a:t>
            </a:r>
            <a:r>
              <a:rPr lang="zh-CN" altLang="zh-CN">
                <a:latin typeface="Symbol" panose="05050102010706020507" pitchFamily="18" charset="2"/>
              </a:rPr>
              <a:t>/2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5510213" y="5622925"/>
            <a:ext cx="1223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u</a:t>
            </a:r>
            <a:r>
              <a:rPr lang="zh-CN" altLang="zh-CN" i="1" baseline="-25000">
                <a:latin typeface="Symbol" panose="05050102010706020507" pitchFamily="18" charset="2"/>
              </a:rPr>
              <a:t>a</a:t>
            </a:r>
            <a:r>
              <a:rPr lang="zh-CN" altLang="zh-CN" baseline="-25000">
                <a:latin typeface="Symbol" panose="05050102010706020507" pitchFamily="18" charset="2"/>
              </a:rPr>
              <a:t>/2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3421063" y="5734050"/>
            <a:ext cx="9350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O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7380288" y="5661025"/>
            <a:ext cx="93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x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3132138" y="3357563"/>
            <a:ext cx="1079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>
                <a:latin typeface="Symbol" panose="05050102010706020507" pitchFamily="18" charset="2"/>
              </a:rPr>
              <a:t>j</a:t>
            </a:r>
            <a:r>
              <a:rPr lang="zh-CN" altLang="zh-CN"/>
              <a:t>(</a:t>
            </a:r>
            <a:r>
              <a:rPr lang="zh-CN" altLang="zh-CN" i="1"/>
              <a:t>x</a:t>
            </a:r>
            <a:r>
              <a:rPr lang="zh-CN" altLang="zh-CN"/>
              <a:t>)</a:t>
            </a:r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>
            <a:off x="2339975" y="537368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755650" y="4581525"/>
            <a:ext cx="93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>
                <a:latin typeface="Symbol" panose="05050102010706020507" pitchFamily="18" charset="2"/>
              </a:rPr>
              <a:t>a</a:t>
            </a:r>
            <a:r>
              <a:rPr lang="zh-CN" altLang="zh-CN">
                <a:latin typeface="Symbol" panose="05050102010706020507" pitchFamily="18" charset="2"/>
              </a:rPr>
              <a:t>/2</a:t>
            </a:r>
          </a:p>
        </p:txBody>
      </p:sp>
      <p:sp>
        <p:nvSpPr>
          <p:cNvPr id="15378" name="Line 19"/>
          <p:cNvSpPr>
            <a:spLocks noChangeShapeType="1"/>
          </p:cNvSpPr>
          <p:nvPr/>
        </p:nvSpPr>
        <p:spPr bwMode="auto">
          <a:xfrm>
            <a:off x="1258888" y="5157788"/>
            <a:ext cx="649287" cy="503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9" name="Text Box 20"/>
          <p:cNvSpPr txBox="1">
            <a:spLocks noChangeArrowheads="1"/>
          </p:cNvSpPr>
          <p:nvPr/>
        </p:nvSpPr>
        <p:spPr bwMode="auto">
          <a:xfrm>
            <a:off x="1814513" y="5589588"/>
            <a:ext cx="1223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>
                <a:latin typeface="Symbol" panose="05050102010706020507" pitchFamily="18" charset="2"/>
              </a:rPr>
              <a:t>-</a:t>
            </a:r>
            <a:r>
              <a:rPr lang="zh-CN" altLang="zh-CN" i="1"/>
              <a:t>u</a:t>
            </a:r>
            <a:r>
              <a:rPr lang="zh-CN" altLang="zh-CN" i="1" baseline="-25000">
                <a:latin typeface="Symbol" panose="05050102010706020507" pitchFamily="18" charset="2"/>
              </a:rPr>
              <a:t>a</a:t>
            </a:r>
            <a:r>
              <a:rPr lang="zh-CN" altLang="zh-CN" baseline="-25000">
                <a:latin typeface="Symbol" panose="05050102010706020507" pitchFamily="18" charset="2"/>
              </a:rPr>
              <a:t>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FBF3CC-D973-4BFF-BDD4-4B9D7D150503}" type="slidenum">
              <a:rPr lang="zh-CN" altLang="zh-CN" sz="2000">
                <a:latin typeface="Arial" panose="020B0604020202020204" pitchFamily="34" charset="0"/>
              </a:rPr>
              <a:pPr eaLnBrk="1" hangingPunct="1"/>
              <a:t>14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103937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</a:rPr>
              <a:t>例1</a:t>
            </a:r>
            <a:r>
              <a:rPr lang="zh-CN" altLang="zh-CN" smtClean="0"/>
              <a:t> 设</a:t>
            </a:r>
            <a:r>
              <a:rPr lang="zh-CN" altLang="zh-CN" i="1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=0.05, 求标准正态分布的水平0.05的上侧分位数和双侧分位数.</a:t>
            </a:r>
            <a:br>
              <a:rPr lang="zh-CN" altLang="zh-CN" smtClean="0"/>
            </a:br>
            <a:r>
              <a:rPr lang="zh-CN" altLang="zh-CN" b="1" smtClean="0">
                <a:solidFill>
                  <a:schemeClr val="hlink"/>
                </a:solidFill>
              </a:rPr>
              <a:t>解</a:t>
            </a:r>
            <a:r>
              <a:rPr lang="en-US" altLang="zh-CN" b="1" smtClean="0">
                <a:solidFill>
                  <a:schemeClr val="hlink"/>
                </a:solidFill>
              </a:rPr>
              <a:t>:</a:t>
            </a:r>
            <a:r>
              <a:rPr lang="zh-CN" altLang="zh-CN" smtClean="0"/>
              <a:t> 由于</a:t>
            </a:r>
            <a:r>
              <a:rPr lang="zh-CN" altLang="zh-CN" i="1" smtClean="0">
                <a:latin typeface="Symbol" panose="05050102010706020507" pitchFamily="18" charset="2"/>
              </a:rPr>
              <a:t>F</a:t>
            </a:r>
            <a:r>
              <a:rPr lang="zh-CN" altLang="zh-CN" smtClean="0"/>
              <a:t>(</a:t>
            </a:r>
            <a:r>
              <a:rPr lang="zh-CN" altLang="zh-CN" i="1" smtClean="0"/>
              <a:t>u</a:t>
            </a:r>
            <a:r>
              <a:rPr lang="zh-CN" altLang="zh-CN" baseline="-25000" smtClean="0"/>
              <a:t>0.05</a:t>
            </a:r>
            <a:r>
              <a:rPr lang="zh-CN" altLang="zh-CN" smtClean="0"/>
              <a:t>)=1</a:t>
            </a:r>
            <a:r>
              <a:rPr lang="zh-CN" altLang="zh-CN" smtClean="0">
                <a:latin typeface="Symbol" panose="05050102010706020507" pitchFamily="18" charset="2"/>
              </a:rPr>
              <a:t>-</a:t>
            </a:r>
            <a:r>
              <a:rPr lang="zh-CN" altLang="zh-CN" smtClean="0"/>
              <a:t>0.05=0.95,</a:t>
            </a:r>
            <a:br>
              <a:rPr lang="zh-CN" altLang="zh-CN" smtClean="0"/>
            </a:br>
            <a:r>
              <a:rPr lang="zh-CN" altLang="zh-CN" smtClean="0"/>
              <a:t>查标准正态分布函数表可得</a:t>
            </a:r>
            <a:r>
              <a:rPr lang="zh-CN" altLang="zh-CN" i="1" smtClean="0"/>
              <a:t>u</a:t>
            </a:r>
            <a:r>
              <a:rPr lang="zh-CN" altLang="zh-CN" baseline="-25000" smtClean="0"/>
              <a:t>0.05</a:t>
            </a:r>
            <a:r>
              <a:rPr lang="zh-CN" altLang="zh-CN" smtClean="0"/>
              <a:t>=1.645.</a:t>
            </a:r>
            <a:br>
              <a:rPr lang="zh-CN" altLang="zh-CN" smtClean="0"/>
            </a:br>
            <a:r>
              <a:rPr lang="zh-CN" altLang="zh-CN" smtClean="0"/>
              <a:t>而水平0.05的双侧分位数为</a:t>
            </a:r>
            <a:r>
              <a:rPr lang="zh-CN" altLang="zh-CN" i="1" smtClean="0"/>
              <a:t>u</a:t>
            </a:r>
            <a:r>
              <a:rPr lang="zh-CN" altLang="zh-CN" baseline="-25000" smtClean="0"/>
              <a:t>0.025</a:t>
            </a:r>
            <a:r>
              <a:rPr lang="zh-CN" altLang="zh-CN" smtClean="0"/>
              <a:t>, 它满足		</a:t>
            </a:r>
            <a:r>
              <a:rPr lang="zh-CN" altLang="zh-CN" i="1" smtClean="0">
                <a:latin typeface="Symbol" panose="05050102010706020507" pitchFamily="18" charset="2"/>
              </a:rPr>
              <a:t>F</a:t>
            </a:r>
            <a:r>
              <a:rPr lang="zh-CN" altLang="zh-CN" smtClean="0"/>
              <a:t>(</a:t>
            </a:r>
            <a:r>
              <a:rPr lang="zh-CN" altLang="zh-CN" i="1" smtClean="0"/>
              <a:t>u</a:t>
            </a:r>
            <a:r>
              <a:rPr lang="zh-CN" altLang="zh-CN" baseline="-25000" smtClean="0"/>
              <a:t>0.025</a:t>
            </a:r>
            <a:r>
              <a:rPr lang="zh-CN" altLang="zh-CN" smtClean="0"/>
              <a:t>)=1</a:t>
            </a:r>
            <a:r>
              <a:rPr lang="zh-CN" altLang="zh-CN" smtClean="0">
                <a:latin typeface="Symbol" panose="05050102010706020507" pitchFamily="18" charset="2"/>
              </a:rPr>
              <a:t>-</a:t>
            </a:r>
            <a:r>
              <a:rPr lang="zh-CN" altLang="zh-CN" smtClean="0"/>
              <a:t>0.025=0.975,</a:t>
            </a:r>
            <a:br>
              <a:rPr lang="zh-CN" altLang="zh-CN" smtClean="0"/>
            </a:br>
            <a:r>
              <a:rPr lang="zh-CN" altLang="zh-CN" smtClean="0"/>
              <a:t>查表得		</a:t>
            </a:r>
            <a:r>
              <a:rPr lang="zh-CN" altLang="zh-CN" i="1" smtClean="0"/>
              <a:t>u</a:t>
            </a:r>
            <a:r>
              <a:rPr lang="zh-CN" altLang="zh-CN" baseline="-25000" smtClean="0"/>
              <a:t>0.025</a:t>
            </a:r>
            <a:r>
              <a:rPr lang="zh-CN" altLang="zh-CN" smtClean="0"/>
              <a:t>=1.96.</a:t>
            </a:r>
            <a:br>
              <a:rPr lang="zh-CN" altLang="zh-CN" smtClean="0"/>
            </a:br>
            <a:r>
              <a:rPr lang="zh-CN" altLang="zh-CN" b="1" smtClean="0">
                <a:solidFill>
                  <a:schemeClr val="hlink"/>
                </a:solidFill>
              </a:rPr>
              <a:t>注:</a:t>
            </a:r>
            <a:r>
              <a:rPr lang="zh-CN" altLang="zh-CN" smtClean="0"/>
              <a:t> 今后, 分别记</a:t>
            </a:r>
            <a:r>
              <a:rPr lang="zh-CN" altLang="zh-CN" i="1" smtClean="0"/>
              <a:t>u</a:t>
            </a:r>
            <a:r>
              <a:rPr lang="zh-CN" altLang="zh-CN" i="1" baseline="-25000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与</a:t>
            </a:r>
            <a:r>
              <a:rPr lang="zh-CN" altLang="zh-CN" i="1" smtClean="0"/>
              <a:t>u</a:t>
            </a:r>
            <a:r>
              <a:rPr lang="zh-CN" altLang="zh-CN" i="1" baseline="-25000" smtClean="0">
                <a:latin typeface="Symbol" panose="05050102010706020507" pitchFamily="18" charset="2"/>
              </a:rPr>
              <a:t>a</a:t>
            </a:r>
            <a:r>
              <a:rPr lang="zh-CN" altLang="zh-CN" baseline="-25000" smtClean="0"/>
              <a:t>/2</a:t>
            </a:r>
            <a:r>
              <a:rPr lang="zh-CN" altLang="zh-CN" smtClean="0"/>
              <a:t>为标准正态分布的上侧分位数与双侧分位数.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217D5F-A456-4514-A107-11EE060FF542}" type="slidenum">
              <a:rPr lang="zh-CN" altLang="zh-CN" sz="2000">
                <a:latin typeface="Arial" panose="020B0604020202020204" pitchFamily="34" charset="0"/>
              </a:rPr>
              <a:pPr eaLnBrk="1" hangingPunct="1"/>
              <a:t>15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40713" cy="2120900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</a:rPr>
              <a:t>二, </a:t>
            </a:r>
            <a:r>
              <a:rPr lang="zh-CN" altLang="zh-CN" b="1" i="1" smtClean="0">
                <a:solidFill>
                  <a:schemeClr val="hlink"/>
                </a:solidFill>
                <a:latin typeface="Symbol" panose="05050102010706020507" pitchFamily="18" charset="2"/>
              </a:rPr>
              <a:t>c</a:t>
            </a:r>
            <a:r>
              <a:rPr lang="zh-CN" altLang="zh-CN" b="1" baseline="30000" smtClean="0">
                <a:solidFill>
                  <a:schemeClr val="hlink"/>
                </a:solidFill>
              </a:rPr>
              <a:t>2</a:t>
            </a:r>
            <a:r>
              <a:rPr lang="zh-CN" altLang="zh-CN" b="1" smtClean="0">
                <a:solidFill>
                  <a:schemeClr val="hlink"/>
                </a:solidFill>
              </a:rPr>
              <a:t>分布</a:t>
            </a:r>
            <a:r>
              <a:rPr lang="zh-CN" altLang="zh-CN" smtClean="0"/>
              <a:t/>
            </a:r>
            <a:br>
              <a:rPr lang="zh-CN" altLang="zh-CN" smtClean="0"/>
            </a:br>
            <a:r>
              <a:rPr lang="zh-CN" altLang="zh-CN" b="1" smtClean="0">
                <a:solidFill>
                  <a:schemeClr val="hlink"/>
                </a:solidFill>
              </a:rPr>
              <a:t>定义1</a:t>
            </a:r>
            <a:r>
              <a:rPr lang="zh-CN" altLang="zh-CN" smtClean="0"/>
              <a:t> 设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1</a:t>
            </a:r>
            <a:r>
              <a:rPr lang="zh-CN" altLang="zh-CN" smtClean="0"/>
              <a:t>,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2</a:t>
            </a:r>
            <a:r>
              <a:rPr lang="zh-CN" altLang="zh-CN" smtClean="0"/>
              <a:t>,</a:t>
            </a:r>
            <a:r>
              <a:rPr lang="en-US" altLang="zh-CN" smtClean="0">
                <a:sym typeface="Euclid Extra" panose="02050502000505020303" pitchFamily="18" charset="2"/>
              </a:rPr>
              <a:t>…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i="1" baseline="-25000" smtClean="0">
                <a:sym typeface="Euclid Extra" panose="02050502000505020303" pitchFamily="18" charset="2"/>
              </a:rPr>
              <a:t>n</a:t>
            </a:r>
            <a:r>
              <a:rPr lang="zh-CN" altLang="zh-CN" smtClean="0">
                <a:sym typeface="Euclid Extra" panose="02050502000505020303" pitchFamily="18" charset="2"/>
              </a:rPr>
              <a:t>是相互独立服从标准正态分布的随机变量, 则称统计量</a:t>
            </a: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1878013" y="2017713"/>
          <a:ext cx="6400800" cy="596900"/>
        </p:xfrm>
        <a:graphic>
          <a:graphicData uri="http://schemas.openxmlformats.org/presentationml/2006/ole">
            <p:oleObj spid="_x0000_s17414" name="Equation" r:id="rId3" imgW="6400800" imgH="596900" progId="Equation.DSMT4">
              <p:embed/>
            </p:oleObj>
          </a:graphicData>
        </a:graphic>
      </p:graphicFrame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73075" y="2698750"/>
            <a:ext cx="81645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服从自由度为</a:t>
            </a:r>
            <a:r>
              <a:rPr lang="zh-CN" altLang="zh-CN" i="1"/>
              <a:t>n</a:t>
            </a:r>
            <a:r>
              <a:rPr lang="zh-CN" altLang="zh-CN"/>
              <a:t>的</a:t>
            </a:r>
            <a:r>
              <a:rPr lang="zh-CN" altLang="zh-CN" b="1" i="1">
                <a:solidFill>
                  <a:schemeClr val="hlink"/>
                </a:solidFill>
                <a:latin typeface="Symbol" panose="05050102010706020507" pitchFamily="18" charset="2"/>
              </a:rPr>
              <a:t>c</a:t>
            </a:r>
            <a:r>
              <a:rPr lang="zh-CN" altLang="zh-CN" b="1" baseline="30000">
                <a:solidFill>
                  <a:schemeClr val="hlink"/>
                </a:solidFill>
              </a:rPr>
              <a:t>2</a:t>
            </a:r>
            <a:r>
              <a:rPr lang="zh-CN" altLang="zh-CN" b="1">
                <a:solidFill>
                  <a:schemeClr val="hlink"/>
                </a:solidFill>
              </a:rPr>
              <a:t>分布</a:t>
            </a:r>
            <a:r>
              <a:rPr lang="zh-CN" altLang="zh-CN"/>
              <a:t>, 记为</a:t>
            </a:r>
            <a:r>
              <a:rPr lang="zh-CN" altLang="zh-CN" i="1">
                <a:latin typeface="Symbol" panose="05050102010706020507" pitchFamily="18" charset="2"/>
              </a:rPr>
              <a:t>c</a:t>
            </a:r>
            <a:r>
              <a:rPr lang="zh-CN" altLang="zh-CN" baseline="30000"/>
              <a:t>2</a:t>
            </a:r>
            <a:r>
              <a:rPr lang="zh-CN" altLang="zh-CN"/>
              <a:t>~</a:t>
            </a:r>
            <a:r>
              <a:rPr lang="zh-CN" altLang="zh-CN" i="1">
                <a:latin typeface="Symbol" panose="05050102010706020507" pitchFamily="18" charset="2"/>
              </a:rPr>
              <a:t>c</a:t>
            </a:r>
            <a:r>
              <a:rPr lang="zh-CN" altLang="zh-CN" baseline="30000"/>
              <a:t>2</a:t>
            </a:r>
            <a:r>
              <a:rPr lang="zh-CN" altLang="zh-CN"/>
              <a:t>(</a:t>
            </a:r>
            <a:r>
              <a:rPr lang="zh-CN" altLang="zh-CN" i="1"/>
              <a:t>n</a:t>
            </a:r>
            <a:r>
              <a:rPr lang="zh-CN" altLang="zh-CN"/>
              <a:t>).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这里, 自由度是指(2.1)式右端所包含的独立变量的个数.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1BDBDF-8494-4161-8DB5-21167AF01569}" type="slidenum">
              <a:rPr lang="zh-CN" altLang="zh-CN" sz="2000">
                <a:latin typeface="Arial" panose="020B0604020202020204" pitchFamily="34" charset="0"/>
              </a:rPr>
              <a:pPr eaLnBrk="1" hangingPunct="1"/>
              <a:t>16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i="1" smtClean="0">
                <a:latin typeface="Symbol" panose="05050102010706020507" pitchFamily="18" charset="2"/>
              </a:rPr>
              <a:t>c</a:t>
            </a:r>
            <a:r>
              <a:rPr lang="zh-CN" altLang="zh-CN" baseline="30000" smtClean="0"/>
              <a:t>2</a:t>
            </a:r>
            <a:r>
              <a:rPr lang="zh-CN" altLang="zh-CN" smtClean="0"/>
              <a:t>(</a:t>
            </a:r>
            <a:r>
              <a:rPr lang="zh-CN" altLang="zh-CN" i="1" smtClean="0"/>
              <a:t>n</a:t>
            </a:r>
            <a:r>
              <a:rPr lang="zh-CN" altLang="zh-CN" smtClean="0"/>
              <a:t>)分布的概率密度:</a:t>
            </a: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1012825" y="971550"/>
          <a:ext cx="6832600" cy="2006600"/>
        </p:xfrm>
        <a:graphic>
          <a:graphicData uri="http://schemas.openxmlformats.org/presentationml/2006/ole">
            <p:oleObj spid="_x0000_s18439" name="Equation" r:id="rId3" imgW="6832600" imgH="2006600" progId="Equation.DSMT4">
              <p:embed/>
            </p:oleObj>
          </a:graphicData>
        </a:graphic>
      </p:graphicFrame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07988" y="3260725"/>
            <a:ext cx="8129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其中</a:t>
            </a:r>
            <a:r>
              <a:rPr lang="zh-CN" altLang="zh-CN" i="1">
                <a:latin typeface="Symbol" panose="05050102010706020507" pitchFamily="18" charset="2"/>
              </a:rPr>
              <a:t>G</a:t>
            </a:r>
            <a:r>
              <a:rPr lang="zh-CN" altLang="zh-CN"/>
              <a:t>(</a:t>
            </a:r>
            <a:r>
              <a:rPr lang="en-US" altLang="zh-CN">
                <a:sym typeface="Euclid Extra" panose="02050502000505020303" pitchFamily="18" charset="2"/>
              </a:rPr>
              <a:t>x</a:t>
            </a:r>
            <a:r>
              <a:rPr lang="zh-CN" altLang="zh-CN">
                <a:sym typeface="Euclid Extra" panose="02050502000505020303" pitchFamily="18" charset="2"/>
              </a:rPr>
              <a:t>)为gamma函数, 定义为</a:t>
            </a: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2163763" y="4033838"/>
          <a:ext cx="3606800" cy="863600"/>
        </p:xfrm>
        <a:graphic>
          <a:graphicData uri="http://schemas.openxmlformats.org/presentationml/2006/ole">
            <p:oleObj spid="_x0000_s18440" name="Equation" r:id="rId4" imgW="3605235" imgH="863225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latin typeface="Cambria Math" panose="02040503050406030204" pitchFamily="18" charset="0"/>
              </a:rPr>
              <a:t/>
            </a:r>
            <a:br>
              <a:rPr lang="en-US" altLang="zh-CN" i="1" smtClean="0">
                <a:latin typeface="Cambria Math" panose="02040503050406030204" pitchFamily="18" charset="0"/>
              </a:rPr>
            </a:br>
            <a:r>
              <a:rPr lang="en-US" altLang="zh-CN" i="1" smtClean="0">
                <a:latin typeface="Cambria Math" panose="02040503050406030204" pitchFamily="18" charset="0"/>
              </a:rPr>
              <a:t/>
            </a:r>
            <a:br>
              <a:rPr lang="en-US" altLang="zh-CN" i="1" smtClean="0">
                <a:latin typeface="Cambria Math" panose="02040503050406030204" pitchFamily="18" charset="0"/>
              </a:rPr>
            </a:br>
            <a:r>
              <a:rPr lang="en-US" altLang="zh-CN" i="1" smtClean="0">
                <a:latin typeface="Cambria Math" panose="02040503050406030204" pitchFamily="18" charset="0"/>
              </a:rPr>
              <a:t/>
            </a:r>
            <a:br>
              <a:rPr lang="en-US" altLang="zh-CN" i="1" smtClean="0">
                <a:latin typeface="Cambria Math" panose="02040503050406030204" pitchFamily="18" charset="0"/>
              </a:rPr>
            </a:br>
            <a:r>
              <a:rPr lang="en-US" altLang="zh-CN" smtClean="0">
                <a:latin typeface="Cambria Math" panose="02040503050406030204" pitchFamily="18" charset="0"/>
              </a:rPr>
              <a:t>Gamma</a:t>
            </a:r>
            <a:r>
              <a:rPr lang="en-US" altLang="zh-CN" i="1" smtClean="0">
                <a:latin typeface="Cambria Math" panose="02040503050406030204" pitchFamily="18" charset="0"/>
              </a:rPr>
              <a:t> </a:t>
            </a:r>
            <a:r>
              <a:rPr lang="zh-CN" altLang="en-US" smtClean="0"/>
              <a:t>数的性质</a:t>
            </a:r>
            <a:r>
              <a:rPr lang="en-US" altLang="zh-CN" smtClean="0"/>
              <a:t>:</a:t>
            </a:r>
            <a:endParaRPr lang="zh-CN" altLang="en-US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312A38-07BB-4A27-BBE7-72E4AE5536B1}" type="slidenum">
              <a:rPr lang="zh-CN" altLang="zh-CN" sz="2000">
                <a:latin typeface="Arial" panose="020B0604020202020204" pitchFamily="34" charset="0"/>
              </a:rPr>
              <a:pPr eaLnBrk="1" hangingPunct="1"/>
              <a:t>17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19460" name="对象 3"/>
          <p:cNvGraphicFramePr>
            <a:graphicFrameLocks noChangeAspect="1"/>
          </p:cNvGraphicFramePr>
          <p:nvPr/>
        </p:nvGraphicFramePr>
        <p:xfrm>
          <a:off x="2208213" y="552450"/>
          <a:ext cx="3606800" cy="863600"/>
        </p:xfrm>
        <a:graphic>
          <a:graphicData uri="http://schemas.openxmlformats.org/presentationml/2006/ole">
            <p:oleObj spid="_x0000_s19464" name="Equation" r:id="rId3" imgW="3605235" imgH="863225" progId="Equation.DSMT4">
              <p:embed/>
            </p:oleObj>
          </a:graphicData>
        </a:graphic>
      </p:graphicFrame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7135" y="3156155"/>
            <a:ext cx="4486356" cy="646331"/>
          </a:xfrm>
          <a:prstGeom prst="rect">
            <a:avLst/>
          </a:prstGeom>
          <a:blipFill rotWithShape="1">
            <a:blip r:embed="rId4" cstate="print"/>
            <a:stretch>
              <a:fillRect l="-4212" t="-15094" b="-3396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7135" y="4188542"/>
            <a:ext cx="6222666" cy="755913"/>
          </a:xfrm>
          <a:prstGeom prst="rect">
            <a:avLst/>
          </a:prstGeom>
          <a:blipFill rotWithShape="1">
            <a:blip r:embed="rId5" cstate="print"/>
            <a:stretch>
              <a:fillRect l="-3036" t="-6452" r="-1959" b="-2419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7135" y="5220928"/>
            <a:ext cx="2999154" cy="921471"/>
          </a:xfrm>
          <a:prstGeom prst="rect">
            <a:avLst/>
          </a:prstGeom>
          <a:blipFill rotWithShape="1">
            <a:blip r:embed="rId6" cstate="print"/>
            <a:stretch>
              <a:fillRect l="-6301" b="-789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4FB04A-EC55-448A-8942-9E4B10E06CEB}" type="slidenum">
              <a:rPr lang="zh-CN" altLang="zh-CN" sz="2000">
                <a:latin typeface="Arial" panose="020B0604020202020204" pitchFamily="34" charset="0"/>
              </a:rPr>
              <a:pPr eaLnBrk="1" hangingPunct="1"/>
              <a:t>18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>
            <a:off x="611188" y="5568950"/>
            <a:ext cx="708183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 flipV="1">
            <a:off x="1173163" y="1052513"/>
            <a:ext cx="0" cy="50403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 flipV="1">
            <a:off x="1933575" y="558958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 flipV="1">
            <a:off x="2705100" y="558958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3467100" y="558958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4240213" y="558958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4991100" y="558958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V="1">
            <a:off x="5741988" y="558958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V="1">
            <a:off x="6515100" y="5589588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1187450" y="4632325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187450" y="3716338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1187450" y="2779713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1187450" y="1844675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Freeform 15"/>
          <p:cNvSpPr>
            <a:spLocks/>
          </p:cNvSpPr>
          <p:nvPr/>
        </p:nvSpPr>
        <p:spPr bwMode="auto">
          <a:xfrm>
            <a:off x="1366838" y="1497013"/>
            <a:ext cx="3733800" cy="4071937"/>
          </a:xfrm>
          <a:custGeom>
            <a:avLst/>
            <a:gdLst>
              <a:gd name="T0" fmla="*/ 0 w 2352"/>
              <a:gd name="T1" fmla="*/ 0 h 2565"/>
              <a:gd name="T2" fmla="*/ 2147483647 w 2352"/>
              <a:gd name="T3" fmla="*/ 2147483647 h 2565"/>
              <a:gd name="T4" fmla="*/ 2147483647 w 2352"/>
              <a:gd name="T5" fmla="*/ 2147483647 h 2565"/>
              <a:gd name="T6" fmla="*/ 2147483647 w 2352"/>
              <a:gd name="T7" fmla="*/ 2147483647 h 2565"/>
              <a:gd name="T8" fmla="*/ 2147483647 w 2352"/>
              <a:gd name="T9" fmla="*/ 2147483647 h 2565"/>
              <a:gd name="T10" fmla="*/ 2147483647 w 2352"/>
              <a:gd name="T11" fmla="*/ 2147483647 h 2565"/>
              <a:gd name="T12" fmla="*/ 2147483647 w 2352"/>
              <a:gd name="T13" fmla="*/ 2147483647 h 2565"/>
              <a:gd name="T14" fmla="*/ 2147483647 w 2352"/>
              <a:gd name="T15" fmla="*/ 2147483647 h 2565"/>
              <a:gd name="T16" fmla="*/ 2147483647 w 2352"/>
              <a:gd name="T17" fmla="*/ 2147483647 h 2565"/>
              <a:gd name="T18" fmla="*/ 2147483647 w 2352"/>
              <a:gd name="T19" fmla="*/ 2147483647 h 25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52" h="2565">
                <a:moveTo>
                  <a:pt x="0" y="0"/>
                </a:moveTo>
                <a:cubicBezTo>
                  <a:pt x="17" y="157"/>
                  <a:pt x="35" y="315"/>
                  <a:pt x="55" y="501"/>
                </a:cubicBezTo>
                <a:cubicBezTo>
                  <a:pt x="75" y="687"/>
                  <a:pt x="88" y="928"/>
                  <a:pt x="117" y="1118"/>
                </a:cubicBezTo>
                <a:cubicBezTo>
                  <a:pt x="146" y="1308"/>
                  <a:pt x="186" y="1497"/>
                  <a:pt x="227" y="1639"/>
                </a:cubicBezTo>
                <a:cubicBezTo>
                  <a:pt x="268" y="1781"/>
                  <a:pt x="315" y="1874"/>
                  <a:pt x="364" y="1968"/>
                </a:cubicBezTo>
                <a:cubicBezTo>
                  <a:pt x="413" y="2062"/>
                  <a:pt x="446" y="2128"/>
                  <a:pt x="522" y="2201"/>
                </a:cubicBezTo>
                <a:cubicBezTo>
                  <a:pt x="598" y="2274"/>
                  <a:pt x="683" y="2352"/>
                  <a:pt x="823" y="2407"/>
                </a:cubicBezTo>
                <a:cubicBezTo>
                  <a:pt x="963" y="2462"/>
                  <a:pt x="1184" y="2506"/>
                  <a:pt x="1365" y="2530"/>
                </a:cubicBezTo>
                <a:cubicBezTo>
                  <a:pt x="1546" y="2554"/>
                  <a:pt x="1743" y="2545"/>
                  <a:pt x="1907" y="2551"/>
                </a:cubicBezTo>
                <a:cubicBezTo>
                  <a:pt x="2071" y="2557"/>
                  <a:pt x="2211" y="2561"/>
                  <a:pt x="2352" y="2565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Freeform 16"/>
          <p:cNvSpPr>
            <a:spLocks/>
          </p:cNvSpPr>
          <p:nvPr/>
        </p:nvSpPr>
        <p:spPr bwMode="auto">
          <a:xfrm>
            <a:off x="1357313" y="1943100"/>
            <a:ext cx="4648200" cy="3619500"/>
          </a:xfrm>
          <a:custGeom>
            <a:avLst/>
            <a:gdLst>
              <a:gd name="T0" fmla="*/ 0 w 2928"/>
              <a:gd name="T1" fmla="*/ 0 h 2280"/>
              <a:gd name="T2" fmla="*/ 2147483647 w 2928"/>
              <a:gd name="T3" fmla="*/ 2147483647 h 2280"/>
              <a:gd name="T4" fmla="*/ 2147483647 w 2928"/>
              <a:gd name="T5" fmla="*/ 2147483647 h 2280"/>
              <a:gd name="T6" fmla="*/ 2147483647 w 2928"/>
              <a:gd name="T7" fmla="*/ 2147483647 h 2280"/>
              <a:gd name="T8" fmla="*/ 2147483647 w 2928"/>
              <a:gd name="T9" fmla="*/ 2147483647 h 2280"/>
              <a:gd name="T10" fmla="*/ 2147483647 w 2928"/>
              <a:gd name="T11" fmla="*/ 2147483647 h 2280"/>
              <a:gd name="T12" fmla="*/ 2147483647 w 2928"/>
              <a:gd name="T13" fmla="*/ 2147483647 h 2280"/>
              <a:gd name="T14" fmla="*/ 2147483647 w 2928"/>
              <a:gd name="T15" fmla="*/ 2147483647 h 2280"/>
              <a:gd name="T16" fmla="*/ 2147483647 w 2928"/>
              <a:gd name="T17" fmla="*/ 2147483647 h 2280"/>
              <a:gd name="T18" fmla="*/ 2147483647 w 2928"/>
              <a:gd name="T19" fmla="*/ 2147483647 h 2280"/>
              <a:gd name="T20" fmla="*/ 2147483647 w 2928"/>
              <a:gd name="T21" fmla="*/ 2147483647 h 2280"/>
              <a:gd name="T22" fmla="*/ 2147483647 w 2928"/>
              <a:gd name="T23" fmla="*/ 2147483647 h 2280"/>
              <a:gd name="T24" fmla="*/ 2147483647 w 2928"/>
              <a:gd name="T25" fmla="*/ 2147483647 h 2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928" h="2280">
                <a:moveTo>
                  <a:pt x="0" y="0"/>
                </a:moveTo>
                <a:cubicBezTo>
                  <a:pt x="35" y="140"/>
                  <a:pt x="71" y="281"/>
                  <a:pt x="109" y="419"/>
                </a:cubicBezTo>
                <a:cubicBezTo>
                  <a:pt x="147" y="557"/>
                  <a:pt x="186" y="702"/>
                  <a:pt x="226" y="830"/>
                </a:cubicBezTo>
                <a:cubicBezTo>
                  <a:pt x="266" y="958"/>
                  <a:pt x="297" y="1071"/>
                  <a:pt x="349" y="1187"/>
                </a:cubicBezTo>
                <a:cubicBezTo>
                  <a:pt x="401" y="1303"/>
                  <a:pt x="480" y="1431"/>
                  <a:pt x="541" y="1529"/>
                </a:cubicBezTo>
                <a:cubicBezTo>
                  <a:pt x="602" y="1627"/>
                  <a:pt x="649" y="1706"/>
                  <a:pt x="713" y="1776"/>
                </a:cubicBezTo>
                <a:cubicBezTo>
                  <a:pt x="777" y="1846"/>
                  <a:pt x="839" y="1892"/>
                  <a:pt x="925" y="1948"/>
                </a:cubicBezTo>
                <a:cubicBezTo>
                  <a:pt x="1011" y="2004"/>
                  <a:pt x="1131" y="2072"/>
                  <a:pt x="1227" y="2112"/>
                </a:cubicBezTo>
                <a:cubicBezTo>
                  <a:pt x="1323" y="2152"/>
                  <a:pt x="1405" y="2167"/>
                  <a:pt x="1501" y="2188"/>
                </a:cubicBezTo>
                <a:cubicBezTo>
                  <a:pt x="1597" y="2209"/>
                  <a:pt x="1702" y="2225"/>
                  <a:pt x="1803" y="2236"/>
                </a:cubicBezTo>
                <a:cubicBezTo>
                  <a:pt x="1904" y="2247"/>
                  <a:pt x="1992" y="2249"/>
                  <a:pt x="2105" y="2256"/>
                </a:cubicBezTo>
                <a:cubicBezTo>
                  <a:pt x="2218" y="2263"/>
                  <a:pt x="2345" y="2274"/>
                  <a:pt x="2482" y="2277"/>
                </a:cubicBezTo>
                <a:cubicBezTo>
                  <a:pt x="2619" y="2280"/>
                  <a:pt x="2773" y="2278"/>
                  <a:pt x="2928" y="2277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Freeform 17"/>
          <p:cNvSpPr>
            <a:spLocks/>
          </p:cNvSpPr>
          <p:nvPr/>
        </p:nvSpPr>
        <p:spPr bwMode="auto">
          <a:xfrm>
            <a:off x="1171575" y="3846513"/>
            <a:ext cx="5715000" cy="1733550"/>
          </a:xfrm>
          <a:custGeom>
            <a:avLst/>
            <a:gdLst>
              <a:gd name="T0" fmla="*/ 0 w 3600"/>
              <a:gd name="T1" fmla="*/ 2147483647 h 1092"/>
              <a:gd name="T2" fmla="*/ 2147483647 w 3600"/>
              <a:gd name="T3" fmla="*/ 2147483647 h 1092"/>
              <a:gd name="T4" fmla="*/ 2147483647 w 3600"/>
              <a:gd name="T5" fmla="*/ 2147483647 h 1092"/>
              <a:gd name="T6" fmla="*/ 2147483647 w 3600"/>
              <a:gd name="T7" fmla="*/ 2147483647 h 1092"/>
              <a:gd name="T8" fmla="*/ 2147483647 w 3600"/>
              <a:gd name="T9" fmla="*/ 2147483647 h 1092"/>
              <a:gd name="T10" fmla="*/ 2147483647 w 3600"/>
              <a:gd name="T11" fmla="*/ 2147483647 h 1092"/>
              <a:gd name="T12" fmla="*/ 2147483647 w 3600"/>
              <a:gd name="T13" fmla="*/ 2147483647 h 1092"/>
              <a:gd name="T14" fmla="*/ 2147483647 w 3600"/>
              <a:gd name="T15" fmla="*/ 2147483647 h 1092"/>
              <a:gd name="T16" fmla="*/ 2147483647 w 3600"/>
              <a:gd name="T17" fmla="*/ 2147483647 h 1092"/>
              <a:gd name="T18" fmla="*/ 2147483647 w 3600"/>
              <a:gd name="T19" fmla="*/ 2147483647 h 1092"/>
              <a:gd name="T20" fmla="*/ 2147483647 w 3600"/>
              <a:gd name="T21" fmla="*/ 2147483647 h 1092"/>
              <a:gd name="T22" fmla="*/ 2147483647 w 3600"/>
              <a:gd name="T23" fmla="*/ 2147483647 h 1092"/>
              <a:gd name="T24" fmla="*/ 2147483647 w 3600"/>
              <a:gd name="T25" fmla="*/ 2147483647 h 1092"/>
              <a:gd name="T26" fmla="*/ 2147483647 w 3600"/>
              <a:gd name="T27" fmla="*/ 2147483647 h 1092"/>
              <a:gd name="T28" fmla="*/ 2147483647 w 3600"/>
              <a:gd name="T29" fmla="*/ 2147483647 h 1092"/>
              <a:gd name="T30" fmla="*/ 2147483647 w 3600"/>
              <a:gd name="T31" fmla="*/ 2147483647 h 1092"/>
              <a:gd name="T32" fmla="*/ 2147483647 w 3600"/>
              <a:gd name="T33" fmla="*/ 2147483647 h 1092"/>
              <a:gd name="T34" fmla="*/ 2147483647 w 3600"/>
              <a:gd name="T35" fmla="*/ 2147483647 h 109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600" h="1092">
                <a:moveTo>
                  <a:pt x="0" y="1092"/>
                </a:moveTo>
                <a:cubicBezTo>
                  <a:pt x="44" y="872"/>
                  <a:pt x="88" y="652"/>
                  <a:pt x="123" y="516"/>
                </a:cubicBezTo>
                <a:cubicBezTo>
                  <a:pt x="158" y="380"/>
                  <a:pt x="182" y="346"/>
                  <a:pt x="213" y="276"/>
                </a:cubicBezTo>
                <a:cubicBezTo>
                  <a:pt x="244" y="206"/>
                  <a:pt x="277" y="139"/>
                  <a:pt x="309" y="97"/>
                </a:cubicBezTo>
                <a:cubicBezTo>
                  <a:pt x="341" y="55"/>
                  <a:pt x="378" y="38"/>
                  <a:pt x="405" y="22"/>
                </a:cubicBezTo>
                <a:cubicBezTo>
                  <a:pt x="432" y="6"/>
                  <a:pt x="450" y="2"/>
                  <a:pt x="473" y="1"/>
                </a:cubicBezTo>
                <a:cubicBezTo>
                  <a:pt x="496" y="0"/>
                  <a:pt x="520" y="5"/>
                  <a:pt x="546" y="13"/>
                </a:cubicBezTo>
                <a:cubicBezTo>
                  <a:pt x="572" y="21"/>
                  <a:pt x="590" y="26"/>
                  <a:pt x="631" y="49"/>
                </a:cubicBezTo>
                <a:cubicBezTo>
                  <a:pt x="672" y="72"/>
                  <a:pt x="745" y="115"/>
                  <a:pt x="795" y="152"/>
                </a:cubicBezTo>
                <a:cubicBezTo>
                  <a:pt x="845" y="189"/>
                  <a:pt x="880" y="225"/>
                  <a:pt x="933" y="269"/>
                </a:cubicBezTo>
                <a:cubicBezTo>
                  <a:pt x="986" y="313"/>
                  <a:pt x="1053" y="367"/>
                  <a:pt x="1111" y="413"/>
                </a:cubicBezTo>
                <a:cubicBezTo>
                  <a:pt x="1169" y="459"/>
                  <a:pt x="1211" y="493"/>
                  <a:pt x="1282" y="543"/>
                </a:cubicBezTo>
                <a:cubicBezTo>
                  <a:pt x="1353" y="593"/>
                  <a:pt x="1452" y="667"/>
                  <a:pt x="1536" y="714"/>
                </a:cubicBezTo>
                <a:cubicBezTo>
                  <a:pt x="1620" y="761"/>
                  <a:pt x="1703" y="790"/>
                  <a:pt x="1790" y="824"/>
                </a:cubicBezTo>
                <a:cubicBezTo>
                  <a:pt x="1877" y="858"/>
                  <a:pt x="1956" y="892"/>
                  <a:pt x="2057" y="920"/>
                </a:cubicBezTo>
                <a:cubicBezTo>
                  <a:pt x="2158" y="948"/>
                  <a:pt x="2265" y="968"/>
                  <a:pt x="2393" y="989"/>
                </a:cubicBezTo>
                <a:cubicBezTo>
                  <a:pt x="2521" y="1010"/>
                  <a:pt x="2624" y="1029"/>
                  <a:pt x="2825" y="1044"/>
                </a:cubicBezTo>
                <a:cubicBezTo>
                  <a:pt x="3026" y="1059"/>
                  <a:pt x="3313" y="1068"/>
                  <a:pt x="3600" y="1078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Freeform 18"/>
          <p:cNvSpPr>
            <a:spLocks/>
          </p:cNvSpPr>
          <p:nvPr/>
        </p:nvSpPr>
        <p:spPr bwMode="auto">
          <a:xfrm>
            <a:off x="1171575" y="4303713"/>
            <a:ext cx="5726113" cy="1276350"/>
          </a:xfrm>
          <a:custGeom>
            <a:avLst/>
            <a:gdLst>
              <a:gd name="T0" fmla="*/ 0 w 3607"/>
              <a:gd name="T1" fmla="*/ 2147483647 h 804"/>
              <a:gd name="T2" fmla="*/ 2147483647 w 3607"/>
              <a:gd name="T3" fmla="*/ 2147483647 h 804"/>
              <a:gd name="T4" fmla="*/ 2147483647 w 3607"/>
              <a:gd name="T5" fmla="*/ 2147483647 h 804"/>
              <a:gd name="T6" fmla="*/ 2147483647 w 3607"/>
              <a:gd name="T7" fmla="*/ 2147483647 h 804"/>
              <a:gd name="T8" fmla="*/ 2147483647 w 3607"/>
              <a:gd name="T9" fmla="*/ 2147483647 h 804"/>
              <a:gd name="T10" fmla="*/ 2147483647 w 3607"/>
              <a:gd name="T11" fmla="*/ 2147483647 h 804"/>
              <a:gd name="T12" fmla="*/ 2147483647 w 3607"/>
              <a:gd name="T13" fmla="*/ 2147483647 h 804"/>
              <a:gd name="T14" fmla="*/ 2147483647 w 3607"/>
              <a:gd name="T15" fmla="*/ 2147483647 h 804"/>
              <a:gd name="T16" fmla="*/ 2147483647 w 3607"/>
              <a:gd name="T17" fmla="*/ 2147483647 h 804"/>
              <a:gd name="T18" fmla="*/ 2147483647 w 3607"/>
              <a:gd name="T19" fmla="*/ 2147483647 h 804"/>
              <a:gd name="T20" fmla="*/ 2147483647 w 3607"/>
              <a:gd name="T21" fmla="*/ 2147483647 h 804"/>
              <a:gd name="T22" fmla="*/ 2147483647 w 3607"/>
              <a:gd name="T23" fmla="*/ 2147483647 h 804"/>
              <a:gd name="T24" fmla="*/ 2147483647 w 3607"/>
              <a:gd name="T25" fmla="*/ 2147483647 h 804"/>
              <a:gd name="T26" fmla="*/ 2147483647 w 3607"/>
              <a:gd name="T27" fmla="*/ 2147483647 h 804"/>
              <a:gd name="T28" fmla="*/ 2147483647 w 3607"/>
              <a:gd name="T29" fmla="*/ 2147483647 h 804"/>
              <a:gd name="T30" fmla="*/ 2147483647 w 3607"/>
              <a:gd name="T31" fmla="*/ 2147483647 h 8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607" h="804">
                <a:moveTo>
                  <a:pt x="0" y="804"/>
                </a:moveTo>
                <a:cubicBezTo>
                  <a:pt x="38" y="784"/>
                  <a:pt x="77" y="764"/>
                  <a:pt x="110" y="735"/>
                </a:cubicBezTo>
                <a:cubicBezTo>
                  <a:pt x="143" y="706"/>
                  <a:pt x="166" y="674"/>
                  <a:pt x="199" y="632"/>
                </a:cubicBezTo>
                <a:cubicBezTo>
                  <a:pt x="232" y="590"/>
                  <a:pt x="266" y="540"/>
                  <a:pt x="309" y="481"/>
                </a:cubicBezTo>
                <a:cubicBezTo>
                  <a:pt x="352" y="422"/>
                  <a:pt x="412" y="331"/>
                  <a:pt x="459" y="276"/>
                </a:cubicBezTo>
                <a:cubicBezTo>
                  <a:pt x="506" y="221"/>
                  <a:pt x="539" y="191"/>
                  <a:pt x="590" y="152"/>
                </a:cubicBezTo>
                <a:cubicBezTo>
                  <a:pt x="641" y="113"/>
                  <a:pt x="704" y="67"/>
                  <a:pt x="768" y="42"/>
                </a:cubicBezTo>
                <a:cubicBezTo>
                  <a:pt x="832" y="17"/>
                  <a:pt x="906" y="2"/>
                  <a:pt x="974" y="1"/>
                </a:cubicBezTo>
                <a:cubicBezTo>
                  <a:pt x="1042" y="0"/>
                  <a:pt x="1097" y="10"/>
                  <a:pt x="1179" y="36"/>
                </a:cubicBezTo>
                <a:cubicBezTo>
                  <a:pt x="1261" y="62"/>
                  <a:pt x="1358" y="110"/>
                  <a:pt x="1467" y="159"/>
                </a:cubicBezTo>
                <a:cubicBezTo>
                  <a:pt x="1576" y="208"/>
                  <a:pt x="1710" y="276"/>
                  <a:pt x="1831" y="330"/>
                </a:cubicBezTo>
                <a:cubicBezTo>
                  <a:pt x="1952" y="384"/>
                  <a:pt x="2065" y="434"/>
                  <a:pt x="2194" y="481"/>
                </a:cubicBezTo>
                <a:cubicBezTo>
                  <a:pt x="2323" y="528"/>
                  <a:pt x="2470" y="578"/>
                  <a:pt x="2606" y="612"/>
                </a:cubicBezTo>
                <a:cubicBezTo>
                  <a:pt x="2742" y="646"/>
                  <a:pt x="2863" y="664"/>
                  <a:pt x="3010" y="687"/>
                </a:cubicBezTo>
                <a:cubicBezTo>
                  <a:pt x="3157" y="710"/>
                  <a:pt x="3391" y="738"/>
                  <a:pt x="3490" y="749"/>
                </a:cubicBezTo>
                <a:cubicBezTo>
                  <a:pt x="3589" y="760"/>
                  <a:pt x="3598" y="758"/>
                  <a:pt x="3607" y="756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Freeform 19"/>
          <p:cNvSpPr>
            <a:spLocks/>
          </p:cNvSpPr>
          <p:nvPr/>
        </p:nvSpPr>
        <p:spPr bwMode="auto">
          <a:xfrm>
            <a:off x="1174750" y="4708525"/>
            <a:ext cx="5711825" cy="866775"/>
          </a:xfrm>
          <a:custGeom>
            <a:avLst/>
            <a:gdLst>
              <a:gd name="T0" fmla="*/ 0 w 3598"/>
              <a:gd name="T1" fmla="*/ 2147483647 h 546"/>
              <a:gd name="T2" fmla="*/ 2147483647 w 3598"/>
              <a:gd name="T3" fmla="*/ 2147483647 h 546"/>
              <a:gd name="T4" fmla="*/ 2147483647 w 3598"/>
              <a:gd name="T5" fmla="*/ 2147483647 h 546"/>
              <a:gd name="T6" fmla="*/ 2147483647 w 3598"/>
              <a:gd name="T7" fmla="*/ 2147483647 h 546"/>
              <a:gd name="T8" fmla="*/ 2147483647 w 3598"/>
              <a:gd name="T9" fmla="*/ 2147483647 h 546"/>
              <a:gd name="T10" fmla="*/ 2147483647 w 3598"/>
              <a:gd name="T11" fmla="*/ 2147483647 h 546"/>
              <a:gd name="T12" fmla="*/ 2147483647 w 3598"/>
              <a:gd name="T13" fmla="*/ 2147483647 h 546"/>
              <a:gd name="T14" fmla="*/ 2147483647 w 3598"/>
              <a:gd name="T15" fmla="*/ 2147483647 h 546"/>
              <a:gd name="T16" fmla="*/ 2147483647 w 3598"/>
              <a:gd name="T17" fmla="*/ 0 h 546"/>
              <a:gd name="T18" fmla="*/ 2147483647 w 3598"/>
              <a:gd name="T19" fmla="*/ 2147483647 h 546"/>
              <a:gd name="T20" fmla="*/ 2147483647 w 3598"/>
              <a:gd name="T21" fmla="*/ 2147483647 h 546"/>
              <a:gd name="T22" fmla="*/ 2147483647 w 3598"/>
              <a:gd name="T23" fmla="*/ 2147483647 h 546"/>
              <a:gd name="T24" fmla="*/ 2147483647 w 3598"/>
              <a:gd name="T25" fmla="*/ 2147483647 h 546"/>
              <a:gd name="T26" fmla="*/ 2147483647 w 3598"/>
              <a:gd name="T27" fmla="*/ 2147483647 h 54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598" h="546">
                <a:moveTo>
                  <a:pt x="0" y="546"/>
                </a:moveTo>
                <a:cubicBezTo>
                  <a:pt x="52" y="545"/>
                  <a:pt x="234" y="546"/>
                  <a:pt x="316" y="542"/>
                </a:cubicBezTo>
                <a:cubicBezTo>
                  <a:pt x="398" y="538"/>
                  <a:pt x="427" y="535"/>
                  <a:pt x="492" y="522"/>
                </a:cubicBezTo>
                <a:cubicBezTo>
                  <a:pt x="557" y="509"/>
                  <a:pt x="632" y="488"/>
                  <a:pt x="704" y="466"/>
                </a:cubicBezTo>
                <a:cubicBezTo>
                  <a:pt x="776" y="444"/>
                  <a:pt x="834" y="430"/>
                  <a:pt x="924" y="391"/>
                </a:cubicBezTo>
                <a:cubicBezTo>
                  <a:pt x="1014" y="352"/>
                  <a:pt x="1131" y="284"/>
                  <a:pt x="1246" y="233"/>
                </a:cubicBezTo>
                <a:cubicBezTo>
                  <a:pt x="1361" y="182"/>
                  <a:pt x="1502" y="118"/>
                  <a:pt x="1616" y="82"/>
                </a:cubicBezTo>
                <a:cubicBezTo>
                  <a:pt x="1730" y="46"/>
                  <a:pt x="1837" y="28"/>
                  <a:pt x="1932" y="14"/>
                </a:cubicBezTo>
                <a:cubicBezTo>
                  <a:pt x="2027" y="0"/>
                  <a:pt x="2106" y="0"/>
                  <a:pt x="2185" y="0"/>
                </a:cubicBezTo>
                <a:cubicBezTo>
                  <a:pt x="2264" y="0"/>
                  <a:pt x="2319" y="4"/>
                  <a:pt x="2405" y="14"/>
                </a:cubicBezTo>
                <a:cubicBezTo>
                  <a:pt x="2491" y="24"/>
                  <a:pt x="2595" y="40"/>
                  <a:pt x="2700" y="62"/>
                </a:cubicBezTo>
                <a:cubicBezTo>
                  <a:pt x="2805" y="84"/>
                  <a:pt x="2935" y="120"/>
                  <a:pt x="3036" y="144"/>
                </a:cubicBezTo>
                <a:cubicBezTo>
                  <a:pt x="3137" y="168"/>
                  <a:pt x="3217" y="184"/>
                  <a:pt x="3310" y="206"/>
                </a:cubicBezTo>
                <a:cubicBezTo>
                  <a:pt x="3403" y="228"/>
                  <a:pt x="3500" y="251"/>
                  <a:pt x="3598" y="274"/>
                </a:cubicBezTo>
              </a:path>
            </a:pathLst>
          </a:custGeom>
          <a:noFill/>
          <a:ln w="38100" cmpd="sng">
            <a:solidFill>
              <a:srgbClr val="99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Line 20"/>
          <p:cNvSpPr>
            <a:spLocks noChangeShapeType="1"/>
          </p:cNvSpPr>
          <p:nvPr/>
        </p:nvSpPr>
        <p:spPr bwMode="auto">
          <a:xfrm flipH="1">
            <a:off x="1619250" y="3141663"/>
            <a:ext cx="649288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02" name="Text Box 21"/>
          <p:cNvSpPr txBox="1">
            <a:spLocks noChangeArrowheads="1"/>
          </p:cNvSpPr>
          <p:nvPr/>
        </p:nvSpPr>
        <p:spPr bwMode="auto">
          <a:xfrm>
            <a:off x="3059113" y="4005263"/>
            <a:ext cx="1439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i="1"/>
              <a:t>n</a:t>
            </a:r>
            <a:r>
              <a:rPr lang="zh-CN" altLang="zh-CN" sz="3200"/>
              <a:t>=6</a:t>
            </a:r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1258888" y="2349500"/>
            <a:ext cx="1439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i="1"/>
              <a:t>n</a:t>
            </a:r>
            <a:r>
              <a:rPr lang="zh-CN" altLang="zh-CN" sz="3200"/>
              <a:t>=2</a:t>
            </a:r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908175" y="3500438"/>
            <a:ext cx="143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i="1"/>
              <a:t>n</a:t>
            </a:r>
            <a:r>
              <a:rPr lang="zh-CN" altLang="zh-CN" sz="3200"/>
              <a:t>=4</a:t>
            </a:r>
          </a:p>
        </p:txBody>
      </p:sp>
      <p:sp>
        <p:nvSpPr>
          <p:cNvPr id="20505" name="Text Box 24"/>
          <p:cNvSpPr txBox="1">
            <a:spLocks noChangeArrowheads="1"/>
          </p:cNvSpPr>
          <p:nvPr/>
        </p:nvSpPr>
        <p:spPr bwMode="auto">
          <a:xfrm>
            <a:off x="1979613" y="2781300"/>
            <a:ext cx="1439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i="1"/>
              <a:t>n</a:t>
            </a:r>
            <a:r>
              <a:rPr lang="zh-CN" altLang="zh-CN" sz="3200"/>
              <a:t>=1</a:t>
            </a:r>
          </a:p>
        </p:txBody>
      </p:sp>
      <p:sp>
        <p:nvSpPr>
          <p:cNvPr id="20506" name="Text Box 25"/>
          <p:cNvSpPr txBox="1">
            <a:spLocks noChangeArrowheads="1"/>
          </p:cNvSpPr>
          <p:nvPr/>
        </p:nvSpPr>
        <p:spPr bwMode="auto">
          <a:xfrm>
            <a:off x="5364163" y="4365625"/>
            <a:ext cx="1439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i="1"/>
              <a:t>n</a:t>
            </a:r>
            <a:r>
              <a:rPr lang="zh-CN" altLang="zh-CN" sz="3200"/>
              <a:t>=11</a:t>
            </a:r>
          </a:p>
        </p:txBody>
      </p:sp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1619250" y="5589588"/>
            <a:ext cx="649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2</a:t>
            </a:r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2411413" y="5589588"/>
            <a:ext cx="649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4</a:t>
            </a:r>
          </a:p>
        </p:txBody>
      </p:sp>
      <p:sp>
        <p:nvSpPr>
          <p:cNvPr id="20509" name="Text Box 28"/>
          <p:cNvSpPr txBox="1">
            <a:spLocks noChangeArrowheads="1"/>
          </p:cNvSpPr>
          <p:nvPr/>
        </p:nvSpPr>
        <p:spPr bwMode="auto">
          <a:xfrm>
            <a:off x="3132138" y="5589588"/>
            <a:ext cx="649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6</a:t>
            </a:r>
          </a:p>
        </p:txBody>
      </p:sp>
      <p:sp>
        <p:nvSpPr>
          <p:cNvPr id="20510" name="Text Box 29"/>
          <p:cNvSpPr txBox="1">
            <a:spLocks noChangeArrowheads="1"/>
          </p:cNvSpPr>
          <p:nvPr/>
        </p:nvSpPr>
        <p:spPr bwMode="auto">
          <a:xfrm>
            <a:off x="3924300" y="5589588"/>
            <a:ext cx="649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8</a:t>
            </a:r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4714875" y="5589588"/>
            <a:ext cx="649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10</a:t>
            </a:r>
          </a:p>
        </p:txBody>
      </p:sp>
      <p:sp>
        <p:nvSpPr>
          <p:cNvPr id="20512" name="Text Box 31"/>
          <p:cNvSpPr txBox="1">
            <a:spLocks noChangeArrowheads="1"/>
          </p:cNvSpPr>
          <p:nvPr/>
        </p:nvSpPr>
        <p:spPr bwMode="auto">
          <a:xfrm>
            <a:off x="5435600" y="5586413"/>
            <a:ext cx="649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12</a:t>
            </a:r>
          </a:p>
        </p:txBody>
      </p:sp>
      <p:sp>
        <p:nvSpPr>
          <p:cNvPr id="20513" name="Text Box 32"/>
          <p:cNvSpPr txBox="1">
            <a:spLocks noChangeArrowheads="1"/>
          </p:cNvSpPr>
          <p:nvPr/>
        </p:nvSpPr>
        <p:spPr bwMode="auto">
          <a:xfrm>
            <a:off x="6227763" y="5589588"/>
            <a:ext cx="649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14</a:t>
            </a:r>
          </a:p>
        </p:txBody>
      </p:sp>
      <p:sp>
        <p:nvSpPr>
          <p:cNvPr id="20514" name="Text Box 33"/>
          <p:cNvSpPr txBox="1">
            <a:spLocks noChangeArrowheads="1"/>
          </p:cNvSpPr>
          <p:nvPr/>
        </p:nvSpPr>
        <p:spPr bwMode="auto">
          <a:xfrm>
            <a:off x="250825" y="436245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0.10</a:t>
            </a:r>
          </a:p>
        </p:txBody>
      </p:sp>
      <p:sp>
        <p:nvSpPr>
          <p:cNvPr id="20515" name="Text Box 34"/>
          <p:cNvSpPr txBox="1">
            <a:spLocks noChangeArrowheads="1"/>
          </p:cNvSpPr>
          <p:nvPr/>
        </p:nvSpPr>
        <p:spPr bwMode="auto">
          <a:xfrm>
            <a:off x="250825" y="34290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0.20</a:t>
            </a:r>
          </a:p>
        </p:txBody>
      </p:sp>
      <p:sp>
        <p:nvSpPr>
          <p:cNvPr id="20516" name="Text Box 35"/>
          <p:cNvSpPr txBox="1">
            <a:spLocks noChangeArrowheads="1"/>
          </p:cNvSpPr>
          <p:nvPr/>
        </p:nvSpPr>
        <p:spPr bwMode="auto">
          <a:xfrm>
            <a:off x="250825" y="24892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0.30</a:t>
            </a:r>
          </a:p>
        </p:txBody>
      </p:sp>
      <p:sp>
        <p:nvSpPr>
          <p:cNvPr id="20517" name="Text Box 36"/>
          <p:cNvSpPr txBox="1">
            <a:spLocks noChangeArrowheads="1"/>
          </p:cNvSpPr>
          <p:nvPr/>
        </p:nvSpPr>
        <p:spPr bwMode="auto">
          <a:xfrm>
            <a:off x="250825" y="1557338"/>
            <a:ext cx="938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0.40</a:t>
            </a:r>
          </a:p>
        </p:txBody>
      </p:sp>
      <p:sp>
        <p:nvSpPr>
          <p:cNvPr id="20518" name="Text Box 37"/>
          <p:cNvSpPr txBox="1">
            <a:spLocks noChangeArrowheads="1"/>
          </p:cNvSpPr>
          <p:nvPr/>
        </p:nvSpPr>
        <p:spPr bwMode="auto">
          <a:xfrm>
            <a:off x="7380288" y="5445125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x</a:t>
            </a:r>
          </a:p>
        </p:txBody>
      </p:sp>
      <p:sp>
        <p:nvSpPr>
          <p:cNvPr id="20519" name="Text Box 38"/>
          <p:cNvSpPr txBox="1">
            <a:spLocks noChangeArrowheads="1"/>
          </p:cNvSpPr>
          <p:nvPr/>
        </p:nvSpPr>
        <p:spPr bwMode="auto">
          <a:xfrm>
            <a:off x="611188" y="55165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O</a:t>
            </a:r>
          </a:p>
        </p:txBody>
      </p:sp>
      <p:sp>
        <p:nvSpPr>
          <p:cNvPr id="20520" name="Text Box 39"/>
          <p:cNvSpPr txBox="1">
            <a:spLocks noChangeArrowheads="1"/>
          </p:cNvSpPr>
          <p:nvPr/>
        </p:nvSpPr>
        <p:spPr bwMode="auto">
          <a:xfrm>
            <a:off x="242888" y="319088"/>
            <a:ext cx="8218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f</a:t>
            </a:r>
            <a:r>
              <a:rPr lang="zh-CN" altLang="zh-CN"/>
              <a:t>(</a:t>
            </a:r>
            <a:r>
              <a:rPr lang="zh-CN" altLang="zh-CN" i="1"/>
              <a:t>x</a:t>
            </a:r>
            <a:r>
              <a:rPr lang="zh-CN" altLang="zh-CN"/>
              <a:t>)的图形: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03A3E4-F249-4C7D-9AF0-44AA51F424ED}" type="slidenum">
              <a:rPr lang="zh-CN" altLang="zh-CN" sz="2000">
                <a:latin typeface="Arial" panose="020B0604020202020204" pitchFamily="34" charset="0"/>
              </a:rPr>
              <a:pPr eaLnBrk="1" hangingPunct="1"/>
              <a:t>19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866900"/>
          </a:xfrm>
        </p:spPr>
        <p:txBody>
          <a:bodyPr/>
          <a:lstStyle/>
          <a:p>
            <a:pPr eaLnBrk="1" hangingPunct="1">
              <a:lnSpc>
                <a:spcPts val="5100"/>
              </a:lnSpc>
            </a:pPr>
            <a:r>
              <a:rPr lang="zh-CN" altLang="zh-CN" b="1" i="1" smtClean="0">
                <a:solidFill>
                  <a:schemeClr val="hlink"/>
                </a:solidFill>
                <a:latin typeface="Symbol" panose="05050102010706020507" pitchFamily="18" charset="2"/>
              </a:rPr>
              <a:t>c</a:t>
            </a:r>
            <a:r>
              <a:rPr lang="zh-CN" altLang="zh-CN" b="1" baseline="30000" smtClean="0">
                <a:solidFill>
                  <a:schemeClr val="hlink"/>
                </a:solidFill>
              </a:rPr>
              <a:t>2</a:t>
            </a:r>
            <a:r>
              <a:rPr lang="zh-CN" altLang="zh-CN" b="1" smtClean="0">
                <a:solidFill>
                  <a:schemeClr val="hlink"/>
                </a:solidFill>
              </a:rPr>
              <a:t>分布的性质</a:t>
            </a:r>
            <a:r>
              <a:rPr lang="zh-CN" altLang="zh-CN" smtClean="0"/>
              <a:t>:</a:t>
            </a:r>
            <a:br>
              <a:rPr lang="zh-CN" altLang="zh-CN" smtClean="0"/>
            </a:br>
            <a:r>
              <a:rPr lang="zh-CN" altLang="zh-CN" smtClean="0"/>
              <a:t>(1) 若</a:t>
            </a:r>
            <a:r>
              <a:rPr lang="zh-CN" altLang="zh-CN" i="1" smtClean="0">
                <a:latin typeface="Symbol" panose="05050102010706020507" pitchFamily="18" charset="2"/>
              </a:rPr>
              <a:t>c</a:t>
            </a:r>
            <a:r>
              <a:rPr lang="zh-CN" altLang="zh-CN" baseline="30000" smtClean="0"/>
              <a:t>2</a:t>
            </a:r>
            <a:r>
              <a:rPr lang="zh-CN" altLang="zh-CN" smtClean="0"/>
              <a:t>~</a:t>
            </a:r>
            <a:r>
              <a:rPr lang="zh-CN" altLang="zh-CN" i="1" smtClean="0">
                <a:latin typeface="Symbol" panose="05050102010706020507" pitchFamily="18" charset="2"/>
              </a:rPr>
              <a:t>c</a:t>
            </a:r>
            <a:r>
              <a:rPr lang="zh-CN" altLang="zh-CN" baseline="30000" smtClean="0"/>
              <a:t>2</a:t>
            </a:r>
            <a:r>
              <a:rPr lang="zh-CN" altLang="zh-CN" smtClean="0"/>
              <a:t>(</a:t>
            </a:r>
            <a:r>
              <a:rPr lang="zh-CN" altLang="zh-CN" i="1" smtClean="0"/>
              <a:t>n</a:t>
            </a:r>
            <a:r>
              <a:rPr lang="zh-CN" altLang="zh-CN" smtClean="0"/>
              <a:t>), 则</a:t>
            </a:r>
            <a:r>
              <a:rPr lang="zh-CN" altLang="zh-CN" i="1" smtClean="0"/>
              <a:t>E</a:t>
            </a:r>
            <a:r>
              <a:rPr lang="zh-CN" altLang="zh-CN" smtClean="0"/>
              <a:t>(</a:t>
            </a:r>
            <a:r>
              <a:rPr lang="zh-CN" altLang="zh-CN" i="1" smtClean="0">
                <a:latin typeface="Symbol" panose="05050102010706020507" pitchFamily="18" charset="2"/>
              </a:rPr>
              <a:t>c</a:t>
            </a:r>
            <a:r>
              <a:rPr lang="zh-CN" altLang="zh-CN" baseline="30000" smtClean="0"/>
              <a:t>2</a:t>
            </a:r>
            <a:r>
              <a:rPr lang="zh-CN" altLang="zh-CN" smtClean="0"/>
              <a:t>)=</a:t>
            </a:r>
            <a:r>
              <a:rPr lang="zh-CN" altLang="zh-CN" i="1" smtClean="0"/>
              <a:t>n</a:t>
            </a:r>
            <a:r>
              <a:rPr lang="zh-CN" altLang="zh-CN" smtClean="0"/>
              <a:t>, </a:t>
            </a:r>
            <a:r>
              <a:rPr lang="zh-CN" altLang="zh-CN" i="1" smtClean="0"/>
              <a:t>D</a:t>
            </a:r>
            <a:r>
              <a:rPr lang="zh-CN" altLang="zh-CN" smtClean="0"/>
              <a:t>(</a:t>
            </a:r>
            <a:r>
              <a:rPr lang="zh-CN" altLang="zh-CN" i="1" smtClean="0">
                <a:latin typeface="Symbol" panose="05050102010706020507" pitchFamily="18" charset="2"/>
              </a:rPr>
              <a:t>c</a:t>
            </a:r>
            <a:r>
              <a:rPr lang="zh-CN" altLang="zh-CN" baseline="30000" smtClean="0"/>
              <a:t>2</a:t>
            </a:r>
            <a:r>
              <a:rPr lang="zh-CN" altLang="zh-CN" smtClean="0"/>
              <a:t>)=2</a:t>
            </a:r>
            <a:r>
              <a:rPr lang="zh-CN" altLang="zh-CN" i="1" smtClean="0"/>
              <a:t>n</a:t>
            </a:r>
            <a:r>
              <a:rPr lang="zh-CN" altLang="zh-CN" smtClean="0"/>
              <a:t>.</a:t>
            </a:r>
            <a:br>
              <a:rPr lang="zh-CN" altLang="zh-CN" smtClean="0"/>
            </a:br>
            <a:r>
              <a:rPr lang="zh-CN" altLang="zh-CN" b="1" smtClean="0">
                <a:solidFill>
                  <a:schemeClr val="hlink"/>
                </a:solidFill>
              </a:rPr>
              <a:t>证明</a:t>
            </a:r>
            <a:r>
              <a:rPr lang="en-US" altLang="zh-CN" b="1" smtClean="0">
                <a:solidFill>
                  <a:schemeClr val="hlink"/>
                </a:solidFill>
              </a:rPr>
              <a:t>:</a:t>
            </a:r>
            <a:r>
              <a:rPr lang="zh-CN" altLang="zh-CN" smtClean="0"/>
              <a:t>  由</a:t>
            </a:r>
            <a:r>
              <a:rPr lang="zh-CN" altLang="zh-CN" i="1" smtClean="0"/>
              <a:t>X</a:t>
            </a:r>
            <a:r>
              <a:rPr lang="zh-CN" altLang="zh-CN" i="1" baseline="-25000" smtClean="0"/>
              <a:t>i</a:t>
            </a:r>
            <a:r>
              <a:rPr lang="zh-CN" altLang="zh-CN" smtClean="0"/>
              <a:t>~</a:t>
            </a:r>
            <a:r>
              <a:rPr lang="zh-CN" altLang="zh-CN" i="1" smtClean="0"/>
              <a:t>N</a:t>
            </a:r>
            <a:r>
              <a:rPr lang="zh-CN" altLang="zh-CN" smtClean="0"/>
              <a:t>(0,1), 故</a:t>
            </a: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149225" y="2359025"/>
          <a:ext cx="8851900" cy="3670300"/>
        </p:xfrm>
        <a:graphic>
          <a:graphicData uri="http://schemas.openxmlformats.org/presentationml/2006/ole">
            <p:oleObj spid="_x0000_s21509" name="Equation" r:id="rId3" imgW="8851900" imgH="3670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C00B22-F013-446E-8146-9731BDD0F20A}" type="slidenum">
              <a:rPr lang="zh-CN" altLang="zh-CN" sz="2000">
                <a:latin typeface="Arial" panose="020B0604020202020204" pitchFamily="34" charset="0"/>
              </a:rPr>
              <a:pPr eaLnBrk="1" hangingPunct="1"/>
              <a:t>2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815012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</a:rPr>
              <a:t>定义1</a:t>
            </a:r>
            <a:r>
              <a:rPr lang="zh-CN" altLang="zh-CN" smtClean="0"/>
              <a:t> 统计学中称随机变量(或向量)</a:t>
            </a:r>
            <a:r>
              <a:rPr lang="zh-CN" altLang="zh-CN" i="1" smtClean="0"/>
              <a:t>X</a:t>
            </a:r>
            <a:r>
              <a:rPr lang="zh-CN" altLang="zh-CN" smtClean="0"/>
              <a:t>为</a:t>
            </a:r>
            <a:r>
              <a:rPr lang="zh-CN" altLang="zh-CN" b="1" smtClean="0"/>
              <a:t>总体</a:t>
            </a:r>
            <a:r>
              <a:rPr lang="zh-CN" altLang="zh-CN" smtClean="0"/>
              <a:t>, 并把随机变量(或向量)的分布称为</a:t>
            </a:r>
            <a:r>
              <a:rPr lang="zh-CN" altLang="zh-CN" b="1" smtClean="0"/>
              <a:t>总体分布</a:t>
            </a:r>
            <a:r>
              <a:rPr lang="zh-CN" altLang="zh-CN" smtClean="0"/>
              <a:t>.</a:t>
            </a:r>
            <a:br>
              <a:rPr lang="zh-CN" altLang="zh-CN" smtClean="0"/>
            </a:br>
            <a:r>
              <a:rPr lang="zh-CN" altLang="zh-CN" smtClean="0"/>
              <a:t/>
            </a:r>
            <a:br>
              <a:rPr lang="zh-CN" altLang="zh-CN" smtClean="0"/>
            </a:br>
            <a:r>
              <a:rPr lang="zh-CN" altLang="zh-CN" smtClean="0"/>
              <a:t>注: </a:t>
            </a:r>
            <a:r>
              <a:rPr lang="zh-CN" altLang="zh-CN" smtClean="0">
                <a:latin typeface="宋体" panose="02010600030101010101" pitchFamily="2" charset="-122"/>
              </a:rPr>
              <a:t>①</a:t>
            </a:r>
            <a:r>
              <a:rPr lang="zh-CN" altLang="zh-CN" smtClean="0"/>
              <a:t>有时个体的特性的直接描述并非是数量指标, 但是总可以将其数量化, 如检验某学校全体学生的血型, 试验的结果有O型,A型,B型,AB型4种, 若分别以1,2,3,4依次记这4种血型, 则试验的结果就可以用数量表示了.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4324EE-C26E-4C5A-BA7D-898AD22DC8C1}" type="slidenum">
              <a:rPr lang="zh-CN" altLang="zh-CN" sz="2000">
                <a:latin typeface="Arial" panose="020B0604020202020204" pitchFamily="34" charset="0"/>
              </a:rPr>
              <a:pPr eaLnBrk="1" hangingPunct="1"/>
              <a:t>20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2347913"/>
            <a:ext cx="8229600" cy="720725"/>
          </a:xfrm>
        </p:spPr>
        <p:txBody>
          <a:bodyPr/>
          <a:lstStyle/>
          <a:p>
            <a:pPr eaLnBrk="1" hangingPunct="1"/>
            <a:r>
              <a:rPr lang="zh-CN" altLang="zh-CN" smtClean="0"/>
              <a:t>由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1</a:t>
            </a:r>
            <a:r>
              <a:rPr lang="zh-CN" altLang="zh-CN" smtClean="0"/>
              <a:t>,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2</a:t>
            </a:r>
            <a:r>
              <a:rPr lang="zh-CN" altLang="zh-CN" smtClean="0"/>
              <a:t>,</a:t>
            </a:r>
            <a:r>
              <a:rPr lang="en-US" altLang="zh-CN" smtClean="0">
                <a:sym typeface="Euclid Extra" panose="02050502000505020303" pitchFamily="18" charset="2"/>
              </a:rPr>
              <a:t>…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i="1" baseline="-25000" smtClean="0">
                <a:sym typeface="Euclid Extra" panose="02050502000505020303" pitchFamily="18" charset="2"/>
              </a:rPr>
              <a:t>n</a:t>
            </a:r>
            <a:r>
              <a:rPr lang="zh-CN" altLang="zh-CN" smtClean="0"/>
              <a:t>的独立性, 于是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693738" y="322263"/>
          <a:ext cx="7035800" cy="2006600"/>
        </p:xfrm>
        <a:graphic>
          <a:graphicData uri="http://schemas.openxmlformats.org/presentationml/2006/ole">
            <p:oleObj spid="_x0000_s22534" name="Equation" r:id="rId3" imgW="7035800" imgH="2006600" progId="Equation.DSMT4">
              <p:embed/>
            </p:oleObj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758825" y="3106738"/>
          <a:ext cx="6870700" cy="2641600"/>
        </p:xfrm>
        <a:graphic>
          <a:graphicData uri="http://schemas.openxmlformats.org/presentationml/2006/ole">
            <p:oleObj spid="_x0000_s22535" name="Equation" r:id="rId4" imgW="6870700" imgH="2641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416B6C-1DA6-47A7-AB28-31A86A352338}" type="slidenum">
              <a:rPr lang="zh-CN" altLang="zh-CN" sz="2000">
                <a:latin typeface="Arial" panose="020B0604020202020204" pitchFamily="34" charset="0"/>
              </a:rPr>
              <a:pPr eaLnBrk="1" hangingPunct="1"/>
              <a:t>21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/>
        </p:nvGraphicFramePr>
        <p:xfrm>
          <a:off x="344488" y="261938"/>
          <a:ext cx="8550275" cy="5856287"/>
        </p:xfrm>
        <a:graphic>
          <a:graphicData uri="http://schemas.openxmlformats.org/presentationml/2006/ole">
            <p:oleObj spid="_x0000_s23556" name="Document" r:id="rId3" imgW="5974920" imgH="40831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C990BB-0FAC-49E2-80D3-5FDDA47EC4B7}" type="slidenum">
              <a:rPr lang="zh-CN" altLang="zh-CN" sz="2000">
                <a:latin typeface="Arial" panose="020B0604020202020204" pitchFamily="34" charset="0"/>
              </a:rPr>
              <a:pPr eaLnBrk="1" hangingPunct="1"/>
              <a:t>22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350838" y="407988"/>
          <a:ext cx="8453437" cy="5905500"/>
        </p:xfrm>
        <a:graphic>
          <a:graphicData uri="http://schemas.openxmlformats.org/presentationml/2006/ole">
            <p:oleObj spid="_x0000_s24580" name="Document" r:id="rId3" imgW="5900040" imgH="41184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D3136D-B187-40B0-BDCC-49B65255347E}" type="slidenum">
              <a:rPr lang="zh-CN" altLang="zh-CN" sz="2000">
                <a:latin typeface="Arial" panose="020B0604020202020204" pitchFamily="34" charset="0"/>
              </a:rPr>
              <a:pPr eaLnBrk="1" hangingPunct="1"/>
              <a:t>23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</a:rPr>
              <a:t>例如</a:t>
            </a:r>
            <a:r>
              <a:rPr lang="zh-CN" altLang="zh-CN" smtClean="0"/>
              <a:t>, 查表得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3727450" y="903288"/>
          <a:ext cx="4991100" cy="5586420"/>
        </p:xfrm>
        <a:graphic>
          <a:graphicData uri="http://schemas.openxmlformats.org/drawingml/2006/table">
            <a:tbl>
              <a:tblPr/>
              <a:tblGrid>
                <a:gridCol w="685800"/>
                <a:gridCol w="717550"/>
                <a:gridCol w="717550"/>
                <a:gridCol w="717550"/>
                <a:gridCol w="714375"/>
                <a:gridCol w="720725"/>
                <a:gridCol w="717550"/>
              </a:tblGrid>
              <a:tr h="579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0.025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0.005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………………</a:t>
                      </a: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7.841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10.645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12.592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14.449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16.812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18.548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9.037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12.017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14.067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16.013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18.475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20.278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10.219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13.362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15.507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17.535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20.090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21.955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11.389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14.684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16.919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19.023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21.666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23.589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12.549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15.987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18.307</a:t>
                      </a: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20.483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23.209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25.188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13.701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17.275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19.675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21.920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24.725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26.757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14.845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18.549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21.026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23.337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26.217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28.300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15.984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19.812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22.362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24.736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27.688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29.819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………………</a:t>
                      </a: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27.141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32.007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35.172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38.076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41.638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44.181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28.241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33.196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36.415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39.364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42.980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45.559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29.339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34.382</a:t>
                      </a: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37.652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40.646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44.314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46.928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30.435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35.563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38.885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41.923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45.642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48.290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31.528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36.741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40.113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43.195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46.963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49.645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32.620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37.916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41.337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44.461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48.278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50.993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22" name="Object 125"/>
          <p:cNvGraphicFramePr>
            <a:graphicFrameLocks noChangeAspect="1"/>
          </p:cNvGraphicFramePr>
          <p:nvPr/>
        </p:nvGraphicFramePr>
        <p:xfrm>
          <a:off x="355600" y="1689100"/>
          <a:ext cx="3213100" cy="596900"/>
        </p:xfrm>
        <a:graphic>
          <a:graphicData uri="http://schemas.openxmlformats.org/presentationml/2006/ole">
            <p:oleObj spid="_x0000_s25726" name="Equation" r:id="rId3" imgW="3213100" imgH="596900" progId="Equation.DSMT4">
              <p:embed/>
            </p:oleObj>
          </a:graphicData>
        </a:graphic>
      </p:graphicFrame>
      <p:graphicFrame>
        <p:nvGraphicFramePr>
          <p:cNvPr id="25723" name="Object 126"/>
          <p:cNvGraphicFramePr>
            <a:graphicFrameLocks noChangeAspect="1"/>
          </p:cNvGraphicFramePr>
          <p:nvPr/>
        </p:nvGraphicFramePr>
        <p:xfrm>
          <a:off x="434975" y="3613150"/>
          <a:ext cx="3136900" cy="596900"/>
        </p:xfrm>
        <a:graphic>
          <a:graphicData uri="http://schemas.openxmlformats.org/presentationml/2006/ole">
            <p:oleObj spid="_x0000_s25727" name="Equation" r:id="rId4" imgW="3136900" imgH="596900" progId="Equation.DSMT4">
              <p:embed/>
            </p:oleObj>
          </a:graphicData>
        </a:graphic>
      </p:graphicFrame>
      <p:sp>
        <p:nvSpPr>
          <p:cNvPr id="25724" name="Line 127"/>
          <p:cNvSpPr>
            <a:spLocks noChangeShapeType="1"/>
          </p:cNvSpPr>
          <p:nvPr/>
        </p:nvSpPr>
        <p:spPr bwMode="auto">
          <a:xfrm flipH="1" flipV="1">
            <a:off x="2997200" y="4208463"/>
            <a:ext cx="2444750" cy="11572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725" name="Line 128"/>
          <p:cNvSpPr>
            <a:spLocks noChangeShapeType="1"/>
          </p:cNvSpPr>
          <p:nvPr/>
        </p:nvSpPr>
        <p:spPr bwMode="auto">
          <a:xfrm flipH="1" flipV="1">
            <a:off x="3106738" y="2225675"/>
            <a:ext cx="2997200" cy="9477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149307-DD2D-440F-BA54-ABF71A22BCFE}" type="slidenum">
              <a:rPr lang="zh-CN" altLang="zh-CN" sz="2000">
                <a:latin typeface="Arial" panose="020B0604020202020204" pitchFamily="34" charset="0"/>
              </a:rPr>
              <a:pPr eaLnBrk="1" hangingPunct="1"/>
              <a:t>24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562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b="1" smtClean="0">
                <a:solidFill>
                  <a:schemeClr val="hlink"/>
                </a:solidFill>
              </a:rPr>
              <a:t>例2</a:t>
            </a:r>
            <a:r>
              <a:rPr lang="zh-CN" altLang="zh-CN" smtClean="0"/>
              <a:t> 设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1</a:t>
            </a:r>
            <a:r>
              <a:rPr lang="zh-CN" altLang="zh-CN" smtClean="0"/>
              <a:t>,</a:t>
            </a:r>
            <a:r>
              <a:rPr lang="en-US" altLang="zh-CN" smtClean="0">
                <a:sym typeface="Euclid Extra" panose="02050502000505020303" pitchFamily="18" charset="2"/>
              </a:rPr>
              <a:t>…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baseline="-25000" smtClean="0">
                <a:sym typeface="Euclid Extra" panose="02050502000505020303" pitchFamily="18" charset="2"/>
              </a:rPr>
              <a:t>6</a:t>
            </a:r>
            <a:r>
              <a:rPr lang="zh-CN" altLang="zh-CN" smtClean="0">
                <a:sym typeface="Euclid Extra" panose="02050502000505020303" pitchFamily="18" charset="2"/>
              </a:rPr>
              <a:t>是来自总体</a:t>
            </a:r>
            <a:r>
              <a:rPr lang="zh-CN" altLang="zh-CN" i="1" smtClean="0">
                <a:sym typeface="Euclid Extra" panose="02050502000505020303" pitchFamily="18" charset="2"/>
              </a:rPr>
              <a:t>N</a:t>
            </a:r>
            <a:r>
              <a:rPr lang="zh-CN" altLang="zh-CN" smtClean="0">
                <a:sym typeface="Euclid Extra" panose="02050502000505020303" pitchFamily="18" charset="2"/>
              </a:rPr>
              <a:t>(0,1)的样本, 又设</a:t>
            </a:r>
            <a:br>
              <a:rPr lang="zh-CN" altLang="zh-CN" smtClean="0">
                <a:sym typeface="Euclid Extra" panose="02050502000505020303" pitchFamily="18" charset="2"/>
              </a:rPr>
            </a:br>
            <a:r>
              <a:rPr lang="zh-CN" altLang="zh-CN" smtClean="0">
                <a:sym typeface="Euclid Extra" panose="02050502000505020303" pitchFamily="18" charset="2"/>
              </a:rPr>
              <a:t>	</a:t>
            </a:r>
            <a:r>
              <a:rPr lang="zh-CN" altLang="zh-CN" i="1" smtClean="0">
                <a:sym typeface="Euclid Extra" panose="02050502000505020303" pitchFamily="18" charset="2"/>
              </a:rPr>
              <a:t>Y</a:t>
            </a:r>
            <a:r>
              <a:rPr lang="zh-CN" altLang="zh-CN" smtClean="0">
                <a:sym typeface="Euclid Extra" panose="02050502000505020303" pitchFamily="18" charset="2"/>
              </a:rPr>
              <a:t>=(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baseline="-25000" smtClean="0">
                <a:sym typeface="Euclid Extra" panose="02050502000505020303" pitchFamily="18" charset="2"/>
              </a:rPr>
              <a:t>1</a:t>
            </a:r>
            <a:r>
              <a:rPr lang="zh-CN" altLang="zh-CN" smtClean="0">
                <a:sym typeface="Euclid Extra" panose="02050502000505020303" pitchFamily="18" charset="2"/>
              </a:rPr>
              <a:t>+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baseline="-25000" smtClean="0">
                <a:sym typeface="Euclid Extra" panose="02050502000505020303" pitchFamily="18" charset="2"/>
              </a:rPr>
              <a:t>2</a:t>
            </a:r>
            <a:r>
              <a:rPr lang="zh-CN" altLang="zh-CN" smtClean="0">
                <a:sym typeface="Euclid Extra" panose="02050502000505020303" pitchFamily="18" charset="2"/>
              </a:rPr>
              <a:t>+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baseline="-25000" smtClean="0">
                <a:sym typeface="Euclid Extra" panose="02050502000505020303" pitchFamily="18" charset="2"/>
              </a:rPr>
              <a:t>3</a:t>
            </a:r>
            <a:r>
              <a:rPr lang="zh-CN" altLang="zh-CN" smtClean="0">
                <a:sym typeface="Euclid Extra" panose="02050502000505020303" pitchFamily="18" charset="2"/>
              </a:rPr>
              <a:t>)</a:t>
            </a:r>
            <a:r>
              <a:rPr lang="zh-CN" altLang="zh-CN" baseline="30000" smtClean="0">
                <a:sym typeface="Euclid Extra" panose="02050502000505020303" pitchFamily="18" charset="2"/>
              </a:rPr>
              <a:t>2</a:t>
            </a:r>
            <a:r>
              <a:rPr lang="zh-CN" altLang="zh-CN" smtClean="0">
                <a:sym typeface="Euclid Extra" panose="02050502000505020303" pitchFamily="18" charset="2"/>
              </a:rPr>
              <a:t>+(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baseline="-25000" smtClean="0">
                <a:sym typeface="Euclid Extra" panose="02050502000505020303" pitchFamily="18" charset="2"/>
              </a:rPr>
              <a:t>4</a:t>
            </a:r>
            <a:r>
              <a:rPr lang="zh-CN" altLang="zh-CN" smtClean="0">
                <a:sym typeface="Euclid Extra" panose="02050502000505020303" pitchFamily="18" charset="2"/>
              </a:rPr>
              <a:t>+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baseline="-25000" smtClean="0">
                <a:sym typeface="Euclid Extra" panose="02050502000505020303" pitchFamily="18" charset="2"/>
              </a:rPr>
              <a:t>5</a:t>
            </a:r>
            <a:r>
              <a:rPr lang="zh-CN" altLang="zh-CN" smtClean="0">
                <a:sym typeface="Euclid Extra" panose="02050502000505020303" pitchFamily="18" charset="2"/>
              </a:rPr>
              <a:t>+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baseline="-25000" smtClean="0">
                <a:sym typeface="Euclid Extra" panose="02050502000505020303" pitchFamily="18" charset="2"/>
              </a:rPr>
              <a:t>6</a:t>
            </a:r>
            <a:r>
              <a:rPr lang="zh-CN" altLang="zh-CN" smtClean="0">
                <a:sym typeface="Euclid Extra" panose="02050502000505020303" pitchFamily="18" charset="2"/>
              </a:rPr>
              <a:t>)</a:t>
            </a:r>
            <a:r>
              <a:rPr lang="zh-CN" altLang="zh-CN" baseline="30000" smtClean="0">
                <a:sym typeface="Euclid Extra" panose="02050502000505020303" pitchFamily="18" charset="2"/>
              </a:rPr>
              <a:t>2</a:t>
            </a:r>
            <a:r>
              <a:rPr lang="zh-CN" altLang="zh-CN" smtClean="0">
                <a:sym typeface="Euclid Extra" panose="02050502000505020303" pitchFamily="18" charset="2"/>
              </a:rPr>
              <a:t/>
            </a:r>
            <a:br>
              <a:rPr lang="zh-CN" altLang="zh-CN" smtClean="0">
                <a:sym typeface="Euclid Extra" panose="02050502000505020303" pitchFamily="18" charset="2"/>
              </a:rPr>
            </a:br>
            <a:r>
              <a:rPr lang="zh-CN" altLang="zh-CN" smtClean="0">
                <a:sym typeface="Euclid Extra" panose="02050502000505020303" pitchFamily="18" charset="2"/>
              </a:rPr>
              <a:t>试求常数</a:t>
            </a:r>
            <a:r>
              <a:rPr lang="zh-CN" altLang="zh-CN" i="1" smtClean="0">
                <a:sym typeface="Euclid Extra" panose="02050502000505020303" pitchFamily="18" charset="2"/>
              </a:rPr>
              <a:t>C</a:t>
            </a:r>
            <a:r>
              <a:rPr lang="zh-CN" altLang="zh-CN" smtClean="0">
                <a:sym typeface="Euclid Extra" panose="02050502000505020303" pitchFamily="18" charset="2"/>
              </a:rPr>
              <a:t>, 使</a:t>
            </a:r>
            <a:r>
              <a:rPr lang="zh-CN" altLang="zh-CN" i="1" smtClean="0">
                <a:sym typeface="Euclid Extra" panose="02050502000505020303" pitchFamily="18" charset="2"/>
              </a:rPr>
              <a:t>CY</a:t>
            </a:r>
            <a:r>
              <a:rPr lang="zh-CN" altLang="zh-CN" smtClean="0">
                <a:sym typeface="Euclid Extra" panose="02050502000505020303" pitchFamily="18" charset="2"/>
              </a:rPr>
              <a:t>服从</a:t>
            </a:r>
            <a:r>
              <a:rPr lang="zh-CN" altLang="zh-CN" i="1" smtClean="0">
                <a:latin typeface="Symbol" panose="05050102010706020507" pitchFamily="18" charset="2"/>
                <a:sym typeface="Euclid Extra" panose="02050502000505020303" pitchFamily="18" charset="2"/>
              </a:rPr>
              <a:t>c</a:t>
            </a:r>
            <a:r>
              <a:rPr lang="zh-CN" altLang="zh-CN" baseline="30000" smtClean="0">
                <a:sym typeface="Euclid Extra" panose="02050502000505020303" pitchFamily="18" charset="2"/>
              </a:rPr>
              <a:t>2</a:t>
            </a:r>
            <a:r>
              <a:rPr lang="zh-CN" altLang="zh-CN" smtClean="0">
                <a:sym typeface="Euclid Extra" panose="02050502000505020303" pitchFamily="18" charset="2"/>
              </a:rPr>
              <a:t>分布.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501B7C-5587-4479-9A65-BDE5D4229DDD}" type="slidenum">
              <a:rPr lang="zh-CN" altLang="zh-CN" sz="2000">
                <a:latin typeface="Arial" panose="020B0604020202020204" pitchFamily="34" charset="0"/>
              </a:rPr>
              <a:pPr eaLnBrk="1" hangingPunct="1"/>
              <a:t>25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239713" y="288925"/>
          <a:ext cx="8550275" cy="5924550"/>
        </p:xfrm>
        <a:graphic>
          <a:graphicData uri="http://schemas.openxmlformats.org/presentationml/2006/ole">
            <p:oleObj spid="_x0000_s27652" name="Document" r:id="rId3" imgW="5974920" imgH="41317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C6D337-7854-4A1F-A471-335CB03B66F5}" type="slidenum">
              <a:rPr lang="zh-CN" altLang="zh-CN" sz="2000">
                <a:latin typeface="Arial" panose="020B0604020202020204" pitchFamily="34" charset="0"/>
              </a:rPr>
              <a:pPr eaLnBrk="1" hangingPunct="1"/>
              <a:t>26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766887"/>
          </a:xfrm>
        </p:spPr>
        <p:txBody>
          <a:bodyPr/>
          <a:lstStyle/>
          <a:p>
            <a:pPr eaLnBrk="1" hangingPunct="1"/>
            <a:r>
              <a:rPr lang="zh-CN" altLang="zh-CN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b="1" dirty="0" smtClean="0">
                <a:solidFill>
                  <a:schemeClr val="hlink"/>
                </a:solidFill>
              </a:rPr>
              <a:t> </a:t>
            </a:r>
            <a:r>
              <a:rPr lang="zh-CN" altLang="zh-CN" b="1" dirty="0" smtClean="0">
                <a:solidFill>
                  <a:schemeClr val="hlink"/>
                </a:solidFill>
              </a:rPr>
              <a:t> </a:t>
            </a:r>
            <a:r>
              <a:rPr lang="zh-CN" altLang="zh-CN" i="1" dirty="0" smtClean="0">
                <a:solidFill>
                  <a:schemeClr val="hlink"/>
                </a:solidFill>
              </a:rPr>
              <a:t>t</a:t>
            </a:r>
            <a:r>
              <a:rPr lang="en-US" altLang="zh-CN" i="1" dirty="0" smtClean="0">
                <a:solidFill>
                  <a:schemeClr val="hlink"/>
                </a:solidFill>
              </a:rPr>
              <a:t> </a:t>
            </a:r>
            <a:r>
              <a:rPr lang="zh-CN" altLang="zh-CN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分布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sz="3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zh-CN" b="1" dirty="0" smtClean="0">
                <a:solidFill>
                  <a:schemeClr val="hlink"/>
                </a:solidFill>
              </a:rPr>
              <a:t>2</a:t>
            </a:r>
            <a:r>
              <a:rPr lang="zh-CN" altLang="zh-CN" dirty="0" smtClean="0"/>
              <a:t>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设</a:t>
            </a:r>
            <a:r>
              <a:rPr lang="zh-CN" altLang="zh-CN" i="1" dirty="0" smtClean="0"/>
              <a:t>X</a:t>
            </a:r>
            <a:r>
              <a:rPr lang="zh-CN" altLang="zh-CN" dirty="0" smtClean="0"/>
              <a:t>~</a:t>
            </a:r>
            <a:r>
              <a:rPr lang="zh-CN" altLang="zh-CN" i="1" dirty="0" smtClean="0"/>
              <a:t>N</a:t>
            </a:r>
            <a:r>
              <a:rPr lang="zh-CN" altLang="zh-CN" dirty="0" smtClean="0"/>
              <a:t>(0,1), </a:t>
            </a:r>
            <a:r>
              <a:rPr lang="zh-CN" altLang="zh-CN" i="1" dirty="0" smtClean="0"/>
              <a:t>Y</a:t>
            </a:r>
            <a:r>
              <a:rPr lang="zh-CN" altLang="zh-CN" dirty="0" smtClean="0"/>
              <a:t>~</a:t>
            </a:r>
            <a:r>
              <a:rPr lang="zh-CN" altLang="zh-CN" i="1" dirty="0" smtClean="0">
                <a:latin typeface="Symbol" panose="05050102010706020507" pitchFamily="18" charset="2"/>
              </a:rPr>
              <a:t>c</a:t>
            </a:r>
            <a:r>
              <a:rPr lang="zh-CN" altLang="zh-CN" baseline="30000" dirty="0" smtClean="0"/>
              <a:t>2</a:t>
            </a:r>
            <a:r>
              <a:rPr lang="zh-CN" altLang="zh-CN" dirty="0" smtClean="0"/>
              <a:t>(</a:t>
            </a:r>
            <a:r>
              <a:rPr lang="zh-CN" altLang="zh-CN" i="1" dirty="0" smtClean="0"/>
              <a:t>n</a:t>
            </a:r>
            <a:r>
              <a:rPr lang="zh-CN" altLang="zh-CN" dirty="0" smtClean="0"/>
              <a:t>),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且</a:t>
            </a:r>
            <a:r>
              <a:rPr lang="zh-CN" altLang="zh-CN" i="1" dirty="0" smtClean="0"/>
              <a:t>X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zh-CN" altLang="zh-CN" i="1" dirty="0" smtClean="0"/>
              <a:t>Y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相互独立</a:t>
            </a:r>
            <a:r>
              <a:rPr lang="zh-CN" altLang="zh-CN" dirty="0" smtClean="0"/>
              <a:t>,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则称</a:t>
            </a:r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2849563" y="1717675"/>
          <a:ext cx="1816100" cy="1130300"/>
        </p:xfrm>
        <a:graphic>
          <a:graphicData uri="http://schemas.openxmlformats.org/presentationml/2006/ole">
            <p:oleObj spid="_x0000_s28679" name="Equation" r:id="rId3" imgW="1815312" imgH="1129810" progId="Equation.DSMT4">
              <p:embed/>
            </p:oleObj>
          </a:graphicData>
        </a:graphic>
      </p:graphicFrame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17525" y="2919413"/>
            <a:ext cx="81740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dirty="0">
                <a:latin typeface="黑体" pitchFamily="49" charset="-122"/>
                <a:ea typeface="黑体" pitchFamily="49" charset="-122"/>
                <a:cs typeface="+mj-cs"/>
              </a:rPr>
              <a:t>服从自由度为</a:t>
            </a:r>
            <a:r>
              <a:rPr lang="zh-CN" altLang="zh-CN" i="1" dirty="0"/>
              <a:t>n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+mj-cs"/>
              </a:rPr>
              <a:t>的</a:t>
            </a:r>
            <a:r>
              <a:rPr lang="zh-CN" altLang="zh-CN" i="1" dirty="0"/>
              <a:t>t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+mj-cs"/>
              </a:rPr>
              <a:t>分布</a:t>
            </a:r>
            <a:r>
              <a:rPr lang="zh-CN" altLang="zh-CN" dirty="0"/>
              <a:t>,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+mj-cs"/>
              </a:rPr>
              <a:t>记为</a:t>
            </a:r>
            <a:r>
              <a:rPr lang="zh-CN" altLang="zh-CN" i="1" dirty="0"/>
              <a:t>t</a:t>
            </a:r>
            <a:r>
              <a:rPr lang="zh-CN" altLang="zh-CN" dirty="0"/>
              <a:t>~</a:t>
            </a:r>
            <a:r>
              <a:rPr lang="zh-CN" altLang="zh-CN" i="1" dirty="0"/>
              <a:t>t</a:t>
            </a:r>
            <a:r>
              <a:rPr lang="zh-CN" altLang="zh-CN" dirty="0"/>
              <a:t>(</a:t>
            </a:r>
            <a:r>
              <a:rPr lang="zh-CN" altLang="zh-CN" i="1" dirty="0"/>
              <a:t>n</a:t>
            </a:r>
            <a:r>
              <a:rPr lang="zh-CN" altLang="zh-CN" dirty="0"/>
              <a:t>), </a:t>
            </a:r>
            <a:r>
              <a:rPr lang="zh-CN" altLang="zh-CN" i="1" dirty="0"/>
              <a:t>t</a:t>
            </a:r>
            <a:r>
              <a:rPr lang="zh-CN" altLang="zh-CN" dirty="0"/>
              <a:t>(</a:t>
            </a:r>
            <a:r>
              <a:rPr lang="zh-CN" altLang="zh-CN" i="1" dirty="0"/>
              <a:t>n</a:t>
            </a:r>
            <a:r>
              <a:rPr lang="zh-CN" altLang="zh-CN" dirty="0"/>
              <a:t>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+mj-cs"/>
              </a:rPr>
              <a:t>分布的概率密度</a:t>
            </a:r>
            <a:r>
              <a:rPr lang="zh-CN" altLang="zh-CN" dirty="0"/>
              <a:t>:</a:t>
            </a:r>
          </a:p>
        </p:txBody>
      </p:sp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338138" y="4000500"/>
          <a:ext cx="8382000" cy="1498600"/>
        </p:xfrm>
        <a:graphic>
          <a:graphicData uri="http://schemas.openxmlformats.org/presentationml/2006/ole">
            <p:oleObj spid="_x0000_s28680" name="Equation" r:id="rId4" imgW="8382000" imgH="149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C1D1C6-3C4A-4F20-BC33-AD48CA940393}" type="slidenum">
              <a:rPr lang="zh-CN" altLang="zh-CN" sz="2000">
                <a:latin typeface="Arial" panose="020B0604020202020204" pitchFamily="34" charset="0"/>
              </a:rPr>
              <a:pPr eaLnBrk="1" hangingPunct="1"/>
              <a:t>27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9699" name="Line 2"/>
          <p:cNvSpPr>
            <a:spLocks noChangeShapeType="1"/>
          </p:cNvSpPr>
          <p:nvPr/>
        </p:nvSpPr>
        <p:spPr bwMode="auto">
          <a:xfrm>
            <a:off x="682625" y="5541963"/>
            <a:ext cx="71278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 flipV="1">
            <a:off x="4140200" y="1773238"/>
            <a:ext cx="0" cy="37560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1" name="Freeform 4"/>
          <p:cNvSpPr>
            <a:spLocks/>
          </p:cNvSpPr>
          <p:nvPr/>
        </p:nvSpPr>
        <p:spPr bwMode="auto">
          <a:xfrm>
            <a:off x="1816100" y="2522538"/>
            <a:ext cx="4594225" cy="3006725"/>
          </a:xfrm>
          <a:custGeom>
            <a:avLst/>
            <a:gdLst>
              <a:gd name="T0" fmla="*/ 0 w 2894"/>
              <a:gd name="T1" fmla="*/ 2147483647 h 1894"/>
              <a:gd name="T2" fmla="*/ 2147483647 w 2894"/>
              <a:gd name="T3" fmla="*/ 2147483647 h 1894"/>
              <a:gd name="T4" fmla="*/ 2147483647 w 2894"/>
              <a:gd name="T5" fmla="*/ 2147483647 h 1894"/>
              <a:gd name="T6" fmla="*/ 2147483647 w 2894"/>
              <a:gd name="T7" fmla="*/ 2147483647 h 1894"/>
              <a:gd name="T8" fmla="*/ 2147483647 w 2894"/>
              <a:gd name="T9" fmla="*/ 2147483647 h 1894"/>
              <a:gd name="T10" fmla="*/ 2147483647 w 2894"/>
              <a:gd name="T11" fmla="*/ 2147483647 h 1894"/>
              <a:gd name="T12" fmla="*/ 2147483647 w 2894"/>
              <a:gd name="T13" fmla="*/ 2147483647 h 1894"/>
              <a:gd name="T14" fmla="*/ 2147483647 w 2894"/>
              <a:gd name="T15" fmla="*/ 2147483647 h 1894"/>
              <a:gd name="T16" fmla="*/ 2147483647 w 2894"/>
              <a:gd name="T17" fmla="*/ 2147483647 h 1894"/>
              <a:gd name="T18" fmla="*/ 2147483647 w 2894"/>
              <a:gd name="T19" fmla="*/ 2147483647 h 1894"/>
              <a:gd name="T20" fmla="*/ 2147483647 w 2894"/>
              <a:gd name="T21" fmla="*/ 2147483647 h 1894"/>
              <a:gd name="T22" fmla="*/ 2147483647 w 2894"/>
              <a:gd name="T23" fmla="*/ 2147483647 h 1894"/>
              <a:gd name="T24" fmla="*/ 2147483647 w 2894"/>
              <a:gd name="T25" fmla="*/ 0 h 1894"/>
              <a:gd name="T26" fmla="*/ 2147483647 w 2894"/>
              <a:gd name="T27" fmla="*/ 2147483647 h 1894"/>
              <a:gd name="T28" fmla="*/ 2147483647 w 2894"/>
              <a:gd name="T29" fmla="*/ 2147483647 h 1894"/>
              <a:gd name="T30" fmla="*/ 2147483647 w 2894"/>
              <a:gd name="T31" fmla="*/ 2147483647 h 1894"/>
              <a:gd name="T32" fmla="*/ 2147483647 w 2894"/>
              <a:gd name="T33" fmla="*/ 2147483647 h 1894"/>
              <a:gd name="T34" fmla="*/ 2147483647 w 2894"/>
              <a:gd name="T35" fmla="*/ 2147483647 h 1894"/>
              <a:gd name="T36" fmla="*/ 2147483647 w 2894"/>
              <a:gd name="T37" fmla="*/ 2147483647 h 1894"/>
              <a:gd name="T38" fmla="*/ 2147483647 w 2894"/>
              <a:gd name="T39" fmla="*/ 2147483647 h 1894"/>
              <a:gd name="T40" fmla="*/ 2147483647 w 2894"/>
              <a:gd name="T41" fmla="*/ 2147483647 h 1894"/>
              <a:gd name="T42" fmla="*/ 2147483647 w 2894"/>
              <a:gd name="T43" fmla="*/ 2147483647 h 1894"/>
              <a:gd name="T44" fmla="*/ 2147483647 w 2894"/>
              <a:gd name="T45" fmla="*/ 2147483647 h 1894"/>
              <a:gd name="T46" fmla="*/ 2147483647 w 2894"/>
              <a:gd name="T47" fmla="*/ 2147483647 h 1894"/>
              <a:gd name="T48" fmla="*/ 2147483647 w 2894"/>
              <a:gd name="T49" fmla="*/ 2147483647 h 18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94" h="1894">
                <a:moveTo>
                  <a:pt x="0" y="1894"/>
                </a:moveTo>
                <a:cubicBezTo>
                  <a:pt x="32" y="1892"/>
                  <a:pt x="120" y="1894"/>
                  <a:pt x="190" y="1881"/>
                </a:cubicBezTo>
                <a:cubicBezTo>
                  <a:pt x="260" y="1868"/>
                  <a:pt x="348" y="1854"/>
                  <a:pt x="418" y="1818"/>
                </a:cubicBezTo>
                <a:cubicBezTo>
                  <a:pt x="488" y="1782"/>
                  <a:pt x="565" y="1710"/>
                  <a:pt x="611" y="1665"/>
                </a:cubicBezTo>
                <a:cubicBezTo>
                  <a:pt x="657" y="1620"/>
                  <a:pt x="655" y="1615"/>
                  <a:pt x="694" y="1547"/>
                </a:cubicBezTo>
                <a:cubicBezTo>
                  <a:pt x="733" y="1479"/>
                  <a:pt x="799" y="1357"/>
                  <a:pt x="844" y="1257"/>
                </a:cubicBezTo>
                <a:cubicBezTo>
                  <a:pt x="889" y="1157"/>
                  <a:pt x="931" y="1032"/>
                  <a:pt x="965" y="944"/>
                </a:cubicBezTo>
                <a:cubicBezTo>
                  <a:pt x="999" y="856"/>
                  <a:pt x="1019" y="810"/>
                  <a:pt x="1051" y="726"/>
                </a:cubicBezTo>
                <a:cubicBezTo>
                  <a:pt x="1083" y="642"/>
                  <a:pt x="1125" y="522"/>
                  <a:pt x="1159" y="437"/>
                </a:cubicBezTo>
                <a:cubicBezTo>
                  <a:pt x="1193" y="352"/>
                  <a:pt x="1231" y="269"/>
                  <a:pt x="1258" y="216"/>
                </a:cubicBezTo>
                <a:cubicBezTo>
                  <a:pt x="1285" y="163"/>
                  <a:pt x="1299" y="151"/>
                  <a:pt x="1321" y="120"/>
                </a:cubicBezTo>
                <a:cubicBezTo>
                  <a:pt x="1343" y="89"/>
                  <a:pt x="1366" y="50"/>
                  <a:pt x="1390" y="30"/>
                </a:cubicBezTo>
                <a:cubicBezTo>
                  <a:pt x="1414" y="10"/>
                  <a:pt x="1441" y="0"/>
                  <a:pt x="1465" y="0"/>
                </a:cubicBezTo>
                <a:cubicBezTo>
                  <a:pt x="1489" y="0"/>
                  <a:pt x="1504" y="2"/>
                  <a:pt x="1534" y="33"/>
                </a:cubicBezTo>
                <a:cubicBezTo>
                  <a:pt x="1564" y="64"/>
                  <a:pt x="1608" y="119"/>
                  <a:pt x="1645" y="183"/>
                </a:cubicBezTo>
                <a:cubicBezTo>
                  <a:pt x="1682" y="247"/>
                  <a:pt x="1720" y="327"/>
                  <a:pt x="1756" y="416"/>
                </a:cubicBezTo>
                <a:cubicBezTo>
                  <a:pt x="1792" y="505"/>
                  <a:pt x="1814" y="590"/>
                  <a:pt x="1860" y="715"/>
                </a:cubicBezTo>
                <a:cubicBezTo>
                  <a:pt x="1906" y="840"/>
                  <a:pt x="1981" y="1040"/>
                  <a:pt x="2035" y="1164"/>
                </a:cubicBezTo>
                <a:cubicBezTo>
                  <a:pt x="2089" y="1288"/>
                  <a:pt x="2143" y="1384"/>
                  <a:pt x="2185" y="1461"/>
                </a:cubicBezTo>
                <a:cubicBezTo>
                  <a:pt x="2227" y="1538"/>
                  <a:pt x="2257" y="1584"/>
                  <a:pt x="2290" y="1629"/>
                </a:cubicBezTo>
                <a:cubicBezTo>
                  <a:pt x="2323" y="1674"/>
                  <a:pt x="2356" y="1705"/>
                  <a:pt x="2386" y="1734"/>
                </a:cubicBezTo>
                <a:cubicBezTo>
                  <a:pt x="2416" y="1763"/>
                  <a:pt x="2433" y="1781"/>
                  <a:pt x="2470" y="1803"/>
                </a:cubicBezTo>
                <a:cubicBezTo>
                  <a:pt x="2507" y="1825"/>
                  <a:pt x="2571" y="1855"/>
                  <a:pt x="2609" y="1867"/>
                </a:cubicBezTo>
                <a:cubicBezTo>
                  <a:pt x="2647" y="1879"/>
                  <a:pt x="2654" y="1874"/>
                  <a:pt x="2701" y="1878"/>
                </a:cubicBezTo>
                <a:cubicBezTo>
                  <a:pt x="2748" y="1882"/>
                  <a:pt x="2854" y="1891"/>
                  <a:pt x="2894" y="189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2" name="Freeform 5"/>
          <p:cNvSpPr>
            <a:spLocks/>
          </p:cNvSpPr>
          <p:nvPr/>
        </p:nvSpPr>
        <p:spPr bwMode="auto">
          <a:xfrm>
            <a:off x="1360488" y="2611438"/>
            <a:ext cx="5586412" cy="2911475"/>
          </a:xfrm>
          <a:custGeom>
            <a:avLst/>
            <a:gdLst>
              <a:gd name="T0" fmla="*/ 0 w 3519"/>
              <a:gd name="T1" fmla="*/ 2147483647 h 1834"/>
              <a:gd name="T2" fmla="*/ 2147483647 w 3519"/>
              <a:gd name="T3" fmla="*/ 2147483647 h 1834"/>
              <a:gd name="T4" fmla="*/ 2147483647 w 3519"/>
              <a:gd name="T5" fmla="*/ 2147483647 h 1834"/>
              <a:gd name="T6" fmla="*/ 2147483647 w 3519"/>
              <a:gd name="T7" fmla="*/ 2147483647 h 1834"/>
              <a:gd name="T8" fmla="*/ 2147483647 w 3519"/>
              <a:gd name="T9" fmla="*/ 2147483647 h 1834"/>
              <a:gd name="T10" fmla="*/ 2147483647 w 3519"/>
              <a:gd name="T11" fmla="*/ 2147483647 h 1834"/>
              <a:gd name="T12" fmla="*/ 2147483647 w 3519"/>
              <a:gd name="T13" fmla="*/ 2147483647 h 1834"/>
              <a:gd name="T14" fmla="*/ 2147483647 w 3519"/>
              <a:gd name="T15" fmla="*/ 2147483647 h 1834"/>
              <a:gd name="T16" fmla="*/ 2147483647 w 3519"/>
              <a:gd name="T17" fmla="*/ 2147483647 h 1834"/>
              <a:gd name="T18" fmla="*/ 2147483647 w 3519"/>
              <a:gd name="T19" fmla="*/ 2147483647 h 1834"/>
              <a:gd name="T20" fmla="*/ 2147483647 w 3519"/>
              <a:gd name="T21" fmla="*/ 2147483647 h 1834"/>
              <a:gd name="T22" fmla="*/ 2147483647 w 3519"/>
              <a:gd name="T23" fmla="*/ 2147483647 h 1834"/>
              <a:gd name="T24" fmla="*/ 2147483647 w 3519"/>
              <a:gd name="T25" fmla="*/ 2147483647 h 1834"/>
              <a:gd name="T26" fmla="*/ 2147483647 w 3519"/>
              <a:gd name="T27" fmla="*/ 2147483647 h 1834"/>
              <a:gd name="T28" fmla="*/ 2147483647 w 3519"/>
              <a:gd name="T29" fmla="*/ 2147483647 h 1834"/>
              <a:gd name="T30" fmla="*/ 2147483647 w 3519"/>
              <a:gd name="T31" fmla="*/ 2147483647 h 1834"/>
              <a:gd name="T32" fmla="*/ 2147483647 w 3519"/>
              <a:gd name="T33" fmla="*/ 2147483647 h 1834"/>
              <a:gd name="T34" fmla="*/ 2147483647 w 3519"/>
              <a:gd name="T35" fmla="*/ 2147483647 h 1834"/>
              <a:gd name="T36" fmla="*/ 2147483647 w 3519"/>
              <a:gd name="T37" fmla="*/ 2147483647 h 1834"/>
              <a:gd name="T38" fmla="*/ 2147483647 w 3519"/>
              <a:gd name="T39" fmla="*/ 2147483647 h 1834"/>
              <a:gd name="T40" fmla="*/ 2147483647 w 3519"/>
              <a:gd name="T41" fmla="*/ 2147483647 h 1834"/>
              <a:gd name="T42" fmla="*/ 2147483647 w 3519"/>
              <a:gd name="T43" fmla="*/ 2147483647 h 1834"/>
              <a:gd name="T44" fmla="*/ 2147483647 w 3519"/>
              <a:gd name="T45" fmla="*/ 2147483647 h 1834"/>
              <a:gd name="T46" fmla="*/ 2147483647 w 3519"/>
              <a:gd name="T47" fmla="*/ 2147483647 h 1834"/>
              <a:gd name="T48" fmla="*/ 2147483647 w 3519"/>
              <a:gd name="T49" fmla="*/ 2147483647 h 1834"/>
              <a:gd name="T50" fmla="*/ 2147483647 w 3519"/>
              <a:gd name="T51" fmla="*/ 2147483647 h 1834"/>
              <a:gd name="T52" fmla="*/ 2147483647 w 3519"/>
              <a:gd name="T53" fmla="*/ 2147483647 h 1834"/>
              <a:gd name="T54" fmla="*/ 2147483647 w 3519"/>
              <a:gd name="T55" fmla="*/ 2147483647 h 1834"/>
              <a:gd name="T56" fmla="*/ 2147483647 w 3519"/>
              <a:gd name="T57" fmla="*/ 2147483647 h 1834"/>
              <a:gd name="T58" fmla="*/ 2147483647 w 3519"/>
              <a:gd name="T59" fmla="*/ 2147483647 h 1834"/>
              <a:gd name="T60" fmla="*/ 2147483647 w 3519"/>
              <a:gd name="T61" fmla="*/ 2147483647 h 183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519" h="1834">
                <a:moveTo>
                  <a:pt x="0" y="1834"/>
                </a:moveTo>
                <a:cubicBezTo>
                  <a:pt x="64" y="1831"/>
                  <a:pt x="129" y="1828"/>
                  <a:pt x="204" y="1822"/>
                </a:cubicBezTo>
                <a:cubicBezTo>
                  <a:pt x="279" y="1816"/>
                  <a:pt x="372" y="1811"/>
                  <a:pt x="450" y="1795"/>
                </a:cubicBezTo>
                <a:cubicBezTo>
                  <a:pt x="528" y="1779"/>
                  <a:pt x="611" y="1751"/>
                  <a:pt x="672" y="1726"/>
                </a:cubicBezTo>
                <a:cubicBezTo>
                  <a:pt x="733" y="1701"/>
                  <a:pt x="770" y="1679"/>
                  <a:pt x="816" y="1645"/>
                </a:cubicBezTo>
                <a:cubicBezTo>
                  <a:pt x="862" y="1611"/>
                  <a:pt x="905" y="1575"/>
                  <a:pt x="948" y="1519"/>
                </a:cubicBezTo>
                <a:cubicBezTo>
                  <a:pt x="991" y="1463"/>
                  <a:pt x="1040" y="1374"/>
                  <a:pt x="1077" y="1309"/>
                </a:cubicBezTo>
                <a:cubicBezTo>
                  <a:pt x="1114" y="1244"/>
                  <a:pt x="1147" y="1186"/>
                  <a:pt x="1173" y="1129"/>
                </a:cubicBezTo>
                <a:cubicBezTo>
                  <a:pt x="1199" y="1072"/>
                  <a:pt x="1211" y="1028"/>
                  <a:pt x="1236" y="967"/>
                </a:cubicBezTo>
                <a:cubicBezTo>
                  <a:pt x="1261" y="906"/>
                  <a:pt x="1296" y="824"/>
                  <a:pt x="1323" y="760"/>
                </a:cubicBezTo>
                <a:cubicBezTo>
                  <a:pt x="1350" y="696"/>
                  <a:pt x="1373" y="640"/>
                  <a:pt x="1395" y="583"/>
                </a:cubicBezTo>
                <a:cubicBezTo>
                  <a:pt x="1417" y="526"/>
                  <a:pt x="1434" y="467"/>
                  <a:pt x="1455" y="415"/>
                </a:cubicBezTo>
                <a:cubicBezTo>
                  <a:pt x="1476" y="363"/>
                  <a:pt x="1495" y="316"/>
                  <a:pt x="1518" y="271"/>
                </a:cubicBezTo>
                <a:cubicBezTo>
                  <a:pt x="1541" y="226"/>
                  <a:pt x="1569" y="181"/>
                  <a:pt x="1593" y="145"/>
                </a:cubicBezTo>
                <a:cubicBezTo>
                  <a:pt x="1617" y="109"/>
                  <a:pt x="1644" y="73"/>
                  <a:pt x="1662" y="52"/>
                </a:cubicBezTo>
                <a:cubicBezTo>
                  <a:pt x="1680" y="31"/>
                  <a:pt x="1687" y="24"/>
                  <a:pt x="1701" y="16"/>
                </a:cubicBezTo>
                <a:cubicBezTo>
                  <a:pt x="1715" y="8"/>
                  <a:pt x="1732" y="0"/>
                  <a:pt x="1749" y="1"/>
                </a:cubicBezTo>
                <a:cubicBezTo>
                  <a:pt x="1766" y="2"/>
                  <a:pt x="1783" y="6"/>
                  <a:pt x="1803" y="22"/>
                </a:cubicBezTo>
                <a:cubicBezTo>
                  <a:pt x="1823" y="38"/>
                  <a:pt x="1853" y="73"/>
                  <a:pt x="1872" y="100"/>
                </a:cubicBezTo>
                <a:cubicBezTo>
                  <a:pt x="1891" y="127"/>
                  <a:pt x="1903" y="155"/>
                  <a:pt x="1920" y="184"/>
                </a:cubicBezTo>
                <a:cubicBezTo>
                  <a:pt x="1937" y="213"/>
                  <a:pt x="1956" y="238"/>
                  <a:pt x="1974" y="274"/>
                </a:cubicBezTo>
                <a:cubicBezTo>
                  <a:pt x="1992" y="310"/>
                  <a:pt x="2010" y="351"/>
                  <a:pt x="2028" y="397"/>
                </a:cubicBezTo>
                <a:cubicBezTo>
                  <a:pt x="2046" y="443"/>
                  <a:pt x="2063" y="498"/>
                  <a:pt x="2082" y="550"/>
                </a:cubicBezTo>
                <a:cubicBezTo>
                  <a:pt x="2101" y="602"/>
                  <a:pt x="2119" y="650"/>
                  <a:pt x="2142" y="706"/>
                </a:cubicBezTo>
                <a:cubicBezTo>
                  <a:pt x="2165" y="762"/>
                  <a:pt x="2190" y="816"/>
                  <a:pt x="2220" y="889"/>
                </a:cubicBezTo>
                <a:cubicBezTo>
                  <a:pt x="2250" y="962"/>
                  <a:pt x="2275" y="1052"/>
                  <a:pt x="2322" y="1144"/>
                </a:cubicBezTo>
                <a:cubicBezTo>
                  <a:pt x="2369" y="1236"/>
                  <a:pt x="2454" y="1369"/>
                  <a:pt x="2505" y="1444"/>
                </a:cubicBezTo>
                <a:cubicBezTo>
                  <a:pt x="2556" y="1519"/>
                  <a:pt x="2584" y="1552"/>
                  <a:pt x="2628" y="1594"/>
                </a:cubicBezTo>
                <a:cubicBezTo>
                  <a:pt x="2672" y="1636"/>
                  <a:pt x="2694" y="1665"/>
                  <a:pt x="2769" y="1699"/>
                </a:cubicBezTo>
                <a:cubicBezTo>
                  <a:pt x="2844" y="1733"/>
                  <a:pt x="2953" y="1778"/>
                  <a:pt x="3078" y="1801"/>
                </a:cubicBezTo>
                <a:cubicBezTo>
                  <a:pt x="3203" y="1824"/>
                  <a:pt x="3427" y="1827"/>
                  <a:pt x="3519" y="1834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3" name="Freeform 6"/>
          <p:cNvSpPr>
            <a:spLocks/>
          </p:cNvSpPr>
          <p:nvPr/>
        </p:nvSpPr>
        <p:spPr bwMode="auto">
          <a:xfrm>
            <a:off x="1173163" y="2870200"/>
            <a:ext cx="5911850" cy="2592388"/>
          </a:xfrm>
          <a:custGeom>
            <a:avLst/>
            <a:gdLst>
              <a:gd name="T0" fmla="*/ 0 w 3724"/>
              <a:gd name="T1" fmla="*/ 2147483647 h 1633"/>
              <a:gd name="T2" fmla="*/ 2147483647 w 3724"/>
              <a:gd name="T3" fmla="*/ 2147483647 h 1633"/>
              <a:gd name="T4" fmla="*/ 2147483647 w 3724"/>
              <a:gd name="T5" fmla="*/ 2147483647 h 1633"/>
              <a:gd name="T6" fmla="*/ 2147483647 w 3724"/>
              <a:gd name="T7" fmla="*/ 2147483647 h 1633"/>
              <a:gd name="T8" fmla="*/ 2147483647 w 3724"/>
              <a:gd name="T9" fmla="*/ 2147483647 h 1633"/>
              <a:gd name="T10" fmla="*/ 2147483647 w 3724"/>
              <a:gd name="T11" fmla="*/ 2147483647 h 1633"/>
              <a:gd name="T12" fmla="*/ 2147483647 w 3724"/>
              <a:gd name="T13" fmla="*/ 2147483647 h 1633"/>
              <a:gd name="T14" fmla="*/ 2147483647 w 3724"/>
              <a:gd name="T15" fmla="*/ 2147483647 h 1633"/>
              <a:gd name="T16" fmla="*/ 2147483647 w 3724"/>
              <a:gd name="T17" fmla="*/ 2147483647 h 1633"/>
              <a:gd name="T18" fmla="*/ 2147483647 w 3724"/>
              <a:gd name="T19" fmla="*/ 2147483647 h 1633"/>
              <a:gd name="T20" fmla="*/ 2147483647 w 3724"/>
              <a:gd name="T21" fmla="*/ 2147483647 h 1633"/>
              <a:gd name="T22" fmla="*/ 2147483647 w 3724"/>
              <a:gd name="T23" fmla="*/ 2147483647 h 1633"/>
              <a:gd name="T24" fmla="*/ 2147483647 w 3724"/>
              <a:gd name="T25" fmla="*/ 2147483647 h 1633"/>
              <a:gd name="T26" fmla="*/ 2147483647 w 3724"/>
              <a:gd name="T27" fmla="*/ 2147483647 h 1633"/>
              <a:gd name="T28" fmla="*/ 2147483647 w 3724"/>
              <a:gd name="T29" fmla="*/ 2147483647 h 1633"/>
              <a:gd name="T30" fmla="*/ 2147483647 w 3724"/>
              <a:gd name="T31" fmla="*/ 2147483647 h 1633"/>
              <a:gd name="T32" fmla="*/ 2147483647 w 3724"/>
              <a:gd name="T33" fmla="*/ 2147483647 h 1633"/>
              <a:gd name="T34" fmla="*/ 2147483647 w 3724"/>
              <a:gd name="T35" fmla="*/ 2147483647 h 1633"/>
              <a:gd name="T36" fmla="*/ 2147483647 w 3724"/>
              <a:gd name="T37" fmla="*/ 2147483647 h 1633"/>
              <a:gd name="T38" fmla="*/ 2147483647 w 3724"/>
              <a:gd name="T39" fmla="*/ 2147483647 h 1633"/>
              <a:gd name="T40" fmla="*/ 2147483647 w 3724"/>
              <a:gd name="T41" fmla="*/ 2147483647 h 1633"/>
              <a:gd name="T42" fmla="*/ 2147483647 w 3724"/>
              <a:gd name="T43" fmla="*/ 2147483647 h 1633"/>
              <a:gd name="T44" fmla="*/ 2147483647 w 3724"/>
              <a:gd name="T45" fmla="*/ 2147483647 h 1633"/>
              <a:gd name="T46" fmla="*/ 2147483647 w 3724"/>
              <a:gd name="T47" fmla="*/ 2147483647 h 1633"/>
              <a:gd name="T48" fmla="*/ 2147483647 w 3724"/>
              <a:gd name="T49" fmla="*/ 2147483647 h 1633"/>
              <a:gd name="T50" fmla="*/ 2147483647 w 3724"/>
              <a:gd name="T51" fmla="*/ 2147483647 h 163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724" h="1633">
                <a:moveTo>
                  <a:pt x="0" y="1629"/>
                </a:moveTo>
                <a:cubicBezTo>
                  <a:pt x="66" y="1624"/>
                  <a:pt x="132" y="1619"/>
                  <a:pt x="192" y="1613"/>
                </a:cubicBezTo>
                <a:cubicBezTo>
                  <a:pt x="252" y="1607"/>
                  <a:pt x="294" y="1602"/>
                  <a:pt x="360" y="1593"/>
                </a:cubicBezTo>
                <a:cubicBezTo>
                  <a:pt x="426" y="1584"/>
                  <a:pt x="515" y="1575"/>
                  <a:pt x="588" y="1557"/>
                </a:cubicBezTo>
                <a:cubicBezTo>
                  <a:pt x="661" y="1539"/>
                  <a:pt x="728" y="1516"/>
                  <a:pt x="800" y="1485"/>
                </a:cubicBezTo>
                <a:cubicBezTo>
                  <a:pt x="872" y="1454"/>
                  <a:pt x="949" y="1424"/>
                  <a:pt x="1020" y="1369"/>
                </a:cubicBezTo>
                <a:cubicBezTo>
                  <a:pt x="1091" y="1314"/>
                  <a:pt x="1166" y="1232"/>
                  <a:pt x="1224" y="1157"/>
                </a:cubicBezTo>
                <a:cubicBezTo>
                  <a:pt x="1282" y="1082"/>
                  <a:pt x="1326" y="996"/>
                  <a:pt x="1368" y="921"/>
                </a:cubicBezTo>
                <a:cubicBezTo>
                  <a:pt x="1410" y="846"/>
                  <a:pt x="1441" y="786"/>
                  <a:pt x="1476" y="705"/>
                </a:cubicBezTo>
                <a:cubicBezTo>
                  <a:pt x="1511" y="624"/>
                  <a:pt x="1547" y="510"/>
                  <a:pt x="1580" y="433"/>
                </a:cubicBezTo>
                <a:cubicBezTo>
                  <a:pt x="1613" y="356"/>
                  <a:pt x="1637" y="308"/>
                  <a:pt x="1672" y="245"/>
                </a:cubicBezTo>
                <a:cubicBezTo>
                  <a:pt x="1707" y="182"/>
                  <a:pt x="1761" y="96"/>
                  <a:pt x="1788" y="57"/>
                </a:cubicBezTo>
                <a:cubicBezTo>
                  <a:pt x="1815" y="18"/>
                  <a:pt x="1819" y="18"/>
                  <a:pt x="1832" y="9"/>
                </a:cubicBezTo>
                <a:cubicBezTo>
                  <a:pt x="1845" y="0"/>
                  <a:pt x="1855" y="0"/>
                  <a:pt x="1868" y="1"/>
                </a:cubicBezTo>
                <a:cubicBezTo>
                  <a:pt x="1881" y="2"/>
                  <a:pt x="1899" y="3"/>
                  <a:pt x="1912" y="13"/>
                </a:cubicBezTo>
                <a:cubicBezTo>
                  <a:pt x="1925" y="23"/>
                  <a:pt x="1935" y="43"/>
                  <a:pt x="1948" y="61"/>
                </a:cubicBezTo>
                <a:cubicBezTo>
                  <a:pt x="1961" y="79"/>
                  <a:pt x="1972" y="87"/>
                  <a:pt x="1992" y="121"/>
                </a:cubicBezTo>
                <a:cubicBezTo>
                  <a:pt x="2012" y="155"/>
                  <a:pt x="2043" y="216"/>
                  <a:pt x="2068" y="265"/>
                </a:cubicBezTo>
                <a:cubicBezTo>
                  <a:pt x="2093" y="314"/>
                  <a:pt x="2110" y="344"/>
                  <a:pt x="2140" y="417"/>
                </a:cubicBezTo>
                <a:cubicBezTo>
                  <a:pt x="2170" y="490"/>
                  <a:pt x="2206" y="608"/>
                  <a:pt x="2248" y="701"/>
                </a:cubicBezTo>
                <a:cubicBezTo>
                  <a:pt x="2290" y="794"/>
                  <a:pt x="2342" y="892"/>
                  <a:pt x="2392" y="977"/>
                </a:cubicBezTo>
                <a:cubicBezTo>
                  <a:pt x="2442" y="1062"/>
                  <a:pt x="2483" y="1140"/>
                  <a:pt x="2548" y="1213"/>
                </a:cubicBezTo>
                <a:cubicBezTo>
                  <a:pt x="2613" y="1286"/>
                  <a:pt x="2695" y="1360"/>
                  <a:pt x="2780" y="1413"/>
                </a:cubicBezTo>
                <a:cubicBezTo>
                  <a:pt x="2865" y="1466"/>
                  <a:pt x="2958" y="1502"/>
                  <a:pt x="3060" y="1533"/>
                </a:cubicBezTo>
                <a:cubicBezTo>
                  <a:pt x="3162" y="1564"/>
                  <a:pt x="3281" y="1580"/>
                  <a:pt x="3392" y="1597"/>
                </a:cubicBezTo>
                <a:cubicBezTo>
                  <a:pt x="3503" y="1614"/>
                  <a:pt x="3613" y="1623"/>
                  <a:pt x="3724" y="1633"/>
                </a:cubicBezTo>
              </a:path>
            </a:pathLst>
          </a:custGeom>
          <a:noFill/>
          <a:ln w="38100" cap="flat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497013" y="5551488"/>
            <a:ext cx="0" cy="50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2151063" y="5538788"/>
            <a:ext cx="0" cy="50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2817813" y="5538788"/>
            <a:ext cx="0" cy="50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3471863" y="5538788"/>
            <a:ext cx="0" cy="50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4132263" y="5538788"/>
            <a:ext cx="0" cy="50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4792663" y="5545138"/>
            <a:ext cx="0" cy="50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5459413" y="5545138"/>
            <a:ext cx="0" cy="50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6113463" y="5545138"/>
            <a:ext cx="0" cy="50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6780213" y="5538788"/>
            <a:ext cx="0" cy="50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2700338" y="2349500"/>
            <a:ext cx="151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i="1"/>
              <a:t>n</a:t>
            </a:r>
            <a:r>
              <a:rPr lang="zh-CN" altLang="zh-CN" sz="3200"/>
              <a:t>=</a:t>
            </a:r>
            <a:r>
              <a:rPr lang="zh-CN" altLang="zh-CN" sz="32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 flipH="1">
            <a:off x="4356100" y="2420938"/>
            <a:ext cx="863600" cy="431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4643438" y="1916113"/>
            <a:ext cx="1366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i="1"/>
              <a:t>n</a:t>
            </a:r>
            <a:r>
              <a:rPr lang="zh-CN" altLang="zh-CN" sz="3200"/>
              <a:t>=9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3925888" y="4221163"/>
            <a:ext cx="1366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i="1"/>
              <a:t>n</a:t>
            </a:r>
            <a:r>
              <a:rPr lang="zh-CN" altLang="zh-CN" sz="3200"/>
              <a:t>=2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3563938" y="5513388"/>
            <a:ext cx="1152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O</a:t>
            </a:r>
          </a:p>
        </p:txBody>
      </p:sp>
      <p:sp>
        <p:nvSpPr>
          <p:cNvPr id="29718" name="Text Box 21"/>
          <p:cNvSpPr txBox="1">
            <a:spLocks noChangeArrowheads="1"/>
          </p:cNvSpPr>
          <p:nvPr/>
        </p:nvSpPr>
        <p:spPr bwMode="auto">
          <a:xfrm>
            <a:off x="7235825" y="5373688"/>
            <a:ext cx="1152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x</a:t>
            </a:r>
          </a:p>
        </p:txBody>
      </p: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4500563" y="5516563"/>
            <a:ext cx="649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1</a:t>
            </a:r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5148263" y="5516563"/>
            <a:ext cx="649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2</a:t>
            </a:r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5795963" y="5513388"/>
            <a:ext cx="649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3</a:t>
            </a:r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6443663" y="5516563"/>
            <a:ext cx="649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/>
              <a:t>4</a:t>
            </a: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3132138" y="5516563"/>
            <a:ext cx="649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>
                <a:latin typeface="Symbol" panose="05050102010706020507" pitchFamily="18" charset="2"/>
              </a:rPr>
              <a:t>-</a:t>
            </a:r>
            <a:r>
              <a:rPr lang="zh-CN" altLang="zh-CN" sz="3200"/>
              <a:t>1</a:t>
            </a:r>
          </a:p>
        </p:txBody>
      </p:sp>
      <p:sp>
        <p:nvSpPr>
          <p:cNvPr id="29724" name="Text Box 27"/>
          <p:cNvSpPr txBox="1">
            <a:spLocks noChangeArrowheads="1"/>
          </p:cNvSpPr>
          <p:nvPr/>
        </p:nvSpPr>
        <p:spPr bwMode="auto">
          <a:xfrm>
            <a:off x="2484438" y="5516563"/>
            <a:ext cx="649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>
                <a:latin typeface="Symbol" panose="05050102010706020507" pitchFamily="18" charset="2"/>
              </a:rPr>
              <a:t>-</a:t>
            </a:r>
            <a:r>
              <a:rPr lang="zh-CN" altLang="zh-CN" sz="3200"/>
              <a:t>2</a:t>
            </a:r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1835150" y="5516563"/>
            <a:ext cx="649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>
                <a:latin typeface="Symbol" panose="05050102010706020507" pitchFamily="18" charset="2"/>
              </a:rPr>
              <a:t>-</a:t>
            </a:r>
            <a:r>
              <a:rPr lang="zh-CN" altLang="zh-CN" sz="3200"/>
              <a:t>3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1185863" y="5513388"/>
            <a:ext cx="649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>
                <a:latin typeface="Symbol" panose="05050102010706020507" pitchFamily="18" charset="2"/>
              </a:rPr>
              <a:t>-</a:t>
            </a:r>
            <a:r>
              <a:rPr lang="zh-CN" altLang="zh-CN" sz="3200"/>
              <a:t>4</a:t>
            </a:r>
          </a:p>
        </p:txBody>
      </p:sp>
      <p:sp>
        <p:nvSpPr>
          <p:cNvPr id="29727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i="1" dirty="0" smtClean="0"/>
              <a:t>t</a:t>
            </a:r>
            <a:r>
              <a:rPr lang="en-US" altLang="zh-CN" i="1" dirty="0" smtClean="0"/>
              <a:t> </a:t>
            </a:r>
            <a:r>
              <a:rPr lang="zh-CN" altLang="zh-CN" sz="3200" kern="1200" dirty="0" smtClean="0">
                <a:latin typeface="黑体" pitchFamily="49" charset="-122"/>
                <a:ea typeface="黑体" pitchFamily="49" charset="-122"/>
              </a:rPr>
              <a:t>分布概率密度的图形</a:t>
            </a:r>
            <a:r>
              <a:rPr lang="zh-CN" altLang="zh-CN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2DF2FA-B7A0-4446-BDF0-6245D859AA59}" type="slidenum">
              <a:rPr lang="zh-CN" altLang="zh-CN" sz="2000">
                <a:latin typeface="Arial" panose="020B0604020202020204" pitchFamily="34" charset="0"/>
              </a:rPr>
              <a:pPr eaLnBrk="1" hangingPunct="1"/>
              <a:t>28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414462"/>
          </a:xfrm>
        </p:spPr>
        <p:txBody>
          <a:bodyPr/>
          <a:lstStyle/>
          <a:p>
            <a:pPr eaLnBrk="1" hangingPunct="1"/>
            <a:r>
              <a:rPr lang="zh-CN" altLang="zh-CN" i="1" smtClean="0"/>
              <a:t>t</a:t>
            </a:r>
            <a:r>
              <a:rPr lang="zh-CN" altLang="zh-CN" smtClean="0"/>
              <a:t>分布具有如下性质:</a:t>
            </a:r>
            <a:br>
              <a:rPr lang="zh-CN" altLang="zh-CN" smtClean="0"/>
            </a:br>
            <a:r>
              <a:rPr lang="zh-CN" altLang="zh-CN" smtClean="0"/>
              <a:t>(1) </a:t>
            </a:r>
            <a:r>
              <a:rPr lang="zh-CN" altLang="zh-CN" i="1" smtClean="0"/>
              <a:t>f</a:t>
            </a:r>
            <a:r>
              <a:rPr lang="zh-CN" altLang="zh-CN" smtClean="0"/>
              <a:t>(</a:t>
            </a:r>
            <a:r>
              <a:rPr lang="zh-CN" altLang="zh-CN" i="1" smtClean="0"/>
              <a:t>x</a:t>
            </a:r>
            <a:r>
              <a:rPr lang="zh-CN" altLang="zh-CN" smtClean="0"/>
              <a:t>)的图形关于</a:t>
            </a:r>
            <a:r>
              <a:rPr lang="zh-CN" altLang="zh-CN" i="1" smtClean="0"/>
              <a:t>y</a:t>
            </a:r>
            <a:r>
              <a:rPr lang="zh-CN" altLang="zh-CN" smtClean="0"/>
              <a:t>轴对称, 且</a:t>
            </a: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2659063" y="1533525"/>
          <a:ext cx="2349500" cy="685800"/>
        </p:xfrm>
        <a:graphic>
          <a:graphicData uri="http://schemas.openxmlformats.org/presentationml/2006/ole">
            <p:oleObj spid="_x0000_s30728" name="Equation" r:id="rId3" imgW="2349500" imgH="685800" progId="Equation.DSMT4">
              <p:embed/>
            </p:oleObj>
          </a:graphicData>
        </a:graphic>
      </p:graphicFrame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517525" y="2312988"/>
            <a:ext cx="8097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(2) 当</a:t>
            </a:r>
            <a:r>
              <a:rPr lang="zh-CN" altLang="zh-CN" i="1"/>
              <a:t>n</a:t>
            </a:r>
            <a:r>
              <a:rPr lang="zh-CN" altLang="zh-CN"/>
              <a:t>充分大时,</a:t>
            </a:r>
            <a:r>
              <a:rPr lang="zh-CN" altLang="zh-CN" i="1"/>
              <a:t> t</a:t>
            </a:r>
            <a:r>
              <a:rPr lang="zh-CN" altLang="zh-CN"/>
              <a:t>分布近似于正态分布;</a:t>
            </a:r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2319338" y="2927350"/>
          <a:ext cx="3822700" cy="1270000"/>
        </p:xfrm>
        <a:graphic>
          <a:graphicData uri="http://schemas.openxmlformats.org/presentationml/2006/ole">
            <p:oleObj spid="_x0000_s30729" name="Equation" r:id="rId4" imgW="3821042" imgH="1269449" progId="Equation.DSMT4">
              <p:embed/>
            </p:oleObj>
          </a:graphicData>
        </a:graphic>
      </p:graphicFrame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52438" y="4351338"/>
            <a:ext cx="80740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但当</a:t>
            </a:r>
            <a:r>
              <a:rPr lang="zh-CN" altLang="zh-CN" i="1"/>
              <a:t>n</a:t>
            </a:r>
            <a:r>
              <a:rPr lang="zh-CN" altLang="zh-CN"/>
              <a:t>较小时, </a:t>
            </a:r>
            <a:r>
              <a:rPr lang="zh-CN" altLang="zh-CN" i="1"/>
              <a:t>t</a:t>
            </a:r>
            <a:r>
              <a:rPr lang="zh-CN" altLang="zh-CN"/>
              <a:t>分布与标准正态分布仍相差较大.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9BC3B4-1FCB-4373-81B4-D5461D4BEBB9}" type="slidenum">
              <a:rPr lang="zh-CN" altLang="zh-CN" sz="2000">
                <a:latin typeface="Arial" panose="020B0604020202020204" pitchFamily="34" charset="0"/>
              </a:rPr>
              <a:pPr eaLnBrk="1" hangingPunct="1"/>
              <a:t>29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844675"/>
          </a:xfrm>
        </p:spPr>
        <p:txBody>
          <a:bodyPr/>
          <a:lstStyle/>
          <a:p>
            <a:pPr eaLnBrk="1" hangingPunct="1"/>
            <a:r>
              <a:rPr lang="zh-CN" altLang="zh-CN" smtClean="0"/>
              <a:t>(3) </a:t>
            </a:r>
            <a:r>
              <a:rPr lang="zh-CN" altLang="zh-CN" i="1" smtClean="0"/>
              <a:t>t</a:t>
            </a:r>
            <a:r>
              <a:rPr lang="zh-CN" altLang="zh-CN" smtClean="0"/>
              <a:t>分布的分位数:</a:t>
            </a:r>
            <a:br>
              <a:rPr lang="zh-CN" altLang="zh-CN" smtClean="0"/>
            </a:br>
            <a:r>
              <a:rPr lang="zh-CN" altLang="zh-CN" smtClean="0"/>
              <a:t>设</a:t>
            </a:r>
            <a:r>
              <a:rPr lang="zh-CN" altLang="zh-CN" i="1" smtClean="0"/>
              <a:t>T~t(n</a:t>
            </a:r>
            <a:r>
              <a:rPr lang="zh-CN" altLang="zh-CN" smtClean="0"/>
              <a:t>), 对给定的实数</a:t>
            </a:r>
            <a:r>
              <a:rPr lang="zh-CN" altLang="zh-CN" i="1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(0&lt;</a:t>
            </a:r>
            <a:r>
              <a:rPr lang="zh-CN" altLang="zh-CN" i="1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&lt;1), 称满足条件</a:t>
            </a:r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1122363" y="2011363"/>
          <a:ext cx="7340600" cy="939800"/>
        </p:xfrm>
        <a:graphic>
          <a:graphicData uri="http://schemas.openxmlformats.org/presentationml/2006/ole">
            <p:oleObj spid="_x0000_s31750" name="Equation" r:id="rId3" imgW="7340600" imgH="939800" progId="Equation.DSMT4">
              <p:embed/>
            </p:oleObj>
          </a:graphicData>
        </a:graphic>
      </p:graphicFrame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517525" y="3195638"/>
            <a:ext cx="7986713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的数</a:t>
            </a:r>
            <a:r>
              <a:rPr lang="zh-CN" altLang="zh-CN" i="1"/>
              <a:t>t</a:t>
            </a:r>
            <a:r>
              <a:rPr lang="zh-CN" altLang="zh-CN" i="1" baseline="-25000">
                <a:latin typeface="Symbol" panose="05050102010706020507" pitchFamily="18" charset="2"/>
              </a:rPr>
              <a:t>a</a:t>
            </a:r>
            <a:r>
              <a:rPr lang="zh-CN" altLang="zh-CN"/>
              <a:t>(</a:t>
            </a:r>
            <a:r>
              <a:rPr lang="zh-CN" altLang="zh-CN" i="1"/>
              <a:t>n</a:t>
            </a:r>
            <a:r>
              <a:rPr lang="zh-CN" altLang="zh-CN"/>
              <a:t>)为</a:t>
            </a:r>
            <a:r>
              <a:rPr lang="zh-CN" altLang="zh-CN" b="1" i="1">
                <a:solidFill>
                  <a:schemeClr val="hlink"/>
                </a:solidFill>
              </a:rPr>
              <a:t>t</a:t>
            </a:r>
            <a:r>
              <a:rPr lang="zh-CN" altLang="zh-CN" b="1">
                <a:solidFill>
                  <a:schemeClr val="hlink"/>
                </a:solidFill>
              </a:rPr>
              <a:t>(</a:t>
            </a:r>
            <a:r>
              <a:rPr lang="zh-CN" altLang="zh-CN" b="1" i="1">
                <a:solidFill>
                  <a:schemeClr val="hlink"/>
                </a:solidFill>
              </a:rPr>
              <a:t>n</a:t>
            </a:r>
            <a:r>
              <a:rPr lang="zh-CN" altLang="zh-CN" b="1">
                <a:solidFill>
                  <a:schemeClr val="hlink"/>
                </a:solidFill>
              </a:rPr>
              <a:t>)分布的水平</a:t>
            </a:r>
            <a:r>
              <a:rPr lang="zh-CN" altLang="zh-CN" b="1" i="1">
                <a:solidFill>
                  <a:schemeClr val="hlink"/>
                </a:solidFill>
                <a:latin typeface="Symbol" panose="05050102010706020507" pitchFamily="18" charset="2"/>
              </a:rPr>
              <a:t>a</a:t>
            </a:r>
            <a:r>
              <a:rPr lang="zh-CN" altLang="zh-CN" b="1">
                <a:solidFill>
                  <a:schemeClr val="hlink"/>
                </a:solidFill>
              </a:rPr>
              <a:t>的上侧分位数</a:t>
            </a:r>
            <a:r>
              <a:rPr lang="zh-CN" altLang="zh-CN"/>
              <a:t>. 由密度函数的对称性, 可得</a:t>
            </a:r>
          </a:p>
          <a:p>
            <a:pPr eaLnBrk="1" hangingPunct="1">
              <a:spcBef>
                <a:spcPct val="2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	</a:t>
            </a:r>
            <a:r>
              <a:rPr lang="zh-CN" altLang="zh-CN" i="1"/>
              <a:t>t</a:t>
            </a:r>
            <a:r>
              <a:rPr lang="zh-CN" altLang="zh-CN" baseline="-25000">
                <a:latin typeface="Symbol" panose="05050102010706020507" pitchFamily="18" charset="2"/>
              </a:rPr>
              <a:t>1-</a:t>
            </a:r>
            <a:r>
              <a:rPr lang="zh-CN" altLang="zh-CN" i="1" baseline="-25000">
                <a:latin typeface="Symbol" panose="05050102010706020507" pitchFamily="18" charset="2"/>
              </a:rPr>
              <a:t>a</a:t>
            </a:r>
            <a:r>
              <a:rPr lang="zh-CN" altLang="zh-CN"/>
              <a:t>(</a:t>
            </a:r>
            <a:r>
              <a:rPr lang="zh-CN" altLang="zh-CN" i="1"/>
              <a:t>n</a:t>
            </a:r>
            <a:r>
              <a:rPr lang="zh-CN" altLang="zh-CN"/>
              <a:t>)</a:t>
            </a:r>
            <a:r>
              <a:rPr lang="zh-CN" altLang="zh-CN">
                <a:latin typeface="Symbol" panose="05050102010706020507" pitchFamily="18" charset="2"/>
              </a:rPr>
              <a:t>=-</a:t>
            </a:r>
            <a:r>
              <a:rPr lang="zh-CN" altLang="zh-CN" i="1"/>
              <a:t>t</a:t>
            </a:r>
            <a:r>
              <a:rPr lang="zh-CN" altLang="zh-CN" i="1" baseline="-25000">
                <a:latin typeface="Symbol" panose="05050102010706020507" pitchFamily="18" charset="2"/>
              </a:rPr>
              <a:t>a</a:t>
            </a:r>
            <a:r>
              <a:rPr lang="zh-CN" altLang="zh-CN"/>
              <a:t>(</a:t>
            </a:r>
            <a:r>
              <a:rPr lang="zh-CN" altLang="zh-CN" i="1"/>
              <a:t>n</a:t>
            </a:r>
            <a:r>
              <a:rPr lang="zh-CN" altLang="zh-CN"/>
              <a:t>)				(2.6)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0D034C-0EB6-4ACF-94A9-F657476B9C0B}" type="slidenum">
              <a:rPr lang="zh-CN" altLang="zh-CN" sz="2000">
                <a:latin typeface="Arial" panose="020B0604020202020204" pitchFamily="34" charset="0"/>
              </a:rPr>
              <a:pPr eaLnBrk="1" hangingPunct="1"/>
              <a:t>3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311775"/>
          </a:xfrm>
        </p:spPr>
        <p:txBody>
          <a:bodyPr/>
          <a:lstStyle/>
          <a:p>
            <a:pPr eaLnBrk="1" hangingPunct="1"/>
            <a:r>
              <a:rPr lang="zh-CN" altLang="zh-CN" smtClean="0"/>
              <a:t>总体的分布一般来说是未知的, 有时即使知道其分布的类型(如正态分布, 二项分布等), 但不知这些分布中所含的参数等(如</a:t>
            </a:r>
            <a:r>
              <a:rPr lang="zh-CN" altLang="zh-CN" i="1" smtClean="0">
                <a:latin typeface="Symbol" panose="05050102010706020507" pitchFamily="18" charset="2"/>
              </a:rPr>
              <a:t>m</a:t>
            </a:r>
            <a:r>
              <a:rPr lang="zh-CN" altLang="zh-CN" smtClean="0"/>
              <a:t>,</a:t>
            </a:r>
            <a:r>
              <a:rPr lang="zh-CN" altLang="zh-CN" i="1" smtClean="0">
                <a:latin typeface="Symbol" panose="05050102010706020507" pitchFamily="18" charset="2"/>
              </a:rPr>
              <a:t>s</a:t>
            </a:r>
            <a:r>
              <a:rPr lang="zh-CN" altLang="zh-CN" baseline="30000" smtClean="0"/>
              <a:t>2</a:t>
            </a:r>
            <a:r>
              <a:rPr lang="zh-CN" altLang="zh-CN" smtClean="0"/>
              <a:t>,</a:t>
            </a:r>
            <a:r>
              <a:rPr lang="zh-CN" altLang="zh-CN" i="1" smtClean="0"/>
              <a:t>p</a:t>
            </a:r>
            <a:r>
              <a:rPr lang="zh-CN" altLang="zh-CN" smtClean="0"/>
              <a:t>等). 数理统计的任务就是要通过对总体</a:t>
            </a:r>
            <a:r>
              <a:rPr lang="zh-CN" altLang="zh-CN" i="1" smtClean="0"/>
              <a:t>X</a:t>
            </a:r>
            <a:r>
              <a:rPr lang="zh-CN" altLang="zh-CN" smtClean="0"/>
              <a:t>进行一系列的独立的同环境下的随机试验, 获得一系列的试验值, 用这些试验值来对</a:t>
            </a:r>
            <a:r>
              <a:rPr lang="zh-CN" altLang="zh-CN" i="1" smtClean="0"/>
              <a:t>X</a:t>
            </a:r>
            <a:r>
              <a:rPr lang="zh-CN" altLang="zh-CN" smtClean="0"/>
              <a:t>的分布或参数进行统计推断.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178618-4833-4317-935A-5CBDB5105503}" type="slidenum">
              <a:rPr lang="zh-CN" altLang="zh-CN" sz="2000">
                <a:latin typeface="Arial" panose="020B0604020202020204" pitchFamily="34" charset="0"/>
              </a:rPr>
              <a:pPr eaLnBrk="1" hangingPunct="1"/>
              <a:t>30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277813"/>
            <a:ext cx="8439150" cy="1139825"/>
          </a:xfrm>
        </p:spPr>
        <p:txBody>
          <a:bodyPr/>
          <a:lstStyle/>
          <a:p>
            <a:pPr eaLnBrk="1" hangingPunct="1"/>
            <a:r>
              <a:rPr lang="zh-CN" altLang="zh-CN" smtClean="0"/>
              <a:t>类似地, 我们可以给出</a:t>
            </a:r>
            <a:r>
              <a:rPr lang="zh-CN" altLang="zh-CN" i="1" smtClean="0"/>
              <a:t>t</a:t>
            </a:r>
            <a:r>
              <a:rPr lang="zh-CN" altLang="zh-CN" smtClean="0"/>
              <a:t>分布的双侧分位数</a:t>
            </a:r>
          </a:p>
        </p:txBody>
      </p:sp>
      <p:graphicFrame>
        <p:nvGraphicFramePr>
          <p:cNvPr id="32772" name="Object 3"/>
          <p:cNvGraphicFramePr>
            <a:graphicFrameLocks noChangeAspect="1"/>
          </p:cNvGraphicFramePr>
          <p:nvPr/>
        </p:nvGraphicFramePr>
        <p:xfrm>
          <a:off x="1023938" y="1008063"/>
          <a:ext cx="6743700" cy="1625600"/>
        </p:xfrm>
        <a:graphic>
          <a:graphicData uri="http://schemas.openxmlformats.org/presentationml/2006/ole">
            <p:oleObj spid="_x0000_s32774" name="Equation" r:id="rId3" imgW="6743700" imgH="1625600" progId="Equation.DSMT4">
              <p:embed/>
            </p:oleObj>
          </a:graphicData>
        </a:graphic>
      </p:graphicFrame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396875" y="2754313"/>
            <a:ext cx="8416925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显然有</a:t>
            </a:r>
          </a:p>
          <a:p>
            <a:pPr eaLnBrk="1" hangingPunct="1">
              <a:spcBef>
                <a:spcPct val="2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	</a:t>
            </a:r>
            <a:r>
              <a:rPr lang="zh-CN" altLang="zh-CN" i="1"/>
              <a:t>P</a:t>
            </a:r>
            <a:r>
              <a:rPr lang="zh-CN" altLang="zh-CN"/>
              <a:t>{</a:t>
            </a:r>
            <a:r>
              <a:rPr lang="zh-CN" altLang="zh-CN" i="1"/>
              <a:t>T</a:t>
            </a:r>
            <a:r>
              <a:rPr lang="zh-CN" altLang="zh-CN"/>
              <a:t>&gt;</a:t>
            </a:r>
            <a:r>
              <a:rPr lang="zh-CN" altLang="zh-CN" i="1"/>
              <a:t>t</a:t>
            </a:r>
            <a:r>
              <a:rPr lang="zh-CN" altLang="zh-CN" i="1" baseline="-25000">
                <a:latin typeface="Symbol" panose="05050102010706020507" pitchFamily="18" charset="2"/>
              </a:rPr>
              <a:t>a</a:t>
            </a:r>
            <a:r>
              <a:rPr lang="zh-CN" altLang="zh-CN" baseline="-25000"/>
              <a:t>/2</a:t>
            </a:r>
            <a:r>
              <a:rPr lang="zh-CN" altLang="zh-CN"/>
              <a:t>(</a:t>
            </a:r>
            <a:r>
              <a:rPr lang="zh-CN" altLang="zh-CN" i="1"/>
              <a:t>n</a:t>
            </a:r>
            <a:r>
              <a:rPr lang="zh-CN" altLang="zh-CN"/>
              <a:t>)}=</a:t>
            </a:r>
            <a:r>
              <a:rPr lang="zh-CN" altLang="zh-CN" i="1">
                <a:latin typeface="Symbol" panose="05050102010706020507" pitchFamily="18" charset="2"/>
              </a:rPr>
              <a:t>a</a:t>
            </a:r>
            <a:r>
              <a:rPr lang="zh-CN" altLang="zh-CN"/>
              <a:t>/2; </a:t>
            </a:r>
            <a:r>
              <a:rPr lang="zh-CN" altLang="zh-CN" i="1"/>
              <a:t>P</a:t>
            </a:r>
            <a:r>
              <a:rPr lang="zh-CN" altLang="zh-CN"/>
              <a:t>{</a:t>
            </a:r>
            <a:r>
              <a:rPr lang="zh-CN" altLang="zh-CN" i="1"/>
              <a:t>T</a:t>
            </a:r>
            <a:r>
              <a:rPr lang="zh-CN" altLang="zh-CN"/>
              <a:t>&lt;</a:t>
            </a:r>
            <a:r>
              <a:rPr lang="zh-CN" altLang="zh-CN">
                <a:latin typeface="Symbol" panose="05050102010706020507" pitchFamily="18" charset="2"/>
              </a:rPr>
              <a:t>-</a:t>
            </a:r>
            <a:r>
              <a:rPr lang="zh-CN" altLang="zh-CN" i="1"/>
              <a:t>t</a:t>
            </a:r>
            <a:r>
              <a:rPr lang="zh-CN" altLang="zh-CN" i="1" baseline="-25000">
                <a:latin typeface="Symbol" panose="05050102010706020507" pitchFamily="18" charset="2"/>
              </a:rPr>
              <a:t>a</a:t>
            </a:r>
            <a:r>
              <a:rPr lang="zh-CN" altLang="zh-CN" baseline="-25000"/>
              <a:t>/2</a:t>
            </a:r>
            <a:r>
              <a:rPr lang="zh-CN" altLang="zh-CN"/>
              <a:t>(</a:t>
            </a:r>
            <a:r>
              <a:rPr lang="zh-CN" altLang="zh-CN" i="1"/>
              <a:t>n</a:t>
            </a:r>
            <a:r>
              <a:rPr lang="zh-CN" altLang="zh-CN"/>
              <a:t>)}=</a:t>
            </a:r>
            <a:r>
              <a:rPr lang="zh-CN" altLang="zh-CN" i="1">
                <a:latin typeface="Symbol" panose="05050102010706020507" pitchFamily="18" charset="2"/>
              </a:rPr>
              <a:t>a</a:t>
            </a:r>
            <a:r>
              <a:rPr lang="zh-CN" altLang="zh-CN"/>
              <a:t>/2.</a:t>
            </a:r>
          </a:p>
          <a:p>
            <a:pPr eaLnBrk="1" hangingPunct="1">
              <a:spcBef>
                <a:spcPct val="2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对不同的</a:t>
            </a:r>
            <a:r>
              <a:rPr lang="zh-CN" altLang="zh-CN" i="1">
                <a:latin typeface="Symbol" panose="05050102010706020507" pitchFamily="18" charset="2"/>
              </a:rPr>
              <a:t>a</a:t>
            </a:r>
            <a:r>
              <a:rPr lang="zh-CN" altLang="zh-CN"/>
              <a:t>与</a:t>
            </a:r>
            <a:r>
              <a:rPr lang="zh-CN" altLang="zh-CN" i="1"/>
              <a:t>n</a:t>
            </a:r>
            <a:r>
              <a:rPr lang="zh-CN" altLang="zh-CN"/>
              <a:t>, </a:t>
            </a:r>
            <a:r>
              <a:rPr lang="zh-CN" altLang="zh-CN" i="1"/>
              <a:t>t</a:t>
            </a:r>
            <a:r>
              <a:rPr lang="zh-CN" altLang="zh-CN"/>
              <a:t>分布的上侧分位数可从附表查得.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627CE5-601E-48D0-B818-AB74A888EB4F}" type="slidenum">
              <a:rPr lang="zh-CN" altLang="zh-CN" sz="2000">
                <a:latin typeface="Arial" panose="020B0604020202020204" pitchFamily="34" charset="0"/>
              </a:rPr>
              <a:pPr eaLnBrk="1" hangingPunct="1"/>
              <a:t>31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77813"/>
            <a:ext cx="8539162" cy="1458912"/>
          </a:xfrm>
        </p:spPr>
        <p:txBody>
          <a:bodyPr/>
          <a:lstStyle/>
          <a:p>
            <a:pPr eaLnBrk="1" hangingPunct="1"/>
            <a:r>
              <a:rPr lang="zh-CN" altLang="zh-CN" smtClean="0"/>
              <a:t>例如, 设</a:t>
            </a:r>
            <a:r>
              <a:rPr lang="zh-CN" altLang="zh-CN" i="1" smtClean="0"/>
              <a:t>t</a:t>
            </a:r>
            <a:r>
              <a:rPr lang="zh-CN" altLang="zh-CN" smtClean="0"/>
              <a:t>~</a:t>
            </a:r>
            <a:r>
              <a:rPr lang="zh-CN" altLang="zh-CN" i="1" smtClean="0"/>
              <a:t>t</a:t>
            </a:r>
            <a:r>
              <a:rPr lang="zh-CN" altLang="zh-CN" smtClean="0"/>
              <a:t>(8), 对水平</a:t>
            </a:r>
            <a:r>
              <a:rPr lang="zh-CN" altLang="zh-CN" i="1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=0.05, 查表得到</a:t>
            </a:r>
            <a:br>
              <a:rPr lang="zh-CN" altLang="zh-CN" smtClean="0"/>
            </a:br>
            <a:r>
              <a:rPr lang="zh-CN" altLang="zh-CN" i="1" smtClean="0"/>
              <a:t>t</a:t>
            </a:r>
            <a:r>
              <a:rPr lang="zh-CN" altLang="zh-CN" i="1" baseline="-25000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(8)=</a:t>
            </a:r>
            <a:r>
              <a:rPr lang="zh-CN" altLang="zh-CN" i="1" smtClean="0"/>
              <a:t>t</a:t>
            </a:r>
            <a:r>
              <a:rPr lang="zh-CN" altLang="zh-CN" baseline="-25000" smtClean="0"/>
              <a:t>0.05</a:t>
            </a:r>
            <a:r>
              <a:rPr lang="zh-CN" altLang="zh-CN" smtClean="0"/>
              <a:t>(8)=1.8595, </a:t>
            </a:r>
            <a:r>
              <a:rPr lang="zh-CN" altLang="zh-CN" i="1" smtClean="0"/>
              <a:t>t</a:t>
            </a:r>
            <a:r>
              <a:rPr lang="zh-CN" altLang="zh-CN" i="1" baseline="-25000" smtClean="0">
                <a:latin typeface="Symbol" panose="05050102010706020507" pitchFamily="18" charset="2"/>
              </a:rPr>
              <a:t>a</a:t>
            </a:r>
            <a:r>
              <a:rPr lang="zh-CN" altLang="zh-CN" baseline="-25000" smtClean="0"/>
              <a:t>/2</a:t>
            </a:r>
            <a:r>
              <a:rPr lang="zh-CN" altLang="zh-CN" smtClean="0"/>
              <a:t>(8)=</a:t>
            </a:r>
            <a:r>
              <a:rPr lang="zh-CN" altLang="zh-CN" i="1" smtClean="0"/>
              <a:t>t</a:t>
            </a:r>
            <a:r>
              <a:rPr lang="zh-CN" altLang="zh-CN" baseline="-25000" smtClean="0"/>
              <a:t>0.025</a:t>
            </a:r>
            <a:r>
              <a:rPr lang="zh-CN" altLang="zh-CN" smtClean="0"/>
              <a:t>(8)=2.3060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1939925" y="2592388"/>
          <a:ext cx="5219700" cy="3325815"/>
        </p:xfrm>
        <a:graphic>
          <a:graphicData uri="http://schemas.openxmlformats.org/drawingml/2006/table">
            <a:tbl>
              <a:tblPr/>
              <a:tblGrid>
                <a:gridCol w="685800"/>
                <a:gridCol w="717550"/>
                <a:gridCol w="717550"/>
                <a:gridCol w="717550"/>
                <a:gridCol w="793750"/>
                <a:gridCol w="793750"/>
                <a:gridCol w="793750"/>
              </a:tblGrid>
              <a:tr h="579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0.025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0.005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1.0000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3.0777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6.3138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12.7062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31.8205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63.6567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0.8165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1.8856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2.9200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4.3027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6.9646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9.9248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0.7649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1.6377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2.3534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3.1824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4.5407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5.8409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0.7407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1.5332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2.1318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2.7764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3.7469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4.6041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0.7267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1.4759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2.0150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2.5706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3.3649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4.0321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0.7176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1.4398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1.9432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2.4469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3.1427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3.7074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0.7111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1.4149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1.8946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2.3646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2.9980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3.4995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0.7064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1.3968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1.8595</a:t>
                      </a: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2.3060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2.8965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3.3554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0.7027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1.3830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1.8331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2.2622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2.8214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3.2498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0.6998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1.3722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1.8125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2.2281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2.7638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3.1693 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74" name="Line 85"/>
          <p:cNvSpPr>
            <a:spLocks noChangeShapeType="1"/>
          </p:cNvSpPr>
          <p:nvPr/>
        </p:nvSpPr>
        <p:spPr bwMode="auto">
          <a:xfrm flipH="1" flipV="1">
            <a:off x="3702050" y="1454150"/>
            <a:ext cx="550863" cy="3559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75" name="Line 86"/>
          <p:cNvSpPr>
            <a:spLocks noChangeShapeType="1"/>
          </p:cNvSpPr>
          <p:nvPr/>
        </p:nvSpPr>
        <p:spPr bwMode="auto">
          <a:xfrm flipV="1">
            <a:off x="5265738" y="1431925"/>
            <a:ext cx="2709862" cy="36687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FFB1E3-16F7-4616-A25A-C51325CA8F69}" type="slidenum">
              <a:rPr lang="zh-CN" altLang="zh-CN" sz="2000">
                <a:latin typeface="Arial" panose="020B0604020202020204" pitchFamily="34" charset="0"/>
              </a:rPr>
              <a:pPr eaLnBrk="1" hangingPunct="1"/>
              <a:t>32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77813"/>
            <a:ext cx="8637587" cy="31448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mtClean="0"/>
              <a:t>例如, 设</a:t>
            </a:r>
            <a:r>
              <a:rPr lang="zh-CN" altLang="zh-CN" i="1" smtClean="0"/>
              <a:t>T</a:t>
            </a:r>
            <a:r>
              <a:rPr lang="zh-CN" altLang="zh-CN" smtClean="0"/>
              <a:t>~</a:t>
            </a:r>
            <a:r>
              <a:rPr lang="zh-CN" altLang="zh-CN" i="1" smtClean="0"/>
              <a:t>t</a:t>
            </a:r>
            <a:r>
              <a:rPr lang="zh-CN" altLang="zh-CN" smtClean="0"/>
              <a:t>(8), 对水平</a:t>
            </a:r>
            <a:r>
              <a:rPr lang="zh-CN" altLang="zh-CN" i="1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=0.05, 查表得到</a:t>
            </a:r>
            <a:br>
              <a:rPr lang="zh-CN" altLang="zh-CN" smtClean="0"/>
            </a:br>
            <a:r>
              <a:rPr lang="zh-CN" altLang="zh-CN" i="1" smtClean="0"/>
              <a:t>t</a:t>
            </a:r>
            <a:r>
              <a:rPr lang="zh-CN" altLang="zh-CN" i="1" baseline="-25000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(8)=</a:t>
            </a:r>
            <a:r>
              <a:rPr lang="zh-CN" altLang="zh-CN" i="1" smtClean="0"/>
              <a:t>t</a:t>
            </a:r>
            <a:r>
              <a:rPr lang="zh-CN" altLang="zh-CN" baseline="-25000" smtClean="0"/>
              <a:t>0.05</a:t>
            </a:r>
            <a:r>
              <a:rPr lang="zh-CN" altLang="zh-CN" smtClean="0"/>
              <a:t>(8)=1.8595, </a:t>
            </a:r>
            <a:r>
              <a:rPr lang="zh-CN" altLang="zh-CN" i="1" smtClean="0"/>
              <a:t>t</a:t>
            </a:r>
            <a:r>
              <a:rPr lang="zh-CN" altLang="zh-CN" i="1" baseline="-25000" smtClean="0">
                <a:latin typeface="Symbol" panose="05050102010706020507" pitchFamily="18" charset="2"/>
              </a:rPr>
              <a:t>a</a:t>
            </a:r>
            <a:r>
              <a:rPr lang="zh-CN" altLang="zh-CN" baseline="-25000" smtClean="0"/>
              <a:t>/2</a:t>
            </a:r>
            <a:r>
              <a:rPr lang="zh-CN" altLang="zh-CN" smtClean="0"/>
              <a:t>(8)=</a:t>
            </a:r>
            <a:r>
              <a:rPr lang="zh-CN" altLang="zh-CN" i="1" smtClean="0"/>
              <a:t>t</a:t>
            </a:r>
            <a:r>
              <a:rPr lang="zh-CN" altLang="zh-CN" baseline="-25000" smtClean="0"/>
              <a:t>0.025</a:t>
            </a:r>
            <a:r>
              <a:rPr lang="zh-CN" altLang="zh-CN" smtClean="0"/>
              <a:t>(8)=2.3060</a:t>
            </a:r>
            <a:br>
              <a:rPr lang="zh-CN" altLang="zh-CN" smtClean="0"/>
            </a:br>
            <a:r>
              <a:rPr lang="zh-CN" altLang="zh-CN" smtClean="0"/>
              <a:t>故有 </a:t>
            </a:r>
            <a:br>
              <a:rPr lang="zh-CN" altLang="zh-CN" smtClean="0"/>
            </a:br>
            <a:r>
              <a:rPr lang="zh-CN" altLang="zh-CN" i="1" smtClean="0"/>
              <a:t>P</a:t>
            </a:r>
            <a:r>
              <a:rPr lang="zh-CN" altLang="zh-CN" smtClean="0"/>
              <a:t>{</a:t>
            </a:r>
            <a:r>
              <a:rPr lang="zh-CN" altLang="zh-CN" i="1" smtClean="0"/>
              <a:t>T</a:t>
            </a:r>
            <a:r>
              <a:rPr lang="zh-CN" altLang="zh-CN" smtClean="0"/>
              <a:t>&gt;1.8595}=</a:t>
            </a:r>
            <a:r>
              <a:rPr lang="zh-CN" altLang="zh-CN" i="1" smtClean="0"/>
              <a:t>P</a:t>
            </a:r>
            <a:r>
              <a:rPr lang="zh-CN" altLang="zh-CN" smtClean="0"/>
              <a:t>{</a:t>
            </a:r>
            <a:r>
              <a:rPr lang="zh-CN" altLang="zh-CN" i="1" smtClean="0"/>
              <a:t>T</a:t>
            </a:r>
            <a:r>
              <a:rPr lang="zh-CN" altLang="zh-CN" smtClean="0"/>
              <a:t>&lt;</a:t>
            </a:r>
            <a:r>
              <a:rPr lang="zh-CN" altLang="zh-CN" smtClean="0">
                <a:latin typeface="Symbol" panose="05050102010706020507" pitchFamily="18" charset="2"/>
              </a:rPr>
              <a:t>-</a:t>
            </a:r>
            <a:r>
              <a:rPr lang="zh-CN" altLang="zh-CN" smtClean="0"/>
              <a:t>1.8595}</a:t>
            </a:r>
            <a:br>
              <a:rPr lang="zh-CN" altLang="zh-CN" smtClean="0"/>
            </a:br>
            <a:r>
              <a:rPr lang="zh-CN" altLang="zh-CN" smtClean="0"/>
              <a:t>	=</a:t>
            </a:r>
            <a:r>
              <a:rPr lang="zh-CN" altLang="zh-CN" i="1" smtClean="0"/>
              <a:t>P</a:t>
            </a:r>
            <a:r>
              <a:rPr lang="zh-CN" altLang="zh-CN" smtClean="0"/>
              <a:t>{|</a:t>
            </a:r>
            <a:r>
              <a:rPr lang="zh-CN" altLang="zh-CN" i="1" smtClean="0"/>
              <a:t>T</a:t>
            </a:r>
            <a:r>
              <a:rPr lang="zh-CN" altLang="zh-CN" smtClean="0"/>
              <a:t>|&gt;2.3060}=0.05.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8289FF-35D2-4347-804A-6DD3F43CE365}" type="slidenum">
              <a:rPr lang="zh-CN" altLang="zh-CN" sz="2000">
                <a:latin typeface="Arial" panose="020B0604020202020204" pitchFamily="34" charset="0"/>
              </a:rPr>
              <a:pPr eaLnBrk="1" hangingPunct="1"/>
              <a:t>33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075362"/>
          </a:xfrm>
        </p:spPr>
        <p:txBody>
          <a:bodyPr/>
          <a:lstStyle/>
          <a:p>
            <a:pPr eaLnBrk="1" hangingPunct="1"/>
            <a:r>
              <a:rPr lang="zh-CN" altLang="zh-CN" smtClean="0"/>
              <a:t>注: </a:t>
            </a:r>
            <a:r>
              <a:rPr lang="zh-CN" altLang="zh-CN" smtClean="0">
                <a:latin typeface="宋体" panose="02010600030101010101" pitchFamily="2" charset="-122"/>
              </a:rPr>
              <a:t>①</a:t>
            </a:r>
            <a:r>
              <a:rPr lang="zh-CN" altLang="zh-CN" smtClean="0"/>
              <a:t>当自由度</a:t>
            </a:r>
            <a:r>
              <a:rPr lang="zh-CN" altLang="zh-CN" i="1" smtClean="0"/>
              <a:t>n</a:t>
            </a:r>
            <a:r>
              <a:rPr lang="zh-CN" altLang="zh-CN" smtClean="0"/>
              <a:t>充分大时, </a:t>
            </a:r>
            <a:r>
              <a:rPr lang="zh-CN" altLang="zh-CN" i="1" smtClean="0"/>
              <a:t>t</a:t>
            </a:r>
            <a:r>
              <a:rPr lang="zh-CN" altLang="zh-CN" smtClean="0"/>
              <a:t>分布近似于正态分布, 故有</a:t>
            </a:r>
            <a:br>
              <a:rPr lang="zh-CN" altLang="zh-CN" smtClean="0"/>
            </a:br>
            <a:r>
              <a:rPr lang="zh-CN" altLang="zh-CN" smtClean="0"/>
              <a:t>	</a:t>
            </a:r>
            <a:r>
              <a:rPr lang="zh-CN" altLang="zh-CN" i="1" smtClean="0"/>
              <a:t>t</a:t>
            </a:r>
            <a:r>
              <a:rPr lang="zh-CN" altLang="zh-CN" i="1" baseline="-25000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(</a:t>
            </a:r>
            <a:r>
              <a:rPr lang="zh-CN" altLang="zh-CN" i="1" smtClean="0"/>
              <a:t>n</a:t>
            </a:r>
            <a:r>
              <a:rPr lang="zh-CN" altLang="zh-CN" smtClean="0"/>
              <a:t>)</a:t>
            </a:r>
            <a:r>
              <a:rPr lang="zh-CN" altLang="zh-CN" smtClean="0">
                <a:sym typeface="Symbol" panose="05050102010706020507" pitchFamily="18" charset="2"/>
              </a:rPr>
              <a:t></a:t>
            </a:r>
            <a:r>
              <a:rPr lang="zh-CN" altLang="zh-CN" i="1" smtClean="0">
                <a:sym typeface="Symbol" panose="05050102010706020507" pitchFamily="18" charset="2"/>
              </a:rPr>
              <a:t>u</a:t>
            </a:r>
            <a:r>
              <a:rPr lang="zh-CN" altLang="zh-CN" i="1" baseline="-25000" smtClean="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 i="1" baseline="-25000" smtClean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zh-CN" altLang="zh-CN" smtClean="0">
                <a:sym typeface="Symbol" panose="05050102010706020507" pitchFamily="18" charset="2"/>
              </a:rPr>
              <a:t>;    </a:t>
            </a:r>
            <a:r>
              <a:rPr lang="zh-CN" altLang="zh-CN" i="1" smtClean="0">
                <a:sym typeface="Symbol" panose="05050102010706020507" pitchFamily="18" charset="2"/>
              </a:rPr>
              <a:t>t</a:t>
            </a:r>
            <a:r>
              <a:rPr lang="zh-CN" altLang="zh-CN" i="1" baseline="-25000" smtClean="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zh-CN" baseline="-25000" smtClean="0">
                <a:sym typeface="Symbol" panose="05050102010706020507" pitchFamily="18" charset="2"/>
              </a:rPr>
              <a:t>/2</a:t>
            </a:r>
            <a:r>
              <a:rPr lang="zh-CN" altLang="zh-CN" smtClean="0">
                <a:sym typeface="Symbol" panose="05050102010706020507" pitchFamily="18" charset="2"/>
              </a:rPr>
              <a:t>(</a:t>
            </a:r>
            <a:r>
              <a:rPr lang="zh-CN" altLang="zh-CN" i="1" smtClean="0">
                <a:sym typeface="Symbol" panose="05050102010706020507" pitchFamily="18" charset="2"/>
              </a:rPr>
              <a:t>n</a:t>
            </a:r>
            <a:r>
              <a:rPr lang="zh-CN" altLang="zh-CN" smtClean="0">
                <a:sym typeface="Symbol" panose="05050102010706020507" pitchFamily="18" charset="2"/>
              </a:rPr>
              <a:t>)</a:t>
            </a:r>
            <a:r>
              <a:rPr lang="zh-CN" altLang="zh-CN" i="1" smtClean="0">
                <a:sym typeface="Symbol" panose="05050102010706020507" pitchFamily="18" charset="2"/>
              </a:rPr>
              <a:t>u</a:t>
            </a:r>
            <a:r>
              <a:rPr lang="zh-CN" altLang="zh-CN" i="1" baseline="-25000" smtClean="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zh-CN" baseline="-25000" smtClean="0">
                <a:sym typeface="Symbol" panose="05050102010706020507" pitchFamily="18" charset="2"/>
              </a:rPr>
              <a:t>/2</a:t>
            </a:r>
            <a:r>
              <a:rPr lang="zh-CN" altLang="zh-CN" smtClean="0">
                <a:sym typeface="Symbol" panose="05050102010706020507" pitchFamily="18" charset="2"/>
              </a:rPr>
              <a:t>.</a:t>
            </a:r>
            <a:br>
              <a:rPr lang="zh-CN" altLang="zh-CN" smtClean="0">
                <a:sym typeface="Symbol" panose="05050102010706020507" pitchFamily="18" charset="2"/>
              </a:rPr>
            </a:br>
            <a:r>
              <a:rPr lang="zh-CN" altLang="zh-CN" smtClean="0">
                <a:sym typeface="Symbol" panose="05050102010706020507" pitchFamily="18" charset="2"/>
              </a:rPr>
              <a:t>从而当</a:t>
            </a:r>
            <a:r>
              <a:rPr lang="zh-CN" altLang="zh-CN" i="1" smtClean="0">
                <a:sym typeface="Symbol" panose="05050102010706020507" pitchFamily="18" charset="2"/>
              </a:rPr>
              <a:t>n</a:t>
            </a:r>
            <a:r>
              <a:rPr lang="zh-CN" altLang="zh-CN" smtClean="0">
                <a:sym typeface="Symbol" panose="05050102010706020507" pitchFamily="18" charset="2"/>
              </a:rPr>
              <a:t>&gt;45时,</a:t>
            </a:r>
            <a:r>
              <a:rPr lang="zh-CN" altLang="zh-CN" i="1" smtClean="0">
                <a:sym typeface="Symbol" panose="05050102010706020507" pitchFamily="18" charset="2"/>
              </a:rPr>
              <a:t> t</a:t>
            </a:r>
            <a:r>
              <a:rPr lang="zh-CN" altLang="zh-CN" smtClean="0">
                <a:sym typeface="Symbol" panose="05050102010706020507" pitchFamily="18" charset="2"/>
              </a:rPr>
              <a:t>分布的分位数可用正态分布的分位数近似.</a:t>
            </a:r>
            <a:br>
              <a:rPr lang="zh-CN" altLang="zh-CN" smtClean="0">
                <a:sym typeface="Symbol" panose="05050102010706020507" pitchFamily="18" charset="2"/>
              </a:rPr>
            </a:br>
            <a:r>
              <a:rPr lang="zh-CN" altLang="zh-CN" smtClean="0">
                <a:latin typeface="宋体" panose="02010600030101010101" pitchFamily="2" charset="-122"/>
                <a:sym typeface="Symbol" panose="05050102010706020507" pitchFamily="18" charset="2"/>
              </a:rPr>
              <a:t>②</a:t>
            </a:r>
            <a:r>
              <a:rPr lang="zh-CN" altLang="zh-CN" smtClean="0">
                <a:sym typeface="Symbol" panose="05050102010706020507" pitchFamily="18" charset="2"/>
              </a:rPr>
              <a:t>设</a:t>
            </a:r>
            <a:r>
              <a:rPr lang="zh-CN" altLang="zh-CN" i="1" smtClean="0">
                <a:sym typeface="Symbol" panose="05050102010706020507" pitchFamily="18" charset="2"/>
              </a:rPr>
              <a:t>t</a:t>
            </a:r>
            <a:r>
              <a:rPr lang="zh-CN" altLang="zh-CN" i="1" baseline="-25000" smtClean="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zh-CN" smtClean="0">
                <a:sym typeface="Symbol" panose="05050102010706020507" pitchFamily="18" charset="2"/>
              </a:rPr>
              <a:t>(</a:t>
            </a:r>
            <a:r>
              <a:rPr lang="zh-CN" altLang="zh-CN" i="1" smtClean="0">
                <a:sym typeface="Symbol" panose="05050102010706020507" pitchFamily="18" charset="2"/>
              </a:rPr>
              <a:t>n</a:t>
            </a:r>
            <a:r>
              <a:rPr lang="zh-CN" altLang="zh-CN" smtClean="0">
                <a:sym typeface="Symbol" panose="05050102010706020507" pitchFamily="18" charset="2"/>
              </a:rPr>
              <a:t>)为</a:t>
            </a:r>
            <a:r>
              <a:rPr lang="zh-CN" altLang="zh-CN" i="1" smtClean="0">
                <a:sym typeface="Symbol" panose="05050102010706020507" pitchFamily="18" charset="2"/>
              </a:rPr>
              <a:t>t</a:t>
            </a:r>
            <a:r>
              <a:rPr lang="zh-CN" altLang="zh-CN" smtClean="0">
                <a:sym typeface="Symbol" panose="05050102010706020507" pitchFamily="18" charset="2"/>
              </a:rPr>
              <a:t>(</a:t>
            </a:r>
            <a:r>
              <a:rPr lang="zh-CN" altLang="zh-CN" i="1" smtClean="0">
                <a:sym typeface="Symbol" panose="05050102010706020507" pitchFamily="18" charset="2"/>
              </a:rPr>
              <a:t>n</a:t>
            </a:r>
            <a:r>
              <a:rPr lang="zh-CN" altLang="zh-CN" smtClean="0">
                <a:sym typeface="Symbol" panose="05050102010706020507" pitchFamily="18" charset="2"/>
              </a:rPr>
              <a:t>)的上侧</a:t>
            </a:r>
            <a:r>
              <a:rPr lang="zh-CN" altLang="zh-CN" i="1" smtClean="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zh-CN" smtClean="0">
                <a:sym typeface="Symbol" panose="05050102010706020507" pitchFamily="18" charset="2"/>
              </a:rPr>
              <a:t>分位数, 则</a:t>
            </a:r>
            <a:br>
              <a:rPr lang="zh-CN" altLang="zh-CN" smtClean="0">
                <a:sym typeface="Symbol" panose="05050102010706020507" pitchFamily="18" charset="2"/>
              </a:rPr>
            </a:br>
            <a:r>
              <a:rPr lang="zh-CN" altLang="zh-CN" smtClean="0">
                <a:sym typeface="Symbol" panose="05050102010706020507" pitchFamily="18" charset="2"/>
              </a:rPr>
              <a:t>	</a:t>
            </a:r>
            <a:r>
              <a:rPr lang="zh-CN" altLang="zh-CN" i="1" smtClean="0">
                <a:sym typeface="Symbol" panose="05050102010706020507" pitchFamily="18" charset="2"/>
              </a:rPr>
              <a:t>P</a:t>
            </a:r>
            <a:r>
              <a:rPr lang="zh-CN" altLang="zh-CN" smtClean="0">
                <a:sym typeface="Symbol" panose="05050102010706020507" pitchFamily="18" charset="2"/>
              </a:rPr>
              <a:t>{</a:t>
            </a:r>
            <a:r>
              <a:rPr lang="zh-CN" altLang="zh-CN" i="1" smtClean="0">
                <a:sym typeface="Symbol" panose="05050102010706020507" pitchFamily="18" charset="2"/>
              </a:rPr>
              <a:t>T</a:t>
            </a:r>
            <a:r>
              <a:rPr lang="zh-CN" altLang="zh-CN" smtClean="0">
                <a:sym typeface="Symbol" panose="05050102010706020507" pitchFamily="18" charset="2"/>
              </a:rPr>
              <a:t>&lt;</a:t>
            </a:r>
            <a:r>
              <a:rPr lang="zh-CN" altLang="zh-CN" i="1" smtClean="0">
                <a:sym typeface="Symbol" panose="05050102010706020507" pitchFamily="18" charset="2"/>
              </a:rPr>
              <a:t>t</a:t>
            </a:r>
            <a:r>
              <a:rPr lang="zh-CN" altLang="zh-CN" i="1" baseline="-25000" smtClean="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zh-CN" smtClean="0">
                <a:sym typeface="Symbol" panose="05050102010706020507" pitchFamily="18" charset="2"/>
              </a:rPr>
              <a:t>(</a:t>
            </a:r>
            <a:r>
              <a:rPr lang="zh-CN" altLang="zh-CN" i="1" smtClean="0">
                <a:sym typeface="Symbol" panose="05050102010706020507" pitchFamily="18" charset="2"/>
              </a:rPr>
              <a:t>n</a:t>
            </a:r>
            <a:r>
              <a:rPr lang="zh-CN" altLang="zh-CN" smtClean="0">
                <a:sym typeface="Symbol" panose="05050102010706020507" pitchFamily="18" charset="2"/>
              </a:rPr>
              <a:t>)}=1</a:t>
            </a:r>
            <a:r>
              <a:rPr lang="zh-CN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zh-CN" altLang="zh-CN" i="1" smtClean="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zh-CN" smtClean="0">
                <a:sym typeface="Symbol" panose="05050102010706020507" pitchFamily="18" charset="2"/>
              </a:rPr>
              <a:t>, </a:t>
            </a:r>
            <a:r>
              <a:rPr lang="zh-CN" altLang="zh-CN" i="1" smtClean="0">
                <a:sym typeface="Symbol" panose="05050102010706020507" pitchFamily="18" charset="2"/>
              </a:rPr>
              <a:t>P</a:t>
            </a:r>
            <a:r>
              <a:rPr lang="zh-CN" altLang="zh-CN" smtClean="0">
                <a:sym typeface="Symbol" panose="05050102010706020507" pitchFamily="18" charset="2"/>
              </a:rPr>
              <a:t>{</a:t>
            </a:r>
            <a:r>
              <a:rPr lang="zh-CN" altLang="zh-CN" i="1" smtClean="0">
                <a:sym typeface="Symbol" panose="05050102010706020507" pitchFamily="18" charset="2"/>
              </a:rPr>
              <a:t>T</a:t>
            </a:r>
            <a:r>
              <a:rPr lang="zh-CN" altLang="zh-CN" smtClean="0">
                <a:sym typeface="Symbol" panose="05050102010706020507" pitchFamily="18" charset="2"/>
              </a:rPr>
              <a:t>&lt;</a:t>
            </a:r>
            <a:r>
              <a:rPr lang="zh-CN" altLang="zh-CN" smtClean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zh-CN" altLang="zh-CN" i="1" smtClean="0">
                <a:sym typeface="Symbol" panose="05050102010706020507" pitchFamily="18" charset="2"/>
              </a:rPr>
              <a:t>t</a:t>
            </a:r>
            <a:r>
              <a:rPr lang="zh-CN" altLang="zh-CN" i="1" baseline="-25000" smtClean="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zh-CN" smtClean="0">
                <a:sym typeface="Symbol" panose="05050102010706020507" pitchFamily="18" charset="2"/>
              </a:rPr>
              <a:t>(</a:t>
            </a:r>
            <a:r>
              <a:rPr lang="zh-CN" altLang="zh-CN" i="1" smtClean="0">
                <a:sym typeface="Symbol" panose="05050102010706020507" pitchFamily="18" charset="2"/>
              </a:rPr>
              <a:t>n</a:t>
            </a:r>
            <a:r>
              <a:rPr lang="zh-CN" altLang="zh-CN" smtClean="0">
                <a:sym typeface="Symbol" panose="05050102010706020507" pitchFamily="18" charset="2"/>
              </a:rPr>
              <a:t>)}=</a:t>
            </a:r>
            <a:r>
              <a:rPr lang="zh-CN" altLang="zh-CN" i="1" smtClean="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zh-CN" smtClean="0">
                <a:sym typeface="Symbol" panose="05050102010706020507" pitchFamily="18" charset="2"/>
              </a:rPr>
              <a:t>,</a:t>
            </a:r>
            <a:br>
              <a:rPr lang="zh-CN" altLang="zh-CN" smtClean="0">
                <a:sym typeface="Symbol" panose="05050102010706020507" pitchFamily="18" charset="2"/>
              </a:rPr>
            </a:br>
            <a:r>
              <a:rPr lang="zh-CN" altLang="zh-CN" smtClean="0">
                <a:sym typeface="Symbol" panose="05050102010706020507" pitchFamily="18" charset="2"/>
              </a:rPr>
              <a:t>	</a:t>
            </a:r>
            <a:r>
              <a:rPr lang="zh-CN" altLang="zh-CN" i="1" smtClean="0">
                <a:sym typeface="Symbol" panose="05050102010706020507" pitchFamily="18" charset="2"/>
              </a:rPr>
              <a:t>P</a:t>
            </a:r>
            <a:r>
              <a:rPr lang="zh-CN" altLang="zh-CN" smtClean="0">
                <a:sym typeface="Symbol" panose="05050102010706020507" pitchFamily="18" charset="2"/>
              </a:rPr>
              <a:t>{|</a:t>
            </a:r>
            <a:r>
              <a:rPr lang="zh-CN" altLang="zh-CN" i="1" smtClean="0">
                <a:sym typeface="Symbol" panose="05050102010706020507" pitchFamily="18" charset="2"/>
              </a:rPr>
              <a:t>T</a:t>
            </a:r>
            <a:r>
              <a:rPr lang="zh-CN" altLang="zh-CN" smtClean="0">
                <a:sym typeface="Symbol" panose="05050102010706020507" pitchFamily="18" charset="2"/>
              </a:rPr>
              <a:t>|&gt;</a:t>
            </a:r>
            <a:r>
              <a:rPr lang="zh-CN" altLang="zh-CN" i="1" smtClean="0">
                <a:sym typeface="Symbol" panose="05050102010706020507" pitchFamily="18" charset="2"/>
              </a:rPr>
              <a:t>t</a:t>
            </a:r>
            <a:r>
              <a:rPr lang="zh-CN" altLang="zh-CN" i="1" baseline="-25000" smtClean="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zh-CN" smtClean="0">
                <a:sym typeface="Symbol" panose="05050102010706020507" pitchFamily="18" charset="2"/>
              </a:rPr>
              <a:t>(</a:t>
            </a:r>
            <a:r>
              <a:rPr lang="zh-CN" altLang="zh-CN" i="1" smtClean="0">
                <a:sym typeface="Symbol" panose="05050102010706020507" pitchFamily="18" charset="2"/>
              </a:rPr>
              <a:t>n</a:t>
            </a:r>
            <a:r>
              <a:rPr lang="zh-CN" altLang="zh-CN" smtClean="0">
                <a:sym typeface="Symbol" panose="05050102010706020507" pitchFamily="18" charset="2"/>
              </a:rPr>
              <a:t>)}=2</a:t>
            </a:r>
            <a:r>
              <a:rPr lang="zh-CN" altLang="zh-CN" i="1" smtClean="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zh-CN" altLang="zh-CN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C051A7-9C52-4ED0-9EDA-78C571342034}" type="slidenum">
              <a:rPr lang="zh-CN" altLang="zh-CN" sz="2000">
                <a:latin typeface="Arial" panose="020B0604020202020204" pitchFamily="34" charset="0"/>
              </a:rPr>
              <a:pPr eaLnBrk="1" hangingPunct="1"/>
              <a:t>34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987550"/>
          </a:xfrm>
        </p:spPr>
        <p:txBody>
          <a:bodyPr/>
          <a:lstStyle/>
          <a:p>
            <a:pPr eaLnBrk="1" hangingPunct="1"/>
            <a:r>
              <a:rPr lang="zh-CN" altLang="zh-CN" b="1" dirty="0" smtClean="0">
                <a:solidFill>
                  <a:schemeClr val="hlink"/>
                </a:solidFill>
              </a:rPr>
              <a:t>例3</a:t>
            </a:r>
            <a:r>
              <a:rPr lang="zh-CN" altLang="zh-CN" dirty="0" smtClean="0"/>
              <a:t> 设随机变量</a:t>
            </a:r>
            <a:r>
              <a:rPr lang="zh-CN" altLang="zh-CN" i="1" dirty="0" smtClean="0"/>
              <a:t>X</a:t>
            </a:r>
            <a:r>
              <a:rPr lang="zh-CN" altLang="zh-CN" dirty="0" smtClean="0"/>
              <a:t>~</a:t>
            </a:r>
            <a:r>
              <a:rPr lang="zh-CN" altLang="zh-CN" i="1" dirty="0" smtClean="0"/>
              <a:t>N</a:t>
            </a:r>
            <a:r>
              <a:rPr lang="zh-CN" altLang="zh-CN" dirty="0" smtClean="0"/>
              <a:t>(2,1), 随机变量</a:t>
            </a:r>
            <a:r>
              <a:rPr lang="zh-CN" altLang="zh-CN" i="1" dirty="0" smtClean="0"/>
              <a:t>Y</a:t>
            </a:r>
            <a:r>
              <a:rPr lang="zh-CN" altLang="zh-CN" baseline="-25000" dirty="0" smtClean="0"/>
              <a:t>1</a:t>
            </a:r>
            <a:r>
              <a:rPr lang="zh-CN" altLang="zh-CN" dirty="0" smtClean="0"/>
              <a:t>,</a:t>
            </a:r>
            <a:r>
              <a:rPr lang="zh-CN" altLang="zh-CN" i="1" dirty="0" smtClean="0"/>
              <a:t>Y</a:t>
            </a:r>
            <a:r>
              <a:rPr lang="zh-CN" altLang="zh-CN" baseline="-25000" dirty="0" smtClean="0"/>
              <a:t>2</a:t>
            </a:r>
            <a:r>
              <a:rPr lang="zh-CN" altLang="zh-CN" dirty="0" smtClean="0"/>
              <a:t>, </a:t>
            </a:r>
            <a:r>
              <a:rPr lang="zh-CN" altLang="zh-CN" i="1" dirty="0" smtClean="0"/>
              <a:t>Y</a:t>
            </a:r>
            <a:r>
              <a:rPr lang="zh-CN" altLang="zh-CN" baseline="-25000" dirty="0" smtClean="0"/>
              <a:t>3</a:t>
            </a:r>
            <a:r>
              <a:rPr lang="zh-CN" altLang="zh-CN" dirty="0" smtClean="0"/>
              <a:t>, </a:t>
            </a:r>
            <a:r>
              <a:rPr lang="zh-CN" altLang="zh-CN" i="1" dirty="0" smtClean="0"/>
              <a:t>Y</a:t>
            </a:r>
            <a:r>
              <a:rPr lang="zh-CN" altLang="zh-CN" baseline="-25000" dirty="0" smtClean="0"/>
              <a:t>4</a:t>
            </a:r>
            <a:r>
              <a:rPr lang="zh-CN" altLang="zh-CN" dirty="0" smtClean="0"/>
              <a:t>均服从</a:t>
            </a:r>
            <a:r>
              <a:rPr lang="zh-CN" altLang="zh-CN" i="1" dirty="0" smtClean="0"/>
              <a:t>N</a:t>
            </a:r>
            <a:r>
              <a:rPr lang="zh-CN" altLang="zh-CN" dirty="0" smtClean="0"/>
              <a:t>(0,4), 且</a:t>
            </a:r>
            <a:r>
              <a:rPr lang="zh-CN" altLang="zh-CN" i="1" dirty="0" smtClean="0"/>
              <a:t>X</a:t>
            </a:r>
            <a:r>
              <a:rPr lang="zh-CN" altLang="zh-CN" dirty="0" smtClean="0"/>
              <a:t>,</a:t>
            </a:r>
            <a:r>
              <a:rPr lang="zh-CN" altLang="zh-CN" i="1" dirty="0" smtClean="0"/>
              <a:t>Y</a:t>
            </a:r>
            <a:r>
              <a:rPr lang="zh-CN" altLang="zh-CN" i="1" baseline="-25000" dirty="0" smtClean="0"/>
              <a:t>i</a:t>
            </a:r>
            <a:r>
              <a:rPr lang="zh-CN" altLang="zh-CN" dirty="0" smtClean="0"/>
              <a:t>(</a:t>
            </a:r>
            <a:r>
              <a:rPr lang="zh-CN" altLang="zh-CN" i="1" dirty="0" smtClean="0"/>
              <a:t>i</a:t>
            </a:r>
            <a:r>
              <a:rPr lang="zh-CN" altLang="zh-CN" dirty="0" smtClean="0"/>
              <a:t>=1,2,3,4)都相互独立, 令</a:t>
            </a:r>
          </a:p>
        </p:txBody>
      </p:sp>
      <p:graphicFrame>
        <p:nvGraphicFramePr>
          <p:cNvPr id="36868" name="Object 3"/>
          <p:cNvGraphicFramePr>
            <a:graphicFrameLocks noChangeAspect="1"/>
          </p:cNvGraphicFramePr>
          <p:nvPr/>
        </p:nvGraphicFramePr>
        <p:xfrm>
          <a:off x="2651125" y="2081213"/>
          <a:ext cx="2565400" cy="1879600"/>
        </p:xfrm>
        <a:graphic>
          <a:graphicData uri="http://schemas.openxmlformats.org/presentationml/2006/ole">
            <p:oleObj spid="_x0000_s36870" name="Equation" r:id="rId3" imgW="2565400" imgH="1879600" progId="Equation.DSMT4">
              <p:embed/>
            </p:oleObj>
          </a:graphicData>
        </a:graphic>
      </p:graphicFrame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452438" y="4152900"/>
            <a:ext cx="7975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试求</a:t>
            </a:r>
            <a:r>
              <a:rPr lang="zh-CN" altLang="zh-CN" i="1"/>
              <a:t>T</a:t>
            </a:r>
            <a:r>
              <a:rPr lang="zh-CN" altLang="zh-CN"/>
              <a:t>的分布, 并确定</a:t>
            </a:r>
            <a:r>
              <a:rPr lang="zh-CN" altLang="zh-CN" i="1"/>
              <a:t>t</a:t>
            </a:r>
            <a:r>
              <a:rPr lang="zh-CN" altLang="zh-CN" baseline="-25000"/>
              <a:t>0</a:t>
            </a:r>
            <a:r>
              <a:rPr lang="zh-CN" altLang="zh-CN"/>
              <a:t>的值, 使</a:t>
            </a:r>
            <a:r>
              <a:rPr lang="zh-CN" altLang="zh-CN" i="1"/>
              <a:t>P</a:t>
            </a:r>
            <a:r>
              <a:rPr lang="zh-CN" altLang="zh-CN"/>
              <a:t>{|</a:t>
            </a:r>
            <a:r>
              <a:rPr lang="zh-CN" altLang="zh-CN" i="1"/>
              <a:t>T</a:t>
            </a:r>
            <a:r>
              <a:rPr lang="zh-CN" altLang="zh-CN"/>
              <a:t>|&gt;</a:t>
            </a:r>
            <a:r>
              <a:rPr lang="zh-CN" altLang="zh-CN" i="1"/>
              <a:t>t</a:t>
            </a:r>
            <a:r>
              <a:rPr lang="zh-CN" altLang="zh-CN" baseline="-25000"/>
              <a:t>0</a:t>
            </a:r>
            <a:r>
              <a:rPr lang="zh-CN" altLang="zh-CN"/>
              <a:t>}=0.01.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D80AAA-8E2D-4933-8165-70256D22A1E7}" type="slidenum">
              <a:rPr lang="zh-CN" altLang="zh-CN" sz="2000">
                <a:latin typeface="Arial" panose="020B0604020202020204" pitchFamily="34" charset="0"/>
              </a:rPr>
              <a:pPr eaLnBrk="1" hangingPunct="1"/>
              <a:t>35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470025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</a:rPr>
              <a:t>解</a:t>
            </a:r>
            <a:r>
              <a:rPr lang="zh-CN" altLang="zh-CN" smtClean="0"/>
              <a:t> 由于</a:t>
            </a:r>
            <a:r>
              <a:rPr lang="zh-CN" altLang="zh-CN" i="1" smtClean="0"/>
              <a:t>X</a:t>
            </a:r>
            <a:r>
              <a:rPr lang="zh-CN" altLang="zh-CN" smtClean="0">
                <a:latin typeface="Symbol" panose="05050102010706020507" pitchFamily="18" charset="2"/>
              </a:rPr>
              <a:t>-</a:t>
            </a:r>
            <a:r>
              <a:rPr lang="zh-CN" altLang="zh-CN" smtClean="0"/>
              <a:t>2~</a:t>
            </a:r>
            <a:r>
              <a:rPr lang="zh-CN" altLang="zh-CN" i="1" smtClean="0"/>
              <a:t>N</a:t>
            </a:r>
            <a:r>
              <a:rPr lang="zh-CN" altLang="zh-CN" smtClean="0"/>
              <a:t>(0,1), </a:t>
            </a:r>
            <a:r>
              <a:rPr lang="zh-CN" altLang="zh-CN" i="1" smtClean="0"/>
              <a:t>Y</a:t>
            </a:r>
            <a:r>
              <a:rPr lang="zh-CN" altLang="zh-CN" i="1" baseline="-25000" smtClean="0"/>
              <a:t>i</a:t>
            </a:r>
            <a:r>
              <a:rPr lang="zh-CN" altLang="zh-CN" smtClean="0"/>
              <a:t>/2~</a:t>
            </a:r>
            <a:r>
              <a:rPr lang="zh-CN" altLang="zh-CN" i="1" smtClean="0"/>
              <a:t>N</a:t>
            </a:r>
            <a:r>
              <a:rPr lang="zh-CN" altLang="zh-CN" smtClean="0"/>
              <a:t>(0,1), </a:t>
            </a:r>
            <a:r>
              <a:rPr lang="zh-CN" altLang="zh-CN" i="1" smtClean="0"/>
              <a:t>i</a:t>
            </a:r>
            <a:r>
              <a:rPr lang="zh-CN" altLang="zh-CN" smtClean="0"/>
              <a:t>=1,2,3,4,</a:t>
            </a:r>
            <a:br>
              <a:rPr lang="zh-CN" altLang="zh-CN" smtClean="0"/>
            </a:br>
            <a:r>
              <a:rPr lang="zh-CN" altLang="zh-CN" smtClean="0"/>
              <a:t>故由</a:t>
            </a:r>
            <a:r>
              <a:rPr lang="zh-CN" altLang="zh-CN" i="1" smtClean="0"/>
              <a:t>t</a:t>
            </a:r>
            <a:r>
              <a:rPr lang="zh-CN" altLang="zh-CN" smtClean="0"/>
              <a:t>分布的定义知</a:t>
            </a:r>
          </a:p>
        </p:txBody>
      </p:sp>
      <p:sp>
        <p:nvSpPr>
          <p:cNvPr id="37892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973388" y="869950"/>
            <a:ext cx="860425" cy="528638"/>
          </a:xfrm>
          <a:prstGeom prst="actionButtonBlank">
            <a:avLst/>
          </a:prstGeom>
          <a:solidFill>
            <a:schemeClr val="accent1">
              <a:alpha val="2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1092200" y="1590675"/>
          <a:ext cx="6540500" cy="1955800"/>
        </p:xfrm>
        <a:graphic>
          <a:graphicData uri="http://schemas.openxmlformats.org/presentationml/2006/ole">
            <p:oleObj spid="_x0000_s37895" name="Equation" r:id="rId4" imgW="6540500" imgH="1955800" progId="Equation.DSMT4">
              <p:embed/>
            </p:oleObj>
          </a:graphicData>
        </a:graphic>
      </p:graphicFrame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495300" y="3492500"/>
            <a:ext cx="8075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由</a:t>
            </a:r>
            <a:r>
              <a:rPr lang="zh-CN" altLang="zh-CN" i="1"/>
              <a:t>P</a:t>
            </a:r>
            <a:r>
              <a:rPr lang="zh-CN" altLang="zh-CN"/>
              <a:t>{|</a:t>
            </a:r>
            <a:r>
              <a:rPr lang="zh-CN" altLang="zh-CN" i="1"/>
              <a:t>T</a:t>
            </a:r>
            <a:r>
              <a:rPr lang="zh-CN" altLang="zh-CN"/>
              <a:t>|&gt;</a:t>
            </a:r>
            <a:r>
              <a:rPr lang="zh-CN" altLang="zh-CN" i="1"/>
              <a:t>t</a:t>
            </a:r>
            <a:r>
              <a:rPr lang="zh-CN" altLang="zh-CN" baseline="-25000"/>
              <a:t>0</a:t>
            </a:r>
            <a:r>
              <a:rPr lang="zh-CN" altLang="zh-CN"/>
              <a:t>}=0.01, 对于</a:t>
            </a:r>
            <a:r>
              <a:rPr lang="zh-CN" altLang="zh-CN" i="1"/>
              <a:t>n</a:t>
            </a:r>
            <a:r>
              <a:rPr lang="zh-CN" altLang="zh-CN"/>
              <a:t>=4, </a:t>
            </a:r>
            <a:r>
              <a:rPr lang="zh-CN" altLang="zh-CN" i="1">
                <a:latin typeface="Symbol" panose="05050102010706020507" pitchFamily="18" charset="2"/>
              </a:rPr>
              <a:t>a</a:t>
            </a:r>
            <a:r>
              <a:rPr lang="zh-CN" altLang="zh-CN"/>
              <a:t>=0.01查附表</a:t>
            </a:r>
            <a:r>
              <a:rPr lang="zh-CN" altLang="zh-CN" i="1"/>
              <a:t>t</a:t>
            </a:r>
            <a:r>
              <a:rPr lang="zh-CN" altLang="zh-CN" baseline="-25000"/>
              <a:t>0</a:t>
            </a:r>
            <a:r>
              <a:rPr lang="zh-CN" altLang="zh-CN"/>
              <a:t>=</a:t>
            </a:r>
            <a:r>
              <a:rPr lang="zh-CN" altLang="zh-CN" i="1"/>
              <a:t>t</a:t>
            </a:r>
            <a:r>
              <a:rPr lang="zh-CN" altLang="zh-CN" i="1" baseline="-25000">
                <a:latin typeface="Symbol" panose="05050102010706020507" pitchFamily="18" charset="2"/>
              </a:rPr>
              <a:t>a</a:t>
            </a:r>
            <a:r>
              <a:rPr lang="zh-CN" altLang="zh-CN" baseline="-25000"/>
              <a:t>/2</a:t>
            </a:r>
            <a:r>
              <a:rPr lang="zh-CN" altLang="zh-CN"/>
              <a:t>(4)=</a:t>
            </a:r>
            <a:r>
              <a:rPr lang="zh-CN" altLang="zh-CN" i="1"/>
              <a:t>t</a:t>
            </a:r>
            <a:r>
              <a:rPr lang="zh-CN" altLang="zh-CN" baseline="-25000"/>
              <a:t>0.005</a:t>
            </a:r>
            <a:r>
              <a:rPr lang="zh-CN" altLang="zh-CN"/>
              <a:t>(4)=4.6041.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F6224B-8424-4402-B176-BD3CD7E10B54}" type="slidenum">
              <a:rPr lang="zh-CN" altLang="zh-CN" sz="2000">
                <a:latin typeface="Arial" panose="020B0604020202020204" pitchFamily="34" charset="0"/>
              </a:rPr>
              <a:pPr eaLnBrk="1" hangingPunct="1"/>
              <a:t>36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131175" cy="1998662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</a:rPr>
              <a:t>四, </a:t>
            </a:r>
            <a:r>
              <a:rPr lang="zh-CN" altLang="zh-CN" b="1" i="1" smtClean="0">
                <a:solidFill>
                  <a:schemeClr val="hlink"/>
                </a:solidFill>
              </a:rPr>
              <a:t>F</a:t>
            </a:r>
            <a:r>
              <a:rPr lang="zh-CN" altLang="zh-CN" b="1" smtClean="0">
                <a:solidFill>
                  <a:schemeClr val="hlink"/>
                </a:solidFill>
              </a:rPr>
              <a:t>分布</a:t>
            </a:r>
            <a:r>
              <a:rPr lang="en-US" altLang="zh-CN" b="1" smtClean="0">
                <a:solidFill>
                  <a:schemeClr val="hlink"/>
                </a:solidFill>
              </a:rPr>
              <a:t>(</a:t>
            </a:r>
            <a:r>
              <a:rPr lang="zh-CN" altLang="en-US" sz="2000" b="1" smtClean="0">
                <a:solidFill>
                  <a:schemeClr val="hlink"/>
                </a:solidFill>
              </a:rPr>
              <a:t>用以方差分析</a:t>
            </a:r>
            <a:r>
              <a:rPr lang="en-US" altLang="zh-CN" sz="2000" b="1" smtClean="0">
                <a:solidFill>
                  <a:schemeClr val="hlink"/>
                </a:solidFill>
              </a:rPr>
              <a:t>, </a:t>
            </a:r>
            <a:r>
              <a:rPr lang="zh-CN" altLang="en-US" sz="2000" b="1" smtClean="0">
                <a:solidFill>
                  <a:schemeClr val="hlink"/>
                </a:solidFill>
              </a:rPr>
              <a:t>协方差分析和回归分析</a:t>
            </a:r>
            <a:r>
              <a:rPr lang="en-US" altLang="zh-CN" b="1" smtClean="0">
                <a:solidFill>
                  <a:schemeClr val="hlink"/>
                </a:solidFill>
              </a:rPr>
              <a:t>)</a:t>
            </a:r>
            <a:r>
              <a:rPr lang="zh-CN" altLang="zh-CN" smtClean="0"/>
              <a:t/>
            </a:r>
            <a:br>
              <a:rPr lang="zh-CN" altLang="zh-CN" smtClean="0"/>
            </a:br>
            <a:r>
              <a:rPr lang="zh-CN" altLang="zh-CN" b="1" smtClean="0">
                <a:solidFill>
                  <a:schemeClr val="hlink"/>
                </a:solidFill>
              </a:rPr>
              <a:t>定义3</a:t>
            </a:r>
            <a:r>
              <a:rPr lang="zh-CN" altLang="zh-CN" smtClean="0"/>
              <a:t> 设</a:t>
            </a:r>
            <a:r>
              <a:rPr lang="zh-CN" altLang="zh-CN" i="1" smtClean="0"/>
              <a:t>X</a:t>
            </a:r>
            <a:r>
              <a:rPr lang="zh-CN" altLang="zh-CN" smtClean="0"/>
              <a:t>~</a:t>
            </a:r>
            <a:r>
              <a:rPr lang="zh-CN" altLang="zh-CN" i="1" smtClean="0">
                <a:latin typeface="Symbol" panose="05050102010706020507" pitchFamily="18" charset="2"/>
              </a:rPr>
              <a:t>c</a:t>
            </a:r>
            <a:r>
              <a:rPr lang="zh-CN" altLang="zh-CN" baseline="30000" smtClean="0"/>
              <a:t>2</a:t>
            </a:r>
            <a:r>
              <a:rPr lang="zh-CN" altLang="zh-CN" smtClean="0"/>
              <a:t>(</a:t>
            </a:r>
            <a:r>
              <a:rPr lang="zh-CN" altLang="zh-CN" i="1" smtClean="0"/>
              <a:t>m</a:t>
            </a:r>
            <a:r>
              <a:rPr lang="zh-CN" altLang="zh-CN" smtClean="0"/>
              <a:t>), </a:t>
            </a:r>
            <a:r>
              <a:rPr lang="zh-CN" altLang="zh-CN" i="1" smtClean="0"/>
              <a:t>Y</a:t>
            </a:r>
            <a:r>
              <a:rPr lang="zh-CN" altLang="zh-CN" smtClean="0"/>
              <a:t>~</a:t>
            </a:r>
            <a:r>
              <a:rPr lang="zh-CN" altLang="zh-CN" i="1" smtClean="0">
                <a:latin typeface="Symbol" panose="05050102010706020507" pitchFamily="18" charset="2"/>
              </a:rPr>
              <a:t>c</a:t>
            </a:r>
            <a:r>
              <a:rPr lang="zh-CN" altLang="zh-CN" baseline="30000" smtClean="0"/>
              <a:t>2</a:t>
            </a:r>
            <a:r>
              <a:rPr lang="zh-CN" altLang="zh-CN" smtClean="0"/>
              <a:t>(</a:t>
            </a:r>
            <a:r>
              <a:rPr lang="zh-CN" altLang="zh-CN" i="1" smtClean="0"/>
              <a:t>n</a:t>
            </a:r>
            <a:r>
              <a:rPr lang="zh-CN" altLang="zh-CN" smtClean="0"/>
              <a:t>), 且</a:t>
            </a:r>
            <a:r>
              <a:rPr lang="zh-CN" altLang="zh-CN" i="1" smtClean="0"/>
              <a:t>X</a:t>
            </a:r>
            <a:r>
              <a:rPr lang="zh-CN" altLang="zh-CN" smtClean="0"/>
              <a:t>与</a:t>
            </a:r>
            <a:r>
              <a:rPr lang="zh-CN" altLang="zh-CN" i="1" smtClean="0"/>
              <a:t>Y</a:t>
            </a:r>
            <a:r>
              <a:rPr lang="zh-CN" altLang="zh-CN" smtClean="0"/>
              <a:t>相互独立, 则称</a:t>
            </a:r>
          </a:p>
        </p:txBody>
      </p:sp>
      <p:graphicFrame>
        <p:nvGraphicFramePr>
          <p:cNvPr id="38916" name="Object 3"/>
          <p:cNvGraphicFramePr>
            <a:graphicFrameLocks noChangeAspect="1"/>
          </p:cNvGraphicFramePr>
          <p:nvPr/>
        </p:nvGraphicFramePr>
        <p:xfrm>
          <a:off x="2090738" y="1773238"/>
          <a:ext cx="6108700" cy="1066800"/>
        </p:xfrm>
        <a:graphic>
          <a:graphicData uri="http://schemas.openxmlformats.org/presentationml/2006/ole">
            <p:oleObj spid="_x0000_s38919" name="Equation" r:id="rId3" imgW="6108480" imgH="1066680" progId="Equation.DSMT4">
              <p:embed/>
            </p:oleObj>
          </a:graphicData>
        </a:graphic>
      </p:graphicFrame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407988" y="2976563"/>
            <a:ext cx="8450262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服从自由度为(</a:t>
            </a:r>
            <a:r>
              <a:rPr lang="zh-CN" altLang="zh-CN" i="1"/>
              <a:t>m</a:t>
            </a:r>
            <a:r>
              <a:rPr lang="zh-CN" altLang="zh-CN"/>
              <a:t>,</a:t>
            </a:r>
            <a:r>
              <a:rPr lang="zh-CN" altLang="zh-CN" i="1"/>
              <a:t>n</a:t>
            </a:r>
            <a:r>
              <a:rPr lang="zh-CN" altLang="zh-CN"/>
              <a:t>)的</a:t>
            </a:r>
            <a:r>
              <a:rPr lang="zh-CN" altLang="zh-CN" i="1"/>
              <a:t>F</a:t>
            </a:r>
            <a:r>
              <a:rPr lang="zh-CN" altLang="zh-CN"/>
              <a:t>分布, 记为</a:t>
            </a:r>
            <a:r>
              <a:rPr lang="zh-CN" altLang="zh-CN" i="1"/>
              <a:t>F</a:t>
            </a:r>
            <a:r>
              <a:rPr lang="zh-CN" altLang="zh-CN"/>
              <a:t>~</a:t>
            </a:r>
            <a:r>
              <a:rPr lang="zh-CN" altLang="zh-CN" i="1"/>
              <a:t>F</a:t>
            </a:r>
            <a:r>
              <a:rPr lang="zh-CN" altLang="zh-CN"/>
              <a:t>(</a:t>
            </a:r>
            <a:r>
              <a:rPr lang="zh-CN" altLang="zh-CN" i="1"/>
              <a:t>m</a:t>
            </a:r>
            <a:r>
              <a:rPr lang="zh-CN" altLang="zh-CN"/>
              <a:t>,</a:t>
            </a:r>
            <a:r>
              <a:rPr lang="zh-CN" altLang="zh-CN" i="1"/>
              <a:t>n</a:t>
            </a:r>
            <a:r>
              <a:rPr lang="zh-CN" altLang="zh-CN"/>
              <a:t>)</a:t>
            </a:r>
          </a:p>
          <a:p>
            <a:pPr eaLnBrk="1" hangingPunct="1">
              <a:spcBef>
                <a:spcPct val="2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F</a:t>
            </a:r>
            <a:r>
              <a:rPr lang="zh-CN" altLang="zh-CN"/>
              <a:t>(</a:t>
            </a:r>
            <a:r>
              <a:rPr lang="zh-CN" altLang="zh-CN" i="1"/>
              <a:t>m</a:t>
            </a:r>
            <a:r>
              <a:rPr lang="zh-CN" altLang="zh-CN"/>
              <a:t>,</a:t>
            </a:r>
            <a:r>
              <a:rPr lang="zh-CN" altLang="zh-CN" i="1"/>
              <a:t>n</a:t>
            </a:r>
            <a:r>
              <a:rPr lang="zh-CN" altLang="zh-CN"/>
              <a:t>)分布的概率密度:</a:t>
            </a:r>
          </a:p>
        </p:txBody>
      </p:sp>
      <p:graphicFrame>
        <p:nvGraphicFramePr>
          <p:cNvPr id="38918" name="Object 5"/>
          <p:cNvGraphicFramePr>
            <a:graphicFrameLocks noChangeAspect="1"/>
          </p:cNvGraphicFramePr>
          <p:nvPr/>
        </p:nvGraphicFramePr>
        <p:xfrm>
          <a:off x="236538" y="4243388"/>
          <a:ext cx="8688387" cy="1633537"/>
        </p:xfrm>
        <a:graphic>
          <a:graphicData uri="http://schemas.openxmlformats.org/presentationml/2006/ole">
            <p:oleObj spid="_x0000_s38920" name="Equation" r:id="rId4" imgW="11620500" imgH="218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96C378-DA28-4065-8550-CEC2913B8FC8}" type="slidenum">
              <a:rPr lang="zh-CN" altLang="zh-CN" sz="2000">
                <a:latin typeface="Arial" panose="020B0604020202020204" pitchFamily="34" charset="0"/>
              </a:rPr>
              <a:pPr eaLnBrk="1" hangingPunct="1"/>
              <a:t>37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9939" name="Line 2"/>
          <p:cNvSpPr>
            <a:spLocks noChangeShapeType="1"/>
          </p:cNvSpPr>
          <p:nvPr/>
        </p:nvSpPr>
        <p:spPr bwMode="auto">
          <a:xfrm>
            <a:off x="1390650" y="5564188"/>
            <a:ext cx="6143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 flipV="1">
            <a:off x="1981200" y="1620838"/>
            <a:ext cx="0" cy="4545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 flipV="1">
            <a:off x="3275013" y="5573713"/>
            <a:ext cx="0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4537075" y="5564188"/>
            <a:ext cx="0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 flipV="1">
            <a:off x="5808663" y="5572125"/>
            <a:ext cx="0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Freeform 7"/>
          <p:cNvSpPr>
            <a:spLocks/>
          </p:cNvSpPr>
          <p:nvPr/>
        </p:nvSpPr>
        <p:spPr bwMode="auto">
          <a:xfrm>
            <a:off x="1979613" y="2276475"/>
            <a:ext cx="5095875" cy="3282950"/>
          </a:xfrm>
          <a:custGeom>
            <a:avLst/>
            <a:gdLst>
              <a:gd name="T0" fmla="*/ 0 w 3210"/>
              <a:gd name="T1" fmla="*/ 2147483647 h 2744"/>
              <a:gd name="T2" fmla="*/ 2147483647 w 3210"/>
              <a:gd name="T3" fmla="*/ 2147483647 h 2744"/>
              <a:gd name="T4" fmla="*/ 2147483647 w 3210"/>
              <a:gd name="T5" fmla="*/ 2147483647 h 2744"/>
              <a:gd name="T6" fmla="*/ 2147483647 w 3210"/>
              <a:gd name="T7" fmla="*/ 2147483647 h 2744"/>
              <a:gd name="T8" fmla="*/ 2147483647 w 3210"/>
              <a:gd name="T9" fmla="*/ 2147483647 h 2744"/>
              <a:gd name="T10" fmla="*/ 2147483647 w 3210"/>
              <a:gd name="T11" fmla="*/ 2147483647 h 2744"/>
              <a:gd name="T12" fmla="*/ 2147483647 w 3210"/>
              <a:gd name="T13" fmla="*/ 2147483647 h 2744"/>
              <a:gd name="T14" fmla="*/ 2147483647 w 3210"/>
              <a:gd name="T15" fmla="*/ 2147483647 h 2744"/>
              <a:gd name="T16" fmla="*/ 2147483647 w 3210"/>
              <a:gd name="T17" fmla="*/ 2147483647 h 2744"/>
              <a:gd name="T18" fmla="*/ 2147483647 w 3210"/>
              <a:gd name="T19" fmla="*/ 2147483647 h 2744"/>
              <a:gd name="T20" fmla="*/ 2147483647 w 3210"/>
              <a:gd name="T21" fmla="*/ 2147483647 h 2744"/>
              <a:gd name="T22" fmla="*/ 2147483647 w 3210"/>
              <a:gd name="T23" fmla="*/ 2147483647 h 2744"/>
              <a:gd name="T24" fmla="*/ 2147483647 w 3210"/>
              <a:gd name="T25" fmla="*/ 2147483647 h 2744"/>
              <a:gd name="T26" fmla="*/ 2147483647 w 3210"/>
              <a:gd name="T27" fmla="*/ 2147483647 h 2744"/>
              <a:gd name="T28" fmla="*/ 2147483647 w 3210"/>
              <a:gd name="T29" fmla="*/ 2147483647 h 2744"/>
              <a:gd name="T30" fmla="*/ 2147483647 w 3210"/>
              <a:gd name="T31" fmla="*/ 2147483647 h 2744"/>
              <a:gd name="T32" fmla="*/ 2147483647 w 3210"/>
              <a:gd name="T33" fmla="*/ 2147483647 h 2744"/>
              <a:gd name="T34" fmla="*/ 2147483647 w 3210"/>
              <a:gd name="T35" fmla="*/ 2147483647 h 2744"/>
              <a:gd name="T36" fmla="*/ 2147483647 w 3210"/>
              <a:gd name="T37" fmla="*/ 2147483647 h 2744"/>
              <a:gd name="T38" fmla="*/ 2147483647 w 3210"/>
              <a:gd name="T39" fmla="*/ 2147483647 h 2744"/>
              <a:gd name="T40" fmla="*/ 2147483647 w 3210"/>
              <a:gd name="T41" fmla="*/ 2147483647 h 2744"/>
              <a:gd name="T42" fmla="*/ 2147483647 w 3210"/>
              <a:gd name="T43" fmla="*/ 2147483647 h 27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210" h="2744">
                <a:moveTo>
                  <a:pt x="0" y="2744"/>
                </a:moveTo>
                <a:cubicBezTo>
                  <a:pt x="19" y="2721"/>
                  <a:pt x="33" y="2711"/>
                  <a:pt x="62" y="2661"/>
                </a:cubicBezTo>
                <a:cubicBezTo>
                  <a:pt x="93" y="2596"/>
                  <a:pt x="143" y="2591"/>
                  <a:pt x="186" y="2353"/>
                </a:cubicBezTo>
                <a:cubicBezTo>
                  <a:pt x="229" y="2115"/>
                  <a:pt x="276" y="1580"/>
                  <a:pt x="323" y="1235"/>
                </a:cubicBezTo>
                <a:cubicBezTo>
                  <a:pt x="370" y="890"/>
                  <a:pt x="415" y="486"/>
                  <a:pt x="467" y="282"/>
                </a:cubicBezTo>
                <a:cubicBezTo>
                  <a:pt x="519" y="78"/>
                  <a:pt x="581" y="0"/>
                  <a:pt x="638" y="8"/>
                </a:cubicBezTo>
                <a:cubicBezTo>
                  <a:pt x="695" y="16"/>
                  <a:pt x="754" y="187"/>
                  <a:pt x="810" y="330"/>
                </a:cubicBezTo>
                <a:cubicBezTo>
                  <a:pt x="866" y="473"/>
                  <a:pt x="922" y="688"/>
                  <a:pt x="974" y="865"/>
                </a:cubicBezTo>
                <a:cubicBezTo>
                  <a:pt x="1026" y="1042"/>
                  <a:pt x="1072" y="1234"/>
                  <a:pt x="1125" y="1393"/>
                </a:cubicBezTo>
                <a:cubicBezTo>
                  <a:pt x="1178" y="1552"/>
                  <a:pt x="1236" y="1696"/>
                  <a:pt x="1290" y="1818"/>
                </a:cubicBezTo>
                <a:cubicBezTo>
                  <a:pt x="1344" y="1940"/>
                  <a:pt x="1393" y="2039"/>
                  <a:pt x="1447" y="2127"/>
                </a:cubicBezTo>
                <a:cubicBezTo>
                  <a:pt x="1501" y="2215"/>
                  <a:pt x="1558" y="2287"/>
                  <a:pt x="1612" y="2346"/>
                </a:cubicBezTo>
                <a:cubicBezTo>
                  <a:pt x="1666" y="2405"/>
                  <a:pt x="1719" y="2445"/>
                  <a:pt x="1770" y="2483"/>
                </a:cubicBezTo>
                <a:cubicBezTo>
                  <a:pt x="1821" y="2521"/>
                  <a:pt x="1866" y="2546"/>
                  <a:pt x="1920" y="2572"/>
                </a:cubicBezTo>
                <a:cubicBezTo>
                  <a:pt x="1974" y="2598"/>
                  <a:pt x="2037" y="2624"/>
                  <a:pt x="2092" y="2641"/>
                </a:cubicBezTo>
                <a:cubicBezTo>
                  <a:pt x="2147" y="2658"/>
                  <a:pt x="2198" y="2666"/>
                  <a:pt x="2250" y="2675"/>
                </a:cubicBezTo>
                <a:cubicBezTo>
                  <a:pt x="2302" y="2684"/>
                  <a:pt x="2353" y="2689"/>
                  <a:pt x="2407" y="2696"/>
                </a:cubicBezTo>
                <a:cubicBezTo>
                  <a:pt x="2461" y="2703"/>
                  <a:pt x="2518" y="2712"/>
                  <a:pt x="2572" y="2716"/>
                </a:cubicBezTo>
                <a:cubicBezTo>
                  <a:pt x="2626" y="2720"/>
                  <a:pt x="2678" y="2721"/>
                  <a:pt x="2730" y="2723"/>
                </a:cubicBezTo>
                <a:cubicBezTo>
                  <a:pt x="2782" y="2725"/>
                  <a:pt x="2835" y="2728"/>
                  <a:pt x="2887" y="2730"/>
                </a:cubicBezTo>
                <a:cubicBezTo>
                  <a:pt x="2939" y="2732"/>
                  <a:pt x="2991" y="2736"/>
                  <a:pt x="3045" y="2737"/>
                </a:cubicBezTo>
                <a:cubicBezTo>
                  <a:pt x="3099" y="2738"/>
                  <a:pt x="3154" y="2737"/>
                  <a:pt x="3210" y="2737"/>
                </a:cubicBezTo>
              </a:path>
            </a:pathLst>
          </a:custGeom>
          <a:noFill/>
          <a:ln w="38100" cmpd="sng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Freeform 8"/>
          <p:cNvSpPr>
            <a:spLocks/>
          </p:cNvSpPr>
          <p:nvPr/>
        </p:nvSpPr>
        <p:spPr bwMode="auto">
          <a:xfrm>
            <a:off x="1979613" y="3270250"/>
            <a:ext cx="5073650" cy="2289175"/>
          </a:xfrm>
          <a:custGeom>
            <a:avLst/>
            <a:gdLst>
              <a:gd name="T0" fmla="*/ 0 w 3196"/>
              <a:gd name="T1" fmla="*/ 2147483647 h 1913"/>
              <a:gd name="T2" fmla="*/ 2147483647 w 3196"/>
              <a:gd name="T3" fmla="*/ 2147483647 h 1913"/>
              <a:gd name="T4" fmla="*/ 2147483647 w 3196"/>
              <a:gd name="T5" fmla="*/ 2147483647 h 1913"/>
              <a:gd name="T6" fmla="*/ 2147483647 w 3196"/>
              <a:gd name="T7" fmla="*/ 2147483647 h 1913"/>
              <a:gd name="T8" fmla="*/ 2147483647 w 3196"/>
              <a:gd name="T9" fmla="*/ 2147483647 h 1913"/>
              <a:gd name="T10" fmla="*/ 2147483647 w 3196"/>
              <a:gd name="T11" fmla="*/ 2147483647 h 1913"/>
              <a:gd name="T12" fmla="*/ 2147483647 w 3196"/>
              <a:gd name="T13" fmla="*/ 2147483647 h 1913"/>
              <a:gd name="T14" fmla="*/ 2147483647 w 3196"/>
              <a:gd name="T15" fmla="*/ 2147483647 h 1913"/>
              <a:gd name="T16" fmla="*/ 2147483647 w 3196"/>
              <a:gd name="T17" fmla="*/ 2147483647 h 1913"/>
              <a:gd name="T18" fmla="*/ 2147483647 w 3196"/>
              <a:gd name="T19" fmla="*/ 2147483647 h 1913"/>
              <a:gd name="T20" fmla="*/ 2147483647 w 3196"/>
              <a:gd name="T21" fmla="*/ 2147483647 h 1913"/>
              <a:gd name="T22" fmla="*/ 2147483647 w 3196"/>
              <a:gd name="T23" fmla="*/ 2147483647 h 1913"/>
              <a:gd name="T24" fmla="*/ 2147483647 w 3196"/>
              <a:gd name="T25" fmla="*/ 2147483647 h 1913"/>
              <a:gd name="T26" fmla="*/ 2147483647 w 3196"/>
              <a:gd name="T27" fmla="*/ 2147483647 h 1913"/>
              <a:gd name="T28" fmla="*/ 2147483647 w 3196"/>
              <a:gd name="T29" fmla="*/ 2147483647 h 1913"/>
              <a:gd name="T30" fmla="*/ 2147483647 w 3196"/>
              <a:gd name="T31" fmla="*/ 2147483647 h 1913"/>
              <a:gd name="T32" fmla="*/ 2147483647 w 3196"/>
              <a:gd name="T33" fmla="*/ 2147483647 h 1913"/>
              <a:gd name="T34" fmla="*/ 2147483647 w 3196"/>
              <a:gd name="T35" fmla="*/ 2147483647 h 1913"/>
              <a:gd name="T36" fmla="*/ 2147483647 w 3196"/>
              <a:gd name="T37" fmla="*/ 2147483647 h 1913"/>
              <a:gd name="T38" fmla="*/ 2147483647 w 3196"/>
              <a:gd name="T39" fmla="*/ 2147483647 h 1913"/>
              <a:gd name="T40" fmla="*/ 2147483647 w 3196"/>
              <a:gd name="T41" fmla="*/ 2147483647 h 19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196" h="1913">
                <a:moveTo>
                  <a:pt x="0" y="1913"/>
                </a:moveTo>
                <a:cubicBezTo>
                  <a:pt x="49" y="1601"/>
                  <a:pt x="98" y="1289"/>
                  <a:pt x="151" y="994"/>
                </a:cubicBezTo>
                <a:cubicBezTo>
                  <a:pt x="204" y="699"/>
                  <a:pt x="260" y="288"/>
                  <a:pt x="316" y="144"/>
                </a:cubicBezTo>
                <a:cubicBezTo>
                  <a:pt x="372" y="0"/>
                  <a:pt x="434" y="91"/>
                  <a:pt x="487" y="130"/>
                </a:cubicBezTo>
                <a:cubicBezTo>
                  <a:pt x="540" y="169"/>
                  <a:pt x="578" y="290"/>
                  <a:pt x="631" y="377"/>
                </a:cubicBezTo>
                <a:cubicBezTo>
                  <a:pt x="684" y="464"/>
                  <a:pt x="747" y="567"/>
                  <a:pt x="803" y="651"/>
                </a:cubicBezTo>
                <a:cubicBezTo>
                  <a:pt x="859" y="735"/>
                  <a:pt x="913" y="814"/>
                  <a:pt x="967" y="884"/>
                </a:cubicBezTo>
                <a:cubicBezTo>
                  <a:pt x="1021" y="954"/>
                  <a:pt x="1074" y="1014"/>
                  <a:pt x="1125" y="1069"/>
                </a:cubicBezTo>
                <a:cubicBezTo>
                  <a:pt x="1176" y="1124"/>
                  <a:pt x="1222" y="1168"/>
                  <a:pt x="1276" y="1213"/>
                </a:cubicBezTo>
                <a:cubicBezTo>
                  <a:pt x="1330" y="1258"/>
                  <a:pt x="1392" y="1303"/>
                  <a:pt x="1447" y="1337"/>
                </a:cubicBezTo>
                <a:cubicBezTo>
                  <a:pt x="1502" y="1371"/>
                  <a:pt x="1552" y="1394"/>
                  <a:pt x="1605" y="1419"/>
                </a:cubicBezTo>
                <a:cubicBezTo>
                  <a:pt x="1658" y="1444"/>
                  <a:pt x="1711" y="1465"/>
                  <a:pt x="1763" y="1488"/>
                </a:cubicBezTo>
                <a:cubicBezTo>
                  <a:pt x="1815" y="1511"/>
                  <a:pt x="1860" y="1538"/>
                  <a:pt x="1914" y="1556"/>
                </a:cubicBezTo>
                <a:cubicBezTo>
                  <a:pt x="1968" y="1574"/>
                  <a:pt x="2030" y="1584"/>
                  <a:pt x="2085" y="1597"/>
                </a:cubicBezTo>
                <a:cubicBezTo>
                  <a:pt x="2140" y="1610"/>
                  <a:pt x="2190" y="1619"/>
                  <a:pt x="2243" y="1632"/>
                </a:cubicBezTo>
                <a:cubicBezTo>
                  <a:pt x="2296" y="1645"/>
                  <a:pt x="2353" y="1661"/>
                  <a:pt x="2407" y="1673"/>
                </a:cubicBezTo>
                <a:cubicBezTo>
                  <a:pt x="2461" y="1685"/>
                  <a:pt x="2512" y="1698"/>
                  <a:pt x="2565" y="1707"/>
                </a:cubicBezTo>
                <a:cubicBezTo>
                  <a:pt x="2618" y="1716"/>
                  <a:pt x="2669" y="1721"/>
                  <a:pt x="2723" y="1728"/>
                </a:cubicBezTo>
                <a:cubicBezTo>
                  <a:pt x="2777" y="1735"/>
                  <a:pt x="2833" y="1742"/>
                  <a:pt x="2887" y="1748"/>
                </a:cubicBezTo>
                <a:cubicBezTo>
                  <a:pt x="2941" y="1754"/>
                  <a:pt x="2994" y="1759"/>
                  <a:pt x="3045" y="1762"/>
                </a:cubicBezTo>
                <a:cubicBezTo>
                  <a:pt x="3096" y="1765"/>
                  <a:pt x="3146" y="1767"/>
                  <a:pt x="3196" y="1769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1258888" y="5516563"/>
            <a:ext cx="93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O</a:t>
            </a:r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2954338" y="55165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1</a:t>
            </a:r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4211638" y="55165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2</a:t>
            </a:r>
          </a:p>
        </p:txBody>
      </p:sp>
      <p:sp>
        <p:nvSpPr>
          <p:cNvPr id="39949" name="Text Box 12"/>
          <p:cNvSpPr txBox="1">
            <a:spLocks noChangeArrowheads="1"/>
          </p:cNvSpPr>
          <p:nvPr/>
        </p:nvSpPr>
        <p:spPr bwMode="auto">
          <a:xfrm>
            <a:off x="5508625" y="55165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3</a:t>
            </a:r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7164388" y="5445125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x</a:t>
            </a:r>
          </a:p>
        </p:txBody>
      </p:sp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1835150" y="1412875"/>
            <a:ext cx="129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f</a:t>
            </a:r>
            <a:r>
              <a:rPr lang="zh-CN" altLang="zh-CN"/>
              <a:t>(</a:t>
            </a:r>
            <a:r>
              <a:rPr lang="zh-CN" altLang="zh-CN" i="1"/>
              <a:t>x</a:t>
            </a:r>
            <a:r>
              <a:rPr lang="zh-CN" altLang="zh-CN"/>
              <a:t>)</a:t>
            </a:r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3276600" y="2420938"/>
            <a:ext cx="2808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(</a:t>
            </a:r>
            <a:r>
              <a:rPr lang="zh-CN" altLang="zh-CN" i="1"/>
              <a:t>m</a:t>
            </a:r>
            <a:r>
              <a:rPr lang="zh-CN" altLang="zh-CN"/>
              <a:t>,</a:t>
            </a:r>
            <a:r>
              <a:rPr lang="zh-CN" altLang="zh-CN" i="1"/>
              <a:t>n</a:t>
            </a:r>
            <a:r>
              <a:rPr lang="zh-CN" altLang="zh-CN"/>
              <a:t>)=(10,40)</a:t>
            </a:r>
          </a:p>
        </p:txBody>
      </p:sp>
      <p:sp>
        <p:nvSpPr>
          <p:cNvPr id="39953" name="Text Box 16"/>
          <p:cNvSpPr txBox="1">
            <a:spLocks noChangeArrowheads="1"/>
          </p:cNvSpPr>
          <p:nvPr/>
        </p:nvSpPr>
        <p:spPr bwMode="auto">
          <a:xfrm>
            <a:off x="4787900" y="4508500"/>
            <a:ext cx="2808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(</a:t>
            </a:r>
            <a:r>
              <a:rPr lang="zh-CN" altLang="zh-CN" i="1"/>
              <a:t>m</a:t>
            </a:r>
            <a:r>
              <a:rPr lang="zh-CN" altLang="zh-CN"/>
              <a:t>,</a:t>
            </a:r>
            <a:r>
              <a:rPr lang="zh-CN" altLang="zh-CN" i="1"/>
              <a:t>n</a:t>
            </a:r>
            <a:r>
              <a:rPr lang="zh-CN" altLang="zh-CN"/>
              <a:t>)=(11,3)</a:t>
            </a:r>
          </a:p>
        </p:txBody>
      </p:sp>
      <p:sp>
        <p:nvSpPr>
          <p:cNvPr id="3995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i="1" smtClean="0"/>
              <a:t>F</a:t>
            </a:r>
            <a:r>
              <a:rPr lang="zh-CN" altLang="zh-CN" smtClean="0"/>
              <a:t>分布概率密度的图形: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F5E3F5-7DF4-4617-868C-B56E40632590}" type="slidenum">
              <a:rPr lang="zh-CN" altLang="zh-CN" sz="2000">
                <a:latin typeface="Arial" panose="020B0604020202020204" pitchFamily="34" charset="0"/>
              </a:rPr>
              <a:pPr eaLnBrk="1" hangingPunct="1"/>
              <a:t>38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21209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i="1" dirty="0" smtClean="0"/>
              <a:t>F</a:t>
            </a:r>
            <a:r>
              <a:rPr lang="zh-CN" altLang="zh-CN" dirty="0" smtClean="0"/>
              <a:t>分布具有如下性质:</a:t>
            </a:r>
            <a:br>
              <a:rPr lang="zh-CN" altLang="zh-CN" dirty="0" smtClean="0"/>
            </a:br>
            <a:r>
              <a:rPr lang="zh-CN" altLang="zh-CN" dirty="0" smtClean="0"/>
              <a:t>(1) 若</a:t>
            </a:r>
            <a:r>
              <a:rPr lang="zh-CN" altLang="zh-CN" i="1" dirty="0" smtClean="0"/>
              <a:t>X</a:t>
            </a:r>
            <a:r>
              <a:rPr lang="zh-CN" altLang="zh-CN" dirty="0" smtClean="0"/>
              <a:t>~</a:t>
            </a:r>
            <a:r>
              <a:rPr lang="zh-CN" altLang="zh-CN" i="1" dirty="0" smtClean="0"/>
              <a:t>t</a:t>
            </a:r>
            <a:r>
              <a:rPr lang="zh-CN" altLang="zh-CN" dirty="0" smtClean="0"/>
              <a:t>(</a:t>
            </a:r>
            <a:r>
              <a:rPr lang="zh-CN" altLang="zh-CN" i="1" dirty="0" smtClean="0"/>
              <a:t>n</a:t>
            </a:r>
            <a:r>
              <a:rPr lang="zh-CN" altLang="zh-CN" dirty="0" smtClean="0"/>
              <a:t>), 则</a:t>
            </a:r>
            <a:r>
              <a:rPr lang="zh-CN" altLang="zh-CN" i="1" dirty="0" smtClean="0"/>
              <a:t>X</a:t>
            </a:r>
            <a:r>
              <a:rPr lang="zh-CN" altLang="zh-CN" baseline="30000" dirty="0" smtClean="0"/>
              <a:t>2</a:t>
            </a:r>
            <a:r>
              <a:rPr lang="zh-CN" altLang="zh-CN" dirty="0" smtClean="0"/>
              <a:t>~</a:t>
            </a:r>
            <a:r>
              <a:rPr lang="zh-CN" altLang="zh-CN" i="1" dirty="0" smtClean="0"/>
              <a:t>F</a:t>
            </a:r>
            <a:r>
              <a:rPr lang="zh-CN" altLang="zh-CN" dirty="0" smtClean="0"/>
              <a:t>(1,</a:t>
            </a:r>
            <a:r>
              <a:rPr lang="zh-CN" altLang="zh-CN" i="1" dirty="0" smtClean="0"/>
              <a:t>n</a:t>
            </a:r>
            <a:r>
              <a:rPr lang="zh-CN" altLang="zh-CN" dirty="0" smtClean="0"/>
              <a:t>);</a:t>
            </a:r>
            <a:br>
              <a:rPr lang="zh-CN" altLang="zh-CN" dirty="0" smtClean="0"/>
            </a:br>
            <a:r>
              <a:rPr lang="zh-CN" altLang="zh-CN" dirty="0" smtClean="0"/>
              <a:t>(2) 若</a:t>
            </a:r>
            <a:r>
              <a:rPr lang="zh-CN" altLang="zh-CN" i="1" dirty="0" smtClean="0"/>
              <a:t>F</a:t>
            </a:r>
            <a:r>
              <a:rPr lang="zh-CN" altLang="zh-CN" dirty="0" smtClean="0"/>
              <a:t>~</a:t>
            </a:r>
            <a:r>
              <a:rPr lang="zh-CN" altLang="zh-CN" i="1" dirty="0" smtClean="0"/>
              <a:t>F</a:t>
            </a:r>
            <a:r>
              <a:rPr lang="zh-CN" altLang="zh-CN" dirty="0" smtClean="0"/>
              <a:t>(</a:t>
            </a:r>
            <a:r>
              <a:rPr lang="zh-CN" altLang="zh-CN" i="1" dirty="0" smtClean="0"/>
              <a:t>m</a:t>
            </a:r>
            <a:r>
              <a:rPr lang="zh-CN" altLang="zh-CN" dirty="0" smtClean="0"/>
              <a:t>,</a:t>
            </a:r>
            <a:r>
              <a:rPr lang="zh-CN" altLang="zh-CN" i="1" dirty="0" smtClean="0"/>
              <a:t>n</a:t>
            </a:r>
            <a:r>
              <a:rPr lang="zh-CN" altLang="zh-CN" dirty="0" smtClean="0"/>
              <a:t>), 则</a:t>
            </a:r>
          </a:p>
        </p:txBody>
      </p:sp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2446338" y="3063875"/>
          <a:ext cx="2374900" cy="1066800"/>
        </p:xfrm>
        <a:graphic>
          <a:graphicData uri="http://schemas.openxmlformats.org/presentationml/2006/ole">
            <p:oleObj spid="_x0000_s40965" name="Equation" r:id="rId3" imgW="2374900" imgH="106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FD3C74-F2AE-43BF-9744-79501B147E1F}" type="slidenum">
              <a:rPr lang="zh-CN" altLang="zh-CN" sz="2000">
                <a:latin typeface="Arial" panose="020B0604020202020204" pitchFamily="34" charset="0"/>
              </a:rPr>
              <a:pPr eaLnBrk="1" hangingPunct="1"/>
              <a:t>39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62938" cy="2009775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</a:rPr>
              <a:t>(3) </a:t>
            </a:r>
            <a:r>
              <a:rPr lang="zh-CN" altLang="zh-CN" b="1" i="1" smtClean="0">
                <a:solidFill>
                  <a:schemeClr val="hlink"/>
                </a:solidFill>
              </a:rPr>
              <a:t>F</a:t>
            </a:r>
            <a:r>
              <a:rPr lang="zh-CN" altLang="zh-CN" b="1" smtClean="0">
                <a:solidFill>
                  <a:schemeClr val="hlink"/>
                </a:solidFill>
              </a:rPr>
              <a:t>分布的分位数</a:t>
            </a:r>
            <a:r>
              <a:rPr lang="zh-CN" altLang="zh-CN" smtClean="0"/>
              <a:t>:</a:t>
            </a:r>
            <a:br>
              <a:rPr lang="zh-CN" altLang="zh-CN" smtClean="0"/>
            </a:br>
            <a:r>
              <a:rPr lang="zh-CN" altLang="zh-CN" smtClean="0"/>
              <a:t>设</a:t>
            </a:r>
            <a:r>
              <a:rPr lang="zh-CN" altLang="zh-CN" i="1" smtClean="0"/>
              <a:t>F</a:t>
            </a:r>
            <a:r>
              <a:rPr lang="zh-CN" altLang="zh-CN" smtClean="0"/>
              <a:t>~</a:t>
            </a:r>
            <a:r>
              <a:rPr lang="zh-CN" altLang="zh-CN" i="1" smtClean="0"/>
              <a:t>F</a:t>
            </a:r>
            <a:r>
              <a:rPr lang="zh-CN" altLang="zh-CN" smtClean="0"/>
              <a:t>(</a:t>
            </a:r>
            <a:r>
              <a:rPr lang="zh-CN" altLang="zh-CN" i="1" smtClean="0"/>
              <a:t>n</a:t>
            </a:r>
            <a:r>
              <a:rPr lang="zh-CN" altLang="zh-CN" smtClean="0"/>
              <a:t>,</a:t>
            </a:r>
            <a:r>
              <a:rPr lang="zh-CN" altLang="zh-CN" i="1" smtClean="0"/>
              <a:t>m</a:t>
            </a:r>
            <a:r>
              <a:rPr lang="zh-CN" altLang="zh-CN" smtClean="0"/>
              <a:t>), 对给定的实数</a:t>
            </a:r>
            <a:r>
              <a:rPr lang="zh-CN" altLang="zh-CN" i="1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(0&lt;</a:t>
            </a:r>
            <a:r>
              <a:rPr lang="zh-CN" altLang="zh-CN" i="1" smtClean="0">
                <a:latin typeface="Symbol" panose="05050102010706020507" pitchFamily="18" charset="2"/>
              </a:rPr>
              <a:t>a</a:t>
            </a:r>
            <a:r>
              <a:rPr lang="zh-CN" altLang="zh-CN" smtClean="0"/>
              <a:t>&lt;1), 称满足条件</a:t>
            </a:r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/>
        </p:nvGraphicFramePr>
        <p:xfrm>
          <a:off x="889000" y="2154238"/>
          <a:ext cx="6858000" cy="939800"/>
        </p:xfrm>
        <a:graphic>
          <a:graphicData uri="http://schemas.openxmlformats.org/presentationml/2006/ole">
            <p:oleObj spid="_x0000_s41990" name="Equation" r:id="rId3" imgW="6858000" imgH="939800" progId="Equation.DSMT4">
              <p:embed/>
            </p:oleObj>
          </a:graphicData>
        </a:graphic>
      </p:graphicFrame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495300" y="3392488"/>
            <a:ext cx="81200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的数</a:t>
            </a:r>
            <a:r>
              <a:rPr lang="zh-CN" altLang="zh-CN" i="1"/>
              <a:t>F</a:t>
            </a:r>
            <a:r>
              <a:rPr lang="zh-CN" altLang="zh-CN" i="1" baseline="-25000">
                <a:latin typeface="Symbol" panose="05050102010706020507" pitchFamily="18" charset="2"/>
              </a:rPr>
              <a:t>a</a:t>
            </a:r>
            <a:r>
              <a:rPr lang="zh-CN" altLang="zh-CN"/>
              <a:t>(</a:t>
            </a:r>
            <a:r>
              <a:rPr lang="zh-CN" altLang="zh-CN" i="1"/>
              <a:t>n</a:t>
            </a:r>
            <a:r>
              <a:rPr lang="zh-CN" altLang="zh-CN"/>
              <a:t>,</a:t>
            </a:r>
            <a:r>
              <a:rPr lang="zh-CN" altLang="zh-CN" i="1"/>
              <a:t>m</a:t>
            </a:r>
            <a:r>
              <a:rPr lang="zh-CN" altLang="zh-CN"/>
              <a:t>)为</a:t>
            </a:r>
            <a:r>
              <a:rPr lang="zh-CN" altLang="zh-CN" b="1" i="1">
                <a:solidFill>
                  <a:schemeClr val="hlink"/>
                </a:solidFill>
              </a:rPr>
              <a:t>F</a:t>
            </a:r>
            <a:r>
              <a:rPr lang="zh-CN" altLang="zh-CN" b="1">
                <a:solidFill>
                  <a:schemeClr val="hlink"/>
                </a:solidFill>
              </a:rPr>
              <a:t>(</a:t>
            </a:r>
            <a:r>
              <a:rPr lang="zh-CN" altLang="zh-CN" b="1" i="1">
                <a:solidFill>
                  <a:schemeClr val="hlink"/>
                </a:solidFill>
              </a:rPr>
              <a:t>n</a:t>
            </a:r>
            <a:r>
              <a:rPr lang="zh-CN" altLang="zh-CN" b="1">
                <a:solidFill>
                  <a:schemeClr val="hlink"/>
                </a:solidFill>
              </a:rPr>
              <a:t>,</a:t>
            </a:r>
            <a:r>
              <a:rPr lang="zh-CN" altLang="zh-CN" b="1" i="1">
                <a:solidFill>
                  <a:schemeClr val="hlink"/>
                </a:solidFill>
              </a:rPr>
              <a:t>m</a:t>
            </a:r>
            <a:r>
              <a:rPr lang="zh-CN" altLang="zh-CN" b="1">
                <a:solidFill>
                  <a:schemeClr val="hlink"/>
                </a:solidFill>
              </a:rPr>
              <a:t>)分布的水平</a:t>
            </a:r>
            <a:r>
              <a:rPr lang="zh-CN" altLang="zh-CN" b="1" i="1">
                <a:solidFill>
                  <a:schemeClr val="hlink"/>
                </a:solidFill>
                <a:latin typeface="Symbol" panose="05050102010706020507" pitchFamily="18" charset="2"/>
              </a:rPr>
              <a:t>a</a:t>
            </a:r>
            <a:r>
              <a:rPr lang="zh-CN" altLang="zh-CN" b="1">
                <a:solidFill>
                  <a:schemeClr val="hlink"/>
                </a:solidFill>
              </a:rPr>
              <a:t>的上侧分位数</a:t>
            </a:r>
            <a:r>
              <a:rPr lang="zh-CN" altLang="zh-CN"/>
              <a:t>. </a:t>
            </a:r>
            <a:r>
              <a:rPr lang="zh-CN" altLang="zh-CN" i="1"/>
              <a:t>F</a:t>
            </a:r>
            <a:r>
              <a:rPr lang="zh-CN" altLang="zh-CN"/>
              <a:t>分布的上侧分位数可自附表查得.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D6EBDC-A43E-45D9-AF4A-1383A2536C69}" type="slidenum">
              <a:rPr lang="zh-CN" altLang="zh-CN" sz="2000">
                <a:latin typeface="Arial" panose="020B0604020202020204" pitchFamily="34" charset="0"/>
              </a:rPr>
              <a:pPr eaLnBrk="1" hangingPunct="1"/>
              <a:t>4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43575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</a:rPr>
              <a:t>二, 样本与样本分布</a:t>
            </a:r>
            <a:r>
              <a:rPr lang="zh-CN" altLang="zh-CN" smtClean="0"/>
              <a:t/>
            </a:r>
            <a:br>
              <a:rPr lang="zh-CN" altLang="zh-CN" smtClean="0"/>
            </a:br>
            <a:r>
              <a:rPr lang="zh-CN" altLang="zh-CN" smtClean="0"/>
              <a:t>要研究总体</a:t>
            </a:r>
            <a:r>
              <a:rPr lang="zh-CN" altLang="zh-CN" i="1" smtClean="0"/>
              <a:t>X</a:t>
            </a:r>
            <a:r>
              <a:rPr lang="zh-CN" altLang="zh-CN" smtClean="0"/>
              <a:t>, 就要对</a:t>
            </a:r>
            <a:r>
              <a:rPr lang="zh-CN" altLang="zh-CN" i="1" smtClean="0"/>
              <a:t>X</a:t>
            </a:r>
            <a:r>
              <a:rPr lang="zh-CN" altLang="zh-CN" smtClean="0"/>
              <a:t>进行一系列的独立试验, 通常进行</a:t>
            </a:r>
            <a:r>
              <a:rPr lang="zh-CN" altLang="zh-CN" i="1" smtClean="0"/>
              <a:t>n</a:t>
            </a:r>
            <a:r>
              <a:rPr lang="zh-CN" altLang="zh-CN" smtClean="0"/>
              <a:t>次试验, 这样,将</a:t>
            </a:r>
            <a:r>
              <a:rPr lang="zh-CN" altLang="zh-CN" i="1" smtClean="0"/>
              <a:t>n</a:t>
            </a:r>
            <a:r>
              <a:rPr lang="zh-CN" altLang="zh-CN" smtClean="0"/>
              <a:t>次试验组合成一个试验, 又可以试验多次, 因此, </a:t>
            </a:r>
            <a:r>
              <a:rPr lang="zh-CN" altLang="zh-CN" i="1" smtClean="0"/>
              <a:t>n</a:t>
            </a:r>
            <a:r>
              <a:rPr lang="zh-CN" altLang="zh-CN" smtClean="0"/>
              <a:t>次试验相当于根据总体</a:t>
            </a:r>
            <a:r>
              <a:rPr lang="zh-CN" altLang="zh-CN" i="1" smtClean="0"/>
              <a:t>X</a:t>
            </a:r>
            <a:r>
              <a:rPr lang="zh-CN" altLang="zh-CN" smtClean="0"/>
              <a:t>产生了和总体的分布完全一样的, 相互独立的</a:t>
            </a:r>
            <a:r>
              <a:rPr lang="zh-CN" altLang="zh-CN" i="1" smtClean="0"/>
              <a:t>n</a:t>
            </a:r>
            <a:r>
              <a:rPr lang="zh-CN" altLang="zh-CN" smtClean="0"/>
              <a:t>个随机变量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1</a:t>
            </a:r>
            <a:r>
              <a:rPr lang="zh-CN" altLang="zh-CN" smtClean="0"/>
              <a:t>,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2</a:t>
            </a:r>
            <a:r>
              <a:rPr lang="zh-CN" altLang="zh-CN" smtClean="0"/>
              <a:t>,</a:t>
            </a:r>
            <a:r>
              <a:rPr lang="en-US" altLang="zh-CN" smtClean="0">
                <a:sym typeface="Euclid Extra" panose="02050502000505020303" pitchFamily="18" charset="2"/>
              </a:rPr>
              <a:t>…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i="1" baseline="-25000" smtClean="0">
                <a:sym typeface="Euclid Extra" panose="02050502000505020303" pitchFamily="18" charset="2"/>
              </a:rPr>
              <a:t>n</a:t>
            </a:r>
            <a:r>
              <a:rPr lang="zh-CN" altLang="zh-CN" smtClean="0">
                <a:sym typeface="Euclid Extra" panose="02050502000505020303" pitchFamily="18" charset="2"/>
              </a:rPr>
              <a:t>, 称它们是总体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smtClean="0">
                <a:sym typeface="Euclid Extra" panose="02050502000505020303" pitchFamily="18" charset="2"/>
              </a:rPr>
              <a:t>的</a:t>
            </a:r>
            <a:r>
              <a:rPr lang="zh-CN" altLang="zh-CN" b="1" smtClean="0">
                <a:solidFill>
                  <a:schemeClr val="hlink"/>
                </a:solidFill>
                <a:sym typeface="Euclid Extra" panose="02050502000505020303" pitchFamily="18" charset="2"/>
              </a:rPr>
              <a:t>样本</a:t>
            </a:r>
            <a:r>
              <a:rPr lang="zh-CN" altLang="zh-CN" smtClean="0">
                <a:sym typeface="Euclid Extra" panose="02050502000505020303" pitchFamily="18" charset="2"/>
              </a:rPr>
              <a:t>; 而每</a:t>
            </a:r>
            <a:r>
              <a:rPr lang="zh-CN" altLang="zh-CN" i="1" smtClean="0">
                <a:sym typeface="Euclid Extra" panose="02050502000505020303" pitchFamily="18" charset="2"/>
              </a:rPr>
              <a:t>n</a:t>
            </a:r>
            <a:r>
              <a:rPr lang="zh-CN" altLang="zh-CN" smtClean="0">
                <a:sym typeface="Euclid Extra" panose="02050502000505020303" pitchFamily="18" charset="2"/>
              </a:rPr>
              <a:t>次试验的一个结果产生</a:t>
            </a:r>
            <a:r>
              <a:rPr lang="zh-CN" altLang="zh-CN" i="1" smtClean="0">
                <a:sym typeface="Euclid Extra" panose="02050502000505020303" pitchFamily="18" charset="2"/>
              </a:rPr>
              <a:t>n</a:t>
            </a:r>
            <a:r>
              <a:rPr lang="zh-CN" altLang="zh-CN" smtClean="0">
                <a:sym typeface="Euclid Extra" panose="02050502000505020303" pitchFamily="18" charset="2"/>
              </a:rPr>
              <a:t>个数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baseline="-25000" smtClean="0">
                <a:sym typeface="Euclid Extra" panose="02050502000505020303" pitchFamily="18" charset="2"/>
              </a:rPr>
              <a:t>1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baseline="-25000" smtClean="0">
                <a:sym typeface="Euclid Extra" panose="02050502000505020303" pitchFamily="18" charset="2"/>
              </a:rPr>
              <a:t>2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en-US" altLang="zh-CN" smtClean="0">
                <a:sym typeface="Euclid Extra" panose="02050502000505020303" pitchFamily="18" charset="2"/>
              </a:rPr>
              <a:t>…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i="1" baseline="-25000" smtClean="0">
                <a:sym typeface="Euclid Extra" panose="02050502000505020303" pitchFamily="18" charset="2"/>
              </a:rPr>
              <a:t>n</a:t>
            </a:r>
            <a:r>
              <a:rPr lang="zh-CN" altLang="zh-CN" smtClean="0">
                <a:sym typeface="Euclid Extra" panose="02050502000505020303" pitchFamily="18" charset="2"/>
              </a:rPr>
              <a:t>称为样本观察值或者</a:t>
            </a:r>
            <a:r>
              <a:rPr lang="zh-CN" altLang="zh-CN" b="1" smtClean="0">
                <a:solidFill>
                  <a:schemeClr val="hlink"/>
                </a:solidFill>
                <a:sym typeface="Euclid Extra" panose="02050502000505020303" pitchFamily="18" charset="2"/>
              </a:rPr>
              <a:t>样本值</a:t>
            </a:r>
            <a:r>
              <a:rPr lang="zh-CN" altLang="zh-CN" smtClean="0">
                <a:sym typeface="Euclid Extra" panose="02050502000505020303" pitchFamily="18" charset="2"/>
              </a:rPr>
              <a:t>, </a:t>
            </a:r>
            <a:r>
              <a:rPr lang="zh-CN" altLang="zh-CN" i="1" smtClean="0">
                <a:sym typeface="Euclid Extra" panose="02050502000505020303" pitchFamily="18" charset="2"/>
              </a:rPr>
              <a:t>n</a:t>
            </a:r>
            <a:r>
              <a:rPr lang="zh-CN" altLang="zh-CN" smtClean="0">
                <a:sym typeface="Euclid Extra" panose="02050502000505020303" pitchFamily="18" charset="2"/>
              </a:rPr>
              <a:t>被称为</a:t>
            </a:r>
            <a:r>
              <a:rPr lang="zh-CN" altLang="zh-CN" b="1" smtClean="0">
                <a:solidFill>
                  <a:schemeClr val="hlink"/>
                </a:solidFill>
                <a:sym typeface="Euclid Extra" panose="02050502000505020303" pitchFamily="18" charset="2"/>
              </a:rPr>
              <a:t>样本容量</a:t>
            </a:r>
            <a:r>
              <a:rPr lang="zh-CN" altLang="zh-CN" smtClean="0">
                <a:sym typeface="Euclid Extra" panose="02050502000505020303" pitchFamily="18" charset="2"/>
              </a:rPr>
              <a:t>(或</a:t>
            </a:r>
            <a:r>
              <a:rPr lang="zh-CN" altLang="zh-CN" b="1" smtClean="0">
                <a:solidFill>
                  <a:schemeClr val="hlink"/>
                </a:solidFill>
                <a:sym typeface="Euclid Extra" panose="02050502000505020303" pitchFamily="18" charset="2"/>
              </a:rPr>
              <a:t>样本大小</a:t>
            </a:r>
            <a:r>
              <a:rPr lang="zh-CN" altLang="zh-CN" smtClean="0">
                <a:sym typeface="Euclid Extra" panose="02050502000505020303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A68B4B-D387-4523-9186-781D473CD667}" type="slidenum">
              <a:rPr lang="zh-CN" altLang="zh-CN" sz="2000">
                <a:latin typeface="Arial" panose="020B0604020202020204" pitchFamily="34" charset="0"/>
              </a:rPr>
              <a:pPr eaLnBrk="1" hangingPunct="1"/>
              <a:t>40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43011" name="Freeform 2"/>
          <p:cNvSpPr>
            <a:spLocks/>
          </p:cNvSpPr>
          <p:nvPr/>
        </p:nvSpPr>
        <p:spPr bwMode="auto">
          <a:xfrm>
            <a:off x="4462463" y="4948238"/>
            <a:ext cx="2581275" cy="619125"/>
          </a:xfrm>
          <a:custGeom>
            <a:avLst/>
            <a:gdLst>
              <a:gd name="T0" fmla="*/ 0 w 1626"/>
              <a:gd name="T1" fmla="*/ 0 h 390"/>
              <a:gd name="T2" fmla="*/ 0 w 1626"/>
              <a:gd name="T3" fmla="*/ 2147483647 h 390"/>
              <a:gd name="T4" fmla="*/ 2147483647 w 1626"/>
              <a:gd name="T5" fmla="*/ 2147483647 h 390"/>
              <a:gd name="T6" fmla="*/ 2147483647 w 1626"/>
              <a:gd name="T7" fmla="*/ 2147483647 h 390"/>
              <a:gd name="T8" fmla="*/ 2147483647 w 1626"/>
              <a:gd name="T9" fmla="*/ 2147483647 h 390"/>
              <a:gd name="T10" fmla="*/ 2147483647 w 1626"/>
              <a:gd name="T11" fmla="*/ 2147483647 h 390"/>
              <a:gd name="T12" fmla="*/ 2147483647 w 1626"/>
              <a:gd name="T13" fmla="*/ 2147483647 h 390"/>
              <a:gd name="T14" fmla="*/ 2147483647 w 1626"/>
              <a:gd name="T15" fmla="*/ 2147483647 h 390"/>
              <a:gd name="T16" fmla="*/ 0 w 1626"/>
              <a:gd name="T17" fmla="*/ 0 h 3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26" h="390">
                <a:moveTo>
                  <a:pt x="0" y="0"/>
                </a:moveTo>
                <a:lnTo>
                  <a:pt x="0" y="390"/>
                </a:lnTo>
                <a:lnTo>
                  <a:pt x="1626" y="390"/>
                </a:lnTo>
                <a:lnTo>
                  <a:pt x="1626" y="279"/>
                </a:lnTo>
                <a:lnTo>
                  <a:pt x="1287" y="258"/>
                </a:lnTo>
                <a:lnTo>
                  <a:pt x="915" y="219"/>
                </a:lnTo>
                <a:lnTo>
                  <a:pt x="459" y="138"/>
                </a:lnTo>
                <a:lnTo>
                  <a:pt x="156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1390650" y="5564188"/>
            <a:ext cx="61436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 flipV="1">
            <a:off x="1981200" y="2565400"/>
            <a:ext cx="0" cy="36004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Freeform 5"/>
          <p:cNvSpPr>
            <a:spLocks/>
          </p:cNvSpPr>
          <p:nvPr/>
        </p:nvSpPr>
        <p:spPr bwMode="auto">
          <a:xfrm>
            <a:off x="1979613" y="3270250"/>
            <a:ext cx="5073650" cy="2289175"/>
          </a:xfrm>
          <a:custGeom>
            <a:avLst/>
            <a:gdLst>
              <a:gd name="T0" fmla="*/ 0 w 3196"/>
              <a:gd name="T1" fmla="*/ 2147483647 h 1913"/>
              <a:gd name="T2" fmla="*/ 2147483647 w 3196"/>
              <a:gd name="T3" fmla="*/ 2147483647 h 1913"/>
              <a:gd name="T4" fmla="*/ 2147483647 w 3196"/>
              <a:gd name="T5" fmla="*/ 2147483647 h 1913"/>
              <a:gd name="T6" fmla="*/ 2147483647 w 3196"/>
              <a:gd name="T7" fmla="*/ 2147483647 h 1913"/>
              <a:gd name="T8" fmla="*/ 2147483647 w 3196"/>
              <a:gd name="T9" fmla="*/ 2147483647 h 1913"/>
              <a:gd name="T10" fmla="*/ 2147483647 w 3196"/>
              <a:gd name="T11" fmla="*/ 2147483647 h 1913"/>
              <a:gd name="T12" fmla="*/ 2147483647 w 3196"/>
              <a:gd name="T13" fmla="*/ 2147483647 h 1913"/>
              <a:gd name="T14" fmla="*/ 2147483647 w 3196"/>
              <a:gd name="T15" fmla="*/ 2147483647 h 1913"/>
              <a:gd name="T16" fmla="*/ 2147483647 w 3196"/>
              <a:gd name="T17" fmla="*/ 2147483647 h 1913"/>
              <a:gd name="T18" fmla="*/ 2147483647 w 3196"/>
              <a:gd name="T19" fmla="*/ 2147483647 h 1913"/>
              <a:gd name="T20" fmla="*/ 2147483647 w 3196"/>
              <a:gd name="T21" fmla="*/ 2147483647 h 1913"/>
              <a:gd name="T22" fmla="*/ 2147483647 w 3196"/>
              <a:gd name="T23" fmla="*/ 2147483647 h 1913"/>
              <a:gd name="T24" fmla="*/ 2147483647 w 3196"/>
              <a:gd name="T25" fmla="*/ 2147483647 h 1913"/>
              <a:gd name="T26" fmla="*/ 2147483647 w 3196"/>
              <a:gd name="T27" fmla="*/ 2147483647 h 1913"/>
              <a:gd name="T28" fmla="*/ 2147483647 w 3196"/>
              <a:gd name="T29" fmla="*/ 2147483647 h 1913"/>
              <a:gd name="T30" fmla="*/ 2147483647 w 3196"/>
              <a:gd name="T31" fmla="*/ 2147483647 h 1913"/>
              <a:gd name="T32" fmla="*/ 2147483647 w 3196"/>
              <a:gd name="T33" fmla="*/ 2147483647 h 1913"/>
              <a:gd name="T34" fmla="*/ 2147483647 w 3196"/>
              <a:gd name="T35" fmla="*/ 2147483647 h 1913"/>
              <a:gd name="T36" fmla="*/ 2147483647 w 3196"/>
              <a:gd name="T37" fmla="*/ 2147483647 h 1913"/>
              <a:gd name="T38" fmla="*/ 2147483647 w 3196"/>
              <a:gd name="T39" fmla="*/ 2147483647 h 1913"/>
              <a:gd name="T40" fmla="*/ 2147483647 w 3196"/>
              <a:gd name="T41" fmla="*/ 2147483647 h 19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196" h="1913">
                <a:moveTo>
                  <a:pt x="0" y="1913"/>
                </a:moveTo>
                <a:cubicBezTo>
                  <a:pt x="49" y="1601"/>
                  <a:pt x="98" y="1289"/>
                  <a:pt x="151" y="994"/>
                </a:cubicBezTo>
                <a:cubicBezTo>
                  <a:pt x="204" y="699"/>
                  <a:pt x="260" y="288"/>
                  <a:pt x="316" y="144"/>
                </a:cubicBezTo>
                <a:cubicBezTo>
                  <a:pt x="372" y="0"/>
                  <a:pt x="434" y="91"/>
                  <a:pt x="487" y="130"/>
                </a:cubicBezTo>
                <a:cubicBezTo>
                  <a:pt x="540" y="169"/>
                  <a:pt x="578" y="290"/>
                  <a:pt x="631" y="377"/>
                </a:cubicBezTo>
                <a:cubicBezTo>
                  <a:pt x="684" y="464"/>
                  <a:pt x="747" y="567"/>
                  <a:pt x="803" y="651"/>
                </a:cubicBezTo>
                <a:cubicBezTo>
                  <a:pt x="859" y="735"/>
                  <a:pt x="913" y="814"/>
                  <a:pt x="967" y="884"/>
                </a:cubicBezTo>
                <a:cubicBezTo>
                  <a:pt x="1021" y="954"/>
                  <a:pt x="1074" y="1014"/>
                  <a:pt x="1125" y="1069"/>
                </a:cubicBezTo>
                <a:cubicBezTo>
                  <a:pt x="1176" y="1124"/>
                  <a:pt x="1222" y="1168"/>
                  <a:pt x="1276" y="1213"/>
                </a:cubicBezTo>
                <a:cubicBezTo>
                  <a:pt x="1330" y="1258"/>
                  <a:pt x="1392" y="1303"/>
                  <a:pt x="1447" y="1337"/>
                </a:cubicBezTo>
                <a:cubicBezTo>
                  <a:pt x="1502" y="1371"/>
                  <a:pt x="1552" y="1394"/>
                  <a:pt x="1605" y="1419"/>
                </a:cubicBezTo>
                <a:cubicBezTo>
                  <a:pt x="1658" y="1444"/>
                  <a:pt x="1711" y="1465"/>
                  <a:pt x="1763" y="1488"/>
                </a:cubicBezTo>
                <a:cubicBezTo>
                  <a:pt x="1815" y="1511"/>
                  <a:pt x="1860" y="1538"/>
                  <a:pt x="1914" y="1556"/>
                </a:cubicBezTo>
                <a:cubicBezTo>
                  <a:pt x="1968" y="1574"/>
                  <a:pt x="2030" y="1584"/>
                  <a:pt x="2085" y="1597"/>
                </a:cubicBezTo>
                <a:cubicBezTo>
                  <a:pt x="2140" y="1610"/>
                  <a:pt x="2190" y="1619"/>
                  <a:pt x="2243" y="1632"/>
                </a:cubicBezTo>
                <a:cubicBezTo>
                  <a:pt x="2296" y="1645"/>
                  <a:pt x="2353" y="1661"/>
                  <a:pt x="2407" y="1673"/>
                </a:cubicBezTo>
                <a:cubicBezTo>
                  <a:pt x="2461" y="1685"/>
                  <a:pt x="2512" y="1698"/>
                  <a:pt x="2565" y="1707"/>
                </a:cubicBezTo>
                <a:cubicBezTo>
                  <a:pt x="2618" y="1716"/>
                  <a:pt x="2669" y="1721"/>
                  <a:pt x="2723" y="1728"/>
                </a:cubicBezTo>
                <a:cubicBezTo>
                  <a:pt x="2777" y="1735"/>
                  <a:pt x="2833" y="1742"/>
                  <a:pt x="2887" y="1748"/>
                </a:cubicBezTo>
                <a:cubicBezTo>
                  <a:pt x="2941" y="1754"/>
                  <a:pt x="2994" y="1759"/>
                  <a:pt x="3045" y="1762"/>
                </a:cubicBezTo>
                <a:cubicBezTo>
                  <a:pt x="3096" y="1765"/>
                  <a:pt x="3146" y="1767"/>
                  <a:pt x="3196" y="176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1258888" y="5516563"/>
            <a:ext cx="93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O</a:t>
            </a:r>
          </a:p>
        </p:txBody>
      </p:sp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7164388" y="5445125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x</a:t>
            </a:r>
          </a:p>
        </p:txBody>
      </p:sp>
      <p:sp>
        <p:nvSpPr>
          <p:cNvPr id="43017" name="Text Box 8"/>
          <p:cNvSpPr txBox="1">
            <a:spLocks noChangeArrowheads="1"/>
          </p:cNvSpPr>
          <p:nvPr/>
        </p:nvSpPr>
        <p:spPr bwMode="auto">
          <a:xfrm>
            <a:off x="1835150" y="2420938"/>
            <a:ext cx="129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f</a:t>
            </a:r>
            <a:r>
              <a:rPr lang="zh-CN" altLang="zh-CN"/>
              <a:t>(</a:t>
            </a:r>
            <a:r>
              <a:rPr lang="zh-CN" altLang="zh-CN" i="1"/>
              <a:t>x</a:t>
            </a:r>
            <a:r>
              <a:rPr lang="zh-CN" altLang="zh-CN"/>
              <a:t>)</a:t>
            </a:r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 flipV="1">
            <a:off x="4457700" y="4938713"/>
            <a:ext cx="0" cy="628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3856038" y="5518150"/>
            <a:ext cx="1806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/>
              <a:t>F</a:t>
            </a:r>
            <a:r>
              <a:rPr lang="zh-CN" altLang="zh-CN" i="1" baseline="-25000">
                <a:latin typeface="Symbol" panose="05050102010706020507" pitchFamily="18" charset="2"/>
              </a:rPr>
              <a:t>a</a:t>
            </a:r>
            <a:r>
              <a:rPr lang="zh-CN" altLang="zh-CN"/>
              <a:t>(</a:t>
            </a:r>
            <a:r>
              <a:rPr lang="zh-CN" altLang="zh-CN" i="1"/>
              <a:t>n</a:t>
            </a:r>
            <a:r>
              <a:rPr lang="zh-CN" altLang="zh-CN"/>
              <a:t>,</a:t>
            </a:r>
            <a:r>
              <a:rPr lang="zh-CN" altLang="zh-CN" i="1"/>
              <a:t>m</a:t>
            </a:r>
            <a:r>
              <a:rPr lang="zh-CN" altLang="zh-CN"/>
              <a:t>)</a:t>
            </a: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H="1">
            <a:off x="4826000" y="4538663"/>
            <a:ext cx="461963" cy="715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4956175" y="3998913"/>
            <a:ext cx="70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i="1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43022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614487"/>
          </a:xfrm>
        </p:spPr>
        <p:txBody>
          <a:bodyPr/>
          <a:lstStyle/>
          <a:p>
            <a:pPr eaLnBrk="1" hangingPunct="1"/>
            <a:r>
              <a:rPr lang="zh-CN" altLang="zh-CN" b="1" i="1" smtClean="0">
                <a:solidFill>
                  <a:schemeClr val="hlink"/>
                </a:solidFill>
              </a:rPr>
              <a:t>F</a:t>
            </a:r>
            <a:r>
              <a:rPr lang="zh-CN" altLang="zh-CN" b="1" smtClean="0">
                <a:solidFill>
                  <a:schemeClr val="hlink"/>
                </a:solidFill>
              </a:rPr>
              <a:t>(</a:t>
            </a:r>
            <a:r>
              <a:rPr lang="zh-CN" altLang="zh-CN" b="1" i="1" smtClean="0">
                <a:solidFill>
                  <a:schemeClr val="hlink"/>
                </a:solidFill>
              </a:rPr>
              <a:t>n</a:t>
            </a:r>
            <a:r>
              <a:rPr lang="zh-CN" altLang="zh-CN" b="1" smtClean="0">
                <a:solidFill>
                  <a:schemeClr val="hlink"/>
                </a:solidFill>
              </a:rPr>
              <a:t>,</a:t>
            </a:r>
            <a:r>
              <a:rPr lang="zh-CN" altLang="zh-CN" b="1" i="1" smtClean="0">
                <a:solidFill>
                  <a:schemeClr val="hlink"/>
                </a:solidFill>
              </a:rPr>
              <a:t>m</a:t>
            </a:r>
            <a:r>
              <a:rPr lang="zh-CN" altLang="zh-CN" b="1" smtClean="0">
                <a:solidFill>
                  <a:schemeClr val="hlink"/>
                </a:solidFill>
              </a:rPr>
              <a:t>)分布的水平</a:t>
            </a:r>
            <a:r>
              <a:rPr lang="zh-CN" altLang="zh-CN" b="1" i="1" smtClean="0">
                <a:solidFill>
                  <a:schemeClr val="hlink"/>
                </a:solidFill>
              </a:rPr>
              <a:t>a</a:t>
            </a:r>
            <a:r>
              <a:rPr lang="zh-CN" altLang="zh-CN" b="1" smtClean="0">
                <a:solidFill>
                  <a:schemeClr val="hlink"/>
                </a:solidFill>
              </a:rPr>
              <a:t>的上侧分位数</a:t>
            </a:r>
            <a:r>
              <a:rPr lang="zh-CN" altLang="zh-CN" smtClean="0"/>
              <a:t>的示意图: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99AFB6-7066-4C59-8B8E-51CC7CDB347C}" type="slidenum">
              <a:rPr lang="zh-CN" altLang="zh-CN" sz="2000">
                <a:latin typeface="Arial" panose="020B0604020202020204" pitchFamily="34" charset="0"/>
              </a:rPr>
              <a:pPr eaLnBrk="1" hangingPunct="1"/>
              <a:t>41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7400"/>
          </a:xfrm>
        </p:spPr>
        <p:txBody>
          <a:bodyPr/>
          <a:lstStyle/>
          <a:p>
            <a:pPr eaLnBrk="1" hangingPunct="1"/>
            <a:r>
              <a:rPr lang="zh-CN" altLang="zh-CN" smtClean="0"/>
              <a:t>(4) </a:t>
            </a:r>
            <a:r>
              <a:rPr lang="zh-CN" altLang="zh-CN" i="1" smtClean="0"/>
              <a:t>F</a:t>
            </a:r>
            <a:r>
              <a:rPr lang="zh-CN" altLang="zh-CN" smtClean="0"/>
              <a:t>分布的分位数的一个重要性质:</a:t>
            </a: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/>
        </p:nvGraphicFramePr>
        <p:xfrm>
          <a:off x="2225675" y="998538"/>
          <a:ext cx="3987800" cy="1181100"/>
        </p:xfrm>
        <a:graphic>
          <a:graphicData uri="http://schemas.openxmlformats.org/presentationml/2006/ole">
            <p:oleObj spid="_x0000_s44038" name="Equation" r:id="rId3" imgW="3986070" imgH="1180588" progId="Equation.DSMT4">
              <p:embed/>
            </p:oleObj>
          </a:graphicData>
        </a:graphic>
      </p:graphicFrame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517525" y="2312988"/>
            <a:ext cx="80089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此式常用来求</a:t>
            </a:r>
            <a:r>
              <a:rPr lang="zh-CN" altLang="zh-CN" i="1"/>
              <a:t>F</a:t>
            </a:r>
            <a:r>
              <a:rPr lang="zh-CN" altLang="zh-CN"/>
              <a:t>分布表中没有列出的某些上侧分位数, 可用上式求之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98F71E-8051-4ACF-A041-6FE9BC35BB68}" type="slidenum">
              <a:rPr lang="zh-CN" altLang="zh-CN" sz="2000">
                <a:latin typeface="Arial" panose="020B0604020202020204" pitchFamily="34" charset="0"/>
              </a:rPr>
              <a:pPr eaLnBrk="1" hangingPunct="1"/>
              <a:t>42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例如, </a:t>
            </a:r>
            <a:r>
              <a:rPr lang="zh-CN" altLang="zh-CN" i="1" smtClean="0"/>
              <a:t>F</a:t>
            </a:r>
            <a:r>
              <a:rPr lang="zh-CN" altLang="zh-CN" baseline="-25000" smtClean="0"/>
              <a:t>0.05</a:t>
            </a:r>
            <a:r>
              <a:rPr lang="zh-CN" altLang="zh-CN" smtClean="0"/>
              <a:t>(10,5)=4.74, </a:t>
            </a:r>
            <a:r>
              <a:rPr lang="zh-CN" altLang="zh-CN" i="1" smtClean="0"/>
              <a:t>F</a:t>
            </a:r>
            <a:r>
              <a:rPr lang="zh-CN" altLang="zh-CN" baseline="-25000" smtClean="0"/>
              <a:t>0.025</a:t>
            </a:r>
            <a:r>
              <a:rPr lang="zh-CN" altLang="zh-CN" smtClean="0"/>
              <a:t>(5,10)=4.24.</a:t>
            </a:r>
          </a:p>
        </p:txBody>
      </p:sp>
      <p:graphicFrame>
        <p:nvGraphicFramePr>
          <p:cNvPr id="45060" name="Object 3"/>
          <p:cNvGraphicFramePr>
            <a:graphicFrameLocks noChangeAspect="1"/>
          </p:cNvGraphicFramePr>
          <p:nvPr/>
        </p:nvGraphicFramePr>
        <p:xfrm>
          <a:off x="781050" y="1208088"/>
          <a:ext cx="7073900" cy="1181100"/>
        </p:xfrm>
        <a:graphic>
          <a:graphicData uri="http://schemas.openxmlformats.org/presentationml/2006/ole">
            <p:oleObj spid="_x0000_s45061" name="Equation" r:id="rId3" imgW="7070831" imgH="1180588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9BAD57-5009-4281-9A4F-A6EE67248441}" type="slidenum">
              <a:rPr lang="zh-CN" altLang="zh-CN" sz="2000">
                <a:latin typeface="Arial" panose="020B0604020202020204" pitchFamily="34" charset="0"/>
              </a:rPr>
              <a:pPr eaLnBrk="1" hangingPunct="1"/>
              <a:t>43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40725" cy="1922462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</a:rPr>
              <a:t>例4</a:t>
            </a:r>
            <a:r>
              <a:rPr lang="zh-CN" altLang="zh-CN" smtClean="0"/>
              <a:t> 设总体</a:t>
            </a:r>
            <a:r>
              <a:rPr lang="zh-CN" altLang="zh-CN" i="1" smtClean="0"/>
              <a:t>X</a:t>
            </a:r>
            <a:r>
              <a:rPr lang="zh-CN" altLang="zh-CN" smtClean="0"/>
              <a:t>服从标准正态分布, 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1</a:t>
            </a:r>
            <a:r>
              <a:rPr lang="zh-CN" altLang="zh-CN" smtClean="0"/>
              <a:t>,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2</a:t>
            </a:r>
            <a:r>
              <a:rPr lang="zh-CN" altLang="zh-CN" smtClean="0"/>
              <a:t>,</a:t>
            </a:r>
            <a:r>
              <a:rPr lang="en-US" altLang="zh-CN" smtClean="0">
                <a:sym typeface="Euclid Extra" panose="02050502000505020303" pitchFamily="18" charset="2"/>
              </a:rPr>
              <a:t>…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i="1" baseline="-25000" smtClean="0">
                <a:sym typeface="Euclid Extra" panose="02050502000505020303" pitchFamily="18" charset="2"/>
              </a:rPr>
              <a:t>n</a:t>
            </a:r>
            <a:r>
              <a:rPr lang="zh-CN" altLang="zh-CN" smtClean="0">
                <a:sym typeface="Euclid Extra" panose="02050502000505020303" pitchFamily="18" charset="2"/>
              </a:rPr>
              <a:t>是来自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smtClean="0">
                <a:sym typeface="Euclid Extra" panose="02050502000505020303" pitchFamily="18" charset="2"/>
              </a:rPr>
              <a:t>的一个简单随机样本, 试问统计量</a:t>
            </a:r>
          </a:p>
        </p:txBody>
      </p:sp>
      <p:graphicFrame>
        <p:nvGraphicFramePr>
          <p:cNvPr id="46084" name="Object 3"/>
          <p:cNvGraphicFramePr>
            <a:graphicFrameLocks noChangeAspect="1"/>
          </p:cNvGraphicFramePr>
          <p:nvPr/>
        </p:nvGraphicFramePr>
        <p:xfrm>
          <a:off x="1430338" y="2173288"/>
          <a:ext cx="5867400" cy="1168400"/>
        </p:xfrm>
        <a:graphic>
          <a:graphicData uri="http://schemas.openxmlformats.org/presentationml/2006/ole">
            <p:oleObj spid="_x0000_s46086" name="Equation" r:id="rId3" imgW="5867400" imgH="1168400" progId="Equation.DSMT4">
              <p:embed/>
            </p:oleObj>
          </a:graphicData>
        </a:graphic>
      </p:graphicFrame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539750" y="3579813"/>
            <a:ext cx="826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/>
              <a:t>服从何种分布?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0F761F-ED72-4C87-8E46-AAA912A67684}" type="slidenum">
              <a:rPr lang="zh-CN" altLang="zh-CN" sz="2000">
                <a:latin typeface="Arial" panose="020B0604020202020204" pitchFamily="34" charset="0"/>
              </a:rPr>
              <a:pPr eaLnBrk="1" hangingPunct="1"/>
              <a:t>44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47107" name="Object 2"/>
          <p:cNvGraphicFramePr>
            <a:graphicFrameLocks noChangeAspect="1"/>
          </p:cNvGraphicFramePr>
          <p:nvPr/>
        </p:nvGraphicFramePr>
        <p:xfrm>
          <a:off x="388938" y="339725"/>
          <a:ext cx="8462962" cy="6157913"/>
        </p:xfrm>
        <a:graphic>
          <a:graphicData uri="http://schemas.openxmlformats.org/presentationml/2006/ole">
            <p:oleObj spid="_x0000_s47108" name="Document" r:id="rId3" imgW="5913360" imgH="42901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7CC5D4-9639-4F5C-98F1-5CFA2B013D3D}" type="slidenum">
              <a:rPr lang="zh-CN" altLang="zh-CN" sz="2000">
                <a:latin typeface="Arial" panose="020B0604020202020204" pitchFamily="34" charset="0"/>
              </a:rPr>
              <a:pPr eaLnBrk="1" hangingPunct="1"/>
              <a:t>45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48131" name="Object 2"/>
          <p:cNvGraphicFramePr>
            <a:graphicFrameLocks noChangeAspect="1"/>
          </p:cNvGraphicFramePr>
          <p:nvPr/>
        </p:nvGraphicFramePr>
        <p:xfrm>
          <a:off x="292100" y="165100"/>
          <a:ext cx="8366125" cy="6245225"/>
        </p:xfrm>
        <a:graphic>
          <a:graphicData uri="http://schemas.openxmlformats.org/presentationml/2006/ole">
            <p:oleObj spid="_x0000_s48132" name="Document" r:id="rId3" imgW="5908680" imgH="43956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2B50CA-D7D8-4202-A1E1-71EE914A6165}" type="slidenum">
              <a:rPr lang="zh-CN" altLang="zh-CN" sz="2000">
                <a:latin typeface="Arial" panose="020B0604020202020204" pitchFamily="34" charset="0"/>
              </a:rPr>
              <a:pPr eaLnBrk="1" hangingPunct="1"/>
              <a:t>46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261938" y="282575"/>
          <a:ext cx="8629650" cy="5875338"/>
        </p:xfrm>
        <a:graphic>
          <a:graphicData uri="http://schemas.openxmlformats.org/presentationml/2006/ole">
            <p:oleObj spid="_x0000_s49156" name="Document" r:id="rId3" imgW="6023520" imgH="40964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201DE0-FB8F-4610-BD0C-6CFF7896182A}" type="slidenum">
              <a:rPr lang="zh-CN" altLang="zh-CN" sz="2000">
                <a:latin typeface="Arial" panose="020B0604020202020204" pitchFamily="34" charset="0"/>
              </a:rPr>
              <a:pPr eaLnBrk="1" hangingPunct="1"/>
              <a:t>47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78500"/>
          </a:xfrm>
        </p:spPr>
        <p:txBody>
          <a:bodyPr/>
          <a:lstStyle/>
          <a:p>
            <a:pPr algn="ctr" eaLnBrk="1" hangingPunct="1"/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zh-CN" smtClean="0"/>
              <a:t>作业 习题5-2 第1</a:t>
            </a:r>
            <a:r>
              <a:rPr lang="en-US" altLang="zh-CN" smtClean="0"/>
              <a:t>38</a:t>
            </a:r>
            <a:r>
              <a:rPr lang="zh-CN" altLang="zh-CN" smtClean="0"/>
              <a:t>页开始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zh-CN" smtClean="0"/>
              <a:t/>
            </a:r>
            <a:br>
              <a:rPr lang="zh-CN" altLang="zh-CN" smtClean="0"/>
            </a:br>
            <a:r>
              <a:rPr lang="zh-CN" altLang="zh-CN" smtClean="0"/>
              <a:t>第</a:t>
            </a:r>
            <a:r>
              <a:rPr lang="en-US" altLang="zh-CN" smtClean="0"/>
              <a:t>4</a:t>
            </a:r>
            <a:r>
              <a:rPr lang="zh-CN" altLang="zh-CN" smtClean="0"/>
              <a:t>,</a:t>
            </a:r>
            <a:r>
              <a:rPr lang="en-US" altLang="zh-CN" smtClean="0"/>
              <a:t>5</a:t>
            </a:r>
            <a:r>
              <a:rPr lang="zh-CN" altLang="zh-CN" smtClean="0"/>
              <a:t>,</a:t>
            </a:r>
            <a:r>
              <a:rPr lang="en-US" altLang="zh-CN" smtClean="0"/>
              <a:t>6,9</a:t>
            </a:r>
            <a:r>
              <a:rPr lang="zh-CN" altLang="zh-CN" smtClean="0"/>
              <a:t>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6D82A8-3E14-44A8-963B-0BEDE50B1F84}" type="slidenum">
              <a:rPr lang="zh-CN" altLang="zh-CN" sz="2000">
                <a:latin typeface="Arial" panose="020B0604020202020204" pitchFamily="34" charset="0"/>
              </a:rPr>
              <a:pPr eaLnBrk="1" hangingPunct="1"/>
              <a:t>5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888037"/>
          </a:xfrm>
        </p:spPr>
        <p:txBody>
          <a:bodyPr/>
          <a:lstStyle/>
          <a:p>
            <a:pPr eaLnBrk="1" hangingPunct="1"/>
            <a:r>
              <a:rPr lang="zh-CN" altLang="zh-CN" smtClean="0"/>
              <a:t>三, 统计推断问题简述(略)</a:t>
            </a:r>
            <a:br>
              <a:rPr lang="zh-CN" altLang="zh-CN" smtClean="0"/>
            </a:br>
            <a:r>
              <a:rPr lang="zh-CN" altLang="zh-CN" smtClean="0"/>
              <a:t>四, 分组数据统计表和频率直方图(略)</a:t>
            </a:r>
            <a:br>
              <a:rPr lang="zh-CN" altLang="zh-CN" smtClean="0"/>
            </a:br>
            <a:r>
              <a:rPr lang="zh-CN" altLang="zh-CN" smtClean="0"/>
              <a:t>五, 经验分布函数(略)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5DAD7D-4419-4181-BC32-93F690918110}" type="slidenum">
              <a:rPr lang="zh-CN" altLang="zh-CN" sz="2000">
                <a:latin typeface="Arial" panose="020B0604020202020204" pitchFamily="34" charset="0"/>
              </a:rPr>
              <a:pPr eaLnBrk="1" hangingPunct="1"/>
              <a:t>6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43575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</a:rPr>
              <a:t>六, 统计量</a:t>
            </a:r>
            <a:br>
              <a:rPr lang="zh-CN" altLang="zh-CN" b="1" smtClean="0">
                <a:solidFill>
                  <a:schemeClr val="hlink"/>
                </a:solidFill>
              </a:rPr>
            </a:br>
            <a:r>
              <a:rPr lang="zh-CN" altLang="zh-CN" smtClean="0"/>
              <a:t>为了由样本推断总体, 需构造一些合适的统计量, 再由这些统计量来推断未知总体. 这里, 样本的统计量即为样本的函数. 广义地讲, 统计量可以是样本的任一函数, 但由于构造统计量的目的是为推断未知总体的分布, 故在构造统计量时, 就不应包括总体的未知参数.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72A621-6D8B-453F-B85D-2E8C6C4D3A70}" type="slidenum">
              <a:rPr lang="zh-CN" altLang="zh-CN" sz="2000">
                <a:latin typeface="Arial" panose="020B0604020202020204" pitchFamily="34" charset="0"/>
              </a:rPr>
              <a:pPr eaLnBrk="1" hangingPunct="1"/>
              <a:t>7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030912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</a:rPr>
              <a:t>定义3</a:t>
            </a:r>
            <a:r>
              <a:rPr lang="zh-CN" altLang="zh-CN" smtClean="0"/>
              <a:t> 设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1</a:t>
            </a:r>
            <a:r>
              <a:rPr lang="zh-CN" altLang="zh-CN" smtClean="0"/>
              <a:t>,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2</a:t>
            </a:r>
            <a:r>
              <a:rPr lang="zh-CN" altLang="zh-CN" smtClean="0"/>
              <a:t>,</a:t>
            </a:r>
            <a:r>
              <a:rPr lang="en-US" altLang="zh-CN" smtClean="0">
                <a:sym typeface="Euclid Extra" panose="02050502000505020303" pitchFamily="18" charset="2"/>
              </a:rPr>
              <a:t>…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i="1" baseline="-25000" smtClean="0">
                <a:sym typeface="Euclid Extra" panose="02050502000505020303" pitchFamily="18" charset="2"/>
              </a:rPr>
              <a:t>n</a:t>
            </a:r>
            <a:r>
              <a:rPr lang="zh-CN" altLang="zh-CN" smtClean="0">
                <a:sym typeface="Euclid Extra" panose="02050502000505020303" pitchFamily="18" charset="2"/>
              </a:rPr>
              <a:t>为总体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smtClean="0">
                <a:sym typeface="Euclid Extra" panose="02050502000505020303" pitchFamily="18" charset="2"/>
              </a:rPr>
              <a:t>的一个样本, 称此样本的任一不含总体分布未知参数的函数为该样本的统计量.</a:t>
            </a:r>
            <a:br>
              <a:rPr lang="zh-CN" altLang="zh-CN" smtClean="0">
                <a:sym typeface="Euclid Extra" panose="02050502000505020303" pitchFamily="18" charset="2"/>
              </a:rPr>
            </a:br>
            <a:r>
              <a:rPr lang="zh-CN" altLang="zh-CN" smtClean="0">
                <a:sym typeface="Euclid Extra" panose="02050502000505020303" pitchFamily="18" charset="2"/>
              </a:rPr>
              <a:t>注: 当样本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1</a:t>
            </a:r>
            <a:r>
              <a:rPr lang="zh-CN" altLang="zh-CN" smtClean="0"/>
              <a:t>,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2</a:t>
            </a:r>
            <a:r>
              <a:rPr lang="zh-CN" altLang="zh-CN" smtClean="0"/>
              <a:t>,</a:t>
            </a:r>
            <a:r>
              <a:rPr lang="en-US" altLang="zh-CN" smtClean="0">
                <a:sym typeface="Euclid Extra" panose="02050502000505020303" pitchFamily="18" charset="2"/>
              </a:rPr>
              <a:t>…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i="1" baseline="-25000" smtClean="0">
                <a:sym typeface="Euclid Extra" panose="02050502000505020303" pitchFamily="18" charset="2"/>
              </a:rPr>
              <a:t>n</a:t>
            </a:r>
            <a:r>
              <a:rPr lang="zh-CN" altLang="zh-CN" smtClean="0">
                <a:sym typeface="Euclid Extra" panose="02050502000505020303" pitchFamily="18" charset="2"/>
              </a:rPr>
              <a:t>未取一组具体样本值时, 统计量用大写字母表示; 当样本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1</a:t>
            </a:r>
            <a:r>
              <a:rPr lang="zh-CN" altLang="zh-CN" smtClean="0"/>
              <a:t>,</a:t>
            </a:r>
            <a:r>
              <a:rPr lang="zh-CN" altLang="zh-CN" i="1" smtClean="0"/>
              <a:t>X</a:t>
            </a:r>
            <a:r>
              <a:rPr lang="zh-CN" altLang="zh-CN" baseline="-25000" smtClean="0"/>
              <a:t>2</a:t>
            </a:r>
            <a:r>
              <a:rPr lang="zh-CN" altLang="zh-CN" smtClean="0"/>
              <a:t>,</a:t>
            </a:r>
            <a:r>
              <a:rPr lang="en-US" altLang="zh-CN" smtClean="0">
                <a:sym typeface="Euclid Extra" panose="02050502000505020303" pitchFamily="18" charset="2"/>
              </a:rPr>
              <a:t>…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i="1" baseline="-25000" smtClean="0">
                <a:sym typeface="Euclid Extra" panose="02050502000505020303" pitchFamily="18" charset="2"/>
              </a:rPr>
              <a:t>n</a:t>
            </a:r>
            <a:r>
              <a:rPr lang="zh-CN" altLang="zh-CN" smtClean="0">
                <a:sym typeface="Euclid Extra" panose="02050502000505020303" pitchFamily="18" charset="2"/>
              </a:rPr>
              <a:t>取一组具体的样本值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baseline="-25000" smtClean="0">
                <a:sym typeface="Euclid Extra" panose="02050502000505020303" pitchFamily="18" charset="2"/>
              </a:rPr>
              <a:t>1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baseline="-25000" smtClean="0">
                <a:sym typeface="Euclid Extra" panose="02050502000505020303" pitchFamily="18" charset="2"/>
              </a:rPr>
              <a:t>2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en-US" altLang="zh-CN" smtClean="0">
                <a:sym typeface="Euclid Extra" panose="02050502000505020303" pitchFamily="18" charset="2"/>
              </a:rPr>
              <a:t>…</a:t>
            </a:r>
            <a:r>
              <a:rPr lang="zh-CN" altLang="zh-CN" smtClean="0">
                <a:sym typeface="Euclid Extra" panose="02050502000505020303" pitchFamily="18" charset="2"/>
              </a:rPr>
              <a:t>,</a:t>
            </a:r>
            <a:r>
              <a:rPr lang="zh-CN" altLang="zh-CN" i="1" smtClean="0">
                <a:sym typeface="Euclid Extra" panose="02050502000505020303" pitchFamily="18" charset="2"/>
              </a:rPr>
              <a:t>x</a:t>
            </a:r>
            <a:r>
              <a:rPr lang="zh-CN" altLang="zh-CN" i="1" baseline="-25000" smtClean="0">
                <a:sym typeface="Euclid Extra" panose="02050502000505020303" pitchFamily="18" charset="2"/>
              </a:rPr>
              <a:t>n</a:t>
            </a:r>
            <a:r>
              <a:rPr lang="en-US" altLang="zh-CN" i="1" baseline="-25000" smtClean="0">
                <a:sym typeface="Euclid Extra" panose="02050502000505020303" pitchFamily="18" charset="2"/>
              </a:rPr>
              <a:t> </a:t>
            </a:r>
            <a:r>
              <a:rPr lang="zh-CN" altLang="zh-CN" smtClean="0">
                <a:sym typeface="Euclid Extra" panose="02050502000505020303" pitchFamily="18" charset="2"/>
              </a:rPr>
              <a:t>时, 统计量用小写字母表示.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AD1527-741A-48D6-8ECE-C22FBD9C71CE}" type="slidenum">
              <a:rPr lang="zh-CN" altLang="zh-CN" sz="2000">
                <a:latin typeface="Arial" panose="020B0604020202020204" pitchFamily="34" charset="0"/>
              </a:rPr>
              <a:pPr eaLnBrk="1" hangingPunct="1"/>
              <a:t>8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10243" name="Object 2"/>
          <p:cNvGraphicFramePr>
            <a:graphicFrameLocks noChangeAspect="1"/>
          </p:cNvGraphicFramePr>
          <p:nvPr/>
        </p:nvGraphicFramePr>
        <p:xfrm>
          <a:off x="388938" y="350838"/>
          <a:ext cx="8648700" cy="6040437"/>
        </p:xfrm>
        <a:graphic>
          <a:graphicData uri="http://schemas.openxmlformats.org/presentationml/2006/ole">
            <p:oleObj spid="_x0000_s10244" name="Document" r:id="rId3" imgW="6040800" imgH="42109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A750AE-2792-433C-B5C3-D97EEC3FA1C0}" type="slidenum">
              <a:rPr lang="zh-CN" altLang="zh-CN" sz="2000">
                <a:latin typeface="Arial" panose="020B0604020202020204" pitchFamily="34" charset="0"/>
              </a:rPr>
              <a:pPr eaLnBrk="1" hangingPunct="1"/>
              <a:t>9</a:t>
            </a:fld>
            <a:endParaRPr lang="zh-CN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323850" y="333375"/>
          <a:ext cx="8648700" cy="6040438"/>
        </p:xfrm>
        <a:graphic>
          <a:graphicData uri="http://schemas.openxmlformats.org/presentationml/2006/ole">
            <p:oleObj spid="_x0000_s11268" name="Document" r:id="rId3" imgW="6014520" imgH="42109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概率论与数理统计讲义">
  <a:themeElements>
    <a:clrScheme name="概率论与数理统计讲义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概率论与数理统计讲义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概率论与数理统计讲义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讲义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概率论与数理统计讲义</Template>
  <TotalTime>274</TotalTime>
  <Pages>0</Pages>
  <Words>1530</Words>
  <Characters>0</Characters>
  <Application>Microsoft Office PowerPoint</Application>
  <DocSecurity>0</DocSecurity>
  <PresentationFormat>全屏显示(4:3)</PresentationFormat>
  <Lines>0</Lines>
  <Paragraphs>345</Paragraphs>
  <Slides>47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概率论与数理统计讲义</vt:lpstr>
      <vt:lpstr>Document</vt:lpstr>
      <vt:lpstr>Equation</vt:lpstr>
      <vt:lpstr>MathType 6.0 Equation</vt:lpstr>
      <vt:lpstr>第五章 数理统计的基础知识</vt:lpstr>
      <vt:lpstr>定义1 统计学中称随机变量(或向量)X为总体, 并把随机变量(或向量)的分布称为总体分布.  注: ①有时个体的特性的直接描述并非是数量指标, 但是总可以将其数量化, 如检验某学校全体学生的血型, 试验的结果有O型,A型,B型,AB型4种, 若分别以1,2,3,4依次记这4种血型, 则试验的结果就可以用数量表示了.</vt:lpstr>
      <vt:lpstr>总体的分布一般来说是未知的, 有时即使知道其分布的类型(如正态分布, 二项分布等), 但不知这些分布中所含的参数等(如m,s2,p等). 数理统计的任务就是要通过对总体X进行一系列的独立的同环境下的随机试验, 获得一系列的试验值, 用这些试验值来对X的分布或参数进行统计推断.</vt:lpstr>
      <vt:lpstr>二, 样本与样本分布 要研究总体X, 就要对X进行一系列的独立试验, 通常进行n次试验, 这样,将n次试验组合成一个试验, 又可以试验多次, 因此, n次试验相当于根据总体X产生了和总体的分布完全一样的, 相互独立的n个随机变量X1,X2,…,Xn, 称它们是总体X的样本; 而每n次试验的一个结果产生n个数x1,x2,…,xn称为样本观察值或者样本值, n被称为样本容量(或样本大小).</vt:lpstr>
      <vt:lpstr>三, 统计推断问题简述(略) 四, 分组数据统计表和频率直方图(略) 五, 经验分布函数(略)</vt:lpstr>
      <vt:lpstr>六, 统计量 为了由样本推断总体, 需构造一些合适的统计量, 再由这些统计量来推断未知总体. 这里, 样本的统计量即为样本的函数. 广义地讲, 统计量可以是样本的任一函数, 但由于构造统计量的目的是为推断未知总体的分布, 故在构造统计量时, 就不应包括总体的未知参数.</vt:lpstr>
      <vt:lpstr>定义3 设X1,X2,…,Xn为总体X的一个样本, 称此样本的任一不含总体分布未知参数的函数为该样本的统计量. 注: 当样本X1,X2,…,Xn未取一组具体样本值时, 统计量用大写字母表示; 当样本X1,X2,…,Xn取一组具体的样本值x1,x2,…,xn 时, 统计量用小写字母表示.</vt:lpstr>
      <vt:lpstr>幻灯片 8</vt:lpstr>
      <vt:lpstr>幻灯片 9</vt:lpstr>
      <vt:lpstr>幻灯片 10</vt:lpstr>
      <vt:lpstr>§5.2 常用统计分布</vt:lpstr>
      <vt:lpstr>一, 分位数 设随机变量X的分布函数为F(x), 对给定的实数a(0&lt;a&lt;1), 若实数Fa满足不等式   P{X&gt;Fa}=a, 则称Fa为X分布的水平a的上侧分位数.</vt:lpstr>
      <vt:lpstr>若实数Ta满足不等式   P{|X|&gt;Ta}=a, 则称Ta为X分布的水平a的双侧分位数.</vt:lpstr>
      <vt:lpstr>例1 设a=0.05, 求标准正态分布的水平0.05的上侧分位数和双侧分位数. 解: 由于F(u0.05)=1-0.05=0.95, 查标准正态分布函数表可得u0.05=1.645. 而水平0.05的双侧分位数为u0.025, 它满足  F(u0.025)=1-0.025=0.975, 查表得  u0.025=1.96. 注: 今后, 分别记ua与ua/2为标准正态分布的上侧分位数与双侧分位数.</vt:lpstr>
      <vt:lpstr>二, c2分布 定义1 设X1,X2,…,Xn是相互独立服从标准正态分布的随机变量, 则称统计量</vt:lpstr>
      <vt:lpstr>c2(n)分布的概率密度:</vt:lpstr>
      <vt:lpstr>   Gamma 数的性质:</vt:lpstr>
      <vt:lpstr>幻灯片 18</vt:lpstr>
      <vt:lpstr>c2分布的性质: (1) 若c2~c2(n), 则E(c2)=n, D(c2)=2n. 证明:  由Xi~N(0,1), 故</vt:lpstr>
      <vt:lpstr>由X1,X2,…,Xn的独立性, 于是</vt:lpstr>
      <vt:lpstr>幻灯片 21</vt:lpstr>
      <vt:lpstr>幻灯片 22</vt:lpstr>
      <vt:lpstr>例如, 查表得</vt:lpstr>
      <vt:lpstr>例2 设X1,…,X6是来自总体N(0,1)的样本, 又设  Y=(X1+X2+X3)2+(X4+X5+X6)2 试求常数C, 使CY服从c2分布.</vt:lpstr>
      <vt:lpstr>幻灯片 25</vt:lpstr>
      <vt:lpstr>三  t 分布 定义2 设X~N(0,1), Y~c2(n), 且X与Y相互独立, 则称</vt:lpstr>
      <vt:lpstr>t 分布概率密度的图形:</vt:lpstr>
      <vt:lpstr>t分布具有如下性质: (1) f(x)的图形关于y轴对称, 且</vt:lpstr>
      <vt:lpstr>(3) t分布的分位数: 设T~t(n), 对给定的实数a(0&lt;a&lt;1), 称满足条件</vt:lpstr>
      <vt:lpstr>类似地, 我们可以给出t分布的双侧分位数</vt:lpstr>
      <vt:lpstr>例如, 设t~t(8), 对水平a=0.05, 查表得到 ta(8)=t0.05(8)=1.8595, ta/2(8)=t0.025(8)=2.3060</vt:lpstr>
      <vt:lpstr>例如, 设T~t(8), 对水平a=0.05, 查表得到 ta(8)=t0.05(8)=1.8595, ta/2(8)=t0.025(8)=2.3060 故有  P{T&gt;1.8595}=P{T&lt;-1.8595}  =P{|T|&gt;2.3060}=0.05.</vt:lpstr>
      <vt:lpstr>注: ①当自由度n充分大时, t分布近似于正态分布, 故有  ta(n)ua ;    ta/2(n)ua/2. 从而当n&gt;45时, t分布的分位数可用正态分布的分位数近似. ②设ta(n)为t(n)的上侧a分位数, 则  P{T&lt;ta(n)}=1-a, P{T&lt;-ta(n)}=a,  P{|T|&gt;ta(n)}=2a.</vt:lpstr>
      <vt:lpstr>例3 设随机变量X~N(2,1), 随机变量Y1,Y2, Y3, Y4均服从N(0,4), 且X,Yi(i=1,2,3,4)都相互独立, 令</vt:lpstr>
      <vt:lpstr>解 由于X-2~N(0,1), Yi/2~N(0,1), i=1,2,3,4, 故由t分布的定义知</vt:lpstr>
      <vt:lpstr>四, F分布(用以方差分析, 协方差分析和回归分析) 定义3 设X~c2(m), Y~c2(n), 且X与Y相互独立, 则称</vt:lpstr>
      <vt:lpstr>F分布概率密度的图形:</vt:lpstr>
      <vt:lpstr>F分布具有如下性质: (1) 若X~t(n), 则X2~F(1,n); (2) 若F~F(m,n), 则</vt:lpstr>
      <vt:lpstr>(3) F分布的分位数: 设F~F(n,m), 对给定的实数a(0&lt;a&lt;1), 称满足条件</vt:lpstr>
      <vt:lpstr>F(n,m)分布的水平a的上侧分位数的示意图:</vt:lpstr>
      <vt:lpstr>(4) F分布的分位数的一个重要性质:</vt:lpstr>
      <vt:lpstr>例如, F0.05(10,5)=4.74, F0.025(5,10)=4.24.</vt:lpstr>
      <vt:lpstr>例4 设总体X服从标准正态分布, X1,X2,…,Xn是来自X的一个简单随机样本, 试问统计量</vt:lpstr>
      <vt:lpstr>幻灯片 44</vt:lpstr>
      <vt:lpstr>幻灯片 45</vt:lpstr>
      <vt:lpstr>幻灯片 46</vt:lpstr>
      <vt:lpstr> 作业 习题5-2 第138页开始  第4,5,6,9题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概率论与数理统计第18讲</dc:title>
  <dc:creator>cbhong</dc:creator>
  <dc:description>数理统计基础知识</dc:description>
  <cp:lastModifiedBy>鞠先孟</cp:lastModifiedBy>
  <cp:revision>44</cp:revision>
  <dcterms:created xsi:type="dcterms:W3CDTF">2006-05-04T07:37:01Z</dcterms:created>
  <dcterms:modified xsi:type="dcterms:W3CDTF">2017-02-19T10:03:09Z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