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2AAB7406-37FA-44F4-AF66-63F58EA87D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15502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1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 anchor="ctr" anchorCtr="1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32588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2DA1946-85A3-4662-8197-613A466D34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35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928100" y="6497638"/>
            <a:ext cx="215900" cy="3603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C4611-4BE6-442C-9474-079E1BD2AE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051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DE5E3-0CEF-4C94-ADEB-B403A79906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624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A7394-1B91-44E9-A24E-6DC767389C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420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A53BF-FC4E-4CCB-9E66-F13C6FAEBA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2190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6DAB4-C985-4537-9A55-ED3FA7F1A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258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172AEB-7549-479F-AD00-E3449A544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7361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83418-448E-4BF2-B626-121D8983BB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24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D4CA0-B4E2-4A4E-9C12-C2224B3254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419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D9A5F-53C1-435D-988A-A0C5DD468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053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C0FAC-D7F0-43CB-BDD9-11008983F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9952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0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B712A0BF-61F7-4FDC-A059-8E95EF97E4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11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87337" cy="431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36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tp://math.shekou.com/" TargetMode="External"/><Relationship Id="rId2" Type="http://schemas.openxmlformats.org/officeDocument/2006/relationships/hyperlink" Target="http://math.shekou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A5BB4E6-C442-4A78-81C0-70C69700A94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/>
              <a:t>概率论与数理统计第</a:t>
            </a:r>
            <a:r>
              <a:rPr lang="en-US" altLang="zh-CN" sz="4800"/>
              <a:t>19</a:t>
            </a:r>
            <a:r>
              <a:rPr lang="zh-CN" altLang="en-US" sz="4800"/>
              <a:t>讲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886200"/>
            <a:ext cx="7489825" cy="2422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/>
              <a:t>本讲义可在网址</a:t>
            </a:r>
            <a:r>
              <a:rPr lang="en-US" altLang="zh-CN" sz="3200">
                <a:hlinkClick r:id="rId2"/>
              </a:rPr>
              <a:t>http://math.shekou.com</a:t>
            </a:r>
            <a:endParaRPr lang="en-US" altLang="zh-CN" sz="3200"/>
          </a:p>
          <a:p>
            <a:pPr>
              <a:lnSpc>
                <a:spcPct val="90000"/>
              </a:lnSpc>
            </a:pPr>
            <a:r>
              <a:rPr lang="zh-CN" altLang="en-US" sz="3200"/>
              <a:t>或</a:t>
            </a:r>
          </a:p>
          <a:p>
            <a:pPr>
              <a:lnSpc>
                <a:spcPct val="90000"/>
              </a:lnSpc>
            </a:pPr>
            <a:r>
              <a:rPr lang="en-US" altLang="zh-CN" sz="3200">
                <a:hlinkClick r:id="rId3"/>
              </a:rPr>
              <a:t>ftp://math.shekou.com</a:t>
            </a:r>
            <a:endParaRPr lang="en-US" altLang="zh-CN" sz="3200"/>
          </a:p>
          <a:p>
            <a:pPr>
              <a:lnSpc>
                <a:spcPct val="90000"/>
              </a:lnSpc>
            </a:pPr>
            <a:r>
              <a:rPr lang="zh-CN" altLang="en-US" sz="3200"/>
              <a:t>下载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9235-3117-4962-ABAE-AACB127444F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对结论</a:t>
            </a:r>
            <a:r>
              <a:rPr lang="en-US" altLang="zh-CN"/>
              <a:t>(2), </a:t>
            </a:r>
            <a:r>
              <a:rPr lang="zh-CN" altLang="en-US"/>
              <a:t>前面已知</a:t>
            </a: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539750" y="908050"/>
          <a:ext cx="3721100" cy="1168400"/>
        </p:xfrm>
        <a:graphic>
          <a:graphicData uri="http://schemas.openxmlformats.org/presentationml/2006/ole">
            <p:oleObj spid="_x0000_s121865" name="Equation" r:id="rId3" imgW="3721100" imgH="1168400" progId="Equation.DSMT4">
              <p:embed/>
            </p:oleObj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859338" y="981075"/>
          <a:ext cx="3479800" cy="1066800"/>
        </p:xfrm>
        <a:graphic>
          <a:graphicData uri="http://schemas.openxmlformats.org/presentationml/2006/ole">
            <p:oleObj spid="_x0000_s121866" name="Equation" r:id="rId4" imgW="3479800" imgH="1066800" progId="Equation.DSMT4">
              <p:embed/>
            </p:oleObj>
          </a:graphicData>
        </a:graphic>
      </p:graphicFrame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68313" y="2060575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由</a:t>
            </a:r>
            <a:r>
              <a:rPr lang="en-US" altLang="zh-CN" i="1"/>
              <a:t>t</a:t>
            </a:r>
            <a:r>
              <a:rPr lang="zh-CN" altLang="en-US"/>
              <a:t>分布的定义有</a:t>
            </a: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468313" y="2852738"/>
          <a:ext cx="8394700" cy="2565400"/>
        </p:xfrm>
        <a:graphic>
          <a:graphicData uri="http://schemas.openxmlformats.org/presentationml/2006/ole">
            <p:oleObj spid="_x0000_s121867" name="Equation" r:id="rId5" imgW="8394700" imgH="2565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ED06-F369-4C54-8E1A-7BEA1B147BA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315118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(21,2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sym typeface="Euclid Extra" panose="02050502000505020303" pitchFamily="18" charset="2"/>
              </a:rPr>
              <a:t>,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en-US" altLang="zh-CN" baseline="-25000">
                <a:sym typeface="Euclid Extra" panose="02050502000505020303" pitchFamily="18" charset="2"/>
              </a:rPr>
              <a:t>25</a:t>
            </a:r>
            <a:r>
              <a:rPr lang="zh-CN" altLang="en-US">
                <a:sym typeface="Euclid Extra" panose="02050502000505020303" pitchFamily="18" charset="2"/>
              </a:rPr>
              <a:t>为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zh-CN" altLang="en-US">
                <a:sym typeface="Euclid Extra" panose="02050502000505020303" pitchFamily="18" charset="2"/>
              </a:rPr>
              <a:t>的一个样本</a:t>
            </a:r>
            <a:r>
              <a:rPr lang="en-US" altLang="zh-CN">
                <a:sym typeface="Euclid Extra" panose="02050502000505020303" pitchFamily="18" charset="2"/>
              </a:rPr>
              <a:t>, </a:t>
            </a:r>
            <a:r>
              <a:rPr lang="zh-CN" altLang="en-US">
                <a:sym typeface="Euclid Extra" panose="02050502000505020303" pitchFamily="18" charset="2"/>
              </a:rPr>
              <a:t>求</a:t>
            </a:r>
            <a:br>
              <a:rPr lang="zh-CN" altLang="en-US">
                <a:sym typeface="Euclid Extra" panose="02050502000505020303" pitchFamily="18" charset="2"/>
              </a:rPr>
            </a:br>
            <a:r>
              <a:rPr lang="en-US" altLang="zh-CN">
                <a:sym typeface="Euclid Extra" panose="02050502000505020303" pitchFamily="18" charset="2"/>
              </a:rPr>
              <a:t>(1) </a:t>
            </a:r>
            <a:r>
              <a:rPr lang="zh-CN" altLang="en-US">
                <a:sym typeface="Euclid Extra" panose="02050502000505020303" pitchFamily="18" charset="2"/>
              </a:rPr>
              <a:t>样本均值</a:t>
            </a:r>
            <a:r>
              <a:rPr lang="zh-CN" altLang="en-US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的数学期望与方差</a:t>
            </a:r>
            <a:r>
              <a:rPr lang="en-US" altLang="zh-CN">
                <a:sym typeface="Symbol" panose="05050102010706020507" pitchFamily="18" charset="2"/>
              </a:rPr>
              <a:t>;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(2)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{|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21 |0.24}.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zh-CN" altLang="en-US" b="1">
                <a:solidFill>
                  <a:schemeClr val="hlink"/>
                </a:solidFill>
                <a:sym typeface="Symbol" panose="05050102010706020507" pitchFamily="18" charset="2"/>
              </a:rPr>
              <a:t>解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(1) </a:t>
            </a:r>
            <a:r>
              <a:rPr lang="zh-CN" altLang="en-US">
                <a:sym typeface="Symbol" panose="05050102010706020507" pitchFamily="18" charset="2"/>
              </a:rPr>
              <a:t>因为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771775" y="2497138"/>
          <a:ext cx="5969000" cy="571500"/>
        </p:xfrm>
        <a:graphic>
          <a:graphicData uri="http://schemas.openxmlformats.org/presentationml/2006/ole">
            <p:oleObj spid="_x0000_s123913" name="Equation" r:id="rId3" imgW="5969000" imgH="571500" progId="Equation.DSMT4">
              <p:embed/>
            </p:oleObj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124075" y="3141663"/>
          <a:ext cx="2984500" cy="622300"/>
        </p:xfrm>
        <a:graphic>
          <a:graphicData uri="http://schemas.openxmlformats.org/presentationml/2006/ole">
            <p:oleObj spid="_x0000_s123914" name="Equation" r:id="rId4" imgW="2984500" imgH="622300" progId="Equation.DSMT4">
              <p:embed/>
            </p:oleObj>
          </a:graphicData>
        </a:graphic>
      </p:graphicFrame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395288" y="3716338"/>
            <a:ext cx="1871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1116013" y="4005263"/>
          <a:ext cx="7112000" cy="1930400"/>
        </p:xfrm>
        <a:graphic>
          <a:graphicData uri="http://schemas.openxmlformats.org/presentationml/2006/ole">
            <p:oleObj spid="_x0000_s123915" name="Equation" r:id="rId5" imgW="7112000" imgH="1930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27A9-D0DF-4DB0-8B59-2827A4D7A287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320675" y="330200"/>
          <a:ext cx="8531225" cy="5886450"/>
        </p:xfrm>
        <a:graphic>
          <a:graphicData uri="http://schemas.openxmlformats.org/presentationml/2006/ole">
            <p:oleObj spid="_x0000_s125958" name="Document" r:id="rId3" imgW="5961600" imgH="41184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1600-D099-49E2-9356-AEE22E8DF4AA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250825" y="333375"/>
          <a:ext cx="8510588" cy="5900738"/>
        </p:xfrm>
        <a:graphic>
          <a:graphicData uri="http://schemas.openxmlformats.org/presentationml/2006/ole">
            <p:oleObj spid="_x0000_s128005" name="Document" r:id="rId3" imgW="5900040" imgH="4083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A4325-42F3-4DD4-A122-7E809901DD2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例如若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/>
              <a:t>=0.1, </a:t>
            </a:r>
            <a:r>
              <a:rPr lang="en-US" altLang="zh-CN" i="1"/>
              <a:t>n</a:t>
            </a:r>
            <a:r>
              <a:rPr lang="en-US" altLang="zh-CN"/>
              <a:t>=10. </a:t>
            </a:r>
            <a:r>
              <a:rPr lang="zh-CN" altLang="en-US"/>
              <a:t>则</a:t>
            </a: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39713" y="908050"/>
          <a:ext cx="8251825" cy="1096963"/>
        </p:xfrm>
        <a:graphic>
          <a:graphicData uri="http://schemas.openxmlformats.org/presentationml/2006/ole">
            <p:oleObj spid="_x0000_s129033" name="Equation" r:id="rId3" imgW="9080500" imgH="1206500" progId="Equation.DSMT4">
              <p:embed/>
            </p:oleObj>
          </a:graphicData>
        </a:graphic>
      </p:graphicFrame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468313" y="2060575"/>
            <a:ext cx="8135937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于是我们以</a:t>
            </a:r>
            <a:r>
              <a:rPr lang="en-US" altLang="zh-CN"/>
              <a:t>99.7%</a:t>
            </a:r>
            <a:r>
              <a:rPr lang="zh-CN" altLang="en-US"/>
              <a:t>的概率断言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与物体真正重量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的偏差不超过</a:t>
            </a:r>
            <a:r>
              <a:rPr lang="en-US" altLang="zh-CN">
                <a:sym typeface="Symbol" panose="05050102010706020507" pitchFamily="18" charset="2"/>
              </a:rPr>
              <a:t>0.09. </a:t>
            </a:r>
            <a:r>
              <a:rPr lang="zh-CN" altLang="en-US">
                <a:sym typeface="Symbol" panose="05050102010706020507" pitchFamily="18" charset="2"/>
              </a:rPr>
              <a:t>如果将称量次数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增加到</a:t>
            </a:r>
            <a:r>
              <a:rPr lang="en-US" altLang="zh-CN">
                <a:sym typeface="Symbol" panose="05050102010706020507" pitchFamily="18" charset="2"/>
              </a:rPr>
              <a:t>100, </a:t>
            </a:r>
            <a:r>
              <a:rPr lang="zh-CN" altLang="en-US">
                <a:sym typeface="Symbol" panose="05050102010706020507" pitchFamily="18" charset="2"/>
              </a:rPr>
              <a:t>则</a:t>
            </a: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323850" y="3860800"/>
          <a:ext cx="8228013" cy="1096963"/>
        </p:xfrm>
        <a:graphic>
          <a:graphicData uri="http://schemas.openxmlformats.org/presentationml/2006/ole">
            <p:oleObj spid="_x0000_s129034" name="Equation" r:id="rId4" imgW="9055100" imgH="1206500" progId="Equation.DSMT4">
              <p:embed/>
            </p:oleObj>
          </a:graphicData>
        </a:graphic>
      </p:graphicFrame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50825" y="4941888"/>
            <a:ext cx="84978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这时我们以同样的概率断言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与物体真正重量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的偏差不超过</a:t>
            </a:r>
            <a:r>
              <a:rPr lang="en-US" altLang="zh-CN">
                <a:sym typeface="Symbol" panose="05050102010706020507" pitchFamily="18" charset="2"/>
              </a:rPr>
              <a:t>0.03.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FFF6-8215-4249-9192-C13B6E4C6D5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435975" cy="574357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3</a:t>
            </a:r>
            <a:r>
              <a:rPr lang="en-US" altLang="zh-CN"/>
              <a:t> </a:t>
            </a:r>
            <a:r>
              <a:rPr lang="zh-CN" altLang="en-US"/>
              <a:t>在设计导弹发射装置时</a:t>
            </a:r>
            <a:r>
              <a:rPr lang="en-US" altLang="zh-CN"/>
              <a:t>, </a:t>
            </a:r>
            <a:r>
              <a:rPr lang="zh-CN" altLang="en-US"/>
              <a:t>重要事情之一是研究弹着点偏离目标中心的距离的方差</a:t>
            </a:r>
            <a:r>
              <a:rPr lang="en-US" altLang="zh-CN"/>
              <a:t>. </a:t>
            </a:r>
            <a:r>
              <a:rPr lang="zh-CN" altLang="en-US"/>
              <a:t>对于一类导弹发射装置</a:t>
            </a:r>
            <a:r>
              <a:rPr lang="en-US" altLang="zh-CN"/>
              <a:t>, </a:t>
            </a:r>
            <a:r>
              <a:rPr lang="zh-CN" altLang="en-US"/>
              <a:t>弹着点偏离目标中心的距离服从正态分布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zh-CN" altLang="en-US"/>
              <a:t>这里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=100</a:t>
            </a:r>
            <a:r>
              <a:rPr lang="zh-CN" altLang="en-US"/>
              <a:t>米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zh-CN" altLang="en-US"/>
              <a:t>现在进行了</a:t>
            </a:r>
            <a:r>
              <a:rPr lang="en-US" altLang="zh-CN"/>
              <a:t>25</a:t>
            </a:r>
            <a:r>
              <a:rPr lang="zh-CN" altLang="en-US"/>
              <a:t>次发射试验</a:t>
            </a:r>
            <a:r>
              <a:rPr lang="en-US" altLang="zh-CN"/>
              <a:t>, </a:t>
            </a:r>
            <a:r>
              <a:rPr lang="zh-CN" altLang="en-US"/>
              <a:t>用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zh-CN" altLang="en-US"/>
              <a:t>记这</a:t>
            </a:r>
            <a:r>
              <a:rPr lang="en-US" altLang="zh-CN"/>
              <a:t>25</a:t>
            </a:r>
            <a:r>
              <a:rPr lang="zh-CN" altLang="en-US"/>
              <a:t>次试验中弹着点偏离目标中心的距离的样本方差</a:t>
            </a:r>
            <a:r>
              <a:rPr lang="en-US" altLang="zh-CN"/>
              <a:t>, </a:t>
            </a:r>
            <a:r>
              <a:rPr lang="zh-CN" altLang="en-US"/>
              <a:t>试求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zh-CN" altLang="en-US"/>
              <a:t>超过</a:t>
            </a:r>
            <a:r>
              <a:rPr lang="en-US" altLang="zh-CN"/>
              <a:t>50</a:t>
            </a:r>
            <a:r>
              <a:rPr lang="zh-CN" altLang="en-US"/>
              <a:t>米</a:t>
            </a:r>
            <a:r>
              <a:rPr lang="en-US" altLang="zh-CN" baseline="30000"/>
              <a:t>2</a:t>
            </a:r>
            <a:r>
              <a:rPr lang="zh-CN" altLang="en-US"/>
              <a:t>的概率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96D2-2238-4EF3-84EA-56C17B36F17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  <a:r>
              <a:rPr lang="zh-CN" altLang="en-US"/>
              <a:t> 因为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411413" y="0"/>
          <a:ext cx="3835400" cy="1117600"/>
        </p:xfrm>
        <a:graphic>
          <a:graphicData uri="http://schemas.openxmlformats.org/presentationml/2006/ole">
            <p:oleObj spid="_x0000_s133129" name="Equation" r:id="rId3" imgW="3835400" imgH="1117600" progId="Equation.DSMT4">
              <p:embed/>
            </p:oleObj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468313" y="1125538"/>
            <a:ext cx="3455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</a:t>
            </a:r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79388" y="1628775"/>
          <a:ext cx="8675687" cy="3638550"/>
        </p:xfrm>
        <a:graphic>
          <a:graphicData uri="http://schemas.openxmlformats.org/presentationml/2006/ole">
            <p:oleObj spid="_x0000_s133130" name="Equation" r:id="rId4" imgW="9144000" imgH="3835400" progId="Equation.DSMT4">
              <p:embed/>
            </p:oleObj>
          </a:graphicData>
        </a:graphic>
      </p:graphicFrame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395288" y="5373688"/>
            <a:ext cx="82089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于是我们以超过</a:t>
            </a:r>
            <a:r>
              <a:rPr lang="en-US" altLang="zh-CN"/>
              <a:t>97.5%</a:t>
            </a:r>
            <a:r>
              <a:rPr lang="zh-CN" altLang="en-US"/>
              <a:t>的概率断言</a:t>
            </a:r>
            <a:r>
              <a:rPr lang="en-US" altLang="zh-CN"/>
              <a:t>, </a:t>
            </a:r>
            <a:r>
              <a:rPr lang="en-US" altLang="zh-CN" i="1"/>
              <a:t>S</a:t>
            </a:r>
            <a:r>
              <a:rPr lang="en-US" altLang="zh-CN" baseline="30000"/>
              <a:t>2</a:t>
            </a:r>
            <a:r>
              <a:rPr lang="zh-CN" altLang="en-US"/>
              <a:t>超过</a:t>
            </a:r>
            <a:r>
              <a:rPr lang="en-US" altLang="zh-CN"/>
              <a:t>50</a:t>
            </a:r>
            <a:r>
              <a:rPr lang="zh-CN" altLang="en-US"/>
              <a:t>米</a:t>
            </a:r>
            <a:r>
              <a:rPr lang="en-US" altLang="zh-CN" baseline="30000"/>
              <a:t>2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9128-F613-44B4-975E-470120ECBE8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1927225"/>
          </a:xfrm>
        </p:spPr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例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从正态总体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,</a:t>
            </a:r>
            <a:r>
              <a:rPr lang="en-US" altLang="zh-CN" dirty="0" smtClean="0"/>
              <a:t> 0.5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中抽取容量为</a:t>
            </a:r>
            <a:r>
              <a:rPr lang="en-US" altLang="zh-CN" dirty="0">
                <a:sym typeface="Symbol" panose="05050102010706020507" pitchFamily="18" charset="2"/>
              </a:rPr>
              <a:t>10</a:t>
            </a:r>
            <a:r>
              <a:rPr lang="zh-CN" altLang="en-US" dirty="0">
                <a:sym typeface="Symbol" panose="05050102010706020507" pitchFamily="18" charset="2"/>
              </a:rPr>
              <a:t>的样本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…, 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. 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是样本的均值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i="1" dirty="0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未知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计算概率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2051050" y="2060575"/>
          <a:ext cx="4419600" cy="2641600"/>
        </p:xfrm>
        <a:graphic>
          <a:graphicData uri="http://schemas.openxmlformats.org/presentationml/2006/ole">
            <p:oleObj spid="_x0000_s135176" name="Equation" r:id="rId3" imgW="4419600" imgH="2641600" progId="Equation.DSMT4">
              <p:embed/>
            </p:oleObj>
          </a:graphicData>
        </a:graphic>
      </p:graphicFrame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611188" y="4724400"/>
            <a:ext cx="79930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hlink"/>
                </a:solidFill>
              </a:rPr>
              <a:t>[</a:t>
            </a:r>
            <a:r>
              <a:rPr lang="zh-CN" altLang="en-US" b="1">
                <a:solidFill>
                  <a:schemeClr val="hlink"/>
                </a:solidFill>
              </a:rPr>
              <a:t>分析</a:t>
            </a:r>
            <a:r>
              <a:rPr lang="en-US" altLang="zh-CN" b="1">
                <a:solidFill>
                  <a:schemeClr val="hlink"/>
                </a:solidFill>
              </a:rPr>
              <a:t>]</a:t>
            </a:r>
            <a:r>
              <a:rPr lang="en-US" altLang="zh-CN"/>
              <a:t> </a:t>
            </a:r>
            <a:r>
              <a:rPr lang="zh-CN" altLang="en-US"/>
              <a:t>计算与随机变量有关的事件的概率</a:t>
            </a:r>
            <a:r>
              <a:rPr lang="en-US" altLang="zh-CN"/>
              <a:t>, </a:t>
            </a:r>
            <a:r>
              <a:rPr lang="zh-CN" altLang="en-US"/>
              <a:t>必须知道该随机变量的分布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E15-50AA-46CE-9809-78CEA1CAE88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</a:rPr>
              <a:t>解</a:t>
            </a:r>
            <a:r>
              <a:rPr lang="zh-CN" altLang="en-US" dirty="0"/>
              <a:t> 若</a:t>
            </a:r>
            <a:r>
              <a:rPr lang="en-US" altLang="zh-CN" i="1" dirty="0">
                <a:latin typeface="Symbol" panose="05050102010706020507" pitchFamily="18" charset="2"/>
              </a:rPr>
              <a:t>m</a:t>
            </a:r>
            <a:r>
              <a:rPr lang="zh-CN" altLang="en-US" dirty="0"/>
              <a:t>未知</a:t>
            </a:r>
            <a:r>
              <a:rPr lang="en-US" altLang="zh-CN" dirty="0"/>
              <a:t>, </a:t>
            </a:r>
            <a:r>
              <a:rPr lang="zh-CN" altLang="en-US" dirty="0"/>
              <a:t>由于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~</a:t>
            </a:r>
            <a:r>
              <a:rPr lang="en-US" altLang="zh-CN" i="1" dirty="0" err="1"/>
              <a:t>N</a:t>
            </a:r>
            <a:r>
              <a:rPr lang="en-US" altLang="zh-CN" dirty="0"/>
              <a:t>(</a:t>
            </a:r>
            <a:r>
              <a:rPr lang="en-US" altLang="zh-CN" i="1" dirty="0">
                <a:latin typeface="Symbol" panose="05050102010706020507" pitchFamily="18" charset="2"/>
              </a:rPr>
              <a:t>m</a:t>
            </a:r>
            <a:r>
              <a:rPr lang="en-US" altLang="zh-CN" dirty="0"/>
              <a:t>,0.5</a:t>
            </a:r>
            <a:r>
              <a:rPr lang="en-US" altLang="zh-CN" baseline="30000" dirty="0"/>
              <a:t>2</a:t>
            </a:r>
            <a:r>
              <a:rPr lang="en-US" altLang="zh-CN" dirty="0"/>
              <a:t>), </a:t>
            </a:r>
            <a:r>
              <a:rPr lang="zh-CN" altLang="en-US" dirty="0"/>
              <a:t>所以</a:t>
            </a: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700338" y="981075"/>
          <a:ext cx="3073400" cy="1066800"/>
        </p:xfrm>
        <a:graphic>
          <a:graphicData uri="http://schemas.openxmlformats.org/presentationml/2006/ole">
            <p:oleObj spid="_x0000_s138247" name="Equation" r:id="rId3" imgW="3073400" imgH="1066800" progId="Equation.DSMT4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900113" y="2276475"/>
          <a:ext cx="7188200" cy="2590800"/>
        </p:xfrm>
        <a:graphic>
          <a:graphicData uri="http://schemas.openxmlformats.org/presentationml/2006/ole">
            <p:oleObj spid="_x0000_s138248" name="Equation" r:id="rId4" imgW="7188200" imgH="25908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DE08-404E-45A4-9086-23DFC3942C6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29600" cy="1139825"/>
          </a:xfrm>
        </p:spPr>
        <p:txBody>
          <a:bodyPr/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611188" y="1125538"/>
          <a:ext cx="8027987" cy="1076325"/>
        </p:xfrm>
        <a:graphic>
          <a:graphicData uri="http://schemas.openxmlformats.org/presentationml/2006/ole">
            <p:oleObj spid="_x0000_s140298" name="Equation" r:id="rId3" imgW="9283700" imgH="1244600" progId="Equation.DSMT4">
              <p:embed/>
            </p:oleObj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468313" y="2636838"/>
            <a:ext cx="7632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查</a:t>
            </a:r>
            <a:r>
              <a:rPr lang="en-US" altLang="zh-CN" i="1">
                <a:latin typeface="Symbol" panose="05050102010706020507" pitchFamily="18" charset="2"/>
              </a:rPr>
              <a:t>c</a:t>
            </a:r>
            <a:r>
              <a:rPr lang="en-US" altLang="zh-CN" baseline="30000"/>
              <a:t>2</a:t>
            </a:r>
            <a:r>
              <a:rPr lang="zh-CN" altLang="en-US"/>
              <a:t>分布表知</a:t>
            </a:r>
            <a:r>
              <a:rPr lang="en-US" altLang="zh-CN"/>
              <a:t>: </a:t>
            </a: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635375" y="2708275"/>
          <a:ext cx="3022600" cy="596900"/>
        </p:xfrm>
        <a:graphic>
          <a:graphicData uri="http://schemas.openxmlformats.org/presentationml/2006/ole">
            <p:oleObj spid="_x0000_s140299" name="Equation" r:id="rId4" imgW="3022600" imgH="596900" progId="Equation.DSMT4">
              <p:embed/>
            </p:oleObj>
          </a:graphicData>
        </a:graphic>
      </p:graphicFrame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539750" y="3644900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1331913" y="4292600"/>
          <a:ext cx="5976937" cy="1322388"/>
        </p:xfrm>
        <a:graphic>
          <a:graphicData uri="http://schemas.openxmlformats.org/presentationml/2006/ole">
            <p:oleObj spid="_x0000_s140300" name="Equation" r:id="rId5" imgW="5626100" imgH="12446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2D50334F-7F83-45D0-B378-AFAC6BC47DD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§5.3 </a:t>
            </a:r>
            <a:r>
              <a:rPr lang="zh-CN" altLang="en-US">
                <a:cs typeface="Times New Roman" panose="02020603050405020304" pitchFamily="18" charset="0"/>
              </a:rPr>
              <a:t>抽样分布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612B-933E-4618-ADC6-7DC62A8CECE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565400"/>
            <a:ext cx="8229600" cy="1139825"/>
          </a:xfrm>
        </p:spPr>
        <p:txBody>
          <a:bodyPr/>
          <a:lstStyle/>
          <a:p>
            <a:r>
              <a:rPr lang="zh-CN" altLang="en-US"/>
              <a:t>查</a:t>
            </a:r>
            <a:r>
              <a:rPr lang="en-US" altLang="zh-CN" i="1">
                <a:latin typeface="Symbol" panose="05050102010706020507" pitchFamily="18" charset="2"/>
              </a:rPr>
              <a:t>c</a:t>
            </a:r>
            <a:r>
              <a:rPr lang="en-US" altLang="zh-CN" baseline="30000"/>
              <a:t>2</a:t>
            </a:r>
            <a:r>
              <a:rPr lang="zh-CN" altLang="en-US"/>
              <a:t>分布表知</a:t>
            </a:r>
            <a:r>
              <a:rPr lang="en-US" altLang="zh-CN"/>
              <a:t>,</a:t>
            </a: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95288" y="260350"/>
          <a:ext cx="8497887" cy="2286000"/>
        </p:xfrm>
        <a:graphic>
          <a:graphicData uri="http://schemas.openxmlformats.org/presentationml/2006/ole">
            <p:oleObj spid="_x0000_s142345" name="Equation" r:id="rId3" imgW="9817100" imgH="2641600" progId="Equation.DSMT4">
              <p:embed/>
            </p:oleObj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3727450" y="2705100"/>
          <a:ext cx="2667000" cy="596900"/>
        </p:xfrm>
        <a:graphic>
          <a:graphicData uri="http://schemas.openxmlformats.org/presentationml/2006/ole">
            <p:oleObj spid="_x0000_s142346" name="Equation" r:id="rId4" imgW="2666880" imgH="596880" progId="Equation.DSMT4">
              <p:embed/>
            </p:oleObj>
          </a:graphicData>
        </a:graphic>
      </p:graphicFrame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468313" y="3644900"/>
            <a:ext cx="3743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</a:t>
            </a: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258888" y="4365625"/>
          <a:ext cx="6442075" cy="1076325"/>
        </p:xfrm>
        <a:graphic>
          <a:graphicData uri="http://schemas.openxmlformats.org/presentationml/2006/ole">
            <p:oleObj spid="_x0000_s142347" name="Equation" r:id="rId5" imgW="7442200" imgH="124460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6D3A-369B-4D69-989D-7D25516A769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23590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例</a:t>
            </a:r>
            <a:r>
              <a:rPr lang="en-US" altLang="zh-CN" b="1">
                <a:solidFill>
                  <a:schemeClr val="hlink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从正态总体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>
                <a:latin typeface="Symbol" panose="05050102010706020507" pitchFamily="18" charset="2"/>
              </a:rPr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中抽取容量为</a:t>
            </a:r>
            <a:r>
              <a:rPr lang="en-US" altLang="zh-CN"/>
              <a:t>16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分别为样本均值和样本方差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若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m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均未知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求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的方差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及概率</a:t>
            </a: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900113" y="2349500"/>
          <a:ext cx="6705600" cy="4064000"/>
        </p:xfrm>
        <a:graphic>
          <a:graphicData uri="http://schemas.openxmlformats.org/presentationml/2006/ole">
            <p:oleObj spid="_x0000_s144390" name="Equation" r:id="rId3" imgW="6705600" imgH="406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B25-3DB9-4766-A61D-2A135299393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解</a:t>
            </a: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1835150" y="333375"/>
          <a:ext cx="3479800" cy="1066800"/>
        </p:xfrm>
        <a:graphic>
          <a:graphicData uri="http://schemas.openxmlformats.org/presentationml/2006/ole">
            <p:oleObj spid="_x0000_s146441" name="Equation" r:id="rId3" imgW="3479800" imgH="1066800" progId="Equation.DSMT4">
              <p:embed/>
            </p:oleObj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1403648" y="1772816"/>
          <a:ext cx="4152900" cy="1143000"/>
        </p:xfrm>
        <a:graphic>
          <a:graphicData uri="http://schemas.openxmlformats.org/presentationml/2006/ole">
            <p:oleObj spid="_x0000_s146442" name="Equation" r:id="rId4" imgW="4152600" imgH="1143000" progId="Equation.DSMT4">
              <p:embed/>
            </p:oleObj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1403648" y="3429000"/>
          <a:ext cx="3924300" cy="1117600"/>
        </p:xfrm>
        <a:graphic>
          <a:graphicData uri="http://schemas.openxmlformats.org/presentationml/2006/ole">
            <p:oleObj spid="_x0000_s146443" name="Equation" r:id="rId5" imgW="3924000" imgH="1117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95CCF-1FE7-485B-AC1F-E2A8BD182158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539750" y="692150"/>
          <a:ext cx="7886700" cy="3314700"/>
        </p:xfrm>
        <a:graphic>
          <a:graphicData uri="http://schemas.openxmlformats.org/presentationml/2006/ole">
            <p:oleObj spid="_x0000_s148485" name="Equation" r:id="rId3" imgW="7886700" imgH="3314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D3EC-3811-43C0-9B42-B7FC9E042FD0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684213" y="404813"/>
          <a:ext cx="6565900" cy="3352800"/>
        </p:xfrm>
        <a:graphic>
          <a:graphicData uri="http://schemas.openxmlformats.org/presentationml/2006/ole">
            <p:oleObj spid="_x0000_s149509" name="Equation" r:id="rId3" imgW="6565900" imgH="3352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7556-FA3A-4EEA-98E0-B4A36EFCFF7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39825"/>
          </a:xfrm>
        </p:spPr>
        <p:txBody>
          <a:bodyPr/>
          <a:lstStyle/>
          <a:p>
            <a:r>
              <a:rPr lang="en-US" altLang="zh-CN"/>
              <a:t>(3) </a:t>
            </a:r>
            <a:r>
              <a:rPr lang="zh-CN" altLang="en-US"/>
              <a:t>由于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2411413" y="188913"/>
          <a:ext cx="5651500" cy="1066800"/>
        </p:xfrm>
        <a:graphic>
          <a:graphicData uri="http://schemas.openxmlformats.org/presentationml/2006/ole">
            <p:oleObj spid="_x0000_s150535" name="Equation" r:id="rId3" imgW="5651500" imgH="1066800" progId="Equation.DSMT4">
              <p:embed/>
            </p:oleObj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971550" y="1341438"/>
          <a:ext cx="6578600" cy="4762500"/>
        </p:xfrm>
        <a:graphic>
          <a:graphicData uri="http://schemas.openxmlformats.org/presentationml/2006/ole">
            <p:oleObj spid="_x0000_s150536" name="Equation" r:id="rId4" imgW="6578600" imgH="47625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8F5-0B14-4F7B-B921-E3AA63ADE779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23850" y="260350"/>
          <a:ext cx="8540750" cy="6294438"/>
        </p:xfrm>
        <a:graphic>
          <a:graphicData uri="http://schemas.openxmlformats.org/presentationml/2006/ole">
            <p:oleObj spid="_x0000_s152581" name="Document" r:id="rId3" imgW="5922000" imgH="435600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351C-0BC9-41E8-A9EC-6EFB4E5C217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052513"/>
            <a:ext cx="8229600" cy="1139825"/>
          </a:xfrm>
        </p:spPr>
        <p:txBody>
          <a:bodyPr/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900113" y="115888"/>
          <a:ext cx="7340600" cy="1231900"/>
        </p:xfrm>
        <a:graphic>
          <a:graphicData uri="http://schemas.openxmlformats.org/presentationml/2006/ole">
            <p:oleObj spid="_x0000_s153609" name="Equation" r:id="rId3" imgW="7340600" imgH="1231900" progId="Equation.DSMT4">
              <p:embed/>
            </p:oleObj>
          </a:graphicData>
        </a:graphic>
      </p:graphicFrame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468313" y="1341438"/>
          <a:ext cx="8255000" cy="2844800"/>
        </p:xfrm>
        <a:graphic>
          <a:graphicData uri="http://schemas.openxmlformats.org/presentationml/2006/ole">
            <p:oleObj spid="_x0000_s153610" name="Equation" r:id="rId4" imgW="8255000" imgH="2844800" progId="Equation.DSMT4">
              <p:embed/>
            </p:oleObj>
          </a:graphicData>
        </a:graphic>
      </p:graphicFrame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250825" y="4221163"/>
            <a:ext cx="4537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2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153608" name="Object 8"/>
          <p:cNvGraphicFramePr>
            <a:graphicFrameLocks noChangeAspect="1"/>
          </p:cNvGraphicFramePr>
          <p:nvPr/>
        </p:nvGraphicFramePr>
        <p:xfrm>
          <a:off x="539750" y="4941888"/>
          <a:ext cx="8255000" cy="1282700"/>
        </p:xfrm>
        <a:graphic>
          <a:graphicData uri="http://schemas.openxmlformats.org/presentationml/2006/ole">
            <p:oleObj spid="_x0000_s153611" name="Equation" r:id="rId5" imgW="8255000" imgH="1282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9B48-0A9A-4363-932F-DC09647EFB5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证明</a:t>
            </a:r>
            <a:r>
              <a:rPr lang="zh-CN" altLang="en-US"/>
              <a:t> </a:t>
            </a:r>
            <a:r>
              <a:rPr lang="en-US" altLang="zh-CN"/>
              <a:t>(1) </a:t>
            </a:r>
            <a:r>
              <a:rPr lang="zh-CN" altLang="en-US"/>
              <a:t>因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187450" y="981075"/>
          <a:ext cx="6553200" cy="596900"/>
        </p:xfrm>
        <a:graphic>
          <a:graphicData uri="http://schemas.openxmlformats.org/presentationml/2006/ole">
            <p:oleObj spid="_x0000_s155658" name="Equation" r:id="rId3" imgW="6553200" imgH="596900" progId="Equation.DSMT4">
              <p:embed/>
            </p:oleObj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611188" y="1557338"/>
            <a:ext cx="806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相互独立</a:t>
            </a:r>
            <a:r>
              <a:rPr lang="en-US" altLang="zh-CN"/>
              <a:t>, </a:t>
            </a:r>
            <a:r>
              <a:rPr lang="zh-CN" altLang="en-US"/>
              <a:t>故</a:t>
            </a:r>
          </a:p>
        </p:txBody>
      </p:sp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1476375" y="2133600"/>
          <a:ext cx="5486400" cy="1320800"/>
        </p:xfrm>
        <a:graphic>
          <a:graphicData uri="http://schemas.openxmlformats.org/presentationml/2006/ole">
            <p:oleObj spid="_x0000_s155659" name="Equation" r:id="rId4" imgW="5486400" imgH="1320800" progId="Equation.DSMT4">
              <p:embed/>
            </p:oleObj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1476375" y="3860800"/>
          <a:ext cx="6019800" cy="1346200"/>
        </p:xfrm>
        <a:graphic>
          <a:graphicData uri="http://schemas.openxmlformats.org/presentationml/2006/ole">
            <p:oleObj spid="_x0000_s155660" name="Equation" r:id="rId5" imgW="6019800" imgH="1346200" progId="Equation.DSMT4">
              <p:embed/>
            </p:oleObj>
          </a:graphicData>
        </a:graphic>
      </p:graphicFrame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611188" y="3429000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即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7D92-E304-4D4D-8E25-D3879B3C14E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(2) </a:t>
            </a:r>
            <a:r>
              <a:rPr lang="zh-CN" altLang="en-US"/>
              <a:t>因</a:t>
            </a: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611188" y="908050"/>
          <a:ext cx="7721600" cy="1181100"/>
        </p:xfrm>
        <a:graphic>
          <a:graphicData uri="http://schemas.openxmlformats.org/presentationml/2006/ole">
            <p:oleObj spid="_x0000_s157704" name="Equation" r:id="rId3" imgW="7721600" imgH="1181100" progId="Equation.DSMT4">
              <p:embed/>
            </p:oleObj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539750" y="2205038"/>
            <a:ext cx="770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且相互独立</a:t>
            </a:r>
            <a:r>
              <a:rPr lang="en-US" altLang="zh-CN"/>
              <a:t>, </a:t>
            </a:r>
            <a:r>
              <a:rPr lang="zh-CN" altLang="en-US"/>
              <a:t>因此有</a:t>
            </a:r>
          </a:p>
        </p:txBody>
      </p:sp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179388" y="2924175"/>
          <a:ext cx="8804275" cy="2212975"/>
        </p:xfrm>
        <a:graphic>
          <a:graphicData uri="http://schemas.openxmlformats.org/presentationml/2006/ole">
            <p:oleObj spid="_x0000_s157705" name="Equation" r:id="rId4" imgW="9499600" imgH="2387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11C4-C5BC-47E3-BEEA-01515E38806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8803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一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抽样分布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有时</a:t>
            </a:r>
            <a:r>
              <a:rPr lang="en-US" altLang="zh-CN"/>
              <a:t>, </a:t>
            </a:r>
            <a:r>
              <a:rPr lang="zh-CN" altLang="en-US"/>
              <a:t>总体分布的类型虽然已知</a:t>
            </a:r>
            <a:r>
              <a:rPr lang="en-US" altLang="zh-CN"/>
              <a:t>, </a:t>
            </a:r>
            <a:r>
              <a:rPr lang="zh-CN" altLang="en-US"/>
              <a:t>但其中含有未知参数</a:t>
            </a:r>
            <a:r>
              <a:rPr lang="en-US" altLang="zh-CN"/>
              <a:t>, </a:t>
            </a:r>
            <a:r>
              <a:rPr lang="zh-CN" altLang="en-US"/>
              <a:t>此时需对总体的未知参数或对总体的数字特征</a:t>
            </a:r>
            <a:r>
              <a:rPr lang="en-US" altLang="zh-CN"/>
              <a:t>(</a:t>
            </a:r>
            <a:r>
              <a:rPr lang="zh-CN" altLang="en-US"/>
              <a:t>如数学期望</a:t>
            </a:r>
            <a:r>
              <a:rPr lang="en-US" altLang="zh-CN"/>
              <a:t>, </a:t>
            </a:r>
            <a:r>
              <a:rPr lang="zh-CN" altLang="en-US"/>
              <a:t>方差等</a:t>
            </a:r>
            <a:r>
              <a:rPr lang="en-US" altLang="zh-CN"/>
              <a:t>)</a:t>
            </a:r>
            <a:r>
              <a:rPr lang="zh-CN" altLang="en-US"/>
              <a:t>进行统计推断</a:t>
            </a:r>
            <a:r>
              <a:rPr lang="en-US" altLang="zh-CN"/>
              <a:t>, </a:t>
            </a:r>
            <a:r>
              <a:rPr lang="zh-CN" altLang="en-US"/>
              <a:t>此类问题称为</a:t>
            </a:r>
            <a:r>
              <a:rPr lang="zh-CN" altLang="en-US" b="1">
                <a:solidFill>
                  <a:schemeClr val="hlink"/>
                </a:solidFill>
              </a:rPr>
              <a:t>参数统计推断</a:t>
            </a:r>
            <a:r>
              <a:rPr lang="en-US" altLang="zh-CN"/>
              <a:t>. </a:t>
            </a:r>
            <a:r>
              <a:rPr lang="zh-CN" altLang="en-US"/>
              <a:t>在参数统计推断问题中</a:t>
            </a:r>
            <a:r>
              <a:rPr lang="en-US" altLang="zh-CN"/>
              <a:t>, </a:t>
            </a:r>
            <a:r>
              <a:rPr lang="zh-CN" altLang="en-US"/>
              <a:t>常需利用总体的样本构造出合适的统计量</a:t>
            </a:r>
            <a:r>
              <a:rPr lang="en-US" altLang="zh-CN"/>
              <a:t>, </a:t>
            </a:r>
            <a:r>
              <a:rPr lang="zh-CN" altLang="en-US"/>
              <a:t>并使其服从或渐近地服从已知的分布</a:t>
            </a:r>
            <a:r>
              <a:rPr lang="en-US" altLang="zh-CN"/>
              <a:t>. </a:t>
            </a:r>
            <a:r>
              <a:rPr lang="zh-CN" altLang="en-US"/>
              <a:t>统计学中泛称统计量分布为</a:t>
            </a:r>
            <a:r>
              <a:rPr lang="zh-CN" altLang="en-US" b="1">
                <a:solidFill>
                  <a:schemeClr val="hlink"/>
                </a:solidFill>
              </a:rPr>
              <a:t>抽样分布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871C-4EAB-413F-BF0B-7708F1B1381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59750" name="Text Box 6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noFill/>
          <a:ln/>
          <a:extLst>
            <a:ext uri="{91240B29-F687-4F45-9708-019B960494DF}">
              <a14:hiddenLine xmlns=""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当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-25000"/>
              <a:t>2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由</a:t>
            </a:r>
            <a:r>
              <a:rPr lang="en-US" altLang="zh-CN"/>
              <a:t>(1)</a:t>
            </a:r>
            <a:r>
              <a:rPr lang="zh-CN" altLang="en-US"/>
              <a:t>知</a:t>
            </a: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1187450" y="981075"/>
          <a:ext cx="6235700" cy="1282700"/>
        </p:xfrm>
        <a:graphic>
          <a:graphicData uri="http://schemas.openxmlformats.org/presentationml/2006/ole">
            <p:oleObj spid="_x0000_s159756" name="Equation" r:id="rId3" imgW="6235700" imgH="1282700" progId="Equation.DSMT4">
              <p:embed/>
            </p:oleObj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68313" y="2349500"/>
          <a:ext cx="8305800" cy="1143000"/>
        </p:xfrm>
        <a:graphic>
          <a:graphicData uri="http://schemas.openxmlformats.org/presentationml/2006/ole">
            <p:oleObj spid="_x0000_s159757" name="Equation" r:id="rId4" imgW="8305800" imgH="1143000" progId="Equation.DSMT4">
              <p:embed/>
            </p:oleObj>
          </a:graphicData>
        </a:graphic>
      </p:graphicFrame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68313" y="3500438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1763713" y="3573463"/>
          <a:ext cx="5143500" cy="1879600"/>
        </p:xfrm>
        <a:graphic>
          <a:graphicData uri="http://schemas.openxmlformats.org/presentationml/2006/ole">
            <p:oleObj spid="_x0000_s159758" name="Equation" r:id="rId5" imgW="5143500" imgH="1879600" progId="Equation.DSMT4">
              <p:embed/>
            </p:oleObj>
          </a:graphicData>
        </a:graphic>
      </p:graphicFrame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23850" y="5589588"/>
            <a:ext cx="842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整理后即得结论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D529-E3D1-4911-AF2F-FA548074952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935287"/>
          </a:xfrm>
        </p:spPr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</a:rPr>
              <a:t>例</a:t>
            </a:r>
            <a:r>
              <a:rPr lang="en-US" altLang="zh-CN" b="1" dirty="0">
                <a:solidFill>
                  <a:schemeClr val="hlink"/>
                </a:solidFill>
              </a:rPr>
              <a:t>6</a:t>
            </a:r>
            <a:r>
              <a:rPr lang="en-US" altLang="zh-CN" dirty="0"/>
              <a:t> </a:t>
            </a:r>
            <a:r>
              <a:rPr lang="zh-CN" altLang="en-US" dirty="0"/>
              <a:t>设两个正态总体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都服从正态分布</a:t>
            </a:r>
            <a:r>
              <a:rPr lang="en-US" altLang="zh-CN" i="1" dirty="0"/>
              <a:t>N</a:t>
            </a:r>
            <a:r>
              <a:rPr lang="en-US" altLang="zh-CN" dirty="0"/>
              <a:t>(20,3). </a:t>
            </a:r>
            <a:r>
              <a:rPr lang="zh-CN" altLang="en-US" dirty="0"/>
              <a:t>今从总体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中分别抽得容量</a:t>
            </a:r>
            <a:r>
              <a:rPr lang="en-US" altLang="zh-CN" i="1" dirty="0"/>
              <a:t>n</a:t>
            </a:r>
            <a:r>
              <a:rPr lang="en-US" altLang="zh-CN" baseline="-25000" dirty="0"/>
              <a:t>1</a:t>
            </a:r>
            <a:r>
              <a:rPr lang="en-US" altLang="zh-CN" dirty="0"/>
              <a:t>=10, </a:t>
            </a:r>
            <a:r>
              <a:rPr lang="en-US" altLang="zh-CN" i="1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=15</a:t>
            </a:r>
            <a:r>
              <a:rPr lang="zh-CN" altLang="en-US" dirty="0"/>
              <a:t>的两个相互独立的样本</a:t>
            </a:r>
            <a:r>
              <a:rPr lang="en-US" altLang="zh-CN" dirty="0"/>
              <a:t>, </a:t>
            </a:r>
            <a:r>
              <a:rPr lang="zh-CN" altLang="en-US" dirty="0"/>
              <a:t>求</a:t>
            </a:r>
            <a:r>
              <a:rPr lang="en-US" altLang="zh-CN" i="1" dirty="0"/>
              <a:t>P</a:t>
            </a:r>
            <a:r>
              <a:rPr lang="en-US" altLang="zh-CN" dirty="0"/>
              <a:t>{|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dirty="0">
                <a:sym typeface="Symbol" panose="05050102010706020507" pitchFamily="18" charset="2"/>
              </a:rPr>
              <a:t>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|&gt;</a:t>
            </a:r>
            <a:r>
              <a:rPr lang="en-US" altLang="zh-CN" dirty="0"/>
              <a:t>0.3}.</a:t>
            </a:r>
            <a:br>
              <a:rPr lang="en-US" altLang="zh-CN" dirty="0"/>
            </a:br>
            <a:r>
              <a:rPr lang="zh-CN" altLang="en-US" b="1" dirty="0">
                <a:solidFill>
                  <a:schemeClr val="hlink"/>
                </a:solidFill>
              </a:rPr>
              <a:t>解</a:t>
            </a:r>
            <a:r>
              <a:rPr lang="zh-CN" altLang="en-US" dirty="0"/>
              <a:t> 由题设知</a:t>
            </a: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971550" y="3284538"/>
          <a:ext cx="6972300" cy="1816100"/>
        </p:xfrm>
        <a:graphic>
          <a:graphicData uri="http://schemas.openxmlformats.org/presentationml/2006/ole">
            <p:oleObj spid="_x0000_s161798" name="Equation" r:id="rId3" imgW="6972300" imgH="18161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2691-AAB7-4321-97D5-74BF0E682D6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412875"/>
            <a:ext cx="8229600" cy="1139825"/>
          </a:xfrm>
        </p:spPr>
        <p:txBody>
          <a:bodyPr/>
          <a:lstStyle/>
          <a:p>
            <a:r>
              <a:rPr lang="zh-CN" altLang="en-US"/>
              <a:t>于是</a:t>
            </a: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2700338" y="188913"/>
          <a:ext cx="2971800" cy="1168400"/>
        </p:xfrm>
        <a:graphic>
          <a:graphicData uri="http://schemas.openxmlformats.org/presentationml/2006/ole">
            <p:oleObj spid="_x0000_s163847" name="Equation" r:id="rId3" imgW="2971800" imgH="1168400" progId="Equation.DSMT4">
              <p:embed/>
            </p:oleObj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827088" y="1916113"/>
          <a:ext cx="7620000" cy="3454400"/>
        </p:xfrm>
        <a:graphic>
          <a:graphicData uri="http://schemas.openxmlformats.org/presentationml/2006/ole">
            <p:oleObj spid="_x0000_s163848" name="Equation" r:id="rId4" imgW="7620000" imgH="345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664F5-4CA2-4D60-9202-50F820A76F84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250825" y="188913"/>
          <a:ext cx="8594725" cy="6340475"/>
        </p:xfrm>
        <a:graphic>
          <a:graphicData uri="http://schemas.openxmlformats.org/presentationml/2006/ole">
            <p:oleObj spid="_x0000_s165894" name="Document" r:id="rId3" imgW="5957280" imgH="43869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38E3E-11B0-4E26-9C1D-BE110ADC45C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93528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四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一般正态总体抽样分布的极限分布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对于一般总体</a:t>
            </a:r>
            <a:r>
              <a:rPr lang="en-US" altLang="zh-CN"/>
              <a:t>, </a:t>
            </a:r>
            <a:r>
              <a:rPr lang="zh-CN" altLang="en-US"/>
              <a:t>无论其服从什么分布</a:t>
            </a:r>
            <a:r>
              <a:rPr lang="en-US" altLang="zh-CN"/>
              <a:t>(</a:t>
            </a:r>
            <a:r>
              <a:rPr lang="zh-CN" altLang="en-US"/>
              <a:t>离散的或者连续的</a:t>
            </a:r>
            <a:r>
              <a:rPr lang="en-US" altLang="zh-CN"/>
              <a:t>), </a:t>
            </a:r>
            <a:r>
              <a:rPr lang="zh-CN" altLang="en-US"/>
              <a:t>只要样本容量</a:t>
            </a:r>
            <a:r>
              <a:rPr lang="en-US" altLang="zh-CN" i="1"/>
              <a:t>n</a:t>
            </a:r>
            <a:r>
              <a:rPr lang="zh-CN" altLang="en-US"/>
              <a:t>足够大根据中心极限定理</a:t>
            </a:r>
            <a:r>
              <a:rPr lang="en-US" altLang="zh-CN"/>
              <a:t>, </a:t>
            </a:r>
            <a:r>
              <a:rPr lang="zh-CN" altLang="en-US"/>
              <a:t>它的样本均值</a:t>
            </a:r>
            <a:r>
              <a:rPr lang="zh-CN" altLang="en-US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都近似服从正态分布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即近似有</a:t>
            </a: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2051050" y="3141663"/>
          <a:ext cx="3886200" cy="2514600"/>
        </p:xfrm>
        <a:graphic>
          <a:graphicData uri="http://schemas.openxmlformats.org/presentationml/2006/ole">
            <p:oleObj spid="_x0000_s167942" name="Equation" r:id="rId3" imgW="3886200" imgH="2514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884B-7CF7-47F6-9DFE-E980702187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9272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课堂练习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1.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baseline="-25000"/>
              <a:t>15</a:t>
            </a:r>
            <a:r>
              <a:rPr lang="zh-CN" altLang="en-US"/>
              <a:t>为正态总体</a:t>
            </a:r>
            <a:r>
              <a:rPr lang="en-US" altLang="zh-CN" i="1"/>
              <a:t>N</a:t>
            </a:r>
            <a:r>
              <a:rPr lang="en-US" altLang="zh-CN"/>
              <a:t>(0,3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为样本均值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求</a:t>
            </a:r>
            <a:r>
              <a:rPr lang="en-US" altLang="zh-CN"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1258888" y="2205038"/>
          <a:ext cx="5867400" cy="1244600"/>
        </p:xfrm>
        <a:graphic>
          <a:graphicData uri="http://schemas.openxmlformats.org/presentationml/2006/ole">
            <p:oleObj spid="_x0000_s169990" name="Equation" r:id="rId3" imgW="5867400" imgH="1244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C78B-BD4D-4691-B1F4-89089A442CB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430462"/>
          </a:xfrm>
        </p:spPr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zh-CN" altLang="en-US"/>
              <a:t>为总体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的一个样本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为样本均值和样本方差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又设新增加一个试验量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+1, </a:t>
            </a:r>
            <a:r>
              <a:rPr lang="zh-CN" altLang="en-US">
                <a:sym typeface="Symbol" panose="05050102010706020507" pitchFamily="18" charset="2"/>
              </a:rPr>
              <a:t>而且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+1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也相互独立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求统计量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2339975" y="2565400"/>
          <a:ext cx="3771900" cy="1206500"/>
        </p:xfrm>
        <a:graphic>
          <a:graphicData uri="http://schemas.openxmlformats.org/presentationml/2006/ole">
            <p:oleObj spid="_x0000_s172039" name="Equation" r:id="rId3" imgW="3771900" imgH="1206500" progId="Equation.DSMT4">
              <p:embed/>
            </p:oleObj>
          </a:graphicData>
        </a:graphic>
      </p:graphicFrame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395288" y="3789363"/>
            <a:ext cx="7993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的分布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CD8B-E74A-4A88-A4CF-2D8E176E728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175375"/>
          </a:xfrm>
        </p:spPr>
        <p:txBody>
          <a:bodyPr/>
          <a:lstStyle/>
          <a:p>
            <a:r>
              <a:rPr lang="zh-CN" altLang="en-US"/>
              <a:t>作业 习题</a:t>
            </a:r>
            <a:r>
              <a:rPr lang="en-US" altLang="zh-CN"/>
              <a:t>5-3 </a:t>
            </a:r>
            <a:r>
              <a:rPr lang="zh-CN" altLang="en-US"/>
              <a:t>第</a:t>
            </a:r>
            <a:r>
              <a:rPr lang="en-US" altLang="zh-CN"/>
              <a:t>183</a:t>
            </a:r>
            <a:r>
              <a:rPr lang="zh-CN" altLang="en-US"/>
              <a:t>页开始</a:t>
            </a:r>
            <a:br>
              <a:rPr lang="zh-CN" altLang="en-US"/>
            </a:br>
            <a:r>
              <a:rPr lang="zh-CN" altLang="en-US"/>
              <a:t>第</a:t>
            </a:r>
            <a:r>
              <a:rPr lang="en-US" altLang="zh-CN"/>
              <a:t>2,3,9</a:t>
            </a:r>
            <a:r>
              <a:rPr lang="zh-CN" altLang="en-US"/>
              <a:t>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2BAE-E6B4-44CF-A94D-51DD1CCF8C8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62950" cy="6391275"/>
          </a:xfrm>
        </p:spPr>
        <p:txBody>
          <a:bodyPr/>
          <a:lstStyle/>
          <a:p>
            <a:r>
              <a:rPr lang="zh-CN" altLang="en-US"/>
              <a:t>讨论抽样分布的途径有两个</a:t>
            </a:r>
            <a:r>
              <a:rPr lang="en-US" altLang="zh-CN"/>
              <a:t>. </a:t>
            </a:r>
            <a:r>
              <a:rPr lang="zh-CN" altLang="en-US"/>
              <a:t>一是精确地求出抽样分布</a:t>
            </a:r>
            <a:r>
              <a:rPr lang="en-US" altLang="zh-CN"/>
              <a:t>, </a:t>
            </a:r>
            <a:r>
              <a:rPr lang="zh-CN" altLang="en-US"/>
              <a:t>并称相应的统计推断为</a:t>
            </a:r>
            <a:r>
              <a:rPr lang="zh-CN" altLang="en-US" b="1">
                <a:solidFill>
                  <a:schemeClr val="hlink"/>
                </a:solidFill>
              </a:rPr>
              <a:t>小样本统计推断</a:t>
            </a:r>
            <a:r>
              <a:rPr lang="en-US" altLang="zh-CN"/>
              <a:t>; </a:t>
            </a:r>
            <a:r>
              <a:rPr lang="zh-CN" altLang="en-US"/>
              <a:t>另一种方式是让样本容量趋于无穷</a:t>
            </a:r>
            <a:r>
              <a:rPr lang="en-US" altLang="zh-CN"/>
              <a:t>, </a:t>
            </a:r>
            <a:r>
              <a:rPr lang="zh-CN" altLang="en-US"/>
              <a:t>并求出抽样分布的极限分布</a:t>
            </a:r>
            <a:r>
              <a:rPr lang="en-US" altLang="zh-CN"/>
              <a:t>. </a:t>
            </a:r>
            <a:r>
              <a:rPr lang="zh-CN" altLang="en-US"/>
              <a:t>然后</a:t>
            </a:r>
            <a:r>
              <a:rPr lang="en-US" altLang="zh-CN"/>
              <a:t>, </a:t>
            </a:r>
            <a:r>
              <a:rPr lang="zh-CN" altLang="en-US"/>
              <a:t>在样本容量充分大时</a:t>
            </a:r>
            <a:r>
              <a:rPr lang="en-US" altLang="zh-CN"/>
              <a:t>, </a:t>
            </a:r>
            <a:r>
              <a:rPr lang="zh-CN" altLang="en-US"/>
              <a:t>再利用该极限分布作为抽样分布的近似分布</a:t>
            </a:r>
            <a:r>
              <a:rPr lang="en-US" altLang="zh-CN"/>
              <a:t>, </a:t>
            </a:r>
            <a:r>
              <a:rPr lang="zh-CN" altLang="en-US"/>
              <a:t>进而对未知参数进行统计推断</a:t>
            </a:r>
            <a:r>
              <a:rPr lang="en-US" altLang="zh-CN"/>
              <a:t>, </a:t>
            </a:r>
            <a:r>
              <a:rPr lang="zh-CN" altLang="en-US"/>
              <a:t>称与此相应的统计推断为</a:t>
            </a:r>
            <a:r>
              <a:rPr lang="zh-CN" altLang="en-US" b="1">
                <a:solidFill>
                  <a:schemeClr val="hlink"/>
                </a:solidFill>
              </a:rPr>
              <a:t>大样本统计推断</a:t>
            </a:r>
            <a:r>
              <a:rPr lang="en-US" altLang="zh-CN"/>
              <a:t>. </a:t>
            </a:r>
            <a:r>
              <a:rPr lang="zh-CN" altLang="en-US"/>
              <a:t>这里重点讨论正态总体的抽样分布</a:t>
            </a:r>
            <a:r>
              <a:rPr lang="en-US" altLang="zh-CN"/>
              <a:t>, </a:t>
            </a:r>
            <a:r>
              <a:rPr lang="zh-CN" altLang="en-US"/>
              <a:t>属小样本统计范畴</a:t>
            </a:r>
            <a:r>
              <a:rPr lang="en-US" altLang="zh-CN"/>
              <a:t>, </a:t>
            </a:r>
            <a:r>
              <a:rPr lang="zh-CN" altLang="en-US"/>
              <a:t>此外</a:t>
            </a:r>
            <a:r>
              <a:rPr lang="en-US" altLang="zh-CN"/>
              <a:t>, </a:t>
            </a:r>
            <a:r>
              <a:rPr lang="zh-CN" altLang="en-US"/>
              <a:t>也简要介绍一般总体的某些抽样分布的极限分布</a:t>
            </a:r>
            <a:r>
              <a:rPr lang="en-US" altLang="zh-CN"/>
              <a:t>, </a:t>
            </a:r>
            <a:r>
              <a:rPr lang="zh-CN" altLang="en-US"/>
              <a:t>属大样本统计范畴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FECC-CB0F-48D9-B1C3-C88DCA92AD1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42350" cy="243046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二</a:t>
            </a:r>
            <a:r>
              <a:rPr lang="en-US" altLang="zh-CN" b="1">
                <a:solidFill>
                  <a:schemeClr val="hlink"/>
                </a:solidFill>
              </a:rPr>
              <a:t>, </a:t>
            </a:r>
            <a:r>
              <a:rPr lang="zh-CN" altLang="en-US" b="1">
                <a:solidFill>
                  <a:schemeClr val="hlink"/>
                </a:solidFill>
              </a:rPr>
              <a:t>单正态总体的抽样分布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zh-CN" altLang="en-US"/>
              <a:t>的均值为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 </a:t>
            </a:r>
            <a:r>
              <a:rPr lang="zh-CN" altLang="en-US"/>
              <a:t>方差为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sym typeface="Euclid Extra" panose="02050502000505020303" pitchFamily="18" charset="2"/>
              </a:rPr>
              <a:t>, 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en-US" altLang="zh-CN" i="1" baseline="-25000">
                <a:sym typeface="Euclid Extra" panose="02050502000505020303" pitchFamily="18" charset="2"/>
              </a:rPr>
              <a:t>n</a:t>
            </a:r>
            <a:r>
              <a:rPr lang="zh-CN" altLang="en-US">
                <a:sym typeface="Euclid Extra" panose="02050502000505020303" pitchFamily="18" charset="2"/>
              </a:rPr>
              <a:t>是取自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zh-CN" altLang="en-US">
                <a:sym typeface="Euclid Extra" panose="02050502000505020303" pitchFamily="18" charset="2"/>
              </a:rPr>
              <a:t>的一个样本</a:t>
            </a:r>
            <a:r>
              <a:rPr lang="en-US" altLang="zh-CN">
                <a:sym typeface="Euclid Extra" panose="02050502000505020303" pitchFamily="18" charset="2"/>
              </a:rPr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分别为该样本的样本均值与样本方差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95288" y="2349500"/>
          <a:ext cx="8280400" cy="1244600"/>
        </p:xfrm>
        <a:graphic>
          <a:graphicData uri="http://schemas.openxmlformats.org/presentationml/2006/ole">
            <p:oleObj spid="_x0000_s109577" name="Equation" r:id="rId3" imgW="8280400" imgH="1244600" progId="Equation.DSMT4">
              <p:embed/>
            </p:oleObj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395288" y="3716338"/>
          <a:ext cx="6832600" cy="2540000"/>
        </p:xfrm>
        <a:graphic>
          <a:graphicData uri="http://schemas.openxmlformats.org/presentationml/2006/ole">
            <p:oleObj spid="_x0000_s109578" name="Equation" r:id="rId4" imgW="6832600" imgH="2540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CD2F-1A30-478E-A7DA-2D853ED0A61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而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539750" y="765175"/>
          <a:ext cx="7747000" cy="4800600"/>
        </p:xfrm>
        <a:graphic>
          <a:graphicData uri="http://schemas.openxmlformats.org/presentationml/2006/ole">
            <p:oleObj spid="_x0000_s112646" name="Equation" r:id="rId3" imgW="7747000" imgH="4800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9076-A80E-48AA-8DF6-C6CB2065A60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18488" cy="2071687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定理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sym typeface="Euclid Extra" panose="02050502000505020303" pitchFamily="18" charset="2"/>
              </a:rPr>
              <a:t>, 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en-US" altLang="zh-CN" i="1" baseline="-25000">
                <a:sym typeface="Euclid Extra" panose="02050502000505020303" pitchFamily="18" charset="2"/>
              </a:rPr>
              <a:t>n</a:t>
            </a:r>
            <a:r>
              <a:rPr lang="zh-CN" altLang="en-US">
                <a:sym typeface="Euclid Extra" panose="02050502000505020303" pitchFamily="18" charset="2"/>
              </a:rPr>
              <a:t>是取自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zh-CN" altLang="en-US">
                <a:sym typeface="Euclid Extra" panose="02050502000505020303" pitchFamily="18" charset="2"/>
              </a:rPr>
              <a:t>的一个样本</a:t>
            </a:r>
            <a:r>
              <a:rPr lang="en-US" altLang="zh-CN">
                <a:sym typeface="Euclid Extra" panose="02050502000505020303" pitchFamily="18" charset="2"/>
              </a:rPr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分别为该样本的样本均值与样本方差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684213" y="2133600"/>
          <a:ext cx="7823200" cy="1930400"/>
        </p:xfrm>
        <a:graphic>
          <a:graphicData uri="http://schemas.openxmlformats.org/presentationml/2006/ole">
            <p:oleObj spid="_x0000_s114696" name="Equation" r:id="rId3" imgW="7823200" imgH="1930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032E7-2B2B-49FA-9F87-99EF57554E9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2430462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定理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sym typeface="Euclid Extra" panose="02050502000505020303" pitchFamily="18" charset="2"/>
              </a:rPr>
              <a:t>, 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en-US" altLang="zh-CN" i="1" baseline="-25000">
                <a:sym typeface="Euclid Extra" panose="02050502000505020303" pitchFamily="18" charset="2"/>
              </a:rPr>
              <a:t>n</a:t>
            </a:r>
            <a:r>
              <a:rPr lang="zh-CN" altLang="en-US">
                <a:sym typeface="Euclid Extra" panose="02050502000505020303" pitchFamily="18" charset="2"/>
              </a:rPr>
              <a:t>是取自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zh-CN" altLang="en-US">
                <a:sym typeface="Euclid Extra" panose="02050502000505020303" pitchFamily="18" charset="2"/>
              </a:rPr>
              <a:t>的一个样本</a:t>
            </a:r>
            <a:r>
              <a:rPr lang="en-US" altLang="zh-CN">
                <a:sym typeface="Euclid Extra" panose="02050502000505020303" pitchFamily="18" charset="2"/>
              </a:rPr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分别为该样本的样本均值与样本方差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  <a:br>
              <a:rPr lang="zh-CN" altLang="en-US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(1)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684213" y="2492375"/>
          <a:ext cx="7835900" cy="1854200"/>
        </p:xfrm>
        <a:graphic>
          <a:graphicData uri="http://schemas.openxmlformats.org/presentationml/2006/ole">
            <p:oleObj spid="_x0000_s117767" name="Equation" r:id="rId3" imgW="7835900" imgH="1854200" progId="Equation.DSMT4">
              <p:embed/>
            </p:oleObj>
          </a:graphicData>
        </a:graphic>
      </p:graphicFrame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39750" y="4365625"/>
            <a:ext cx="73453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相互独立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ym typeface="Symbol" panose="05050102010706020507" pitchFamily="18" charset="2"/>
              </a:rPr>
              <a:t>证略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4A28-EF10-4040-BB78-27EF19201A7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47050" cy="1927225"/>
          </a:xfrm>
        </p:spPr>
        <p:txBody>
          <a:bodyPr/>
          <a:lstStyle/>
          <a:p>
            <a:r>
              <a:rPr lang="zh-CN" altLang="en-US" b="1">
                <a:solidFill>
                  <a:schemeClr val="hlink"/>
                </a:solidFill>
              </a:rPr>
              <a:t>定理</a:t>
            </a:r>
            <a:r>
              <a:rPr lang="en-US" altLang="zh-CN" b="1">
                <a:solidFill>
                  <a:schemeClr val="hlink"/>
                </a:solidFill>
              </a:rPr>
              <a:t>3</a:t>
            </a:r>
            <a:r>
              <a:rPr lang="en-US" altLang="zh-CN"/>
              <a:t> </a:t>
            </a:r>
            <a:r>
              <a:rPr lang="zh-CN" altLang="en-US"/>
              <a:t>设总体</a:t>
            </a:r>
            <a:r>
              <a:rPr lang="en-US" altLang="zh-CN" i="1"/>
              <a:t>X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en-US" altLang="zh-CN"/>
              <a:t>,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>
                <a:sym typeface="Euclid Extra" panose="02050502000505020303" pitchFamily="18" charset="2"/>
              </a:rPr>
              <a:t>, 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en-US" altLang="zh-CN" i="1" baseline="-25000">
                <a:sym typeface="Euclid Extra" panose="02050502000505020303" pitchFamily="18" charset="2"/>
              </a:rPr>
              <a:t>n</a:t>
            </a:r>
            <a:r>
              <a:rPr lang="zh-CN" altLang="en-US">
                <a:sym typeface="Euclid Extra" panose="02050502000505020303" pitchFamily="18" charset="2"/>
              </a:rPr>
              <a:t>是取自</a:t>
            </a:r>
            <a:r>
              <a:rPr lang="en-US" altLang="zh-CN" i="1">
                <a:sym typeface="Euclid Extra" panose="02050502000505020303" pitchFamily="18" charset="2"/>
              </a:rPr>
              <a:t>X</a:t>
            </a:r>
            <a:r>
              <a:rPr lang="zh-CN" altLang="en-US">
                <a:sym typeface="Euclid Extra" panose="02050502000505020303" pitchFamily="18" charset="2"/>
              </a:rPr>
              <a:t>的一个样本</a:t>
            </a:r>
            <a:r>
              <a:rPr lang="en-US" altLang="zh-CN">
                <a:sym typeface="Euclid Extra" panose="02050502000505020303" pitchFamily="18" charset="2"/>
              </a:rPr>
              <a:t>, </a:t>
            </a:r>
            <a:r>
              <a:rPr lang="en-US" altLang="zh-CN">
                <a:sym typeface="Symbol" panose="05050102010706020507" pitchFamily="18" charset="2"/>
              </a:rPr>
              <a:t>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分别为该样本的样本均值与样本方差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则有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827088" y="1989138"/>
          <a:ext cx="7251700" cy="2514600"/>
        </p:xfrm>
        <a:graphic>
          <a:graphicData uri="http://schemas.openxmlformats.org/presentationml/2006/ole">
            <p:oleObj spid="_x0000_s119815" name="Equation" r:id="rId3" imgW="7251700" imgH="2514600" progId="Equation.DSMT4">
              <p:embed/>
            </p:oleObj>
          </a:graphicData>
        </a:graphic>
      </p:graphicFrame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611188" y="4724400"/>
            <a:ext cx="7993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hlink"/>
                </a:solidFill>
              </a:rPr>
              <a:t>证明</a:t>
            </a:r>
            <a:r>
              <a:rPr lang="zh-CN" altLang="en-US"/>
              <a:t> 结论</a:t>
            </a:r>
            <a:r>
              <a:rPr lang="en-US" altLang="zh-CN"/>
              <a:t>(1)</a:t>
            </a:r>
            <a:r>
              <a:rPr lang="zh-CN" altLang="en-US"/>
              <a:t>是</a:t>
            </a:r>
            <a:r>
              <a:rPr lang="en-US" altLang="zh-CN" i="1">
                <a:latin typeface="Symbol" panose="05050102010706020507" pitchFamily="18" charset="2"/>
              </a:rPr>
              <a:t>c</a:t>
            </a:r>
            <a:r>
              <a:rPr lang="en-US" altLang="zh-CN" baseline="30000"/>
              <a:t>2</a:t>
            </a:r>
            <a:r>
              <a:rPr lang="zh-CN" altLang="en-US"/>
              <a:t>分布定义的直接推论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概率论与数理统计讲义">
  <a:themeElements>
    <a:clrScheme name="概率论与数理统计讲义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概率论与数理统计讲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概率论与数理统计讲义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讲义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概率论与数理统计讲义</Template>
  <TotalTime>1205</TotalTime>
  <Words>790</Words>
  <Application>Microsoft Office PowerPoint</Application>
  <PresentationFormat>全屏显示(4:3)</PresentationFormat>
  <Paragraphs>92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概率论与数理统计讲义</vt:lpstr>
      <vt:lpstr>Equation</vt:lpstr>
      <vt:lpstr>Document</vt:lpstr>
      <vt:lpstr>MathType 6.0 Equation</vt:lpstr>
      <vt:lpstr>概率论与数理统计第19讲</vt:lpstr>
      <vt:lpstr>§5.3 抽样分布</vt:lpstr>
      <vt:lpstr>一, 抽样分布 有时, 总体分布的类型虽然已知, 但其中含有未知参数, 此时需对总体的未知参数或对总体的数字特征(如数学期望, 方差等)进行统计推断, 此类问题称为参数统计推断. 在参数统计推断问题中, 常需利用总体的样本构造出合适的统计量, 并使其服从或渐近地服从已知的分布. 统计学中泛称统计量分布为抽样分布.</vt:lpstr>
      <vt:lpstr>讨论抽样分布的途径有两个. 一是精确地求出抽样分布, 并称相应的统计推断为小样本统计推断; 另一种方式是让样本容量趋于无穷, 并求出抽样分布的极限分布. 然后, 在样本容量充分大时, 再利用该极限分布作为抽样分布的近似分布, 进而对未知参数进行统计推断, 称与此相应的统计推断为大样本统计推断. 这里重点讨论正态总体的抽样分布, 属小样本统计范畴, 此外, 也简要介绍一般总体的某些抽样分布的极限分布, 属大样本统计范畴.</vt:lpstr>
      <vt:lpstr>二, 单正态总体的抽样分布 设总体X的均值为m, 方差为s2, X1,X2,, Xn是取自X的一个样本, X与S2分别为该样本的样本均值与样本方差, 则有</vt:lpstr>
      <vt:lpstr>而</vt:lpstr>
      <vt:lpstr>定理1 设总体X~N(m,s2), X1,X2,, Xn是取自X的一个样本, X与S2分别为该样本的样本均值与样本方差, 则有</vt:lpstr>
      <vt:lpstr>定理2 设总体X~N(m,s2), X1,X2,, Xn是取自X的一个样本, X与S2分别为该样本的样本均值与样本方差, 则有 (1)</vt:lpstr>
      <vt:lpstr>定理3 设总体X~N(m,s2), X1,X2,, Xn是取自X的一个样本, X与S2分别为该样本的样本均值与样本方差, 则有</vt:lpstr>
      <vt:lpstr>对结论(2), 前面已知</vt:lpstr>
      <vt:lpstr>例1 设X~N(21,22), X1,X2,,X25为X的一个样本, 求 (1) 样本均值X的数学期望与方差; (2) P{|X-21 |0.24}. 解 (1) 因为</vt:lpstr>
      <vt:lpstr>幻灯片 12</vt:lpstr>
      <vt:lpstr>幻灯片 13</vt:lpstr>
      <vt:lpstr>例如若s=0.1, n=10. 则</vt:lpstr>
      <vt:lpstr>例3 在设计导弹发射装置时, 重要事情之一是研究弹着点偏离目标中心的距离的方差. 对于一类导弹发射装置, 弹着点偏离目标中心的距离服从正态分布N(m,s2), 这里s2=100米2, 现在进行了25次发射试验, 用S2记这25次试验中弹着点偏离目标中心的距离的样本方差, 试求S2超过50米2的概率.</vt:lpstr>
      <vt:lpstr>解 因为</vt:lpstr>
      <vt:lpstr>例4 从正态总体N(m, 0.52)中抽取容量为10的样本X1,X2, …, Xn. X是样本的均值. 若m未知, 计算概率</vt:lpstr>
      <vt:lpstr>解 若m未知, 由于Xi~N(m,0.52), 所以</vt:lpstr>
      <vt:lpstr>故</vt:lpstr>
      <vt:lpstr>查c2分布表知,</vt:lpstr>
      <vt:lpstr>例5 从正态总体X~N(m,s2)中抽取容量为16的一个样本, X, S2分别为样本均值和样本方差, 若m, s2均未知, 求S2的方差D(S2)及概率</vt:lpstr>
      <vt:lpstr>解</vt:lpstr>
      <vt:lpstr>幻灯片 23</vt:lpstr>
      <vt:lpstr>幻灯片 24</vt:lpstr>
      <vt:lpstr>(3) 由于</vt:lpstr>
      <vt:lpstr>幻灯片 26</vt:lpstr>
      <vt:lpstr>则</vt:lpstr>
      <vt:lpstr>证明 (1) 因</vt:lpstr>
      <vt:lpstr>(2) 因</vt:lpstr>
      <vt:lpstr>(3) 当s12=s22=s2时, 由(1)知</vt:lpstr>
      <vt:lpstr>例6 设两个正态总体X与Y都服从正态分布N(20,3). 今从总体X与Y中分别抽得容量n1=10, n2=15的两个相互独立的样本, 求P{|X -Y |&gt;0.3}. 解 由题设知</vt:lpstr>
      <vt:lpstr>于是</vt:lpstr>
      <vt:lpstr>幻灯片 33</vt:lpstr>
      <vt:lpstr>四, 一般正态总体抽样分布的极限分布 对于一般总体, 无论其服从什么分布(离散的或者连续的), 只要样本容量n足够大根据中心极限定理, 它的样本均值X都近似服从正态分布. 即近似有</vt:lpstr>
      <vt:lpstr>课堂练习 1. 设X1,X2,…,X15为正态总体N(0,32)的一个样本, X为样本均值, 求:</vt:lpstr>
      <vt:lpstr>2. 设X1,X2,…,Xn为总体X~N(m,s2)的一个样本, X和S2为样本均值和样本方差. 又设新增加一个试验量Xn+1, 而且Xn+1与X1,…,Xn也相互独立, 求统计量</vt:lpstr>
      <vt:lpstr>作业 习题5-3 第183页开始 第2,3,9题</vt:lpstr>
    </vt:vector>
  </TitlesOfParts>
  <Company>shenzhen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概率论与数理统计第19讲</dc:title>
  <dc:creator>cbhong</dc:creator>
  <dc:description>抽样分布</dc:description>
  <cp:lastModifiedBy>鞠先孟</cp:lastModifiedBy>
  <cp:revision>20</cp:revision>
  <dcterms:created xsi:type="dcterms:W3CDTF">2006-05-11T00:58:09Z</dcterms:created>
  <dcterms:modified xsi:type="dcterms:W3CDTF">2017-02-21T14:46:47Z</dcterms:modified>
</cp:coreProperties>
</file>