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5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3DF3920F-2BB8-490C-A7ED-9AB0269306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30659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1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 anchor="ctr" anchorCtr="1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32588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1D22B4E-9800-4805-8012-870BD4C2C99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35" name="AutoShape 1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928100" y="6497638"/>
            <a:ext cx="215900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13656-0555-43F3-800C-2D24A51145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5354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04070-92D8-434C-A8FF-11C54B9AB5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38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A9B73-16C4-4894-8884-0E2BCF17D4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2872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E8C09-D554-42E8-BA62-3FECC8C105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7856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89DE1-09C8-4890-934F-923C19D501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4571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5421D-9CDF-40DC-BDFA-25D251AF75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3977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D558D-5512-4549-BCD0-995D82921C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051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7DB48-8619-43DF-A63D-1440130B32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721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42A9B-D123-45A9-8306-AFAD5151AD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3947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29AA1-C7FA-473D-8808-FD053C5450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1049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0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73C53B48-C006-4AE4-8ED3-D93D577E32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11" name="AutoShape 1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48713" y="6237288"/>
            <a:ext cx="287337" cy="4318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defRPr sz="36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321D439-B960-4FFE-AB84-AE2BBAE22C4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概率论与数理统计第</a:t>
            </a:r>
            <a:r>
              <a:rPr lang="en-US" altLang="zh-CN" sz="4800"/>
              <a:t>20</a:t>
            </a:r>
            <a:r>
              <a:rPr lang="zh-CN" altLang="en-US" sz="4800"/>
              <a:t>讲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38200" y="3529434"/>
            <a:ext cx="7772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第六章　参数估计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8B9-B014-44E0-8D7C-110DDAD1A7F4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323850" y="404813"/>
          <a:ext cx="8439150" cy="5940425"/>
        </p:xfrm>
        <a:graphic>
          <a:graphicData uri="http://schemas.openxmlformats.org/presentationml/2006/ole">
            <p:oleObj spid="_x0000_s119814" name="Document" r:id="rId3" imgW="5851440" imgH="41140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D9-24F3-4F69-9C39-C99385CFAE23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323850" y="333375"/>
          <a:ext cx="8408988" cy="6029325"/>
        </p:xfrm>
        <a:graphic>
          <a:graphicData uri="http://schemas.openxmlformats.org/presentationml/2006/ole">
            <p:oleObj spid="_x0000_s121861" name="Document" r:id="rId3" imgW="5829480" imgH="41713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37A6-9381-49F5-9FCF-45304696792C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50825" y="260350"/>
          <a:ext cx="8520113" cy="6116638"/>
        </p:xfrm>
        <a:graphic>
          <a:graphicData uri="http://schemas.openxmlformats.org/presentationml/2006/ole">
            <p:oleObj spid="_x0000_s122885" name="Document" r:id="rId3" imgW="5908680" imgH="42328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7258-2575-47F1-BD48-C6FCEF87C124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323850" y="260350"/>
          <a:ext cx="8588375" cy="6097588"/>
        </p:xfrm>
        <a:graphic>
          <a:graphicData uri="http://schemas.openxmlformats.org/presentationml/2006/ole">
            <p:oleObj spid="_x0000_s123909" name="Document" r:id="rId3" imgW="5957280" imgH="4219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AAAA8F7-400A-432F-BD53-2BD68A23D0B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§</a:t>
            </a:r>
            <a:r>
              <a:rPr lang="en-US" altLang="zh-CN"/>
              <a:t>6.2 </a:t>
            </a:r>
            <a:r>
              <a:rPr lang="zh-CN" altLang="en-US"/>
              <a:t>点估计的常用方法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0F87-9019-4DC6-BCC7-3355FC3BF7FC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398463" y="330200"/>
          <a:ext cx="8337550" cy="5943600"/>
        </p:xfrm>
        <a:graphic>
          <a:graphicData uri="http://schemas.openxmlformats.org/presentationml/2006/ole">
            <p:oleObj spid="_x0000_s126982" name="Document" r:id="rId3" imgW="5820480" imgH="41580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D760-A58D-4369-920C-1F70F39CB58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7213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定义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用相应的样本矩去估计总体矩的方法就称为</a:t>
            </a:r>
            <a:r>
              <a:rPr lang="zh-CN" altLang="en-US" b="1">
                <a:solidFill>
                  <a:schemeClr val="hlink"/>
                </a:solidFill>
              </a:rPr>
              <a:t>矩估计法</a:t>
            </a:r>
            <a:r>
              <a:rPr lang="en-US" altLang="zh-CN"/>
              <a:t>. </a:t>
            </a:r>
            <a:r>
              <a:rPr lang="zh-CN" altLang="en-US"/>
              <a:t>用矩估计法确定的估计量称为</a:t>
            </a:r>
            <a:r>
              <a:rPr lang="zh-CN" altLang="en-US" b="1">
                <a:solidFill>
                  <a:schemeClr val="hlink"/>
                </a:solidFill>
              </a:rPr>
              <a:t>矩估计量</a:t>
            </a:r>
            <a:r>
              <a:rPr lang="en-US" altLang="zh-CN"/>
              <a:t>. </a:t>
            </a:r>
            <a:r>
              <a:rPr lang="zh-CN" altLang="en-US"/>
              <a:t>相应的估计值称为</a:t>
            </a:r>
            <a:r>
              <a:rPr lang="zh-CN" altLang="en-US" b="1">
                <a:solidFill>
                  <a:schemeClr val="hlink"/>
                </a:solidFill>
              </a:rPr>
              <a:t>矩估计值</a:t>
            </a:r>
            <a:r>
              <a:rPr lang="en-US" altLang="zh-CN"/>
              <a:t>. </a:t>
            </a:r>
            <a:r>
              <a:rPr lang="zh-CN" altLang="en-US"/>
              <a:t>矩估计量与矩估计值统称为</a:t>
            </a:r>
            <a:r>
              <a:rPr lang="zh-CN" altLang="en-US" b="1">
                <a:solidFill>
                  <a:schemeClr val="hlink"/>
                </a:solidFill>
              </a:rPr>
              <a:t>矩估计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3438-F2E9-4F88-9001-5BC8954830A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09587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求矩估计的方法</a:t>
            </a:r>
            <a:r>
              <a:rPr lang="en-US" altLang="zh-CN" b="1">
                <a:solidFill>
                  <a:schemeClr val="hlink"/>
                </a:solidFill>
              </a:rPr>
              <a:t>: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zh-CN" altLang="en-US"/>
              <a:t>的分布函数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;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zh-CN" altLang="en-US"/>
              <a:t>中有</a:t>
            </a:r>
            <a:r>
              <a:rPr lang="en-US" altLang="zh-CN" i="1"/>
              <a:t>k</a:t>
            </a:r>
            <a:r>
              <a:rPr lang="zh-CN" altLang="en-US"/>
              <a:t>个未知参数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 i="1" baseline="-25000"/>
              <a:t>k</a:t>
            </a:r>
            <a:r>
              <a:rPr lang="en-US" altLang="zh-CN"/>
              <a:t>, </a:t>
            </a:r>
            <a:r>
              <a:rPr lang="zh-CN" altLang="en-US"/>
              <a:t>则</a:t>
            </a:r>
            <a:br>
              <a:rPr lang="zh-CN" altLang="en-US"/>
            </a:br>
            <a:r>
              <a:rPr lang="en-US" altLang="zh-CN"/>
              <a:t>(1) </a:t>
            </a:r>
            <a:r>
              <a:rPr lang="zh-CN" altLang="en-US"/>
              <a:t>求总体</a:t>
            </a:r>
            <a:r>
              <a:rPr lang="en-US" altLang="zh-CN" i="1"/>
              <a:t>X</a:t>
            </a:r>
            <a:r>
              <a:rPr lang="zh-CN" altLang="en-US"/>
              <a:t>的前</a:t>
            </a:r>
            <a:r>
              <a:rPr lang="en-US" altLang="zh-CN" i="1"/>
              <a:t>k</a:t>
            </a:r>
            <a:r>
              <a:rPr lang="zh-CN" altLang="en-US"/>
              <a:t>阶矩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i="1" baseline="-25000"/>
              <a:t>k</a:t>
            </a:r>
            <a:r>
              <a:rPr lang="en-US" altLang="zh-CN"/>
              <a:t>, </a:t>
            </a:r>
            <a:r>
              <a:rPr lang="zh-CN" altLang="en-US"/>
              <a:t>一般都是这</a:t>
            </a:r>
            <a:r>
              <a:rPr lang="en-US" altLang="zh-CN" i="1"/>
              <a:t>k</a:t>
            </a:r>
            <a:r>
              <a:rPr lang="zh-CN" altLang="en-US"/>
              <a:t>个未知参数的函数</a:t>
            </a:r>
            <a:r>
              <a:rPr lang="en-US" altLang="zh-CN"/>
              <a:t>, </a:t>
            </a:r>
            <a:r>
              <a:rPr lang="zh-CN" altLang="en-US"/>
              <a:t>记为</a:t>
            </a:r>
            <a:br>
              <a:rPr lang="zh-CN" altLang="en-US"/>
            </a:br>
            <a:r>
              <a:rPr lang="zh-CN" altLang="en-US"/>
              <a:t>	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i="1" baseline="-25000"/>
              <a:t>i</a:t>
            </a:r>
            <a:r>
              <a:rPr lang="en-US" altLang="zh-CN"/>
              <a:t>=</a:t>
            </a:r>
            <a:r>
              <a:rPr lang="en-US" altLang="zh-CN" i="1"/>
              <a:t>g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 i="1" baseline="-25000"/>
              <a:t>k</a:t>
            </a:r>
            <a:r>
              <a:rPr lang="en-US" altLang="zh-CN"/>
              <a:t>), </a:t>
            </a:r>
            <a:r>
              <a:rPr lang="en-US" altLang="zh-CN" i="1"/>
              <a:t>i</a:t>
            </a:r>
            <a:r>
              <a:rPr lang="en-US" altLang="zh-CN"/>
              <a:t>=1,2,…,</a:t>
            </a:r>
            <a:r>
              <a:rPr lang="en-US" altLang="zh-CN" i="1"/>
              <a:t>k</a:t>
            </a:r>
            <a:r>
              <a:rPr lang="en-US" altLang="zh-CN"/>
              <a:t>     (2.1)</a:t>
            </a:r>
            <a:br>
              <a:rPr lang="en-US" altLang="zh-CN"/>
            </a:br>
            <a:r>
              <a:rPr lang="en-US" altLang="zh-CN"/>
              <a:t>(2) </a:t>
            </a:r>
            <a:r>
              <a:rPr lang="zh-CN" altLang="en-US"/>
              <a:t>从</a:t>
            </a:r>
            <a:r>
              <a:rPr lang="en-US" altLang="zh-CN"/>
              <a:t>(1)</a:t>
            </a:r>
            <a:r>
              <a:rPr lang="zh-CN" altLang="en-US"/>
              <a:t>中解得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 i="1" baseline="-25000"/>
              <a:t>i</a:t>
            </a:r>
            <a:r>
              <a:rPr lang="en-US" altLang="zh-CN"/>
              <a:t>=</a:t>
            </a:r>
            <a:r>
              <a:rPr lang="en-US" altLang="zh-CN" i="1"/>
              <a:t>h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i="1" baseline="-25000"/>
              <a:t>k</a:t>
            </a:r>
            <a:r>
              <a:rPr lang="en-US" altLang="zh-CN"/>
              <a:t>), </a:t>
            </a:r>
            <a:r>
              <a:rPr lang="en-US" altLang="zh-CN" i="1"/>
              <a:t>j</a:t>
            </a:r>
            <a:r>
              <a:rPr lang="en-US" altLang="zh-CN"/>
              <a:t>=1,…,</a:t>
            </a:r>
            <a:r>
              <a:rPr lang="en-US" altLang="zh-CN" i="1"/>
              <a:t>k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(3) </a:t>
            </a:r>
            <a:r>
              <a:rPr lang="zh-CN" altLang="en-US"/>
              <a:t>再用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i="1" baseline="-25000"/>
              <a:t>i</a:t>
            </a:r>
            <a:r>
              <a:rPr lang="zh-CN" altLang="en-US"/>
              <a:t>的估计量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zh-CN" altLang="en-US"/>
              <a:t>代替上式中的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 i="1" baseline="-25000"/>
              <a:t>i</a:t>
            </a:r>
            <a:r>
              <a:rPr lang="en-US" altLang="zh-CN"/>
              <a:t>, </a:t>
            </a:r>
            <a:r>
              <a:rPr lang="zh-CN" altLang="en-US"/>
              <a:t>即可得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 i="1" baseline="-25000"/>
              <a:t>j</a:t>
            </a:r>
            <a:r>
              <a:rPr lang="en-US" altLang="zh-CN"/>
              <a:t>(</a:t>
            </a:r>
            <a:r>
              <a:rPr lang="en-US" altLang="zh-CN" i="1"/>
              <a:t>j</a:t>
            </a:r>
            <a:r>
              <a:rPr lang="en-US" altLang="zh-CN"/>
              <a:t>=1,2,…,</a:t>
            </a:r>
            <a:r>
              <a:rPr lang="en-US" altLang="zh-CN" i="1"/>
              <a:t>k</a:t>
            </a:r>
            <a:r>
              <a:rPr lang="en-US" altLang="zh-CN"/>
              <a:t>)</a:t>
            </a:r>
            <a:r>
              <a:rPr lang="zh-CN" altLang="en-US"/>
              <a:t>的矩估计量</a:t>
            </a:r>
            <a:r>
              <a:rPr lang="en-US" altLang="zh-CN"/>
              <a:t>:</a:t>
            </a: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1258888" y="5373688"/>
          <a:ext cx="5981700" cy="685800"/>
        </p:xfrm>
        <a:graphic>
          <a:graphicData uri="http://schemas.openxmlformats.org/presentationml/2006/ole">
            <p:oleObj spid="_x0000_s131078" name="Equation" r:id="rId3" imgW="5981700" imgH="685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1476375" y="2132856"/>
            <a:ext cx="62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解 </a:t>
            </a: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236788" y="2148731"/>
          <a:ext cx="1676400" cy="495300"/>
        </p:xfrm>
        <a:graphic>
          <a:graphicData uri="http://schemas.openxmlformats.org/presentationml/2006/ole">
            <p:oleObj spid="_x0000_s168962" name="Equation" r:id="rId3" imgW="1676160" imgH="495000" progId="Equation.DSMT4">
              <p:embed/>
            </p:oleObj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2251075" y="2780928"/>
          <a:ext cx="1854200" cy="584200"/>
        </p:xfrm>
        <a:graphic>
          <a:graphicData uri="http://schemas.openxmlformats.org/presentationml/2006/ole">
            <p:oleObj spid="_x0000_s168963" name="Equation" r:id="rId4" imgW="1854000" imgH="583920" progId="Equation.DSMT4">
              <p:embed/>
            </p:oleObj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4211638" y="2788865"/>
          <a:ext cx="2679700" cy="469900"/>
        </p:xfrm>
        <a:graphic>
          <a:graphicData uri="http://schemas.openxmlformats.org/presentationml/2006/ole">
            <p:oleObj spid="_x0000_s168964" name="Equation" r:id="rId5" imgW="2679480" imgH="469800" progId="Equation.DSMT4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5800" y="260648"/>
            <a:ext cx="7847013" cy="1758950"/>
            <a:chOff x="432" y="563"/>
            <a:chExt cx="4943" cy="1108"/>
          </a:xfrm>
        </p:grpSpPr>
        <p:sp>
          <p:nvSpPr>
            <p:cNvPr id="14350" name="Text Box 4"/>
            <p:cNvSpPr txBox="1">
              <a:spLocks noChangeArrowheads="1"/>
            </p:cNvSpPr>
            <p:nvPr/>
          </p:nvSpPr>
          <p:spPr bwMode="auto">
            <a:xfrm>
              <a:off x="432" y="563"/>
              <a:ext cx="4943" cy="1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2800" b="1"/>
                <a:t>         </a:t>
              </a:r>
              <a:r>
                <a:rPr lang="zh-CN" altLang="en-US" sz="2800" b="1">
                  <a:solidFill>
                    <a:srgbClr val="CCECFF"/>
                  </a:solidFill>
                </a:rPr>
                <a:t>例</a:t>
              </a:r>
              <a:r>
                <a:rPr lang="en-US" altLang="zh-CN" sz="2800" b="1">
                  <a:solidFill>
                    <a:srgbClr val="CCECFF"/>
                  </a:solidFill>
                </a:rPr>
                <a:t>3</a:t>
              </a:r>
              <a:r>
                <a:rPr lang="en-US" altLang="zh-CN" sz="2800" b="1"/>
                <a:t>    </a:t>
              </a:r>
              <a:r>
                <a:rPr lang="zh-CN" altLang="en-US" sz="2800" b="1"/>
                <a:t>设总体 </a:t>
              </a:r>
              <a:r>
                <a:rPr lang="en-US" altLang="zh-CN" sz="2800" b="1" i="1"/>
                <a:t>X </a:t>
              </a:r>
              <a:r>
                <a:rPr lang="zh-CN" altLang="en-US" sz="2800" b="1"/>
                <a:t>的均值     和方差             都存在 </a:t>
              </a:r>
              <a:r>
                <a:rPr lang="en-US" altLang="zh-CN" sz="2800" b="1"/>
                <a:t>,            </a:t>
              </a:r>
              <a:r>
                <a:rPr lang="zh-CN" altLang="en-US" sz="2800" b="1"/>
                <a:t>未知 </a:t>
              </a:r>
              <a:r>
                <a:rPr lang="en-US" altLang="zh-CN" sz="2800" b="1"/>
                <a:t>.                     </a:t>
              </a:r>
              <a:r>
                <a:rPr lang="zh-CN" altLang="en-US" sz="2800" b="1"/>
                <a:t>是来自 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 </a:t>
              </a:r>
              <a:r>
                <a:rPr lang="zh-CN" altLang="en-US" sz="2800" b="1"/>
                <a:t>的样本 </a:t>
              </a:r>
              <a:r>
                <a:rPr lang="en-US" altLang="zh-CN" sz="2800" b="1"/>
                <a:t>,  </a:t>
              </a:r>
              <a:r>
                <a:rPr lang="zh-CN" altLang="en-US" sz="2800" b="1"/>
                <a:t>试求           的矩估计量 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4343" name="Object 5"/>
            <p:cNvGraphicFramePr>
              <a:graphicFrameLocks noChangeAspect="1"/>
            </p:cNvGraphicFramePr>
            <p:nvPr/>
          </p:nvGraphicFramePr>
          <p:xfrm>
            <a:off x="2215" y="1026"/>
            <a:ext cx="937" cy="272"/>
          </p:xfrm>
          <a:graphic>
            <a:graphicData uri="http://schemas.openxmlformats.org/presentationml/2006/ole">
              <p:oleObj spid="_x0000_s168967" name="Equation" r:id="rId6" imgW="1447560" imgH="431640" progId="Equation.DSMT4">
                <p:embed/>
              </p:oleObj>
            </a:graphicData>
          </a:graphic>
        </p:graphicFrame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3211" y="743"/>
            <a:ext cx="168" cy="192"/>
          </p:xfrm>
          <a:graphic>
            <a:graphicData uri="http://schemas.openxmlformats.org/presentationml/2006/ole">
              <p:oleObj spid="_x0000_s168968" name="Equation" r:id="rId7" imgW="266400" imgH="304560" progId="Equation.DSMT4">
                <p:embed/>
              </p:oleObj>
            </a:graphicData>
          </a:graphic>
        </p:graphicFrame>
        <p:graphicFrame>
          <p:nvGraphicFramePr>
            <p:cNvPr id="14345" name="Object 13"/>
            <p:cNvGraphicFramePr>
              <a:graphicFrameLocks noChangeAspect="1"/>
            </p:cNvGraphicFramePr>
            <p:nvPr/>
          </p:nvGraphicFramePr>
          <p:xfrm>
            <a:off x="4134" y="618"/>
            <a:ext cx="696" cy="296"/>
          </p:xfrm>
          <a:graphic>
            <a:graphicData uri="http://schemas.openxmlformats.org/presentationml/2006/ole">
              <p:oleObj spid="_x0000_s168969" name="Equation" r:id="rId8" imgW="1104840" imgH="469800" progId="Equation.DSMT4">
                <p:embed/>
              </p:oleObj>
            </a:graphicData>
          </a:graphic>
        </p:graphicFrame>
        <p:graphicFrame>
          <p:nvGraphicFramePr>
            <p:cNvPr id="14346" name="Object 14"/>
            <p:cNvGraphicFramePr>
              <a:graphicFrameLocks noChangeAspect="1"/>
            </p:cNvGraphicFramePr>
            <p:nvPr/>
          </p:nvGraphicFramePr>
          <p:xfrm>
            <a:off x="975" y="981"/>
            <a:ext cx="472" cy="296"/>
          </p:xfrm>
          <a:graphic>
            <a:graphicData uri="http://schemas.openxmlformats.org/presentationml/2006/ole">
              <p:oleObj spid="_x0000_s168970" name="Equation" r:id="rId9" imgW="749160" imgH="469800" progId="Equation.DSMT4">
                <p:embed/>
              </p:oleObj>
            </a:graphicData>
          </a:graphic>
        </p:graphicFrame>
        <p:graphicFrame>
          <p:nvGraphicFramePr>
            <p:cNvPr id="14347" name="Object 15"/>
            <p:cNvGraphicFramePr>
              <a:graphicFrameLocks noChangeAspect="1"/>
            </p:cNvGraphicFramePr>
            <p:nvPr/>
          </p:nvGraphicFramePr>
          <p:xfrm>
            <a:off x="793" y="1344"/>
            <a:ext cx="472" cy="296"/>
          </p:xfrm>
          <a:graphic>
            <a:graphicData uri="http://schemas.openxmlformats.org/presentationml/2006/ole">
              <p:oleObj spid="_x0000_s168971" name="Equation" r:id="rId10" imgW="749160" imgH="469800" progId="Equation.DSMT4">
                <p:embed/>
              </p:oleObj>
            </a:graphicData>
          </a:graphic>
        </p:graphicFrame>
      </p:grpSp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3994150" y="2337643"/>
          <a:ext cx="609600" cy="304800"/>
        </p:xfrm>
        <a:graphic>
          <a:graphicData uri="http://schemas.openxmlformats.org/presentationml/2006/ole">
            <p:oleObj spid="_x0000_s168965" name="Equation" r:id="rId11" imgW="609480" imgH="304560" progId="Equation.DSMT4">
              <p:embed/>
            </p:oleObj>
          </a:graphicData>
        </a:graphic>
      </p:graphicFrame>
      <p:graphicFrame>
        <p:nvGraphicFramePr>
          <p:cNvPr id="151570" name="Object 18"/>
          <p:cNvGraphicFramePr>
            <a:graphicFrameLocks noChangeAspect="1"/>
          </p:cNvGraphicFramePr>
          <p:nvPr/>
        </p:nvGraphicFramePr>
        <p:xfrm>
          <a:off x="6940550" y="2885703"/>
          <a:ext cx="1447800" cy="469900"/>
        </p:xfrm>
        <a:graphic>
          <a:graphicData uri="http://schemas.openxmlformats.org/presentationml/2006/ole">
            <p:oleObj spid="_x0000_s168966" name="Equation" r:id="rId12" imgW="1447560" imgH="469800" progId="Equation.DSMT4">
              <p:embed/>
            </p:oleObj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23900" y="3388617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解得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5076056" y="4797152"/>
          <a:ext cx="1676400" cy="533400"/>
        </p:xfrm>
        <a:graphic>
          <a:graphicData uri="http://schemas.openxmlformats.org/presentationml/2006/ole">
            <p:oleObj spid="_x0000_s168972" name="Equation" r:id="rId13" imgW="1676160" imgH="533160" progId="Equation.DSMT4">
              <p:embed/>
            </p:oleObj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2195513" y="3501330"/>
          <a:ext cx="1028700" cy="431800"/>
        </p:xfrm>
        <a:graphic>
          <a:graphicData uri="http://schemas.openxmlformats.org/presentationml/2006/ole">
            <p:oleObj spid="_x0000_s168973" name="Equation" r:id="rId14" imgW="1028520" imgH="431640" progId="Equation.DSMT4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2174875" y="4142680"/>
          <a:ext cx="1892300" cy="482600"/>
        </p:xfrm>
        <a:graphic>
          <a:graphicData uri="http://schemas.openxmlformats.org/presentationml/2006/ole">
            <p:oleObj spid="_x0000_s168974" name="Equation" r:id="rId15" imgW="1892160" imgH="482400" progId="Equation.DSMT4">
              <p:embed/>
            </p:oleObj>
          </a:graphicData>
        </a:graphic>
      </p:graphicFrame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684213" y="4941192"/>
            <a:ext cx="4108450" cy="530225"/>
            <a:chOff x="463" y="1706"/>
            <a:chExt cx="2588" cy="334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463" y="1713"/>
              <a:ext cx="25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于是           的矩估计量为 </a:t>
              </a:r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1047" y="1706"/>
            <a:ext cx="472" cy="296"/>
          </p:xfrm>
          <a:graphic>
            <a:graphicData uri="http://schemas.openxmlformats.org/presentationml/2006/ole">
              <p:oleObj spid="_x0000_s168975" name="Equation" r:id="rId16" imgW="749160" imgH="469800" progId="Equation.DSMT4">
                <p:embed/>
              </p:oleObj>
            </a:graphicData>
          </a:graphic>
        </p:graphicFrame>
      </p:grpSp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1403350" y="5661248"/>
          <a:ext cx="4191000" cy="927100"/>
        </p:xfrm>
        <a:graphic>
          <a:graphicData uri="http://schemas.openxmlformats.org/presentationml/2006/ole">
            <p:oleObj spid="_x0000_s168976" name="Equation" r:id="rId17" imgW="4190760" imgH="927000" progId="Equation.DSMT4">
              <p:embed/>
            </p:oleObj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5580063" y="5713636"/>
          <a:ext cx="2476500" cy="927100"/>
        </p:xfrm>
        <a:graphic>
          <a:graphicData uri="http://schemas.openxmlformats.org/presentationml/2006/ole">
            <p:oleObj spid="_x0000_s168977" name="Equation" r:id="rId18" imgW="2476440" imgH="927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utoUpdateAnimBg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236A-CC33-4657-A97C-55C8A1820DD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99112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二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最大似然估计法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 b="1">
                <a:solidFill>
                  <a:schemeClr val="hlink"/>
                </a:solidFill>
              </a:rPr>
              <a:t>引例</a:t>
            </a:r>
            <a:r>
              <a:rPr lang="zh-CN" altLang="en-US"/>
              <a:t> 某同学与一位猎人一起去打猎</a:t>
            </a:r>
            <a:r>
              <a:rPr lang="en-US" altLang="zh-CN"/>
              <a:t>, </a:t>
            </a:r>
            <a:r>
              <a:rPr lang="zh-CN" altLang="en-US"/>
              <a:t>一只野兔从前方窜过</a:t>
            </a:r>
            <a:r>
              <a:rPr lang="en-US" altLang="zh-CN"/>
              <a:t>, </a:t>
            </a:r>
            <a:r>
              <a:rPr lang="zh-CN" altLang="en-US"/>
              <a:t>只听一声枪响</a:t>
            </a:r>
            <a:r>
              <a:rPr lang="en-US" altLang="zh-CN"/>
              <a:t>, </a:t>
            </a:r>
            <a:r>
              <a:rPr lang="zh-CN" altLang="en-US"/>
              <a:t>野兔应声倒下</a:t>
            </a:r>
            <a:r>
              <a:rPr lang="en-US" altLang="zh-CN"/>
              <a:t>, </a:t>
            </a:r>
            <a:r>
              <a:rPr lang="zh-CN" altLang="en-US"/>
              <a:t>试猜测是谁打中的</a:t>
            </a:r>
            <a:r>
              <a:rPr lang="en-US" altLang="zh-CN"/>
              <a:t>?</a:t>
            </a:r>
            <a:br>
              <a:rPr lang="en-US" altLang="zh-CN"/>
            </a:br>
            <a:r>
              <a:rPr lang="zh-CN" altLang="en-US"/>
              <a:t>由于只发一枪便打中</a:t>
            </a:r>
            <a:r>
              <a:rPr lang="en-US" altLang="zh-CN"/>
              <a:t>, </a:t>
            </a:r>
            <a:r>
              <a:rPr lang="zh-CN" altLang="en-US"/>
              <a:t>而猎人命中的概率大于这位同学命中的概率</a:t>
            </a:r>
            <a:r>
              <a:rPr lang="en-US" altLang="zh-CN"/>
              <a:t>, </a:t>
            </a:r>
            <a:r>
              <a:rPr lang="zh-CN" altLang="en-US"/>
              <a:t>故一般会猜测这一枪是猎人射中的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58C9-32BD-4EB6-BB90-E0CE2537C3F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27675"/>
          </a:xfrm>
        </p:spPr>
        <p:txBody>
          <a:bodyPr/>
          <a:lstStyle/>
          <a:p>
            <a:r>
              <a:rPr lang="zh-CN" altLang="en-US"/>
              <a:t>在实际问题中</a:t>
            </a:r>
            <a:r>
              <a:rPr lang="en-US" altLang="zh-CN"/>
              <a:t>, </a:t>
            </a:r>
            <a:r>
              <a:rPr lang="zh-CN" altLang="en-US"/>
              <a:t>当所研究的总体分布类型已知</a:t>
            </a:r>
            <a:r>
              <a:rPr lang="en-US" altLang="zh-CN"/>
              <a:t>, </a:t>
            </a:r>
            <a:r>
              <a:rPr lang="zh-CN" altLang="en-US"/>
              <a:t>但分布中含有一个或多个未知参数时</a:t>
            </a:r>
            <a:r>
              <a:rPr lang="en-US" altLang="zh-CN"/>
              <a:t>, </a:t>
            </a:r>
            <a:r>
              <a:rPr lang="zh-CN" altLang="en-US"/>
              <a:t>如何根据样本来估计未知参数</a:t>
            </a:r>
            <a:r>
              <a:rPr lang="en-US" altLang="zh-CN"/>
              <a:t>, </a:t>
            </a:r>
            <a:r>
              <a:rPr lang="zh-CN" altLang="en-US"/>
              <a:t>这就是参数估计问题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40CD-52FC-48A0-8E11-11FE9B4E855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03937"/>
          </a:xfrm>
        </p:spPr>
        <p:txBody>
          <a:bodyPr/>
          <a:lstStyle/>
          <a:p>
            <a:r>
              <a:rPr lang="en-US" altLang="zh-CN" b="1">
                <a:solidFill>
                  <a:schemeClr val="hlink"/>
                </a:solidFill>
              </a:rPr>
              <a:t>1. </a:t>
            </a:r>
            <a:r>
              <a:rPr lang="zh-CN" altLang="en-US" b="1">
                <a:solidFill>
                  <a:schemeClr val="hlink"/>
                </a:solidFill>
              </a:rPr>
              <a:t>最大似然估计法的思想</a:t>
            </a:r>
            <a:r>
              <a:rPr lang="en-US" altLang="zh-CN"/>
              <a:t>: </a:t>
            </a:r>
            <a:r>
              <a:rPr lang="zh-CN" altLang="en-US"/>
              <a:t>在已经得到实验结果的情况下</a:t>
            </a:r>
            <a:r>
              <a:rPr lang="en-US" altLang="zh-CN"/>
              <a:t>, </a:t>
            </a:r>
            <a:r>
              <a:rPr lang="zh-CN" altLang="en-US"/>
              <a:t>应该寻找使这个结果出现的可能性最大的那个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值作为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的估计</a:t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 b="1">
                <a:solidFill>
                  <a:schemeClr val="hlink"/>
                </a:solidFill>
              </a:rPr>
              <a:t>注</a:t>
            </a:r>
            <a:r>
              <a:rPr lang="en-US" altLang="zh-CN" b="1">
                <a:solidFill>
                  <a:schemeClr val="hlink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最大似然估计法首先由德国数学家高斯于</a:t>
            </a:r>
            <a:r>
              <a:rPr lang="en-US" altLang="zh-CN"/>
              <a:t>1821</a:t>
            </a:r>
            <a:r>
              <a:rPr lang="zh-CN" altLang="en-US"/>
              <a:t>年提出</a:t>
            </a:r>
            <a:r>
              <a:rPr lang="en-US" altLang="zh-CN"/>
              <a:t>, </a:t>
            </a:r>
            <a:r>
              <a:rPr lang="zh-CN" altLang="en-US"/>
              <a:t>英国统计学家费歇于</a:t>
            </a:r>
            <a:r>
              <a:rPr lang="en-US" altLang="zh-CN"/>
              <a:t>1922</a:t>
            </a:r>
            <a:r>
              <a:rPr lang="zh-CN" altLang="en-US"/>
              <a:t>年重新发现并作了进一步的研究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/>
              <a:t>下面分别就离散型总体和连续型总体情形作具体讨论</a:t>
            </a:r>
            <a:r>
              <a:rPr lang="en-US" altLang="zh-CN"/>
              <a:t>.</a:t>
            </a:r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611188" y="2060575"/>
          <a:ext cx="279400" cy="520700"/>
        </p:xfrm>
        <a:graphic>
          <a:graphicData uri="http://schemas.openxmlformats.org/presentationml/2006/ole">
            <p:oleObj spid="_x0000_s136198" name="Equation" r:id="rId3" imgW="279279" imgH="520474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BF3-0DA6-4C4F-B722-9572597D98F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3025775"/>
          </a:xfrm>
        </p:spPr>
        <p:txBody>
          <a:bodyPr/>
          <a:lstStyle/>
          <a:p>
            <a:r>
              <a:rPr lang="en-US" altLang="zh-CN" b="1">
                <a:solidFill>
                  <a:schemeClr val="hlink"/>
                </a:solidFill>
              </a:rPr>
              <a:t>(1) </a:t>
            </a:r>
            <a:r>
              <a:rPr lang="zh-CN" altLang="en-US" b="1">
                <a:solidFill>
                  <a:schemeClr val="hlink"/>
                </a:solidFill>
              </a:rPr>
              <a:t>离散型总体</a:t>
            </a:r>
            <a:r>
              <a:rPr lang="zh-CN" altLang="en-US"/>
              <a:t> 的情形</a:t>
            </a:r>
            <a:r>
              <a:rPr lang="en-US" altLang="zh-CN"/>
              <a:t>: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zh-CN" altLang="en-US"/>
              <a:t>的概率分布为	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/>
              <a:t>}=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),   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为未知参数</a:t>
            </a:r>
            <a:r>
              <a:rPr lang="en-US" altLang="zh-CN"/>
              <a:t>).</a:t>
            </a:r>
            <a:br>
              <a:rPr lang="en-US" altLang="zh-CN"/>
            </a:br>
            <a:r>
              <a:rPr lang="zh-CN" altLang="en-US"/>
              <a:t>如果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是取自总体</a:t>
            </a:r>
            <a:r>
              <a:rPr lang="en-US" altLang="zh-CN" i="1"/>
              <a:t>X</a:t>
            </a:r>
            <a:r>
              <a:rPr lang="zh-CN" altLang="en-US"/>
              <a:t>的样本</a:t>
            </a:r>
            <a:r>
              <a:rPr lang="en-US" altLang="zh-CN"/>
              <a:t>, </a:t>
            </a:r>
            <a:r>
              <a:rPr lang="zh-CN" altLang="en-US"/>
              <a:t>样本的观察值为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  <a:br>
              <a:rPr lang="en-US" altLang="zh-CN"/>
            </a:br>
            <a:r>
              <a:rPr lang="zh-CN" altLang="en-US"/>
              <a:t>则样本的联合分布律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042988" y="2852738"/>
          <a:ext cx="6642100" cy="1168400"/>
        </p:xfrm>
        <a:graphic>
          <a:graphicData uri="http://schemas.openxmlformats.org/presentationml/2006/ole">
            <p:oleObj spid="_x0000_s138249" name="Equation" r:id="rId3" imgW="6642100" imgH="1168400" progId="Equation.DSMT4">
              <p:embed/>
            </p:oleObj>
          </a:graphicData>
        </a:graphic>
      </p:graphicFrame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89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在给定观察值的情况下</a:t>
            </a:r>
            <a:r>
              <a:rPr lang="en-US" altLang="zh-CN"/>
              <a:t>, </a:t>
            </a:r>
            <a:r>
              <a:rPr lang="zh-CN" altLang="en-US"/>
              <a:t>它是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的函数</a:t>
            </a:r>
            <a:r>
              <a:rPr lang="en-US" altLang="zh-CN"/>
              <a:t>, </a:t>
            </a:r>
            <a:r>
              <a:rPr lang="zh-CN" altLang="en-US"/>
              <a:t>记为</a:t>
            </a: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1187450" y="4652963"/>
          <a:ext cx="6375400" cy="1168400"/>
        </p:xfrm>
        <a:graphic>
          <a:graphicData uri="http://schemas.openxmlformats.org/presentationml/2006/ole">
            <p:oleObj spid="_x0000_s138250" name="Equation" r:id="rId4" imgW="6375400" imgH="1168400" progId="Equation.DSMT4">
              <p:embed/>
            </p:oleObj>
          </a:graphicData>
        </a:graphic>
      </p:graphicFrame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468313" y="5589588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称其为</a:t>
            </a:r>
            <a:r>
              <a:rPr lang="zh-CN" altLang="en-US" b="1">
                <a:solidFill>
                  <a:schemeClr val="hlink"/>
                </a:solidFill>
              </a:rPr>
              <a:t>似然函数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E16-6F39-46B9-B4CC-5DC8E5C8808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855787"/>
          </a:xfrm>
        </p:spPr>
        <p:txBody>
          <a:bodyPr/>
          <a:lstStyle/>
          <a:p>
            <a:r>
              <a:rPr lang="en-US" altLang="zh-CN" b="1">
                <a:solidFill>
                  <a:schemeClr val="hlink"/>
                </a:solidFill>
              </a:rPr>
              <a:t>(2) </a:t>
            </a:r>
            <a:r>
              <a:rPr lang="zh-CN" altLang="en-US" b="1">
                <a:solidFill>
                  <a:schemeClr val="hlink"/>
                </a:solidFill>
              </a:rPr>
              <a:t>连续型总体</a:t>
            </a:r>
            <a:r>
              <a:rPr lang="zh-CN" altLang="en-US"/>
              <a:t> 的情形</a:t>
            </a:r>
            <a:r>
              <a:rPr lang="en-US" altLang="zh-CN"/>
              <a:t>: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zh-CN" altLang="en-US"/>
              <a:t>的概率密度为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), </a:t>
            </a:r>
            <a:r>
              <a:rPr lang="zh-CN" altLang="en-US"/>
              <a:t>其中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为未知参数</a:t>
            </a:r>
            <a:r>
              <a:rPr lang="en-US" altLang="zh-CN"/>
              <a:t>, </a:t>
            </a:r>
            <a:r>
              <a:rPr lang="zh-CN" altLang="en-US"/>
              <a:t>此时定义</a:t>
            </a:r>
            <a:r>
              <a:rPr lang="zh-CN" altLang="en-US" b="1">
                <a:solidFill>
                  <a:schemeClr val="hlink"/>
                </a:solidFill>
              </a:rPr>
              <a:t>似然函数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135063" y="2133600"/>
          <a:ext cx="6362700" cy="1168400"/>
        </p:xfrm>
        <a:graphic>
          <a:graphicData uri="http://schemas.openxmlformats.org/presentationml/2006/ole">
            <p:oleObj spid="_x0000_s140294" name="Equation" r:id="rId3" imgW="6362700" imgH="1168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8A96-7FE9-424B-9A96-EA6E9883FC97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323850" y="404813"/>
          <a:ext cx="8489950" cy="6008687"/>
        </p:xfrm>
        <a:graphic>
          <a:graphicData uri="http://schemas.openxmlformats.org/presentationml/2006/ole">
            <p:oleObj spid="_x0000_s142341" name="Document" r:id="rId3" imgW="5886720" imgH="41580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761D-CA14-41EB-B7E6-7E9C9F7F458F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50825" y="333375"/>
          <a:ext cx="8491538" cy="5959475"/>
        </p:xfrm>
        <a:graphic>
          <a:graphicData uri="http://schemas.openxmlformats.org/presentationml/2006/ole">
            <p:oleObj spid="_x0000_s143365" name="Document" r:id="rId3" imgW="5886720" imgH="41270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F9F-FA3F-4B95-836E-1DBBA80CE21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375150"/>
          </a:xfrm>
        </p:spPr>
        <p:txBody>
          <a:bodyPr/>
          <a:lstStyle/>
          <a:p>
            <a:r>
              <a:rPr lang="en-US" altLang="zh-CN" b="1">
                <a:solidFill>
                  <a:schemeClr val="hlink"/>
                </a:solidFill>
              </a:rPr>
              <a:t>2. </a:t>
            </a:r>
            <a:r>
              <a:rPr lang="zh-CN" altLang="en-US" b="1">
                <a:solidFill>
                  <a:schemeClr val="hlink"/>
                </a:solidFill>
              </a:rPr>
              <a:t>求最大似然估计的一般方法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求未知参数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的最大似然估计问题</a:t>
            </a:r>
            <a:r>
              <a:rPr lang="en-US" altLang="zh-CN"/>
              <a:t>, </a:t>
            </a:r>
            <a:r>
              <a:rPr lang="zh-CN" altLang="en-US"/>
              <a:t>归结为求似然函数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</a:t>
            </a:r>
            <a:r>
              <a:rPr lang="zh-CN" altLang="en-US"/>
              <a:t>的最大值点的问题</a:t>
            </a:r>
            <a:r>
              <a:rPr lang="en-US" altLang="zh-CN"/>
              <a:t>. </a:t>
            </a:r>
            <a:r>
              <a:rPr lang="zh-CN" altLang="en-US"/>
              <a:t>当似然函数关于未知参数可微时</a:t>
            </a:r>
            <a:r>
              <a:rPr lang="en-US" altLang="zh-CN"/>
              <a:t>, </a:t>
            </a:r>
            <a:r>
              <a:rPr lang="zh-CN" altLang="en-US"/>
              <a:t>可利用微分学中求最大值的方法求之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8247-4AE0-4ECD-A31B-5D10C6DFB52E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323850" y="333375"/>
          <a:ext cx="8459788" cy="5910263"/>
        </p:xfrm>
        <a:graphic>
          <a:graphicData uri="http://schemas.openxmlformats.org/presentationml/2006/ole">
            <p:oleObj spid="_x0000_s146437" name="Document" r:id="rId3" imgW="5864760" imgH="4092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C075-B2E3-4FFF-BD14-EC8EEA2DD9C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0393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注</a:t>
            </a:r>
            <a:r>
              <a:rPr lang="en-US" altLang="zh-CN" b="1">
                <a:solidFill>
                  <a:schemeClr val="hlink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因函数</a:t>
            </a:r>
            <a:r>
              <a:rPr lang="en-US" altLang="zh-CN"/>
              <a:t>ln</a:t>
            </a:r>
            <a:r>
              <a:rPr lang="en-US" altLang="zh-CN" i="1"/>
              <a:t>L</a:t>
            </a:r>
            <a:r>
              <a:rPr lang="zh-CN" altLang="en-US"/>
              <a:t>是</a:t>
            </a:r>
            <a:r>
              <a:rPr lang="en-US" altLang="zh-CN" i="1"/>
              <a:t>L</a:t>
            </a:r>
            <a:r>
              <a:rPr lang="zh-CN" altLang="en-US"/>
              <a:t>的单调增加函数</a:t>
            </a:r>
            <a:r>
              <a:rPr lang="en-US" altLang="zh-CN"/>
              <a:t>, </a:t>
            </a:r>
            <a:r>
              <a:rPr lang="zh-CN" altLang="en-US"/>
              <a:t>且函数</a:t>
            </a:r>
            <a:r>
              <a:rPr lang="en-US" altLang="zh-CN"/>
              <a:t>ln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</a:t>
            </a:r>
            <a:r>
              <a:rPr lang="zh-CN" altLang="en-US"/>
              <a:t>与函数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</a:t>
            </a:r>
            <a:r>
              <a:rPr lang="zh-CN" altLang="en-US"/>
              <a:t>有相同的极值点</a:t>
            </a:r>
            <a:r>
              <a:rPr lang="en-US" altLang="zh-CN"/>
              <a:t>, </a:t>
            </a:r>
            <a:r>
              <a:rPr lang="zh-CN" altLang="en-US"/>
              <a:t>故常转化为求函数</a:t>
            </a:r>
            <a:r>
              <a:rPr lang="en-US" altLang="zh-CN"/>
              <a:t>ln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</a:t>
            </a:r>
            <a:r>
              <a:rPr lang="zh-CN" altLang="en-US"/>
              <a:t>的最大值点较方便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 b="1">
                <a:solidFill>
                  <a:schemeClr val="hlink"/>
                </a:solidFill>
              </a:rPr>
              <a:t>注</a:t>
            </a:r>
            <a:r>
              <a:rPr lang="en-US" altLang="zh-CN" b="1">
                <a:solidFill>
                  <a:schemeClr val="hlink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</a:rPr>
              <a:t>①</a:t>
            </a:r>
            <a:r>
              <a:rPr lang="zh-CN" altLang="en-US"/>
              <a:t>当似然函数关于未知函数不可微时</a:t>
            </a:r>
            <a:r>
              <a:rPr lang="en-US" altLang="zh-CN"/>
              <a:t>, </a:t>
            </a:r>
            <a:r>
              <a:rPr lang="zh-CN" altLang="en-US"/>
              <a:t>只能按最大似然估计法的基本思想求出最大值点</a:t>
            </a:r>
            <a:r>
              <a:rPr lang="en-US" altLang="zh-CN"/>
              <a:t>.</a:t>
            </a:r>
            <a:br>
              <a:rPr lang="en-US" altLang="zh-CN"/>
            </a:br>
            <a:r>
              <a:rPr lang="en-US" altLang="zh-CN">
                <a:latin typeface="宋体" panose="02010600030101010101" pitchFamily="2" charset="-122"/>
              </a:rPr>
              <a:t>②</a:t>
            </a:r>
            <a:r>
              <a:rPr lang="zh-CN" altLang="en-US"/>
              <a:t>上述方法易推广至多个未知参数的情形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38A0-6494-47AA-8627-65ADA4D2A6B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58298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5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(1,</a:t>
            </a:r>
            <a:r>
              <a:rPr lang="en-US" altLang="zh-CN" i="1"/>
              <a:t>p</a:t>
            </a:r>
            <a:r>
              <a:rPr lang="en-US" altLang="zh-CN"/>
              <a:t>),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是取自总体</a:t>
            </a:r>
            <a:r>
              <a:rPr lang="en-US" altLang="zh-CN" i="1"/>
              <a:t>X</a:t>
            </a:r>
            <a:r>
              <a:rPr lang="zh-CN" altLang="en-US"/>
              <a:t>的一个样本</a:t>
            </a:r>
            <a:r>
              <a:rPr lang="en-US" altLang="zh-CN"/>
              <a:t>. </a:t>
            </a:r>
            <a:r>
              <a:rPr lang="zh-CN" altLang="en-US"/>
              <a:t>试求参数</a:t>
            </a:r>
            <a:r>
              <a:rPr lang="en-US" altLang="zh-CN" i="1"/>
              <a:t>p</a:t>
            </a:r>
            <a:r>
              <a:rPr lang="zh-CN" altLang="en-US"/>
              <a:t>的最大似然估计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设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是相应于样本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的一个样本值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zh-CN" altLang="en-US"/>
              <a:t>的分布律为	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/>
              <a:t>}=</a:t>
            </a:r>
            <a:r>
              <a:rPr lang="en-US" altLang="zh-CN" i="1"/>
              <a:t>p</a:t>
            </a:r>
            <a:r>
              <a:rPr lang="en-US" altLang="zh-CN" i="1" baseline="30000"/>
              <a:t>x</a:t>
            </a:r>
            <a:r>
              <a:rPr lang="en-US" altLang="zh-CN"/>
              <a:t>(1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en-US" altLang="zh-CN" baseline="30000"/>
              <a:t>1</a:t>
            </a:r>
            <a:r>
              <a:rPr lang="en-US" altLang="zh-CN" baseline="30000">
                <a:latin typeface="Symbol" panose="05050102010706020507" pitchFamily="18" charset="2"/>
              </a:rPr>
              <a:t>-</a:t>
            </a:r>
            <a:r>
              <a:rPr lang="en-US" altLang="zh-CN" i="1" baseline="30000"/>
              <a:t>x</a:t>
            </a:r>
            <a:r>
              <a:rPr lang="en-US" altLang="zh-CN"/>
              <a:t>,  </a:t>
            </a:r>
            <a:r>
              <a:rPr lang="en-US" altLang="zh-CN" i="1"/>
              <a:t>x</a:t>
            </a:r>
            <a:r>
              <a:rPr lang="en-US" altLang="zh-CN"/>
              <a:t>=0,1.</a:t>
            </a:r>
            <a:br>
              <a:rPr lang="en-US" altLang="zh-CN"/>
            </a:br>
            <a:r>
              <a:rPr lang="zh-CN" altLang="en-US"/>
              <a:t>故似然函数为</a:t>
            </a:r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2195513" y="3573463"/>
          <a:ext cx="4254500" cy="1168400"/>
        </p:xfrm>
        <a:graphic>
          <a:graphicData uri="http://schemas.openxmlformats.org/presentationml/2006/ole">
            <p:oleObj spid="_x0000_s149511" name="Equation" r:id="rId3" imgW="4254500" imgH="1168400" progId="Equation.DSMT4">
              <p:embed/>
            </p:oleObj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900113" y="4797425"/>
          <a:ext cx="6883400" cy="1168400"/>
        </p:xfrm>
        <a:graphic>
          <a:graphicData uri="http://schemas.openxmlformats.org/presentationml/2006/ole">
            <p:oleObj spid="_x0000_s149512" name="Equation" r:id="rId4" imgW="6883400" imgH="1168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D2AE-7660-42A7-83D9-069A54037EB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139825"/>
          </a:xfrm>
        </p:spPr>
        <p:txBody>
          <a:bodyPr/>
          <a:lstStyle/>
          <a:p>
            <a:r>
              <a:rPr lang="zh-CN" altLang="en-US"/>
              <a:t>令</a:t>
            </a:r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755650" y="0"/>
          <a:ext cx="7264400" cy="2565400"/>
        </p:xfrm>
        <a:graphic>
          <a:graphicData uri="http://schemas.openxmlformats.org/presentationml/2006/ole">
            <p:oleObj spid="_x0000_s151561" name="Equation" r:id="rId3" imgW="7264400" imgH="2565400" progId="Equation.DSMT4">
              <p:embed/>
            </p:oleObj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187450" y="2636838"/>
          <a:ext cx="7467600" cy="1244600"/>
        </p:xfrm>
        <a:graphic>
          <a:graphicData uri="http://schemas.openxmlformats.org/presentationml/2006/ole">
            <p:oleObj spid="_x0000_s151562" name="Equation" r:id="rId4" imgW="7467600" imgH="1244600" progId="Equation.DSMT4">
              <p:embed/>
            </p:oleObj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051050" y="3933825"/>
          <a:ext cx="3911600" cy="1155700"/>
        </p:xfrm>
        <a:graphic>
          <a:graphicData uri="http://schemas.openxmlformats.org/presentationml/2006/ole">
            <p:oleObj spid="_x0000_s151563" name="Equation" r:id="rId5" imgW="3911600" imgH="1155700" progId="Equation.DSMT4">
              <p:embed/>
            </p:oleObj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684213" y="5229225"/>
          <a:ext cx="7467600" cy="495300"/>
        </p:xfrm>
        <a:graphic>
          <a:graphicData uri="http://schemas.openxmlformats.org/presentationml/2006/ole">
            <p:oleObj spid="_x0000_s151564" name="Equation" r:id="rId6" imgW="7467600" imgH="495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9B59-52B8-49FE-B6A5-3F499D0D416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022850"/>
          </a:xfrm>
        </p:spPr>
        <p:txBody>
          <a:bodyPr/>
          <a:lstStyle/>
          <a:p>
            <a:r>
              <a:rPr lang="zh-CN" altLang="en-US"/>
              <a:t>参数估计问题分为点估计问题与区间估计问题两类</a:t>
            </a:r>
            <a:r>
              <a:rPr lang="en-US" altLang="zh-CN"/>
              <a:t>. </a:t>
            </a:r>
            <a:r>
              <a:rPr lang="zh-CN" altLang="en-US"/>
              <a:t>所谓点估计就是用某一个函数值作为总体未知参数的估计量</a:t>
            </a:r>
            <a:r>
              <a:rPr lang="en-US" altLang="zh-CN"/>
              <a:t>; </a:t>
            </a:r>
            <a:r>
              <a:rPr lang="zh-CN" altLang="en-US"/>
              <a:t>区间估计就是对于未知参数给出一个范围</a:t>
            </a:r>
            <a:r>
              <a:rPr lang="en-US" altLang="zh-CN"/>
              <a:t>, </a:t>
            </a:r>
            <a:r>
              <a:rPr lang="zh-CN" altLang="en-US"/>
              <a:t>并且在一定可靠度下使这个范围包含未知参数的真值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954-E87D-4332-922F-FCDA35833DD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235902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6</a:t>
            </a:r>
            <a:r>
              <a:rPr lang="en-US" altLang="zh-CN"/>
              <a:t>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zh-CN" altLang="en-US"/>
              <a:t>服从</a:t>
            </a:r>
            <a:r>
              <a:rPr lang="en-US" altLang="zh-CN"/>
              <a:t>[0,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]</a:t>
            </a:r>
            <a:r>
              <a:rPr lang="zh-CN" altLang="en-US"/>
              <a:t>上的均匀分布</a:t>
            </a:r>
            <a:r>
              <a:rPr lang="en-US" altLang="zh-CN"/>
              <a:t>, 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未知</a:t>
            </a:r>
            <a:r>
              <a:rPr lang="en-US" altLang="zh-CN"/>
              <a:t>.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为</a:t>
            </a:r>
            <a:r>
              <a:rPr lang="en-US" altLang="zh-CN" i="1"/>
              <a:t>X</a:t>
            </a:r>
            <a:r>
              <a:rPr lang="zh-CN" altLang="en-US"/>
              <a:t>的样本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为样本值</a:t>
            </a:r>
            <a:r>
              <a:rPr lang="en-US" altLang="zh-CN"/>
              <a:t>. </a:t>
            </a:r>
            <a:r>
              <a:rPr lang="zh-CN" altLang="en-US"/>
              <a:t>试求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的最大似然估计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似然函数为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331913" y="2565400"/>
          <a:ext cx="5524500" cy="1828800"/>
        </p:xfrm>
        <a:graphic>
          <a:graphicData uri="http://schemas.openxmlformats.org/presentationml/2006/ole">
            <p:oleObj spid="_x0000_s153607" name="Equation" r:id="rId3" imgW="5524500" imgH="1828800" progId="Equation.DSMT4">
              <p:embed/>
            </p:oleObj>
          </a:graphicData>
        </a:graphic>
      </p:graphicFrame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395288" y="4508500"/>
            <a:ext cx="8208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显然无法从</a:t>
            </a:r>
            <a:r>
              <a:rPr lang="en-US" altLang="zh-CN" i="1"/>
              <a:t>L</a:t>
            </a:r>
            <a:r>
              <a:rPr lang="en-US" altLang="zh-CN"/>
              <a:t>'(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)=0</a:t>
            </a:r>
            <a:r>
              <a:rPr lang="zh-CN" altLang="en-US"/>
              <a:t>得到最大似然估计</a:t>
            </a:r>
            <a:r>
              <a:rPr lang="en-US" altLang="zh-CN"/>
              <a:t>. </a:t>
            </a:r>
            <a:r>
              <a:rPr lang="zh-CN" altLang="en-US"/>
              <a:t>我们考虑直接按最大似然法的基本思想来确定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6F3E-53E4-4DDB-8BFE-14608B28A59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773238"/>
            <a:ext cx="8280400" cy="3097212"/>
          </a:xfrm>
        </p:spPr>
        <p:txBody>
          <a:bodyPr/>
          <a:lstStyle/>
          <a:p>
            <a:r>
              <a:rPr lang="zh-CN" altLang="en-US"/>
              <a:t>欲使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</a:t>
            </a:r>
            <a:r>
              <a:rPr lang="zh-CN" altLang="en-US"/>
              <a:t>最大</a:t>
            </a:r>
            <a:r>
              <a:rPr lang="en-US" altLang="zh-CN"/>
              <a:t>, 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应尽量小但又不能太小</a:t>
            </a:r>
            <a:r>
              <a:rPr lang="en-US" altLang="zh-CN"/>
              <a:t>, </a:t>
            </a:r>
            <a:r>
              <a:rPr lang="zh-CN" altLang="en-US"/>
              <a:t>它必须同时满足</a:t>
            </a:r>
            <a:br>
              <a:rPr lang="zh-CN" altLang="en-US"/>
            </a:br>
            <a:r>
              <a:rPr lang="zh-CN" altLang="en-US"/>
              <a:t>		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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,   </a:t>
            </a:r>
            <a:r>
              <a:rPr lang="en-US" altLang="zh-CN" i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=1,…,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>
                <a:sym typeface="Symbol" panose="05050102010706020507" pitchFamily="18" charset="2"/>
              </a:rPr>
              <a:t>否则</a:t>
            </a:r>
            <a:r>
              <a:rPr lang="en-US" altLang="zh-CN" i="1">
                <a:sym typeface="Symbol" panose="05050102010706020507" pitchFamily="18" charset="2"/>
              </a:rPr>
              <a:t>L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)=0, </a:t>
            </a:r>
            <a:r>
              <a:rPr lang="zh-CN" altLang="en-US">
                <a:sym typeface="Symbol" panose="05050102010706020507" pitchFamily="18" charset="2"/>
              </a:rPr>
              <a:t>而</a:t>
            </a:r>
            <a:r>
              <a:rPr lang="en-US" altLang="zh-CN">
                <a:sym typeface="Symbol" panose="05050102010706020507" pitchFamily="18" charset="2"/>
              </a:rPr>
              <a:t>0</a:t>
            </a:r>
            <a:r>
              <a:rPr lang="zh-CN" altLang="en-US">
                <a:sym typeface="Symbol" panose="05050102010706020507" pitchFamily="18" charset="2"/>
              </a:rPr>
              <a:t>不可能是</a:t>
            </a:r>
            <a:r>
              <a:rPr lang="en-US" altLang="zh-CN" i="1">
                <a:sym typeface="Symbol" panose="05050102010706020507" pitchFamily="18" charset="2"/>
              </a:rPr>
              <a:t>L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的最大值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因此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403350" y="115888"/>
          <a:ext cx="4968875" cy="1644650"/>
        </p:xfrm>
        <a:graphic>
          <a:graphicData uri="http://schemas.openxmlformats.org/presentationml/2006/ole">
            <p:oleObj spid="_x0000_s155656" name="Equation" r:id="rId3" imgW="5524500" imgH="1828800" progId="Equation.DSMT4">
              <p:embed/>
            </p:oleObj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684213" y="4581525"/>
          <a:ext cx="7518400" cy="635000"/>
        </p:xfrm>
        <a:graphic>
          <a:graphicData uri="http://schemas.openxmlformats.org/presentationml/2006/ole">
            <p:oleObj spid="_x0000_s155657" name="Equation" r:id="rId4" imgW="7518400" imgH="635000" progId="Equation.DSMT4">
              <p:embed/>
            </p:oleObj>
          </a:graphicData>
        </a:graphic>
      </p:graphicFrame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23850" y="5373688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是最大似然估计值和估计量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3D9-5C37-4324-8E0C-B8C299C088A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7</a:t>
            </a:r>
            <a:r>
              <a:rPr lang="en-US" altLang="zh-CN"/>
              <a:t>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zh-CN" altLang="en-US"/>
              <a:t>服从指数分布</a:t>
            </a:r>
            <a:r>
              <a:rPr lang="en-US" altLang="zh-CN"/>
              <a:t>, </a:t>
            </a:r>
            <a:r>
              <a:rPr lang="zh-CN" altLang="en-US"/>
              <a:t>概率密度为</a:t>
            </a:r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1331913" y="981075"/>
          <a:ext cx="5905500" cy="1346200"/>
        </p:xfrm>
        <a:graphic>
          <a:graphicData uri="http://schemas.openxmlformats.org/presentationml/2006/ole">
            <p:oleObj spid="_x0000_s157703" name="Equation" r:id="rId3" imgW="5905500" imgH="1346200" progId="Equation.DSMT4">
              <p:embed/>
            </p:oleObj>
          </a:graphicData>
        </a:graphic>
      </p:graphicFrame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611188" y="2349500"/>
            <a:ext cx="79930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Symbol" panose="05050102010706020507" pitchFamily="18" charset="2"/>
              </a:rPr>
              <a:t>l</a:t>
            </a:r>
            <a:r>
              <a:rPr lang="zh-CN" altLang="en-US"/>
              <a:t>是未知参数</a:t>
            </a:r>
            <a:r>
              <a:rPr lang="en-US" altLang="zh-CN"/>
              <a:t>.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是来自总体</a:t>
            </a:r>
            <a:r>
              <a:rPr lang="en-US" altLang="zh-CN" i="1"/>
              <a:t>X</a:t>
            </a:r>
            <a:r>
              <a:rPr lang="zh-CN" altLang="en-US"/>
              <a:t>的一个样本观察值</a:t>
            </a:r>
            <a:r>
              <a:rPr lang="en-US" altLang="zh-CN"/>
              <a:t>, </a:t>
            </a:r>
            <a:r>
              <a:rPr lang="zh-CN" altLang="en-US"/>
              <a:t>求参数</a:t>
            </a:r>
            <a:r>
              <a:rPr lang="en-US" altLang="zh-CN" i="1">
                <a:latin typeface="Symbol" panose="05050102010706020507" pitchFamily="18" charset="2"/>
              </a:rPr>
              <a:t>l</a:t>
            </a:r>
            <a:r>
              <a:rPr lang="zh-CN" altLang="en-US"/>
              <a:t>的最大似然估计值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F01-358D-45CD-B789-2FF6F6DF42D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 似然函数</a:t>
            </a:r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749300" y="692150"/>
          <a:ext cx="6464300" cy="1930400"/>
        </p:xfrm>
        <a:graphic>
          <a:graphicData uri="http://schemas.openxmlformats.org/presentationml/2006/ole">
            <p:oleObj spid="_x0000_s159753" name="Equation" r:id="rId3" imgW="6464300" imgH="1930400" progId="Equation.DSMT4">
              <p:embed/>
            </p:oleObj>
          </a:graphicData>
        </a:graphic>
      </p:graphicFrame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611188" y="2636838"/>
            <a:ext cx="7993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则</a:t>
            </a:r>
            <a:r>
              <a:rPr lang="en-US" altLang="zh-CN" i="1"/>
              <a:t>L</a:t>
            </a:r>
            <a:r>
              <a:rPr lang="zh-CN" altLang="en-US"/>
              <a:t>的最大值点一定是</a:t>
            </a:r>
          </a:p>
        </p:txBody>
      </p:sp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1619250" y="3284538"/>
          <a:ext cx="4775200" cy="1168400"/>
        </p:xfrm>
        <a:graphic>
          <a:graphicData uri="http://schemas.openxmlformats.org/presentationml/2006/ole">
            <p:oleObj spid="_x0000_s159754" name="Equation" r:id="rId4" imgW="4775200" imgH="1168400" progId="Equation.DSMT4">
              <p:embed/>
            </p:oleObj>
          </a:graphicData>
        </a:graphic>
      </p:graphicFrame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11188" y="4437063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的最大值点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E14F-D42B-48FB-96AB-8ACC4F26E85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341438"/>
            <a:ext cx="8229600" cy="1139825"/>
          </a:xfrm>
        </p:spPr>
        <p:txBody>
          <a:bodyPr/>
          <a:lstStyle/>
          <a:p>
            <a:r>
              <a:rPr lang="zh-CN" altLang="en-US"/>
              <a:t>对其取对数得</a:t>
            </a:r>
          </a:p>
        </p:txBody>
      </p:sp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1476375" y="188913"/>
          <a:ext cx="4775200" cy="1168400"/>
        </p:xfrm>
        <a:graphic>
          <a:graphicData uri="http://schemas.openxmlformats.org/presentationml/2006/ole">
            <p:oleObj spid="_x0000_s161803" name="Equation" r:id="rId3" imgW="4775200" imgH="1168400" progId="Equation.DSMT4">
              <p:embed/>
            </p:oleObj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1258888" y="1916113"/>
          <a:ext cx="6070600" cy="1168400"/>
        </p:xfrm>
        <a:graphic>
          <a:graphicData uri="http://schemas.openxmlformats.org/presentationml/2006/ole">
            <p:oleObj spid="_x0000_s161804" name="Equation" r:id="rId4" imgW="6070600" imgH="1168400" progId="Equation.DSMT4">
              <p:embed/>
            </p:oleObj>
          </a:graphicData>
        </a:graphic>
      </p:graphicFrame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468313" y="3141663"/>
            <a:ext cx="180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由</a:t>
            </a:r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1619250" y="3284538"/>
          <a:ext cx="5372100" cy="1066800"/>
        </p:xfrm>
        <a:graphic>
          <a:graphicData uri="http://schemas.openxmlformats.org/presentationml/2006/ole">
            <p:oleObj spid="_x0000_s161805" name="Equation" r:id="rId5" imgW="5372100" imgH="1066800" progId="Equation.DSMT4">
              <p:embed/>
            </p:oleObj>
          </a:graphicData>
        </a:graphic>
      </p:graphicFrame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68313" y="4652963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2195513" y="4652963"/>
          <a:ext cx="1104900" cy="1066800"/>
        </p:xfrm>
        <a:graphic>
          <a:graphicData uri="http://schemas.openxmlformats.org/presentationml/2006/ole">
            <p:oleObj spid="_x0000_s161806" name="Equation" r:id="rId6" imgW="1104900" imgH="1066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EFDE-BD97-4379-B2B9-61A3AA10FF0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2430462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8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是正态总体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的样本观察值</a:t>
            </a:r>
            <a:r>
              <a:rPr lang="en-US" altLang="zh-CN"/>
              <a:t>, </a:t>
            </a:r>
            <a:r>
              <a:rPr lang="zh-CN" altLang="en-US"/>
              <a:t>其中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是未知参数</a:t>
            </a:r>
            <a:r>
              <a:rPr lang="en-US" altLang="zh-CN"/>
              <a:t>, </a:t>
            </a:r>
            <a:r>
              <a:rPr lang="zh-CN" altLang="en-US"/>
              <a:t>试求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和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的最大似然估计值</a:t>
            </a:r>
            <a:r>
              <a:rPr lang="en-US" altLang="zh-CN"/>
              <a:t>.</a:t>
            </a:r>
            <a:br>
              <a:rPr lang="en-US" altLang="zh-CN"/>
            </a:br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似然函数</a:t>
            </a: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684213" y="2349500"/>
          <a:ext cx="7404100" cy="1397000"/>
        </p:xfrm>
        <a:graphic>
          <a:graphicData uri="http://schemas.openxmlformats.org/presentationml/2006/ole">
            <p:oleObj spid="_x0000_s163847" name="Equation" r:id="rId3" imgW="7404100" imgH="1397000" progId="Equation.DSMT4">
              <p:embed/>
            </p:oleObj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468313" y="3860800"/>
          <a:ext cx="8229600" cy="1930400"/>
        </p:xfrm>
        <a:graphic>
          <a:graphicData uri="http://schemas.openxmlformats.org/presentationml/2006/ole">
            <p:oleObj spid="_x0000_s163848" name="Equation" r:id="rId4" imgW="8229600" imgH="1930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A2F-5C39-4362-9E9C-83069392895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989138"/>
            <a:ext cx="8229600" cy="1139825"/>
          </a:xfrm>
        </p:spPr>
        <p:txBody>
          <a:bodyPr/>
          <a:lstStyle/>
          <a:p>
            <a:r>
              <a:rPr lang="zh-CN" altLang="en-US"/>
              <a:t>由</a:t>
            </a:r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468313" y="0"/>
          <a:ext cx="8229600" cy="1930400"/>
        </p:xfrm>
        <a:graphic>
          <a:graphicData uri="http://schemas.openxmlformats.org/presentationml/2006/ole">
            <p:oleObj spid="_x0000_s165895" name="Equation" r:id="rId3" imgW="8229600" imgH="1930400" progId="Equation.DSMT4">
              <p:embed/>
            </p:oleObj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258888" y="2420938"/>
          <a:ext cx="6400800" cy="2590800"/>
        </p:xfrm>
        <a:graphic>
          <a:graphicData uri="http://schemas.openxmlformats.org/presentationml/2006/ole">
            <p:oleObj spid="_x0000_s165896" name="Equation" r:id="rId4" imgW="6400800" imgH="2590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64C-17D7-49D1-B291-19B42F86856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492375"/>
            <a:ext cx="8229600" cy="1139825"/>
          </a:xfrm>
        </p:spPr>
        <p:txBody>
          <a:bodyPr/>
          <a:lstStyle/>
          <a:p>
            <a:r>
              <a:rPr lang="zh-CN" altLang="en-US"/>
              <a:t>得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/>
              <a:t>和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的最大似然估计值为</a:t>
            </a: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1258888" y="0"/>
          <a:ext cx="5905500" cy="2390775"/>
        </p:xfrm>
        <a:graphic>
          <a:graphicData uri="http://schemas.openxmlformats.org/presentationml/2006/ole">
            <p:oleObj spid="_x0000_s167945" name="Equation" r:id="rId3" imgW="6400800" imgH="2590800" progId="Equation.DSMT4">
              <p:embed/>
            </p:oleObj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258888" y="3141663"/>
          <a:ext cx="6642100" cy="1168400"/>
        </p:xfrm>
        <a:graphic>
          <a:graphicData uri="http://schemas.openxmlformats.org/presentationml/2006/ole">
            <p:oleObj spid="_x0000_s167946" name="Equation" r:id="rId4" imgW="6642100" imgH="1168400" progId="Equation.DSMT4">
              <p:embed/>
            </p:oleObj>
          </a:graphicData>
        </a:graphic>
      </p:graphicFrame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468313" y="4437063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最大似然估计量为</a:t>
            </a:r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1042988" y="5084763"/>
          <a:ext cx="6908800" cy="1168400"/>
        </p:xfrm>
        <a:graphic>
          <a:graphicData uri="http://schemas.openxmlformats.org/presentationml/2006/ole">
            <p:oleObj spid="_x0000_s167947" name="Equation" r:id="rId5" imgW="6908800" imgH="1168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413-C15E-418B-97D7-09E64A64AE6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72137"/>
          </a:xfrm>
        </p:spPr>
        <p:txBody>
          <a:bodyPr/>
          <a:lstStyle/>
          <a:p>
            <a:r>
              <a:rPr lang="zh-CN" altLang="en-US" dirty="0"/>
              <a:t>作业  习题</a:t>
            </a:r>
            <a:r>
              <a:rPr lang="en-US" altLang="zh-CN" dirty="0"/>
              <a:t>6-2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161</a:t>
            </a:r>
            <a:r>
              <a:rPr lang="zh-CN" altLang="en-US" dirty="0"/>
              <a:t>页开始</a:t>
            </a:r>
            <a:br>
              <a:rPr lang="zh-CN" altLang="en-US" dirty="0"/>
            </a:br>
            <a:r>
              <a:rPr lang="zh-CN" altLang="en-US" dirty="0" smtClean="0"/>
              <a:t>第</a:t>
            </a:r>
            <a:r>
              <a:rPr lang="en-US" altLang="zh-CN" smtClean="0"/>
              <a:t>1,2,6</a:t>
            </a:r>
            <a:r>
              <a:rPr lang="zh-CN" altLang="en-US" smtClean="0"/>
              <a:t>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3445-7B17-4665-986C-645F2DC8E83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238750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参数估计问题的一般提法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设有一个总体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zh-CN" altLang="en-US"/>
              <a:t>总体的分布函数为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), </a:t>
            </a:r>
            <a:r>
              <a:rPr lang="zh-CN" altLang="en-US"/>
              <a:t>其中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为未知参数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可以是向量</a:t>
            </a:r>
            <a:r>
              <a:rPr lang="en-US" altLang="zh-CN"/>
              <a:t>). </a:t>
            </a:r>
            <a:r>
              <a:rPr lang="zh-CN" altLang="en-US"/>
              <a:t>现从该总体中随机地抽样</a:t>
            </a:r>
            <a:r>
              <a:rPr lang="en-US" altLang="zh-CN"/>
              <a:t>, </a:t>
            </a:r>
            <a:r>
              <a:rPr lang="zh-CN" altLang="en-US"/>
              <a:t>得到一个样本</a:t>
            </a:r>
            <a:br>
              <a:rPr lang="zh-CN" altLang="en-US"/>
            </a:br>
            <a:r>
              <a:rPr lang="zh-CN" altLang="en-US"/>
              <a:t>	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  <a:br>
              <a:rPr lang="en-US" altLang="zh-CN"/>
            </a:br>
            <a:r>
              <a:rPr lang="zh-CN" altLang="en-US"/>
              <a:t>再依据该样本对参数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作出估计</a:t>
            </a:r>
            <a:r>
              <a:rPr lang="en-US" altLang="zh-CN"/>
              <a:t>, </a:t>
            </a:r>
            <a:r>
              <a:rPr lang="zh-CN" altLang="en-US"/>
              <a:t>或估计参数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zh-CN" altLang="en-US"/>
              <a:t>的某已知函数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q</a:t>
            </a:r>
            <a:r>
              <a:rPr lang="en-US" altLang="zh-CN"/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D3D1D54-9B5D-40E9-A3ED-2BAAE23BEE5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§</a:t>
            </a:r>
            <a:r>
              <a:rPr lang="en-US" altLang="zh-CN"/>
              <a:t>6.1 </a:t>
            </a:r>
            <a:r>
              <a:rPr lang="zh-CN" altLang="en-US"/>
              <a:t>点估计问题概述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一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点估计的概念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BCD9-4A99-47B0-B805-017293BEFA86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23850" y="188913"/>
          <a:ext cx="8591550" cy="6340475"/>
        </p:xfrm>
        <a:graphic>
          <a:graphicData uri="http://schemas.openxmlformats.org/presentationml/2006/ole">
            <p:oleObj spid="_x0000_s113669" name="Document" r:id="rId3" imgW="5957280" imgH="43869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1C0C-9B81-453D-B9BA-D516FEE4E42B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95288" y="476250"/>
          <a:ext cx="8356600" cy="5526088"/>
        </p:xfrm>
        <a:graphic>
          <a:graphicData uri="http://schemas.openxmlformats.org/presentationml/2006/ole">
            <p:oleObj spid="_x0000_s114693" name="Document" r:id="rId3" imgW="5838120" imgH="38674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79BF-4E43-4D34-85F1-623F43097C1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0393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二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评价估计量的标准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估计量的评价一般有三条标准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 b="1">
                <a:solidFill>
                  <a:schemeClr val="hlink"/>
                </a:solidFill>
              </a:rPr>
              <a:t>(1) </a:t>
            </a:r>
            <a:r>
              <a:rPr lang="zh-CN" altLang="en-US" b="1">
                <a:solidFill>
                  <a:schemeClr val="hlink"/>
                </a:solidFill>
              </a:rPr>
              <a:t>无偏性</a:t>
            </a:r>
            <a:r>
              <a:rPr lang="en-US" altLang="zh-CN" b="1">
                <a:solidFill>
                  <a:schemeClr val="hlink"/>
                </a:solidFill>
              </a:rPr>
              <a:t>;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 b="1">
                <a:solidFill>
                  <a:schemeClr val="hlink"/>
                </a:solidFill>
              </a:rPr>
              <a:t>(2) </a:t>
            </a:r>
            <a:r>
              <a:rPr lang="zh-CN" altLang="en-US" b="1">
                <a:solidFill>
                  <a:schemeClr val="hlink"/>
                </a:solidFill>
              </a:rPr>
              <a:t>有效性</a:t>
            </a:r>
            <a:r>
              <a:rPr lang="en-US" altLang="zh-CN" b="1">
                <a:solidFill>
                  <a:schemeClr val="hlink"/>
                </a:solidFill>
              </a:rPr>
              <a:t>;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 b="1">
                <a:solidFill>
                  <a:schemeClr val="hlink"/>
                </a:solidFill>
              </a:rPr>
              <a:t>(3) </a:t>
            </a:r>
            <a:r>
              <a:rPr lang="zh-CN" altLang="en-US" b="1">
                <a:solidFill>
                  <a:schemeClr val="hlink"/>
                </a:solidFill>
              </a:rPr>
              <a:t>相合性</a:t>
            </a:r>
            <a:r>
              <a:rPr lang="en-US" altLang="zh-CN" b="1">
                <a:solidFill>
                  <a:schemeClr val="hlink"/>
                </a:solidFill>
              </a:rPr>
              <a:t>(</a:t>
            </a:r>
            <a:r>
              <a:rPr lang="zh-CN" altLang="en-US" b="1">
                <a:solidFill>
                  <a:schemeClr val="hlink"/>
                </a:solidFill>
              </a:rPr>
              <a:t>一致性</a:t>
            </a:r>
            <a:r>
              <a:rPr lang="en-US" altLang="zh-CN" b="1">
                <a:solidFill>
                  <a:schemeClr val="hlink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328-2E59-4868-93E0-9BCBF7C7E730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250825" y="260350"/>
          <a:ext cx="8658225" cy="6078538"/>
        </p:xfrm>
        <a:graphic>
          <a:graphicData uri="http://schemas.openxmlformats.org/presentationml/2006/ole">
            <p:oleObj spid="_x0000_s117767" name="Document" r:id="rId3" imgW="6005880" imgH="4206240" progId="Word.Document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概率论与数理统计讲义">
  <a:themeElements>
    <a:clrScheme name="概率论与数理统计讲义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概率论与数理统计讲义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概率论与数理统计讲义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讲义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概率论与数理统计讲义</Template>
  <TotalTime>1248</TotalTime>
  <Words>609</Words>
  <Application>Microsoft Office PowerPoint</Application>
  <PresentationFormat>全屏显示(4:3)</PresentationFormat>
  <Paragraphs>79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概率论与数理统计讲义</vt:lpstr>
      <vt:lpstr>Document</vt:lpstr>
      <vt:lpstr>Equation</vt:lpstr>
      <vt:lpstr>MathType 5.0 Equation</vt:lpstr>
      <vt:lpstr>概率论与数理统计第20讲</vt:lpstr>
      <vt:lpstr>在实际问题中, 当所研究的总体分布类型已知, 但分布中含有一个或多个未知参数时, 如何根据样本来估计未知参数, 这就是参数估计问题.</vt:lpstr>
      <vt:lpstr>参数估计问题分为点估计问题与区间估计问题两类. 所谓点估计就是用某一个函数值作为总体未知参数的估计量; 区间估计就是对于未知参数给出一个范围, 并且在一定可靠度下使这个范围包含未知参数的真值.</vt:lpstr>
      <vt:lpstr>参数估计问题的一般提法 设有一个总体X, 总体的分布函数为F(x,q), 其中q为未知参数(q可以是向量). 现从该总体中随机地抽样, 得到一个样本  X1,X2,…,Xn, 再依据该样本对参数q作出估计, 或估计参数q的某已知函数g(q).</vt:lpstr>
      <vt:lpstr>§6.1 点估计问题概述</vt:lpstr>
      <vt:lpstr>幻灯片 6</vt:lpstr>
      <vt:lpstr>幻灯片 7</vt:lpstr>
      <vt:lpstr>二, 评价估计量的标准 估计量的评价一般有三条标准: (1) 无偏性;  (2) 有效性;  (3) 相合性(一致性)</vt:lpstr>
      <vt:lpstr>幻灯片 9</vt:lpstr>
      <vt:lpstr>幻灯片 10</vt:lpstr>
      <vt:lpstr>幻灯片 11</vt:lpstr>
      <vt:lpstr>幻灯片 12</vt:lpstr>
      <vt:lpstr>幻灯片 13</vt:lpstr>
      <vt:lpstr>§6.2 点估计的常用方法</vt:lpstr>
      <vt:lpstr>幻灯片 15</vt:lpstr>
      <vt:lpstr>定义1 用相应的样本矩去估计总体矩的方法就称为矩估计法. 用矩估计法确定的估计量称为矩估计量. 相应的估计值称为矩估计值. 矩估计量与矩估计值统称为矩估计.</vt:lpstr>
      <vt:lpstr>求矩估计的方法: 设总体X的分布函数F(x;q1,…,qk)中有k个未知参数q1,…,qk, 则 (1) 求总体X的前k阶矩m1,…,mk, 一般都是这k个未知参数的函数, 记为  mi=gi(q1,…,qk), i=1,2,…,k     (2.1) (2) 从(1)中解得qi=hi(m1,…,mk), j=1,…,k (3) 再用mi的估计量Ai代替上式中的mi, 即可得qj(j=1,2,…,k)的矩估计量:</vt:lpstr>
      <vt:lpstr>幻灯片 18</vt:lpstr>
      <vt:lpstr>二, 最大似然估计法 引例 某同学与一位猎人一起去打猎, 一只野兔从前方窜过, 只听一声枪响, 野兔应声倒下, 试猜测是谁打中的? 由于只发一枪便打中, 而猎人命中的概率大于这位同学命中的概率, 故一般会猜测这一枪是猎人射中的.</vt:lpstr>
      <vt:lpstr>1. 最大似然估计法的思想: 在已经得到实验结果的情况下, 应该寻找使这个结果出现的可能性最大的那个q值作为q的估计   注: 最大似然估计法首先由德国数学家高斯于1821年提出, 英国统计学家费歇于1922年重新发现并作了进一步的研究. 下面分别就离散型总体和连续型总体情形作具体讨论.</vt:lpstr>
      <vt:lpstr>(1) 离散型总体 的情形: 设总体X的概率分布为 P{X=x}=p(x,q),   (q为未知参数). 如果X1,X2,…,Xn是取自总体X的样本, 样本的观察值为x1,x2,…,xn, 则样本的联合分布律</vt:lpstr>
      <vt:lpstr>(2) 连续型总体 的情形: 设总体X的概率密度为f(x,q), 其中q为未知参数, 此时定义似然函数</vt:lpstr>
      <vt:lpstr>幻灯片 23</vt:lpstr>
      <vt:lpstr>幻灯片 24</vt:lpstr>
      <vt:lpstr>2. 求最大似然估计的一般方法 求未知参数q的最大似然估计问题, 归结为求似然函数L(q)的最大值点的问题. 当似然函数关于未知参数可微时, 可利用微分学中求最大值的方法求之.</vt:lpstr>
      <vt:lpstr>幻灯片 26</vt:lpstr>
      <vt:lpstr>注: 因函数lnL是L的单调增加函数, 且函数lnL(q)与函数L(q)有相同的极值点, 故常转化为求函数lnL(q)的最大值点较方便. 注: ①当似然函数关于未知函数不可微时, 只能按最大似然估计法的基本思想求出最大值点. ②上述方法易推广至多个未知参数的情形.</vt:lpstr>
      <vt:lpstr>例5 设X~b(1,p), X1,X2,…,Xn是取自总体X的一个样本. 试求参数p的最大似然估计. 解 设x1,x2,…,xn是相应于样本X1,X2,…,Xn的一个样本值, X的分布律为 P{X=x}=px(1-p)1-x,  x=0,1. 故似然函数为</vt:lpstr>
      <vt:lpstr>令</vt:lpstr>
      <vt:lpstr>例6 设总体X服从[0,q]上的均匀分布, q未知. X1,…,Xn为X的样本, x1,…,xn为样本值. 试求q的最大似然估计. 解 似然函数为</vt:lpstr>
      <vt:lpstr>欲使L(q)最大, q应尽量小但又不能太小, 它必须同时满足   qxi,   i=1,…,n, 否则L(q)=0, 而0不可能是L(q)的最大值. 因此</vt:lpstr>
      <vt:lpstr>例7 设总体X服从指数分布, 概率密度为</vt:lpstr>
      <vt:lpstr>解  似然函数</vt:lpstr>
      <vt:lpstr>对其取对数得</vt:lpstr>
      <vt:lpstr>例8 设x1,x2,…,xn是正态总体N(m,s2)的样本观察值, 其中m,s2是未知参数, 试求m和s2的最大似然估计值. 解 似然函数</vt:lpstr>
      <vt:lpstr>由</vt:lpstr>
      <vt:lpstr>得m和s2的最大似然估计值为</vt:lpstr>
      <vt:lpstr>作业  习题6-2 第161页开始 第1,2,6题</vt:lpstr>
    </vt:vector>
  </TitlesOfParts>
  <Company>shenzhen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概率论与数理统计第20讲</dc:title>
  <dc:creator>cbhong</dc:creator>
  <dc:description>参数估计</dc:description>
  <cp:lastModifiedBy>鞠先孟</cp:lastModifiedBy>
  <cp:revision>23</cp:revision>
  <dcterms:created xsi:type="dcterms:W3CDTF">2006-05-21T02:49:49Z</dcterms:created>
  <dcterms:modified xsi:type="dcterms:W3CDTF">2017-02-26T08:33:24Z</dcterms:modified>
</cp:coreProperties>
</file>