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8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20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81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FA915B2A-3E77-40C0-8401-73FC8B2035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26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5123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 anchor="ctr" anchorCtr="1"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4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32588" y="6400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FC1D0CE-D17E-482D-AC68-29F490FFCD3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135" name="AutoShape 1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928100" y="6497638"/>
            <a:ext cx="215900" cy="360362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D6842F-A3A5-4FEE-B06D-FDDDB75522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401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B31354-585F-44BA-A25E-2E1E8047E0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713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C1E15C-D88B-4D8F-9896-EE66BC1585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377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419FD-118E-4116-A312-CF98DDD0BF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73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9A945-F373-4033-AC60-723DF5675D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90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4369F0-4625-4847-AF89-128DD2A4DB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327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AC7FE1-8822-4194-86FF-80BFAF824C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392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C147C3-F302-485F-9A87-E9480E1AF5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4204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C3B6B1-E697-4263-B871-C47BDBCBA9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058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8651BC-C4DA-4F06-B514-871CACA06C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845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4099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5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0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000"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</a:defRPr>
            </a:lvl1pPr>
          </a:lstStyle>
          <a:p>
            <a:fld id="{74B2A1FA-6D4B-4EC3-B6AA-65ED006E61F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111" name="AutoShape 1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748713" y="6237288"/>
            <a:ext cx="287337" cy="431800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l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defRPr sz="3600" kern="1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Arial" panose="020B0604020202020204" pitchFamily="34" charset="0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sz="2400" kern="1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Arial" panose="020B0604020202020204" pitchFamily="34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l"/>
        <a:defRPr sz="2000" kern="1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Arial" panose="020B0604020202020204" pitchFamily="34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 kern="1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math.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2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7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0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5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8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29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0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2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4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5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6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7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48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0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2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4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6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48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49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50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5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710C4A78-F31F-43C0-9F52-F822ACF90FB4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/>
              <a:t>概率论与数理统计第</a:t>
            </a:r>
            <a:r>
              <a:rPr lang="en-US" altLang="zh-CN" sz="4800"/>
              <a:t>21</a:t>
            </a:r>
            <a:r>
              <a:rPr lang="zh-CN" altLang="en-US" sz="4800"/>
              <a:t>讲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3886200"/>
            <a:ext cx="7489825" cy="2422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200"/>
              <a:t>本讲义可在网址</a:t>
            </a:r>
          </a:p>
          <a:p>
            <a:pPr>
              <a:lnSpc>
                <a:spcPct val="90000"/>
              </a:lnSpc>
            </a:pPr>
            <a:r>
              <a:rPr lang="en-US" altLang="zh-CN" sz="3200">
                <a:hlinkClick r:id="rId2"/>
              </a:rPr>
              <a:t>http://math.s</a:t>
            </a:r>
            <a:r>
              <a:rPr lang="en-US" altLang="zh-CN" sz="3200"/>
              <a:t>hekou.com</a:t>
            </a:r>
          </a:p>
          <a:p>
            <a:pPr>
              <a:lnSpc>
                <a:spcPct val="90000"/>
              </a:lnSpc>
            </a:pPr>
            <a:r>
              <a:rPr lang="zh-CN" altLang="en-US" sz="3200"/>
              <a:t>下载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43CC-FC7D-41B3-9F5E-F01EE00892E7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1700213"/>
            <a:ext cx="8496300" cy="1139825"/>
          </a:xfrm>
        </p:spPr>
        <p:txBody>
          <a:bodyPr/>
          <a:lstStyle/>
          <a:p>
            <a:r>
              <a:rPr lang="zh-CN" altLang="en-US"/>
              <a:t>这样的置信区间常写成</a:t>
            </a:r>
          </a:p>
        </p:txBody>
      </p:sp>
      <p:graphicFrame>
        <p:nvGraphicFramePr>
          <p:cNvPr id="118789" name="Object 5"/>
          <p:cNvGraphicFramePr>
            <a:graphicFrameLocks noChangeAspect="1"/>
          </p:cNvGraphicFramePr>
          <p:nvPr/>
        </p:nvGraphicFramePr>
        <p:xfrm>
          <a:off x="1042988" y="188913"/>
          <a:ext cx="73406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3" name="Equation" r:id="rId3" imgW="7340400" imgH="1206360" progId="Equation.DSMT4">
                  <p:embed/>
                </p:oleObj>
              </mc:Choice>
              <mc:Fallback>
                <p:oleObj name="Equation" r:id="rId3" imgW="7340400" imgH="1206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88913"/>
                        <a:ext cx="734060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0" name="Object 6"/>
          <p:cNvGraphicFramePr>
            <a:graphicFrameLocks noChangeAspect="1"/>
          </p:cNvGraphicFramePr>
          <p:nvPr/>
        </p:nvGraphicFramePr>
        <p:xfrm>
          <a:off x="5292725" y="1412875"/>
          <a:ext cx="27178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4" name="Equation" r:id="rId5" imgW="2717640" imgH="1206360" progId="Equation.DSMT4">
                  <p:embed/>
                </p:oleObj>
              </mc:Choice>
              <mc:Fallback>
                <p:oleObj name="Equation" r:id="rId5" imgW="2717640" imgH="12063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1412875"/>
                        <a:ext cx="271780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179388" y="2708275"/>
            <a:ext cx="8640762" cy="235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2000"/>
              </a:spcBef>
            </a:pPr>
            <a:r>
              <a:rPr lang="zh-CN" altLang="en-US"/>
              <a:t>如果取</a:t>
            </a:r>
            <a:r>
              <a:rPr lang="en-US" altLang="zh-CN" i="1">
                <a:latin typeface="Symbol" panose="05050102010706020507" pitchFamily="18" charset="2"/>
              </a:rPr>
              <a:t>a</a:t>
            </a:r>
            <a:r>
              <a:rPr lang="en-US" altLang="zh-CN"/>
              <a:t>=0.05, </a:t>
            </a:r>
            <a:r>
              <a:rPr lang="zh-CN" altLang="en-US"/>
              <a:t>即</a:t>
            </a:r>
            <a:r>
              <a:rPr lang="en-US" altLang="zh-CN"/>
              <a:t>1</a:t>
            </a:r>
            <a:r>
              <a:rPr lang="en-US" altLang="zh-CN">
                <a:latin typeface="Symbol" panose="05050102010706020507" pitchFamily="18" charset="2"/>
              </a:rPr>
              <a:t>-</a:t>
            </a:r>
            <a:r>
              <a:rPr lang="en-US" altLang="zh-CN" i="1">
                <a:latin typeface="Symbol" panose="05050102010706020507" pitchFamily="18" charset="2"/>
              </a:rPr>
              <a:t>a</a:t>
            </a:r>
            <a:r>
              <a:rPr lang="en-US" altLang="zh-CN"/>
              <a:t>=0.95, </a:t>
            </a:r>
            <a:r>
              <a:rPr lang="zh-CN" altLang="en-US"/>
              <a:t>又若</a:t>
            </a:r>
            <a:r>
              <a:rPr lang="en-US" altLang="zh-CN" i="1">
                <a:latin typeface="Symbol" panose="05050102010706020507" pitchFamily="18" charset="2"/>
              </a:rPr>
              <a:t>s </a:t>
            </a:r>
            <a:r>
              <a:rPr lang="en-US" altLang="zh-CN"/>
              <a:t>=1, </a:t>
            </a:r>
            <a:r>
              <a:rPr lang="en-US" altLang="zh-CN" i="1"/>
              <a:t>n</a:t>
            </a:r>
            <a:r>
              <a:rPr lang="en-US" altLang="zh-CN"/>
              <a:t>=16, </a:t>
            </a:r>
            <a:r>
              <a:rPr lang="zh-CN" altLang="en-US"/>
              <a:t>查表得	</a:t>
            </a:r>
            <a:r>
              <a:rPr lang="en-US" altLang="zh-CN" i="1"/>
              <a:t>u</a:t>
            </a:r>
            <a:r>
              <a:rPr lang="en-US" altLang="zh-CN" i="1" baseline="-25000">
                <a:latin typeface="Symbol" panose="05050102010706020507" pitchFamily="18" charset="2"/>
              </a:rPr>
              <a:t>a</a:t>
            </a:r>
            <a:r>
              <a:rPr lang="en-US" altLang="zh-CN" baseline="-25000"/>
              <a:t>/2</a:t>
            </a:r>
            <a:r>
              <a:rPr lang="en-US" altLang="zh-CN"/>
              <a:t>=</a:t>
            </a:r>
            <a:r>
              <a:rPr lang="en-US" altLang="zh-CN" i="1"/>
              <a:t>u</a:t>
            </a:r>
            <a:r>
              <a:rPr lang="en-US" altLang="zh-CN" baseline="-25000"/>
              <a:t>0.025</a:t>
            </a:r>
            <a:r>
              <a:rPr lang="en-US" altLang="zh-CN"/>
              <a:t>=1.96.</a:t>
            </a:r>
          </a:p>
          <a:p>
            <a:pPr>
              <a:spcBef>
                <a:spcPct val="12000"/>
              </a:spcBef>
            </a:pPr>
            <a:r>
              <a:rPr lang="zh-CN" altLang="en-US"/>
              <a:t>于是我们得到一个置信水平为</a:t>
            </a:r>
            <a:r>
              <a:rPr lang="en-US" altLang="zh-CN"/>
              <a:t>0.95</a:t>
            </a:r>
            <a:r>
              <a:rPr lang="zh-CN" altLang="en-US"/>
              <a:t>的置信区间</a:t>
            </a:r>
          </a:p>
        </p:txBody>
      </p:sp>
      <p:graphicFrame>
        <p:nvGraphicFramePr>
          <p:cNvPr id="118792" name="Object 8"/>
          <p:cNvGraphicFramePr>
            <a:graphicFrameLocks noChangeAspect="1"/>
          </p:cNvGraphicFramePr>
          <p:nvPr/>
        </p:nvGraphicFramePr>
        <p:xfrm>
          <a:off x="900113" y="5013325"/>
          <a:ext cx="73279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5" name="Equation" r:id="rId7" imgW="7327800" imgH="1206360" progId="Equation.DSMT4">
                  <p:embed/>
                </p:oleObj>
              </mc:Choice>
              <mc:Fallback>
                <p:oleObj name="Equation" r:id="rId7" imgW="7327800" imgH="12063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013325"/>
                        <a:ext cx="732790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DD41-A03D-4F83-882A-31C40B8F8CDC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1412875"/>
            <a:ext cx="8569325" cy="4464050"/>
          </a:xfrm>
        </p:spPr>
        <p:txBody>
          <a:bodyPr/>
          <a:lstStyle/>
          <a:p>
            <a:r>
              <a:rPr lang="zh-CN" altLang="en-US"/>
              <a:t>再者</a:t>
            </a:r>
            <a:r>
              <a:rPr lang="en-US" altLang="zh-CN"/>
              <a:t>, </a:t>
            </a:r>
            <a:r>
              <a:rPr lang="zh-CN" altLang="en-US"/>
              <a:t>若由一个样本值算得样本均值的观察值</a:t>
            </a:r>
            <a:r>
              <a:rPr lang="zh-CN" altLang="en-US" baseline="-2000">
                <a:sym typeface="Symbol" panose="05050102010706020507" pitchFamily="18" charset="2"/>
              </a:rPr>
              <a:t>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=5.20, </a:t>
            </a:r>
            <a:r>
              <a:rPr lang="zh-CN" altLang="en-US">
                <a:sym typeface="Symbol" panose="05050102010706020507" pitchFamily="18" charset="2"/>
              </a:rPr>
              <a:t>则我们得到一个置信水平为</a:t>
            </a:r>
            <a:r>
              <a:rPr lang="en-US" altLang="zh-CN">
                <a:sym typeface="Symbol" panose="05050102010706020507" pitchFamily="18" charset="2"/>
              </a:rPr>
              <a:t>0.95</a:t>
            </a:r>
            <a:r>
              <a:rPr lang="zh-CN" altLang="en-US">
                <a:sym typeface="Symbol" panose="05050102010706020507" pitchFamily="18" charset="2"/>
              </a:rPr>
              <a:t>的置信区间</a:t>
            </a:r>
            <a:br>
              <a:rPr lang="zh-CN" altLang="en-US">
                <a:sym typeface="Symbol" panose="05050102010706020507" pitchFamily="18" charset="2"/>
              </a:rPr>
            </a:br>
            <a:r>
              <a:rPr lang="zh-CN" altLang="en-US">
                <a:sym typeface="Symbol" panose="05050102010706020507" pitchFamily="18" charset="2"/>
              </a:rPr>
              <a:t>	</a:t>
            </a:r>
            <a:r>
              <a:rPr lang="en-US" altLang="zh-CN">
                <a:sym typeface="Symbol" panose="05050102010706020507" pitchFamily="18" charset="2"/>
              </a:rPr>
              <a:t>(5.200.49), </a:t>
            </a:r>
            <a:r>
              <a:rPr lang="zh-CN" altLang="en-US">
                <a:sym typeface="Symbol" panose="05050102010706020507" pitchFamily="18" charset="2"/>
              </a:rPr>
              <a:t>即 </a:t>
            </a:r>
            <a:r>
              <a:rPr lang="en-US" altLang="zh-CN">
                <a:sym typeface="Symbol" panose="05050102010706020507" pitchFamily="18" charset="2"/>
              </a:rPr>
              <a:t>(4.71, 5.69)</a:t>
            </a:r>
            <a:br>
              <a:rPr lang="en-US" altLang="zh-CN">
                <a:sym typeface="Symbol" panose="05050102010706020507" pitchFamily="18" charset="2"/>
              </a:rPr>
            </a:br>
            <a:r>
              <a:rPr lang="zh-CN" altLang="en-US">
                <a:sym typeface="Symbol" panose="05050102010706020507" pitchFamily="18" charset="2"/>
              </a:rPr>
              <a:t>注意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zh-CN" altLang="en-US">
                <a:sym typeface="Symbol" panose="05050102010706020507" pitchFamily="18" charset="2"/>
              </a:rPr>
              <a:t>这已经不是随机区间了</a:t>
            </a:r>
            <a:r>
              <a:rPr lang="en-US" altLang="zh-CN">
                <a:sym typeface="Symbol" panose="05050102010706020507" pitchFamily="18" charset="2"/>
              </a:rPr>
              <a:t>. </a:t>
            </a:r>
            <a:r>
              <a:rPr lang="zh-CN" altLang="en-US">
                <a:sym typeface="Symbol" panose="05050102010706020507" pitchFamily="18" charset="2"/>
              </a:rPr>
              <a:t>但我们仍称它为置信水平为</a:t>
            </a:r>
            <a:r>
              <a:rPr lang="en-US" altLang="zh-CN">
                <a:sym typeface="Symbol" panose="05050102010706020507" pitchFamily="18" charset="2"/>
              </a:rPr>
              <a:t>0.95</a:t>
            </a:r>
            <a:r>
              <a:rPr lang="zh-CN" altLang="en-US">
                <a:sym typeface="Symbol" panose="05050102010706020507" pitchFamily="18" charset="2"/>
              </a:rPr>
              <a:t>的置信区间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zh-CN" altLang="en-US">
                <a:sym typeface="Symbol" panose="05050102010706020507" pitchFamily="18" charset="2"/>
              </a:rPr>
              <a:t>是指的这个区间包含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m</a:t>
            </a:r>
            <a:r>
              <a:rPr lang="zh-CN" altLang="en-US">
                <a:sym typeface="Symbol" panose="05050102010706020507" pitchFamily="18" charset="2"/>
              </a:rPr>
              <a:t>的可信程度为</a:t>
            </a:r>
            <a:r>
              <a:rPr lang="en-US" altLang="zh-CN">
                <a:sym typeface="Symbol" panose="05050102010706020507" pitchFamily="18" charset="2"/>
              </a:rPr>
              <a:t>95%.</a:t>
            </a:r>
          </a:p>
        </p:txBody>
      </p:sp>
      <p:graphicFrame>
        <p:nvGraphicFramePr>
          <p:cNvPr id="120837" name="Object 5"/>
          <p:cNvGraphicFramePr>
            <a:graphicFrameLocks noChangeAspect="1"/>
          </p:cNvGraphicFramePr>
          <p:nvPr/>
        </p:nvGraphicFramePr>
        <p:xfrm>
          <a:off x="900113" y="115888"/>
          <a:ext cx="73279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8" name="Equation" r:id="rId3" imgW="7327800" imgH="1206360" progId="Equation.DSMT4">
                  <p:embed/>
                </p:oleObj>
              </mc:Choice>
              <mc:Fallback>
                <p:oleObj name="Equation" r:id="rId3" imgW="7327800" imgH="1206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15888"/>
                        <a:ext cx="732790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FF9D-E48A-48BD-9CF6-EBBA01E4C604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3438525"/>
          </a:xfrm>
        </p:spPr>
        <p:txBody>
          <a:bodyPr/>
          <a:lstStyle/>
          <a:p>
            <a:r>
              <a:rPr lang="zh-CN" altLang="en-US" b="1">
                <a:solidFill>
                  <a:schemeClr val="hlink"/>
                </a:solidFill>
              </a:rPr>
              <a:t>例</a:t>
            </a:r>
            <a:r>
              <a:rPr lang="en-US" altLang="zh-CN" b="1">
                <a:solidFill>
                  <a:schemeClr val="hlink"/>
                </a:solidFill>
              </a:rPr>
              <a:t>2</a:t>
            </a:r>
            <a:r>
              <a:rPr lang="en-US" altLang="zh-CN"/>
              <a:t> </a:t>
            </a:r>
            <a:r>
              <a:rPr lang="zh-CN" altLang="en-US"/>
              <a:t>设总体</a:t>
            </a:r>
            <a:r>
              <a:rPr lang="en-US" altLang="zh-CN" i="1"/>
              <a:t>X</a:t>
            </a:r>
            <a:r>
              <a:rPr lang="en-US" altLang="zh-CN"/>
              <a:t>~</a:t>
            </a:r>
            <a:r>
              <a:rPr lang="en-US" altLang="zh-CN" i="1"/>
              <a:t>N</a:t>
            </a:r>
            <a:r>
              <a:rPr lang="en-US" altLang="zh-CN"/>
              <a:t>(</a:t>
            </a:r>
            <a:r>
              <a:rPr lang="en-US" altLang="zh-CN" i="1">
                <a:latin typeface="Symbol" panose="05050102010706020507" pitchFamily="18" charset="2"/>
              </a:rPr>
              <a:t>m</a:t>
            </a:r>
            <a:r>
              <a:rPr lang="en-US" altLang="zh-CN"/>
              <a:t>,8), </a:t>
            </a:r>
            <a:r>
              <a:rPr lang="en-US" altLang="zh-CN" i="1">
                <a:latin typeface="Symbol" panose="05050102010706020507" pitchFamily="18" charset="2"/>
              </a:rPr>
              <a:t>m</a:t>
            </a:r>
            <a:r>
              <a:rPr lang="zh-CN" altLang="en-US"/>
              <a:t>为未知参数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,…,</a:t>
            </a:r>
            <a:r>
              <a:rPr lang="en-US" altLang="zh-CN" i="1"/>
              <a:t>X</a:t>
            </a:r>
            <a:r>
              <a:rPr lang="en-US" altLang="zh-CN" baseline="-25000"/>
              <a:t>36</a:t>
            </a:r>
            <a:r>
              <a:rPr lang="zh-CN" altLang="en-US"/>
              <a:t>是取自总体</a:t>
            </a:r>
            <a:r>
              <a:rPr lang="en-US" altLang="zh-CN" i="1"/>
              <a:t>X</a:t>
            </a:r>
            <a:r>
              <a:rPr lang="zh-CN" altLang="en-US"/>
              <a:t>的简单随机样本</a:t>
            </a:r>
            <a:r>
              <a:rPr lang="en-US" altLang="zh-CN"/>
              <a:t>, </a:t>
            </a:r>
            <a:r>
              <a:rPr lang="zh-CN" altLang="en-US"/>
              <a:t>如果以区间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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zh-CN">
                <a:sym typeface="Symbol" panose="05050102010706020507" pitchFamily="18" charset="2"/>
              </a:rPr>
              <a:t>1, 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+1)</a:t>
            </a:r>
            <a:r>
              <a:rPr lang="zh-CN" altLang="en-US">
                <a:sym typeface="Symbol" panose="05050102010706020507" pitchFamily="18" charset="2"/>
              </a:rPr>
              <a:t>作为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m</a:t>
            </a:r>
            <a:r>
              <a:rPr lang="zh-CN" altLang="en-US">
                <a:sym typeface="Symbol" panose="05050102010706020507" pitchFamily="18" charset="2"/>
              </a:rPr>
              <a:t>的置信区间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zh-CN" altLang="en-US">
                <a:sym typeface="Symbol" panose="05050102010706020507" pitchFamily="18" charset="2"/>
              </a:rPr>
              <a:t>那么置信度是多少</a:t>
            </a:r>
            <a:r>
              <a:rPr lang="en-US" altLang="zh-CN">
                <a:sym typeface="Symbol" panose="05050102010706020507" pitchFamily="18" charset="2"/>
              </a:rPr>
              <a:t>?</a:t>
            </a:r>
            <a:br>
              <a:rPr lang="en-US" altLang="zh-CN">
                <a:sym typeface="Symbol" panose="05050102010706020507" pitchFamily="18" charset="2"/>
              </a:rPr>
            </a:br>
            <a:r>
              <a:rPr lang="zh-CN" altLang="en-US" b="1">
                <a:solidFill>
                  <a:schemeClr val="hlink"/>
                </a:solidFill>
                <a:sym typeface="Symbol" panose="05050102010706020507" pitchFamily="18" charset="2"/>
              </a:rPr>
              <a:t>解</a:t>
            </a:r>
          </a:p>
        </p:txBody>
      </p:sp>
      <p:graphicFrame>
        <p:nvGraphicFramePr>
          <p:cNvPr id="122885" name="Object 5"/>
          <p:cNvGraphicFramePr>
            <a:graphicFrameLocks noChangeAspect="1"/>
          </p:cNvGraphicFramePr>
          <p:nvPr/>
        </p:nvGraphicFramePr>
        <p:xfrm>
          <a:off x="539750" y="3068638"/>
          <a:ext cx="7937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7" name="Equation" r:id="rId3" imgW="7937280" imgH="571320" progId="Equation.DSMT4">
                  <p:embed/>
                </p:oleObj>
              </mc:Choice>
              <mc:Fallback>
                <p:oleObj name="Equation" r:id="rId3" imgW="7937280" imgH="5713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068638"/>
                        <a:ext cx="7937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6" name="Object 6"/>
          <p:cNvGraphicFramePr>
            <a:graphicFrameLocks noChangeAspect="1"/>
          </p:cNvGraphicFramePr>
          <p:nvPr/>
        </p:nvGraphicFramePr>
        <p:xfrm>
          <a:off x="684213" y="3644900"/>
          <a:ext cx="722630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8" name="Equation" r:id="rId5" imgW="7226280" imgH="2628720" progId="Equation.DSMT4">
                  <p:embed/>
                </p:oleObj>
              </mc:Choice>
              <mc:Fallback>
                <p:oleObj name="Equation" r:id="rId5" imgW="7226280" imgH="26287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644900"/>
                        <a:ext cx="7226300" cy="262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E404-C992-441B-A0DB-F0FBE35356D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888037"/>
          </a:xfrm>
        </p:spPr>
        <p:txBody>
          <a:bodyPr/>
          <a:lstStyle/>
          <a:p>
            <a:r>
              <a:rPr lang="zh-CN" altLang="en-US" b="1">
                <a:solidFill>
                  <a:schemeClr val="hlink"/>
                </a:solidFill>
              </a:rPr>
              <a:t>二</a:t>
            </a:r>
            <a:r>
              <a:rPr lang="en-US" altLang="zh-CN" b="1">
                <a:solidFill>
                  <a:schemeClr val="hlink"/>
                </a:solidFill>
              </a:rPr>
              <a:t>, </a:t>
            </a:r>
            <a:r>
              <a:rPr lang="zh-CN" altLang="en-US" b="1">
                <a:solidFill>
                  <a:schemeClr val="hlink"/>
                </a:solidFill>
              </a:rPr>
              <a:t>寻求置信区间的方法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寻求置信区间的基本思想</a:t>
            </a:r>
            <a:r>
              <a:rPr lang="en-US" altLang="zh-CN"/>
              <a:t>: </a:t>
            </a:r>
            <a:r>
              <a:rPr lang="zh-CN" altLang="en-US"/>
              <a:t>在点估计的基础上</a:t>
            </a:r>
            <a:r>
              <a:rPr lang="en-US" altLang="zh-CN"/>
              <a:t>, </a:t>
            </a:r>
            <a:r>
              <a:rPr lang="zh-CN" altLang="en-US"/>
              <a:t>构造合适的含样本及待估参数的函数</a:t>
            </a:r>
            <a:r>
              <a:rPr lang="en-US" altLang="zh-CN" i="1"/>
              <a:t>U</a:t>
            </a:r>
            <a:r>
              <a:rPr lang="en-US" altLang="zh-CN"/>
              <a:t>, </a:t>
            </a:r>
            <a:r>
              <a:rPr lang="zh-CN" altLang="en-US"/>
              <a:t>且已知</a:t>
            </a:r>
            <a:r>
              <a:rPr lang="en-US" altLang="zh-CN" i="1"/>
              <a:t>U</a:t>
            </a:r>
            <a:r>
              <a:rPr lang="zh-CN" altLang="en-US"/>
              <a:t>的分布</a:t>
            </a:r>
            <a:r>
              <a:rPr lang="en-US" altLang="zh-CN"/>
              <a:t>. </a:t>
            </a:r>
            <a:r>
              <a:rPr lang="zh-CN" altLang="en-US"/>
              <a:t>再针对给定的置信度导出置信区间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5B2-F985-484E-B994-C6201E3C80CC}" type="slidenum">
              <a:rPr lang="en-US" altLang="zh-CN"/>
              <a:pPr/>
              <a:t>14</a:t>
            </a:fld>
            <a:endParaRPr lang="en-US" altLang="zh-CN"/>
          </a:p>
        </p:txBody>
      </p:sp>
      <p:graphicFrame>
        <p:nvGraphicFramePr>
          <p:cNvPr id="126980" name="Object 4"/>
          <p:cNvGraphicFramePr>
            <a:graphicFrameLocks noChangeAspect="1"/>
          </p:cNvGraphicFramePr>
          <p:nvPr/>
        </p:nvGraphicFramePr>
        <p:xfrm>
          <a:off x="323850" y="333375"/>
          <a:ext cx="8667750" cy="610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1" name="Document" r:id="rId3" imgW="8668288" imgH="6107466" progId="Word.Document.8">
                  <p:embed/>
                </p:oleObj>
              </mc:Choice>
              <mc:Fallback>
                <p:oleObj name="Document" r:id="rId3" imgW="8668288" imgH="610746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33375"/>
                        <a:ext cx="8667750" cy="610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826C-B863-47D0-9166-0E5FE5445938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229600" cy="59594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/>
              <a:t>(4) </a:t>
            </a:r>
            <a:r>
              <a:rPr lang="zh-CN" altLang="en-US"/>
              <a:t>对不等式</a:t>
            </a:r>
            <a:r>
              <a:rPr lang="en-US" altLang="zh-CN" i="1">
                <a:latin typeface="Symbol" panose="05050102010706020507" pitchFamily="18" charset="2"/>
              </a:rPr>
              <a:t>l</a:t>
            </a:r>
            <a:r>
              <a:rPr lang="en-US" altLang="zh-CN" baseline="-25000"/>
              <a:t>1</a:t>
            </a:r>
            <a:r>
              <a:rPr lang="en-US" altLang="zh-CN">
                <a:sym typeface="Symbol" panose="05050102010706020507" pitchFamily="18" charset="2"/>
              </a:rPr>
              <a:t></a:t>
            </a:r>
            <a:r>
              <a:rPr lang="en-US" altLang="zh-CN" i="1">
                <a:sym typeface="Symbol" panose="05050102010706020507" pitchFamily="18" charset="2"/>
              </a:rPr>
              <a:t>U</a:t>
            </a:r>
            <a:r>
              <a:rPr lang="en-US" altLang="zh-CN">
                <a:sym typeface="Symbol" panose="05050102010706020507" pitchFamily="18" charset="2"/>
              </a:rPr>
              <a:t>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l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zh-CN" altLang="en-US">
                <a:sym typeface="Symbol" panose="05050102010706020507" pitchFamily="18" charset="2"/>
              </a:rPr>
              <a:t>作恒等变形后化为</a:t>
            </a:r>
            <a:br>
              <a:rPr lang="zh-CN" altLang="en-US">
                <a:sym typeface="Symbol" panose="05050102010706020507" pitchFamily="18" charset="2"/>
              </a:rPr>
            </a:br>
            <a:r>
              <a:rPr lang="zh-CN" altLang="en-US">
                <a:sym typeface="Symbol" panose="05050102010706020507" pitchFamily="18" charset="2"/>
              </a:rPr>
              <a:t>	</a:t>
            </a:r>
            <a:r>
              <a:rPr lang="en-US" altLang="zh-CN" i="1">
                <a:sym typeface="Symbol" panose="05050102010706020507" pitchFamily="18" charset="2"/>
              </a:rPr>
              <a:t>P</a:t>
            </a:r>
            <a:r>
              <a:rPr lang="en-US" altLang="zh-CN">
                <a:sym typeface="Symbol" panose="05050102010706020507" pitchFamily="18" charset="2"/>
              </a:rPr>
              <a:t>{ 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q</a:t>
            </a:r>
            <a:r>
              <a:rPr lang="en-US" altLang="zh-CN">
                <a:sym typeface="Symbol" panose="05050102010706020507" pitchFamily="18" charset="2"/>
              </a:rPr>
              <a:t>  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q</a:t>
            </a:r>
            <a:r>
              <a:rPr lang="en-US" altLang="zh-CN">
                <a:sym typeface="Symbol" panose="05050102010706020507" pitchFamily="18" charset="2"/>
              </a:rPr>
              <a:t> 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q</a:t>
            </a:r>
            <a:r>
              <a:rPr lang="en-US" altLang="zh-CN">
                <a:sym typeface="Symbol" panose="05050102010706020507" pitchFamily="18" charset="2"/>
              </a:rPr>
              <a:t> }=1</a:t>
            </a:r>
            <a:r>
              <a:rPr lang="en-US" altLang="zh-CN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,		(3.5)</a:t>
            </a:r>
            <a:br>
              <a:rPr lang="en-US" altLang="zh-CN">
                <a:sym typeface="Symbol" panose="05050102010706020507" pitchFamily="18" charset="2"/>
              </a:rPr>
            </a:br>
            <a:r>
              <a:rPr lang="zh-CN" altLang="en-US">
                <a:sym typeface="Symbol" panose="05050102010706020507" pitchFamily="18" charset="2"/>
              </a:rPr>
              <a:t>则</a:t>
            </a:r>
            <a:r>
              <a:rPr lang="en-US" altLang="zh-CN">
                <a:sym typeface="Symbol" panose="05050102010706020507" pitchFamily="18" charset="2"/>
              </a:rPr>
              <a:t>( 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q</a:t>
            </a:r>
            <a:r>
              <a:rPr lang="en-US" altLang="zh-CN">
                <a:sym typeface="Symbol" panose="05050102010706020507" pitchFamily="18" charset="2"/>
              </a:rPr>
              <a:t>,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q</a:t>
            </a:r>
            <a:r>
              <a:rPr lang="en-US" altLang="zh-CN">
                <a:sym typeface="Symbol" panose="05050102010706020507" pitchFamily="18" charset="2"/>
              </a:rPr>
              <a:t> )</a:t>
            </a:r>
            <a:r>
              <a:rPr lang="zh-CN" altLang="en-US">
                <a:sym typeface="Symbol" panose="05050102010706020507" pitchFamily="18" charset="2"/>
              </a:rPr>
              <a:t>就是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q</a:t>
            </a:r>
            <a:r>
              <a:rPr lang="zh-CN" altLang="en-US">
                <a:sym typeface="Symbol" panose="05050102010706020507" pitchFamily="18" charset="2"/>
              </a:rPr>
              <a:t>的置信度为</a:t>
            </a:r>
            <a:r>
              <a:rPr lang="en-US" altLang="zh-CN">
                <a:sym typeface="Symbol" panose="05050102010706020507" pitchFamily="18" charset="2"/>
              </a:rPr>
              <a:t>1</a:t>
            </a:r>
            <a:r>
              <a:rPr lang="en-US" altLang="zh-CN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a</a:t>
            </a:r>
            <a:r>
              <a:rPr lang="zh-CN" altLang="en-US">
                <a:sym typeface="Symbol" panose="05050102010706020507" pitchFamily="18" charset="2"/>
              </a:rPr>
              <a:t>的双侧置信区间</a:t>
            </a:r>
            <a:r>
              <a:rPr lang="en-US" altLang="zh-CN"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AF9F-9BBC-476A-8771-1CA4FF4E7759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103937"/>
          </a:xfrm>
        </p:spPr>
        <p:txBody>
          <a:bodyPr/>
          <a:lstStyle/>
          <a:p>
            <a:r>
              <a:rPr lang="zh-CN" altLang="en-US" b="1">
                <a:solidFill>
                  <a:schemeClr val="hlink"/>
                </a:solidFill>
              </a:rPr>
              <a:t>三</a:t>
            </a:r>
            <a:r>
              <a:rPr lang="en-US" altLang="zh-CN" b="1">
                <a:solidFill>
                  <a:schemeClr val="hlink"/>
                </a:solidFill>
              </a:rPr>
              <a:t>, (0-1)</a:t>
            </a:r>
            <a:r>
              <a:rPr lang="zh-CN" altLang="en-US" b="1">
                <a:solidFill>
                  <a:schemeClr val="hlink"/>
                </a:solidFill>
              </a:rPr>
              <a:t>分布参数的置信区间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考虑</a:t>
            </a:r>
            <a:r>
              <a:rPr lang="en-US" altLang="zh-CN"/>
              <a:t>(0-1)</a:t>
            </a:r>
            <a:r>
              <a:rPr lang="zh-CN" altLang="en-US"/>
              <a:t>分布情形</a:t>
            </a:r>
            <a:r>
              <a:rPr lang="en-US" altLang="zh-CN"/>
              <a:t>, </a:t>
            </a:r>
            <a:r>
              <a:rPr lang="zh-CN" altLang="en-US"/>
              <a:t>设其总体</a:t>
            </a:r>
            <a:r>
              <a:rPr lang="en-US" altLang="zh-CN" i="1"/>
              <a:t>X</a:t>
            </a:r>
            <a:r>
              <a:rPr lang="zh-CN" altLang="en-US"/>
              <a:t>的分布率为	</a:t>
            </a:r>
            <a:r>
              <a:rPr lang="en-US" altLang="zh-CN" i="1"/>
              <a:t>P</a:t>
            </a:r>
            <a:r>
              <a:rPr lang="en-US" altLang="zh-CN"/>
              <a:t>{</a:t>
            </a:r>
            <a:r>
              <a:rPr lang="en-US" altLang="zh-CN" i="1"/>
              <a:t>X</a:t>
            </a:r>
            <a:r>
              <a:rPr lang="en-US" altLang="zh-CN"/>
              <a:t>=1}=</a:t>
            </a:r>
            <a:r>
              <a:rPr lang="en-US" altLang="zh-CN" i="1"/>
              <a:t>p</a:t>
            </a:r>
            <a:r>
              <a:rPr lang="en-US" altLang="zh-CN"/>
              <a:t>, </a:t>
            </a:r>
            <a:r>
              <a:rPr lang="en-US" altLang="zh-CN" i="1"/>
              <a:t>P</a:t>
            </a:r>
            <a:r>
              <a:rPr lang="en-US" altLang="zh-CN"/>
              <a:t>{</a:t>
            </a:r>
            <a:r>
              <a:rPr lang="en-US" altLang="zh-CN" i="1"/>
              <a:t>X</a:t>
            </a:r>
            <a:r>
              <a:rPr lang="en-US" altLang="zh-CN"/>
              <a:t>=0}=1</a:t>
            </a:r>
            <a:r>
              <a:rPr lang="en-US" altLang="zh-CN">
                <a:latin typeface="Symbol" panose="05050102010706020507" pitchFamily="18" charset="2"/>
              </a:rPr>
              <a:t>-</a:t>
            </a:r>
            <a:r>
              <a:rPr lang="en-US" altLang="zh-CN" i="1"/>
              <a:t>p</a:t>
            </a:r>
            <a:r>
              <a:rPr lang="en-US" altLang="zh-CN"/>
              <a:t>, (0&lt;</a:t>
            </a:r>
            <a:r>
              <a:rPr lang="en-US" altLang="zh-CN" i="1"/>
              <a:t>p</a:t>
            </a:r>
            <a:r>
              <a:rPr lang="en-US" altLang="zh-CN"/>
              <a:t>&lt;1),</a:t>
            </a:r>
            <a:br>
              <a:rPr lang="en-US" altLang="zh-CN"/>
            </a:br>
            <a:r>
              <a:rPr lang="zh-CN" altLang="en-US"/>
              <a:t>现求</a:t>
            </a:r>
            <a:r>
              <a:rPr lang="en-US" altLang="zh-CN" i="1"/>
              <a:t>p</a:t>
            </a:r>
            <a:r>
              <a:rPr lang="zh-CN" altLang="en-US"/>
              <a:t>的置信度为</a:t>
            </a:r>
            <a:r>
              <a:rPr lang="en-US" altLang="zh-CN"/>
              <a:t>1</a:t>
            </a:r>
            <a:r>
              <a:rPr lang="en-US" altLang="zh-CN">
                <a:latin typeface="Symbol" panose="05050102010706020507" pitchFamily="18" charset="2"/>
              </a:rPr>
              <a:t>-</a:t>
            </a:r>
            <a:r>
              <a:rPr lang="en-US" altLang="zh-CN" i="1">
                <a:latin typeface="Symbol" panose="05050102010706020507" pitchFamily="18" charset="2"/>
              </a:rPr>
              <a:t>a</a:t>
            </a:r>
            <a:r>
              <a:rPr lang="zh-CN" altLang="en-US"/>
              <a:t>的置信区间</a:t>
            </a:r>
            <a:r>
              <a:rPr lang="en-US" altLang="zh-CN"/>
              <a:t>.</a:t>
            </a:r>
            <a:br>
              <a:rPr lang="en-US" altLang="zh-CN"/>
            </a:br>
            <a:r>
              <a:rPr lang="zh-CN" altLang="en-US"/>
              <a:t>已知</a:t>
            </a:r>
            <a:r>
              <a:rPr lang="en-US" altLang="zh-CN"/>
              <a:t>(0-1)</a:t>
            </a:r>
            <a:r>
              <a:rPr lang="zh-CN" altLang="en-US"/>
              <a:t>分布的均值和方差分别为</a:t>
            </a:r>
            <a:br>
              <a:rPr lang="zh-CN" altLang="en-US"/>
            </a:br>
            <a:r>
              <a:rPr lang="zh-CN" altLang="en-US"/>
              <a:t>	</a:t>
            </a:r>
            <a:r>
              <a:rPr lang="en-US" altLang="zh-CN" i="1"/>
              <a:t>E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)=</a:t>
            </a:r>
            <a:r>
              <a:rPr lang="en-US" altLang="zh-CN" i="1"/>
              <a:t>p</a:t>
            </a:r>
            <a:r>
              <a:rPr lang="en-US" altLang="zh-CN"/>
              <a:t>, </a:t>
            </a:r>
            <a:r>
              <a:rPr lang="en-US" altLang="zh-CN" i="1"/>
              <a:t>D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)=</a:t>
            </a:r>
            <a:r>
              <a:rPr lang="en-US" altLang="zh-CN" i="1"/>
              <a:t>p</a:t>
            </a:r>
            <a:r>
              <a:rPr lang="en-US" altLang="zh-CN"/>
              <a:t>(1</a:t>
            </a:r>
            <a:r>
              <a:rPr lang="en-US" altLang="zh-CN">
                <a:latin typeface="Symbol" panose="05050102010706020507" pitchFamily="18" charset="2"/>
              </a:rPr>
              <a:t>-</a:t>
            </a:r>
            <a:r>
              <a:rPr lang="en-US" altLang="zh-CN" i="1"/>
              <a:t>p</a:t>
            </a:r>
            <a:r>
              <a:rPr lang="en-US" altLang="zh-CN"/>
              <a:t>),</a:t>
            </a:r>
            <a:br>
              <a:rPr lang="en-US" altLang="zh-CN"/>
            </a:br>
            <a:r>
              <a:rPr lang="zh-CN" altLang="en-US"/>
              <a:t>设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,…,</a:t>
            </a:r>
            <a:r>
              <a:rPr lang="en-US" altLang="zh-CN" i="1"/>
              <a:t>X</a:t>
            </a:r>
            <a:r>
              <a:rPr lang="en-US" altLang="zh-CN" i="1" baseline="-25000"/>
              <a:t>n</a:t>
            </a:r>
            <a:r>
              <a:rPr lang="zh-CN" altLang="en-US"/>
              <a:t>是总体</a:t>
            </a:r>
            <a:r>
              <a:rPr lang="en-US" altLang="zh-CN" i="1"/>
              <a:t>X</a:t>
            </a:r>
            <a:r>
              <a:rPr lang="zh-CN" altLang="en-US"/>
              <a:t>的一个样本</a:t>
            </a:r>
            <a:r>
              <a:rPr lang="en-US" altLang="zh-CN"/>
              <a:t>, </a:t>
            </a:r>
            <a:r>
              <a:rPr lang="zh-CN" altLang="en-US"/>
              <a:t>当</a:t>
            </a:r>
            <a:r>
              <a:rPr lang="en-US" altLang="zh-CN" i="1"/>
              <a:t>n</a:t>
            </a:r>
            <a:r>
              <a:rPr lang="zh-CN" altLang="en-US"/>
              <a:t>充分大时</a:t>
            </a:r>
            <a:r>
              <a:rPr lang="en-US" altLang="zh-CN"/>
              <a:t>, </a:t>
            </a:r>
            <a:r>
              <a:rPr lang="zh-CN" altLang="en-US"/>
              <a:t>样本均值</a:t>
            </a:r>
            <a:r>
              <a:rPr lang="zh-CN" altLang="en-US">
                <a:sym typeface="Symbol" panose="05050102010706020507" pitchFamily="18" charset="2"/>
              </a:rPr>
              <a:t>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zh-CN" altLang="en-US">
                <a:sym typeface="Symbol" panose="05050102010706020507" pitchFamily="18" charset="2"/>
              </a:rPr>
              <a:t>可作为</a:t>
            </a:r>
            <a:r>
              <a:rPr lang="en-US" altLang="zh-CN" i="1">
                <a:sym typeface="Symbol" panose="05050102010706020507" pitchFamily="18" charset="2"/>
              </a:rPr>
              <a:t>p</a:t>
            </a:r>
            <a:r>
              <a:rPr lang="zh-CN" altLang="en-US">
                <a:sym typeface="Symbol" panose="05050102010706020507" pitchFamily="18" charset="2"/>
              </a:rPr>
              <a:t>的点估计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zh-CN" altLang="en-US">
                <a:sym typeface="Symbol" panose="05050102010706020507" pitchFamily="18" charset="2"/>
              </a:rPr>
              <a:t>且近似有</a:t>
            </a:r>
            <a:br>
              <a:rPr lang="zh-CN" altLang="en-US">
                <a:sym typeface="Symbol" panose="05050102010706020507" pitchFamily="18" charset="2"/>
              </a:rPr>
            </a:br>
            <a:r>
              <a:rPr lang="zh-CN" altLang="en-US">
                <a:sym typeface="Symbol" panose="05050102010706020507" pitchFamily="18" charset="2"/>
              </a:rPr>
              <a:t>	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~</a:t>
            </a:r>
            <a:r>
              <a:rPr lang="en-US" altLang="zh-CN" i="1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p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en-US" altLang="zh-CN" i="1">
                <a:sym typeface="Symbol" panose="05050102010706020507" pitchFamily="18" charset="2"/>
              </a:rPr>
              <a:t>p</a:t>
            </a:r>
            <a:r>
              <a:rPr lang="en-US" altLang="zh-CN">
                <a:sym typeface="Symbol" panose="05050102010706020507" pitchFamily="18" charset="2"/>
              </a:rPr>
              <a:t>(1</a:t>
            </a:r>
            <a:r>
              <a:rPr lang="en-US" altLang="zh-CN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zh-CN" i="1">
                <a:sym typeface="Symbol" panose="05050102010706020507" pitchFamily="18" charset="2"/>
              </a:rPr>
              <a:t>p</a:t>
            </a:r>
            <a:r>
              <a:rPr lang="en-US" altLang="zh-CN">
                <a:sym typeface="Symbol" panose="05050102010706020507" pitchFamily="18" charset="2"/>
              </a:rPr>
              <a:t>)/</a:t>
            </a:r>
            <a:r>
              <a:rPr lang="en-US" altLang="zh-CN" i="1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3646-8AA6-4491-8CC3-0CD266D8436D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279525"/>
          </a:xfrm>
        </p:spPr>
        <p:txBody>
          <a:bodyPr/>
          <a:lstStyle/>
          <a:p>
            <a:r>
              <a:rPr lang="en-US" altLang="zh-CN">
                <a:sym typeface="Symbol" panose="05050102010706020507" pitchFamily="18" charset="2"/>
              </a:rPr>
              <a:t>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~</a:t>
            </a:r>
            <a:r>
              <a:rPr lang="en-US" altLang="zh-CN" i="1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p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en-US" altLang="zh-CN" i="1">
                <a:sym typeface="Symbol" panose="05050102010706020507" pitchFamily="18" charset="2"/>
              </a:rPr>
              <a:t>p</a:t>
            </a:r>
            <a:r>
              <a:rPr lang="en-US" altLang="zh-CN">
                <a:sym typeface="Symbol" panose="05050102010706020507" pitchFamily="18" charset="2"/>
              </a:rPr>
              <a:t>(1</a:t>
            </a:r>
            <a:r>
              <a:rPr lang="en-US" altLang="zh-CN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zh-CN" i="1">
                <a:sym typeface="Symbol" panose="05050102010706020507" pitchFamily="18" charset="2"/>
              </a:rPr>
              <a:t>p</a:t>
            </a:r>
            <a:r>
              <a:rPr lang="en-US" altLang="zh-CN">
                <a:sym typeface="Symbol" panose="05050102010706020507" pitchFamily="18" charset="2"/>
              </a:rPr>
              <a:t>)/</a:t>
            </a:r>
            <a:r>
              <a:rPr lang="en-US" altLang="zh-CN" i="1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br>
              <a:rPr lang="en-US" altLang="zh-CN">
                <a:sym typeface="Symbol" panose="05050102010706020507" pitchFamily="18" charset="2"/>
              </a:rPr>
            </a:br>
            <a:r>
              <a:rPr lang="zh-CN" altLang="en-US">
                <a:sym typeface="Symbol" panose="05050102010706020507" pitchFamily="18" charset="2"/>
              </a:rPr>
              <a:t>给定置信度</a:t>
            </a:r>
            <a:r>
              <a:rPr lang="en-US" altLang="zh-CN">
                <a:sym typeface="Symbol" panose="05050102010706020507" pitchFamily="18" charset="2"/>
              </a:rPr>
              <a:t>1</a:t>
            </a:r>
            <a:r>
              <a:rPr lang="en-US" altLang="zh-CN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zh-CN" altLang="en-US">
                <a:sym typeface="Symbol" panose="05050102010706020507" pitchFamily="18" charset="2"/>
              </a:rPr>
              <a:t>则有</a:t>
            </a:r>
          </a:p>
        </p:txBody>
      </p:sp>
      <p:graphicFrame>
        <p:nvGraphicFramePr>
          <p:cNvPr id="132101" name="Object 5"/>
          <p:cNvGraphicFramePr>
            <a:graphicFrameLocks noChangeAspect="1"/>
          </p:cNvGraphicFramePr>
          <p:nvPr/>
        </p:nvGraphicFramePr>
        <p:xfrm>
          <a:off x="1331913" y="1557338"/>
          <a:ext cx="59817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4" name="Equation" r:id="rId3" imgW="5981400" imgH="1422360" progId="Equation.DSMT4">
                  <p:embed/>
                </p:oleObj>
              </mc:Choice>
              <mc:Fallback>
                <p:oleObj name="Equation" r:id="rId3" imgW="5981400" imgH="1422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557338"/>
                        <a:ext cx="59817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395288" y="3068638"/>
            <a:ext cx="8208962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经不等式变形得 </a:t>
            </a:r>
            <a:r>
              <a:rPr lang="en-US" altLang="zh-CN" i="1"/>
              <a:t>P</a:t>
            </a:r>
            <a:r>
              <a:rPr lang="en-US" altLang="zh-CN"/>
              <a:t>{</a:t>
            </a:r>
            <a:r>
              <a:rPr lang="en-US" altLang="zh-CN" i="1"/>
              <a:t>ap</a:t>
            </a:r>
            <a:r>
              <a:rPr lang="en-US" altLang="zh-CN" baseline="30000"/>
              <a:t>2</a:t>
            </a:r>
            <a:r>
              <a:rPr lang="en-US" altLang="zh-CN"/>
              <a:t>+</a:t>
            </a:r>
            <a:r>
              <a:rPr lang="en-US" altLang="zh-CN" i="1"/>
              <a:t>bp</a:t>
            </a:r>
            <a:r>
              <a:rPr lang="en-US" altLang="zh-CN"/>
              <a:t>+</a:t>
            </a:r>
            <a:r>
              <a:rPr lang="en-US" altLang="zh-CN" i="1"/>
              <a:t>c</a:t>
            </a:r>
            <a:r>
              <a:rPr lang="en-US" altLang="zh-CN"/>
              <a:t>&lt;0}</a:t>
            </a:r>
            <a:r>
              <a:rPr lang="en-US" altLang="zh-CN">
                <a:sym typeface="Symbol" panose="05050102010706020507" pitchFamily="18" charset="2"/>
              </a:rPr>
              <a:t>1</a:t>
            </a:r>
            <a:r>
              <a:rPr lang="en-US" altLang="zh-CN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,</a:t>
            </a:r>
          </a:p>
          <a:p>
            <a:r>
              <a:rPr lang="zh-CN" altLang="en-US">
                <a:sym typeface="Symbol" panose="05050102010706020507" pitchFamily="18" charset="2"/>
              </a:rPr>
              <a:t>其中</a:t>
            </a:r>
          </a:p>
        </p:txBody>
      </p:sp>
      <p:graphicFrame>
        <p:nvGraphicFramePr>
          <p:cNvPr id="132103" name="Object 7"/>
          <p:cNvGraphicFramePr>
            <a:graphicFrameLocks noChangeAspect="1"/>
          </p:cNvGraphicFramePr>
          <p:nvPr/>
        </p:nvGraphicFramePr>
        <p:xfrm>
          <a:off x="539750" y="4581525"/>
          <a:ext cx="80645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5" name="Equation" r:id="rId5" imgW="8064360" imgH="1269720" progId="Equation.DSMT4">
                  <p:embed/>
                </p:oleObj>
              </mc:Choice>
              <mc:Fallback>
                <p:oleObj name="Equation" r:id="rId5" imgW="8064360" imgH="12697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581525"/>
                        <a:ext cx="80645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E45C-969A-4322-8C8C-2E5512A6F0DF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350962"/>
          </a:xfrm>
        </p:spPr>
        <p:txBody>
          <a:bodyPr/>
          <a:lstStyle/>
          <a:p>
            <a:r>
              <a:rPr lang="zh-CN" altLang="en-US"/>
              <a:t>经不等式变形得 </a:t>
            </a:r>
            <a:r>
              <a:rPr lang="en-US" altLang="zh-CN" i="1"/>
              <a:t>P</a:t>
            </a:r>
            <a:r>
              <a:rPr lang="en-US" altLang="zh-CN"/>
              <a:t>{</a:t>
            </a:r>
            <a:r>
              <a:rPr lang="en-US" altLang="zh-CN" i="1"/>
              <a:t>ap</a:t>
            </a:r>
            <a:r>
              <a:rPr lang="en-US" altLang="zh-CN" baseline="30000"/>
              <a:t>2</a:t>
            </a:r>
            <a:r>
              <a:rPr lang="en-US" altLang="zh-CN"/>
              <a:t>+</a:t>
            </a:r>
            <a:r>
              <a:rPr lang="en-US" altLang="zh-CN" i="1"/>
              <a:t>bp</a:t>
            </a:r>
            <a:r>
              <a:rPr lang="en-US" altLang="zh-CN"/>
              <a:t>+</a:t>
            </a:r>
            <a:r>
              <a:rPr lang="en-US" altLang="zh-CN" i="1"/>
              <a:t>c</a:t>
            </a:r>
            <a:r>
              <a:rPr lang="en-US" altLang="zh-CN"/>
              <a:t>&lt;0}</a:t>
            </a:r>
            <a:r>
              <a:rPr lang="en-US" altLang="zh-CN">
                <a:sym typeface="Symbol" panose="05050102010706020507" pitchFamily="18" charset="2"/>
              </a:rPr>
              <a:t>1</a:t>
            </a:r>
            <a:r>
              <a:rPr lang="en-US" altLang="zh-CN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br>
              <a:rPr lang="en-US" altLang="zh-CN">
                <a:sym typeface="Symbol" panose="05050102010706020507" pitchFamily="18" charset="2"/>
              </a:rPr>
            </a:br>
            <a:r>
              <a:rPr lang="zh-CN" altLang="en-US">
                <a:sym typeface="Symbol" panose="05050102010706020507" pitchFamily="18" charset="2"/>
              </a:rPr>
              <a:t>其中</a:t>
            </a:r>
          </a:p>
        </p:txBody>
      </p:sp>
      <p:graphicFrame>
        <p:nvGraphicFramePr>
          <p:cNvPr id="134149" name="Object 5"/>
          <p:cNvGraphicFramePr>
            <a:graphicFrameLocks noChangeAspect="1"/>
          </p:cNvGraphicFramePr>
          <p:nvPr/>
        </p:nvGraphicFramePr>
        <p:xfrm>
          <a:off x="539750" y="1484313"/>
          <a:ext cx="80645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3" name="Equation" r:id="rId3" imgW="8064360" imgH="1269720" progId="Equation.DSMT4">
                  <p:embed/>
                </p:oleObj>
              </mc:Choice>
              <mc:Fallback>
                <p:oleObj name="Equation" r:id="rId3" imgW="8064360" imgH="12697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484313"/>
                        <a:ext cx="80645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539750" y="2636838"/>
            <a:ext cx="7993063" cy="120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"/>
              </a:spcBef>
            </a:pPr>
            <a:r>
              <a:rPr lang="zh-CN" altLang="en-US"/>
              <a:t>解式中不等式得  </a:t>
            </a:r>
            <a:r>
              <a:rPr lang="en-US" altLang="zh-CN" i="1"/>
              <a:t>P</a:t>
            </a:r>
            <a:r>
              <a:rPr lang="en-US" altLang="zh-CN"/>
              <a:t>{</a:t>
            </a:r>
            <a:r>
              <a:rPr lang="en-US" altLang="zh-CN" i="1"/>
              <a:t>p</a:t>
            </a:r>
            <a:r>
              <a:rPr lang="en-US" altLang="zh-CN" baseline="-25000"/>
              <a:t>1</a:t>
            </a:r>
            <a:r>
              <a:rPr lang="en-US" altLang="zh-CN"/>
              <a:t>&lt;</a:t>
            </a:r>
            <a:r>
              <a:rPr lang="en-US" altLang="zh-CN" i="1"/>
              <a:t>p</a:t>
            </a:r>
            <a:r>
              <a:rPr lang="en-US" altLang="zh-CN"/>
              <a:t>&lt;</a:t>
            </a:r>
            <a:r>
              <a:rPr lang="en-US" altLang="zh-CN" i="1"/>
              <a:t>p</a:t>
            </a:r>
            <a:r>
              <a:rPr lang="en-US" altLang="zh-CN" baseline="-25000"/>
              <a:t>2</a:t>
            </a:r>
            <a:r>
              <a:rPr lang="en-US" altLang="zh-CN"/>
              <a:t>}=1</a:t>
            </a:r>
            <a:r>
              <a:rPr lang="en-US" altLang="zh-CN">
                <a:latin typeface="Symbol" panose="05050102010706020507" pitchFamily="18" charset="2"/>
              </a:rPr>
              <a:t>-</a:t>
            </a:r>
            <a:r>
              <a:rPr lang="en-US" altLang="zh-CN" i="1">
                <a:latin typeface="Symbol" panose="05050102010706020507" pitchFamily="18" charset="2"/>
              </a:rPr>
              <a:t>a</a:t>
            </a:r>
            <a:r>
              <a:rPr lang="en-US" altLang="zh-CN"/>
              <a:t>,</a:t>
            </a:r>
          </a:p>
          <a:p>
            <a:pPr>
              <a:spcBef>
                <a:spcPct val="2000"/>
              </a:spcBef>
            </a:pPr>
            <a:r>
              <a:rPr lang="zh-CN" altLang="en-US"/>
              <a:t>其中</a:t>
            </a:r>
          </a:p>
        </p:txBody>
      </p:sp>
      <p:graphicFrame>
        <p:nvGraphicFramePr>
          <p:cNvPr id="134151" name="Object 7"/>
          <p:cNvGraphicFramePr>
            <a:graphicFrameLocks noChangeAspect="1"/>
          </p:cNvGraphicFramePr>
          <p:nvPr/>
        </p:nvGraphicFramePr>
        <p:xfrm>
          <a:off x="684213" y="3716338"/>
          <a:ext cx="8135937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4" name="Equation" r:id="rId5" imgW="9397800" imgH="1752480" progId="Equation.DSMT4">
                  <p:embed/>
                </p:oleObj>
              </mc:Choice>
              <mc:Fallback>
                <p:oleObj name="Equation" r:id="rId5" imgW="9397800" imgH="1752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716338"/>
                        <a:ext cx="8135937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2" name="Text Box 8"/>
          <p:cNvSpPr txBox="1">
            <a:spLocks noChangeArrowheads="1"/>
          </p:cNvSpPr>
          <p:nvPr/>
        </p:nvSpPr>
        <p:spPr bwMode="auto">
          <a:xfrm>
            <a:off x="468313" y="5229225"/>
            <a:ext cx="8207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(</a:t>
            </a:r>
            <a:r>
              <a:rPr lang="en-US" altLang="zh-CN" i="1"/>
              <a:t>p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p</a:t>
            </a:r>
            <a:r>
              <a:rPr lang="en-US" altLang="zh-CN" baseline="-25000"/>
              <a:t>2</a:t>
            </a:r>
            <a:r>
              <a:rPr lang="en-US" altLang="zh-CN"/>
              <a:t>)</a:t>
            </a:r>
            <a:r>
              <a:rPr lang="zh-CN" altLang="en-US"/>
              <a:t>就是</a:t>
            </a:r>
            <a:r>
              <a:rPr lang="en-US" altLang="zh-CN" i="1"/>
              <a:t>p</a:t>
            </a:r>
            <a:r>
              <a:rPr lang="zh-CN" altLang="en-US"/>
              <a:t>的置信度为</a:t>
            </a:r>
            <a:r>
              <a:rPr lang="en-US" altLang="zh-CN"/>
              <a:t>1</a:t>
            </a:r>
            <a:r>
              <a:rPr lang="en-US" altLang="zh-CN">
                <a:latin typeface="Symbol" panose="05050102010706020507" pitchFamily="18" charset="2"/>
              </a:rPr>
              <a:t>-</a:t>
            </a:r>
            <a:r>
              <a:rPr lang="en-US" altLang="zh-CN" i="1">
                <a:latin typeface="Symbol" panose="05050102010706020507" pitchFamily="18" charset="2"/>
              </a:rPr>
              <a:t>a</a:t>
            </a:r>
            <a:r>
              <a:rPr lang="zh-CN" altLang="en-US"/>
              <a:t>的置信区间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3B70-33F2-455A-BEF4-2A506143E0BE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03091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>
                <a:solidFill>
                  <a:schemeClr val="hlink"/>
                </a:solidFill>
              </a:rPr>
              <a:t>四</a:t>
            </a:r>
            <a:r>
              <a:rPr lang="en-US" altLang="zh-CN" b="1">
                <a:solidFill>
                  <a:schemeClr val="hlink"/>
                </a:solidFill>
              </a:rPr>
              <a:t>, </a:t>
            </a:r>
            <a:r>
              <a:rPr lang="zh-CN" altLang="en-US" b="1">
                <a:solidFill>
                  <a:schemeClr val="hlink"/>
                </a:solidFill>
              </a:rPr>
              <a:t>单侧置信区间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前面讨论的置信区间</a:t>
            </a:r>
            <a:r>
              <a:rPr lang="en-US" altLang="zh-CN"/>
              <a:t>(</a:t>
            </a:r>
            <a:r>
              <a:rPr lang="en-US" altLang="zh-CN" i="1">
                <a:latin typeface="Symbol" panose="05050102010706020507" pitchFamily="18" charset="2"/>
              </a:rPr>
              <a:t>q</a:t>
            </a:r>
            <a:r>
              <a:rPr lang="en-US" altLang="zh-CN"/>
              <a:t>,</a:t>
            </a:r>
            <a:r>
              <a:rPr lang="en-US" altLang="zh-CN">
                <a:sym typeface="Symbol" panose="05050102010706020507" pitchFamily="18" charset="2"/>
              </a:rPr>
              <a:t>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q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zh-CN" altLang="en-US">
                <a:sym typeface="Symbol" panose="05050102010706020507" pitchFamily="18" charset="2"/>
              </a:rPr>
              <a:t>称为双侧置信区间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zh-CN" altLang="en-US">
                <a:sym typeface="Symbol" panose="05050102010706020507" pitchFamily="18" charset="2"/>
              </a:rPr>
              <a:t>但在有些实际问题中只要考虑选取满足</a:t>
            </a:r>
            <a:r>
              <a:rPr lang="en-US" altLang="zh-CN" i="1">
                <a:sym typeface="Symbol" panose="05050102010706020507" pitchFamily="18" charset="2"/>
              </a:rPr>
              <a:t>P</a:t>
            </a:r>
            <a:r>
              <a:rPr lang="en-US" altLang="zh-CN">
                <a:sym typeface="Symbol" panose="05050102010706020507" pitchFamily="18" charset="2"/>
              </a:rPr>
              <a:t>{</a:t>
            </a:r>
            <a:r>
              <a:rPr lang="en-US" altLang="zh-CN" i="1">
                <a:sym typeface="Symbol" panose="05050102010706020507" pitchFamily="18" charset="2"/>
              </a:rPr>
              <a:t>u</a:t>
            </a:r>
            <a:r>
              <a:rPr lang="en-US" altLang="zh-CN">
                <a:sym typeface="Symbol" panose="05050102010706020507" pitchFamily="18" charset="2"/>
              </a:rPr>
              <a:t>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l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}=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a</a:t>
            </a:r>
            <a:r>
              <a:rPr lang="zh-CN" altLang="en-US">
                <a:sym typeface="Symbol" panose="05050102010706020507" pitchFamily="18" charset="2"/>
              </a:rPr>
              <a:t>或</a:t>
            </a:r>
            <a:r>
              <a:rPr lang="en-US" altLang="zh-CN" i="1">
                <a:sym typeface="Symbol" panose="05050102010706020507" pitchFamily="18" charset="2"/>
              </a:rPr>
              <a:t>P</a:t>
            </a:r>
            <a:r>
              <a:rPr lang="en-US" altLang="zh-CN">
                <a:sym typeface="Symbol" panose="05050102010706020507" pitchFamily="18" charset="2"/>
              </a:rPr>
              <a:t>{</a:t>
            </a:r>
            <a:r>
              <a:rPr lang="en-US" altLang="zh-CN" i="1">
                <a:sym typeface="Symbol" panose="05050102010706020507" pitchFamily="18" charset="2"/>
              </a:rPr>
              <a:t>u</a:t>
            </a:r>
            <a:r>
              <a:rPr lang="en-US" altLang="zh-CN">
                <a:sym typeface="Symbol" panose="05050102010706020507" pitchFamily="18" charset="2"/>
              </a:rPr>
              <a:t>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l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}=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a</a:t>
            </a:r>
            <a:r>
              <a:rPr lang="zh-CN" altLang="en-US">
                <a:sym typeface="Symbol" panose="05050102010706020507" pitchFamily="18" charset="2"/>
              </a:rPr>
              <a:t>的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l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zh-CN" altLang="en-US">
                <a:sym typeface="Symbol" panose="05050102010706020507" pitchFamily="18" charset="2"/>
              </a:rPr>
              <a:t>或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l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zh-CN" altLang="en-US">
                <a:sym typeface="Symbol" panose="05050102010706020507" pitchFamily="18" charset="2"/>
              </a:rPr>
              <a:t>对不等式作恒等变形后化为</a:t>
            </a:r>
            <a:br>
              <a:rPr lang="zh-CN" altLang="en-US">
                <a:sym typeface="Symbol" panose="05050102010706020507" pitchFamily="18" charset="2"/>
              </a:rPr>
            </a:br>
            <a:r>
              <a:rPr lang="zh-CN" altLang="en-US">
                <a:sym typeface="Symbol" panose="05050102010706020507" pitchFamily="18" charset="2"/>
              </a:rPr>
              <a:t>	</a:t>
            </a:r>
            <a:r>
              <a:rPr lang="en-US" altLang="zh-CN" i="1">
                <a:sym typeface="Symbol" panose="05050102010706020507" pitchFamily="18" charset="2"/>
              </a:rPr>
              <a:t>P</a:t>
            </a:r>
            <a:r>
              <a:rPr lang="en-US" altLang="zh-CN">
                <a:sym typeface="Symbol" panose="05050102010706020507" pitchFamily="18" charset="2"/>
              </a:rPr>
              <a:t>{</a:t>
            </a:r>
            <a:r>
              <a:rPr lang="en-US" altLang="zh-CN" i="1" u="sng">
                <a:latin typeface="Symbol" panose="05050102010706020507" pitchFamily="18" charset="2"/>
                <a:sym typeface="Symbol" panose="05050102010706020507" pitchFamily="18" charset="2"/>
              </a:rPr>
              <a:t>q</a:t>
            </a:r>
            <a:r>
              <a:rPr lang="en-US" altLang="zh-CN">
                <a:sym typeface="Symbol" panose="05050102010706020507" pitchFamily="18" charset="2"/>
              </a:rPr>
              <a:t> 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q</a:t>
            </a:r>
            <a:r>
              <a:rPr lang="en-US" altLang="zh-CN">
                <a:sym typeface="Symbol" panose="05050102010706020507" pitchFamily="18" charset="2"/>
              </a:rPr>
              <a:t>}=1</a:t>
            </a:r>
            <a:r>
              <a:rPr lang="en-US" altLang="zh-CN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a</a:t>
            </a:r>
            <a:r>
              <a:rPr lang="zh-CN" altLang="en-US">
                <a:sym typeface="Symbol" panose="05050102010706020507" pitchFamily="18" charset="2"/>
              </a:rPr>
              <a:t>或</a:t>
            </a:r>
            <a:r>
              <a:rPr lang="en-US" altLang="zh-CN" i="1">
                <a:sym typeface="Symbol" panose="05050102010706020507" pitchFamily="18" charset="2"/>
              </a:rPr>
              <a:t>P</a:t>
            </a:r>
            <a:r>
              <a:rPr lang="en-US" altLang="zh-CN">
                <a:sym typeface="Symbol" panose="05050102010706020507" pitchFamily="18" charset="2"/>
              </a:rPr>
              <a:t>{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q</a:t>
            </a:r>
            <a:r>
              <a:rPr lang="en-US" altLang="zh-CN">
                <a:sym typeface="Symbol" panose="05050102010706020507" pitchFamily="18" charset="2"/>
              </a:rPr>
              <a:t>  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q</a:t>
            </a:r>
            <a:r>
              <a:rPr lang="en-US" altLang="zh-CN">
                <a:sym typeface="Symbol" panose="05050102010706020507" pitchFamily="18" charset="2"/>
              </a:rPr>
              <a:t>}=1</a:t>
            </a:r>
            <a:r>
              <a:rPr lang="en-US" altLang="zh-CN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 (3.9)</a:t>
            </a:r>
            <a:br>
              <a:rPr lang="en-US" altLang="zh-CN">
                <a:sym typeface="Symbol" panose="05050102010706020507" pitchFamily="18" charset="2"/>
              </a:rPr>
            </a:br>
            <a:r>
              <a:rPr lang="zh-CN" altLang="en-US">
                <a:sym typeface="Symbol" panose="05050102010706020507" pitchFamily="18" charset="2"/>
              </a:rPr>
              <a:t>从而得到形如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 u="sng">
                <a:latin typeface="Symbol" panose="05050102010706020507" pitchFamily="18" charset="2"/>
                <a:sym typeface="Symbol" panose="05050102010706020507" pitchFamily="18" charset="2"/>
              </a:rPr>
              <a:t>q</a:t>
            </a:r>
            <a:r>
              <a:rPr lang="en-US" altLang="zh-CN">
                <a:sym typeface="Symbol" panose="05050102010706020507" pitchFamily="18" charset="2"/>
              </a:rPr>
              <a:t>, +)</a:t>
            </a:r>
            <a:r>
              <a:rPr lang="zh-CN" altLang="en-US">
                <a:sym typeface="Symbol" panose="05050102010706020507" pitchFamily="18" charset="2"/>
              </a:rPr>
              <a:t>或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zh-CN">
                <a:sym typeface="Symbol" panose="05050102010706020507" pitchFamily="18" charset="2"/>
              </a:rPr>
              <a:t>,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q</a:t>
            </a:r>
            <a:r>
              <a:rPr lang="en-US" altLang="zh-CN">
                <a:sym typeface="Symbol" panose="05050102010706020507" pitchFamily="18" charset="2"/>
              </a:rPr>
              <a:t>}</a:t>
            </a:r>
            <a:r>
              <a:rPr lang="zh-CN" altLang="en-US">
                <a:sym typeface="Symbol" panose="05050102010706020507" pitchFamily="18" charset="2"/>
              </a:rPr>
              <a:t>的置信区间</a:t>
            </a:r>
            <a:r>
              <a:rPr lang="en-US" altLang="zh-CN"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03978C61-3C75-4386-ABAB-1F75C7839386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cs typeface="Times New Roman" panose="02020603050405020304" pitchFamily="18" charset="0"/>
              </a:rPr>
              <a:t>§</a:t>
            </a:r>
            <a:r>
              <a:rPr lang="en-US" altLang="zh-CN"/>
              <a:t>6.3 </a:t>
            </a:r>
            <a:r>
              <a:rPr lang="zh-CN" altLang="en-US"/>
              <a:t>置信区间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15DF-6049-4496-AF04-D8F9AE337909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3824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030912"/>
          </a:xfrm>
        </p:spPr>
        <p:txBody>
          <a:bodyPr/>
          <a:lstStyle/>
          <a:p>
            <a:r>
              <a:rPr lang="zh-CN" altLang="en-US"/>
              <a:t>例如</a:t>
            </a:r>
            <a:r>
              <a:rPr lang="en-US" altLang="zh-CN"/>
              <a:t>, </a:t>
            </a:r>
            <a:r>
              <a:rPr lang="zh-CN" altLang="en-US"/>
              <a:t>对产品设备</a:t>
            </a:r>
            <a:r>
              <a:rPr lang="en-US" altLang="zh-CN"/>
              <a:t>, </a:t>
            </a:r>
            <a:r>
              <a:rPr lang="zh-CN" altLang="en-US"/>
              <a:t>电子元件等来说</a:t>
            </a:r>
            <a:r>
              <a:rPr lang="en-US" altLang="zh-CN"/>
              <a:t>, </a:t>
            </a:r>
            <a:r>
              <a:rPr lang="zh-CN" altLang="en-US"/>
              <a:t>我们关心的是平均寿命的置信下限</a:t>
            </a:r>
            <a:r>
              <a:rPr lang="en-US" altLang="zh-CN"/>
              <a:t>, </a:t>
            </a:r>
            <a:r>
              <a:rPr lang="zh-CN" altLang="en-US"/>
              <a:t>而在讨论产品的废品率时</a:t>
            </a:r>
            <a:r>
              <a:rPr lang="en-US" altLang="zh-CN"/>
              <a:t>, </a:t>
            </a:r>
            <a:r>
              <a:rPr lang="zh-CN" altLang="en-US"/>
              <a:t>我们感兴趣的是其置信上限</a:t>
            </a:r>
            <a:r>
              <a:rPr lang="en-US" altLang="zh-CN"/>
              <a:t>. </a:t>
            </a:r>
            <a:r>
              <a:rPr lang="zh-CN" altLang="en-US"/>
              <a:t>于是我们引入单侧置信区间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0FB5-92B7-42CC-9BA4-3DC82072C2C2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81501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>
                <a:solidFill>
                  <a:schemeClr val="hlink"/>
                </a:solidFill>
              </a:rPr>
              <a:t>定义</a:t>
            </a:r>
            <a:r>
              <a:rPr lang="en-US" altLang="zh-CN" b="1">
                <a:solidFill>
                  <a:schemeClr val="hlink"/>
                </a:solidFill>
              </a:rPr>
              <a:t>2</a:t>
            </a:r>
            <a:r>
              <a:rPr lang="en-US" altLang="zh-CN"/>
              <a:t> </a:t>
            </a:r>
            <a:r>
              <a:rPr lang="zh-CN" altLang="en-US"/>
              <a:t>设</a:t>
            </a:r>
            <a:r>
              <a:rPr lang="en-US" altLang="zh-CN" i="1">
                <a:latin typeface="Symbol" panose="05050102010706020507" pitchFamily="18" charset="2"/>
              </a:rPr>
              <a:t>q</a:t>
            </a:r>
            <a:r>
              <a:rPr lang="zh-CN" altLang="en-US"/>
              <a:t>为总体分布的未知参数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,…,</a:t>
            </a:r>
            <a:r>
              <a:rPr lang="en-US" altLang="zh-CN" i="1"/>
              <a:t>X</a:t>
            </a:r>
            <a:r>
              <a:rPr lang="en-US" altLang="zh-CN" i="1" baseline="-25000"/>
              <a:t>n</a:t>
            </a:r>
            <a:r>
              <a:rPr lang="zh-CN" altLang="en-US"/>
              <a:t>是取自总体</a:t>
            </a:r>
            <a:r>
              <a:rPr lang="en-US" altLang="zh-CN" i="1"/>
              <a:t>X</a:t>
            </a:r>
            <a:r>
              <a:rPr lang="zh-CN" altLang="en-US"/>
              <a:t>的一个样本</a:t>
            </a:r>
            <a:r>
              <a:rPr lang="en-US" altLang="zh-CN"/>
              <a:t>, </a:t>
            </a:r>
            <a:r>
              <a:rPr lang="zh-CN" altLang="en-US"/>
              <a:t>对给定的数</a:t>
            </a:r>
            <a:r>
              <a:rPr lang="en-US" altLang="zh-CN"/>
              <a:t>1</a:t>
            </a:r>
            <a:r>
              <a:rPr lang="en-US" altLang="zh-CN">
                <a:latin typeface="Symbol" panose="05050102010706020507" pitchFamily="18" charset="2"/>
              </a:rPr>
              <a:t>-</a:t>
            </a:r>
            <a:r>
              <a:rPr lang="en-US" altLang="zh-CN" i="1">
                <a:latin typeface="Symbol" panose="05050102010706020507" pitchFamily="18" charset="2"/>
              </a:rPr>
              <a:t>a</a:t>
            </a:r>
            <a:r>
              <a:rPr lang="en-US" altLang="zh-CN"/>
              <a:t>(0&lt;</a:t>
            </a:r>
            <a:r>
              <a:rPr lang="en-US" altLang="zh-CN" i="1">
                <a:latin typeface="Symbol" panose="05050102010706020507" pitchFamily="18" charset="2"/>
              </a:rPr>
              <a:t>a</a:t>
            </a:r>
            <a:r>
              <a:rPr lang="en-US" altLang="zh-CN"/>
              <a:t>&lt;1), </a:t>
            </a:r>
            <a:r>
              <a:rPr lang="zh-CN" altLang="en-US"/>
              <a:t>若存在统计量</a:t>
            </a:r>
            <a:br>
              <a:rPr lang="zh-CN" altLang="en-US"/>
            </a:br>
            <a:r>
              <a:rPr lang="zh-CN" altLang="en-US"/>
              <a:t>	</a:t>
            </a:r>
            <a:r>
              <a:rPr lang="en-US" altLang="zh-CN" i="1" u="sng">
                <a:latin typeface="Symbol" panose="05050102010706020507" pitchFamily="18" charset="2"/>
              </a:rPr>
              <a:t>q</a:t>
            </a:r>
            <a:r>
              <a:rPr lang="en-US" altLang="zh-CN"/>
              <a:t>=</a:t>
            </a:r>
            <a:r>
              <a:rPr lang="en-US" altLang="zh-CN" i="1" u="sng">
                <a:latin typeface="Symbol" panose="05050102010706020507" pitchFamily="18" charset="2"/>
              </a:rPr>
              <a:t>q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,…,</a:t>
            </a:r>
            <a:r>
              <a:rPr lang="en-US" altLang="zh-CN" i="1"/>
              <a:t>X</a:t>
            </a:r>
            <a:r>
              <a:rPr lang="en-US" altLang="zh-CN" i="1" baseline="-25000"/>
              <a:t>n</a:t>
            </a:r>
            <a:r>
              <a:rPr lang="en-US" altLang="zh-CN"/>
              <a:t>),</a:t>
            </a:r>
            <a:br>
              <a:rPr lang="en-US" altLang="zh-CN"/>
            </a:br>
            <a:r>
              <a:rPr lang="zh-CN" altLang="en-US"/>
              <a:t>满足	</a:t>
            </a:r>
            <a:r>
              <a:rPr lang="en-US" altLang="zh-CN" i="1"/>
              <a:t>P</a:t>
            </a:r>
            <a:r>
              <a:rPr lang="en-US" altLang="zh-CN"/>
              <a:t>{</a:t>
            </a:r>
            <a:r>
              <a:rPr lang="en-US" altLang="zh-CN" i="1" u="sng">
                <a:latin typeface="Symbol" panose="05050102010706020507" pitchFamily="18" charset="2"/>
              </a:rPr>
              <a:t>q</a:t>
            </a:r>
            <a:r>
              <a:rPr lang="en-US" altLang="zh-CN"/>
              <a:t>&lt;</a:t>
            </a:r>
            <a:r>
              <a:rPr lang="en-US" altLang="zh-CN" i="1">
                <a:latin typeface="Symbol" panose="05050102010706020507" pitchFamily="18" charset="2"/>
              </a:rPr>
              <a:t>q</a:t>
            </a:r>
            <a:r>
              <a:rPr lang="en-US" altLang="zh-CN"/>
              <a:t>}=1</a:t>
            </a:r>
            <a:r>
              <a:rPr lang="en-US" altLang="zh-CN">
                <a:latin typeface="Symbol" panose="05050102010706020507" pitchFamily="18" charset="2"/>
              </a:rPr>
              <a:t>-</a:t>
            </a:r>
            <a:r>
              <a:rPr lang="en-US" altLang="zh-CN" i="1">
                <a:latin typeface="Symbol" panose="05050102010706020507" pitchFamily="18" charset="2"/>
              </a:rPr>
              <a:t>a</a:t>
            </a:r>
            <a:r>
              <a:rPr lang="en-US" altLang="zh-CN"/>
              <a:t>.</a:t>
            </a:r>
            <a:br>
              <a:rPr lang="en-US" altLang="zh-CN"/>
            </a:br>
            <a:r>
              <a:rPr lang="zh-CN" altLang="en-US"/>
              <a:t>则称</a:t>
            </a:r>
            <a:r>
              <a:rPr lang="en-US" altLang="zh-CN"/>
              <a:t>(</a:t>
            </a:r>
            <a:r>
              <a:rPr lang="en-US" altLang="zh-CN" i="1" u="sng">
                <a:latin typeface="Symbol" panose="05050102010706020507" pitchFamily="18" charset="2"/>
              </a:rPr>
              <a:t>q</a:t>
            </a:r>
            <a:r>
              <a:rPr lang="en-US" altLang="zh-CN"/>
              <a:t>, +</a:t>
            </a:r>
            <a:r>
              <a:rPr lang="en-US" altLang="zh-CN">
                <a:sym typeface="Symbol" panose="05050102010706020507" pitchFamily="18" charset="2"/>
              </a:rPr>
              <a:t>)</a:t>
            </a:r>
            <a:r>
              <a:rPr lang="zh-CN" altLang="en-US">
                <a:sym typeface="Symbol" panose="05050102010706020507" pitchFamily="18" charset="2"/>
              </a:rPr>
              <a:t>为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q</a:t>
            </a:r>
            <a:r>
              <a:rPr lang="zh-CN" altLang="en-US">
                <a:sym typeface="Symbol" panose="05050102010706020507" pitchFamily="18" charset="2"/>
              </a:rPr>
              <a:t>的置信度为</a:t>
            </a:r>
            <a:r>
              <a:rPr lang="en-US" altLang="zh-CN">
                <a:sym typeface="Symbol" panose="05050102010706020507" pitchFamily="18" charset="2"/>
              </a:rPr>
              <a:t>1</a:t>
            </a:r>
            <a:r>
              <a:rPr lang="en-US" altLang="zh-CN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a</a:t>
            </a:r>
            <a:r>
              <a:rPr lang="zh-CN" altLang="en-US">
                <a:sym typeface="Symbol" panose="05050102010706020507" pitchFamily="18" charset="2"/>
              </a:rPr>
              <a:t>的</a:t>
            </a:r>
            <a:r>
              <a:rPr lang="zh-CN" altLang="en-US" b="1">
                <a:solidFill>
                  <a:schemeClr val="hlink"/>
                </a:solidFill>
                <a:sym typeface="Symbol" panose="05050102010706020507" pitchFamily="18" charset="2"/>
              </a:rPr>
              <a:t>单侧置信区间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zh-CN" altLang="en-US">
                <a:sym typeface="Symbol" panose="05050102010706020507" pitchFamily="18" charset="2"/>
              </a:rPr>
              <a:t>称</a:t>
            </a:r>
            <a:r>
              <a:rPr lang="en-US" altLang="zh-CN" i="1" u="sng">
                <a:latin typeface="Symbol" panose="05050102010706020507" pitchFamily="18" charset="2"/>
                <a:sym typeface="Symbol" panose="05050102010706020507" pitchFamily="18" charset="2"/>
              </a:rPr>
              <a:t>q</a:t>
            </a:r>
            <a:r>
              <a:rPr lang="zh-CN" altLang="en-US">
                <a:sym typeface="Symbol" panose="05050102010706020507" pitchFamily="18" charset="2"/>
              </a:rPr>
              <a:t>为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q</a:t>
            </a:r>
            <a:r>
              <a:rPr lang="zh-CN" altLang="en-US">
                <a:sym typeface="Symbol" panose="05050102010706020507" pitchFamily="18" charset="2"/>
              </a:rPr>
              <a:t>的</a:t>
            </a:r>
            <a:r>
              <a:rPr lang="zh-CN" altLang="en-US" b="1">
                <a:solidFill>
                  <a:schemeClr val="hlink"/>
                </a:solidFill>
                <a:sym typeface="Symbol" panose="05050102010706020507" pitchFamily="18" charset="2"/>
              </a:rPr>
              <a:t>单侧置信下限</a:t>
            </a:r>
            <a:r>
              <a:rPr lang="en-US" altLang="zh-CN">
                <a:sym typeface="Symbol" panose="05050102010706020507" pitchFamily="18" charset="2"/>
              </a:rPr>
              <a:t>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9B9F-6B2F-4568-ADA2-1FB261DDFE8D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7435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/>
              <a:t>若存在统计量</a:t>
            </a:r>
            <a:br>
              <a:rPr lang="zh-CN" altLang="en-US"/>
            </a:br>
            <a:r>
              <a:rPr lang="zh-CN" altLang="en-US"/>
              <a:t>	</a:t>
            </a:r>
            <a:r>
              <a:rPr lang="zh-CN" altLang="en-US">
                <a:sym typeface="Symbol" panose="05050102010706020507" pitchFamily="18" charset="2"/>
              </a:rPr>
              <a:t>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q </a:t>
            </a:r>
            <a:r>
              <a:rPr lang="en-US" altLang="zh-CN">
                <a:sym typeface="Symbol" panose="05050102010706020507" pitchFamily="18" charset="2"/>
              </a:rPr>
              <a:t>=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q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,…,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 i="1" baseline="-25000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),</a:t>
            </a:r>
            <a:br>
              <a:rPr lang="en-US" altLang="zh-CN">
                <a:sym typeface="Symbol" panose="05050102010706020507" pitchFamily="18" charset="2"/>
              </a:rPr>
            </a:br>
            <a:r>
              <a:rPr lang="zh-CN" altLang="en-US">
                <a:sym typeface="Symbol" panose="05050102010706020507" pitchFamily="18" charset="2"/>
              </a:rPr>
              <a:t>满足	</a:t>
            </a:r>
            <a:r>
              <a:rPr lang="en-US" altLang="zh-CN" i="1">
                <a:sym typeface="Symbol" panose="05050102010706020507" pitchFamily="18" charset="2"/>
              </a:rPr>
              <a:t>P</a:t>
            </a:r>
            <a:r>
              <a:rPr lang="en-US" altLang="zh-CN">
                <a:sym typeface="Symbol" panose="05050102010706020507" pitchFamily="18" charset="2"/>
              </a:rPr>
              <a:t>{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q</a:t>
            </a:r>
            <a:r>
              <a:rPr lang="en-US" altLang="zh-CN">
                <a:sym typeface="Symbol" panose="05050102010706020507" pitchFamily="18" charset="2"/>
              </a:rPr>
              <a:t>  &lt;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q</a:t>
            </a:r>
            <a:r>
              <a:rPr lang="en-US" altLang="zh-CN">
                <a:sym typeface="Symbol" panose="05050102010706020507" pitchFamily="18" charset="2"/>
              </a:rPr>
              <a:t>}=1</a:t>
            </a:r>
            <a:r>
              <a:rPr lang="en-US" altLang="zh-CN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.</a:t>
            </a:r>
            <a:br>
              <a:rPr lang="en-US" altLang="zh-CN">
                <a:sym typeface="Symbol" panose="05050102010706020507" pitchFamily="18" charset="2"/>
              </a:rPr>
            </a:br>
            <a:r>
              <a:rPr lang="zh-CN" altLang="en-US">
                <a:sym typeface="Symbol" panose="05050102010706020507" pitchFamily="18" charset="2"/>
              </a:rPr>
              <a:t>则称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zh-CN">
                <a:sym typeface="Symbol" panose="05050102010706020507" pitchFamily="18" charset="2"/>
              </a:rPr>
              <a:t>,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q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zh-CN" altLang="en-US">
                <a:sym typeface="Symbol" panose="05050102010706020507" pitchFamily="18" charset="2"/>
              </a:rPr>
              <a:t>为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q</a:t>
            </a:r>
            <a:r>
              <a:rPr lang="zh-CN" altLang="en-US">
                <a:sym typeface="Symbol" panose="05050102010706020507" pitchFamily="18" charset="2"/>
              </a:rPr>
              <a:t>的置信度为</a:t>
            </a:r>
            <a:r>
              <a:rPr lang="en-US" altLang="zh-CN">
                <a:sym typeface="Symbol" panose="05050102010706020507" pitchFamily="18" charset="2"/>
              </a:rPr>
              <a:t>1</a:t>
            </a:r>
            <a:r>
              <a:rPr lang="en-US" altLang="zh-CN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a</a:t>
            </a:r>
            <a:r>
              <a:rPr lang="zh-CN" altLang="en-US">
                <a:sym typeface="Symbol" panose="05050102010706020507" pitchFamily="18" charset="2"/>
              </a:rPr>
              <a:t>的</a:t>
            </a:r>
            <a:r>
              <a:rPr lang="zh-CN" altLang="en-US" b="1">
                <a:solidFill>
                  <a:schemeClr val="hlink"/>
                </a:solidFill>
                <a:sym typeface="Symbol" panose="05050102010706020507" pitchFamily="18" charset="2"/>
              </a:rPr>
              <a:t>单侧置信区间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zh-CN" altLang="en-US">
                <a:sym typeface="Symbol" panose="05050102010706020507" pitchFamily="18" charset="2"/>
              </a:rPr>
              <a:t>称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q</a:t>
            </a:r>
            <a:r>
              <a:rPr lang="zh-CN" altLang="en-US">
                <a:sym typeface="Symbol" panose="05050102010706020507" pitchFamily="18" charset="2"/>
              </a:rPr>
              <a:t>为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q</a:t>
            </a:r>
            <a:r>
              <a:rPr lang="zh-CN" altLang="en-US">
                <a:sym typeface="Symbol" panose="05050102010706020507" pitchFamily="18" charset="2"/>
              </a:rPr>
              <a:t>的</a:t>
            </a:r>
            <a:r>
              <a:rPr lang="zh-CN" altLang="en-US" b="1">
                <a:solidFill>
                  <a:schemeClr val="hlink"/>
                </a:solidFill>
                <a:sym typeface="Symbol" panose="05050102010706020507" pitchFamily="18" charset="2"/>
              </a:rPr>
              <a:t>单侧置信上限</a:t>
            </a:r>
            <a:r>
              <a:rPr lang="en-US" altLang="zh-CN"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CD0D-BB3D-4077-B994-95DAC80B9A09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3511550"/>
          </a:xfrm>
        </p:spPr>
        <p:txBody>
          <a:bodyPr/>
          <a:lstStyle/>
          <a:p>
            <a:r>
              <a:rPr lang="zh-CN" altLang="en-US" b="1">
                <a:solidFill>
                  <a:schemeClr val="hlink"/>
                </a:solidFill>
              </a:rPr>
              <a:t>例</a:t>
            </a:r>
            <a:r>
              <a:rPr lang="en-US" altLang="zh-CN" b="1">
                <a:solidFill>
                  <a:schemeClr val="hlink"/>
                </a:solidFill>
              </a:rPr>
              <a:t>5</a:t>
            </a:r>
            <a:r>
              <a:rPr lang="en-US" altLang="zh-CN"/>
              <a:t> </a:t>
            </a:r>
            <a:r>
              <a:rPr lang="zh-CN" altLang="en-US"/>
              <a:t>从一批灯泡中随机地抽取</a:t>
            </a:r>
            <a:r>
              <a:rPr lang="en-US" altLang="zh-CN"/>
              <a:t>5</a:t>
            </a:r>
            <a:r>
              <a:rPr lang="zh-CN" altLang="en-US"/>
              <a:t>只作寿命试验</a:t>
            </a:r>
            <a:r>
              <a:rPr lang="en-US" altLang="zh-CN"/>
              <a:t>, </a:t>
            </a:r>
            <a:r>
              <a:rPr lang="zh-CN" altLang="en-US"/>
              <a:t>其寿命如下</a:t>
            </a:r>
            <a:r>
              <a:rPr lang="en-US" altLang="zh-CN"/>
              <a:t>(</a:t>
            </a:r>
            <a:r>
              <a:rPr lang="zh-CN" altLang="en-US"/>
              <a:t>单位</a:t>
            </a:r>
            <a:r>
              <a:rPr lang="en-US" altLang="zh-CN"/>
              <a:t>:h)</a:t>
            </a:r>
            <a:br>
              <a:rPr lang="en-US" altLang="zh-CN"/>
            </a:br>
            <a:r>
              <a:rPr lang="en-US" altLang="zh-CN"/>
              <a:t>	1050  1100  1120  1250  1280</a:t>
            </a:r>
            <a:br>
              <a:rPr lang="en-US" altLang="zh-CN"/>
            </a:br>
            <a:r>
              <a:rPr lang="zh-CN" altLang="en-US"/>
              <a:t>已知这批灯泡寿命</a:t>
            </a:r>
            <a:r>
              <a:rPr lang="en-US" altLang="zh-CN" i="1"/>
              <a:t>X</a:t>
            </a:r>
            <a:r>
              <a:rPr lang="en-US" altLang="zh-CN"/>
              <a:t>~</a:t>
            </a:r>
            <a:r>
              <a:rPr lang="en-US" altLang="zh-CN" i="1"/>
              <a:t>N</a:t>
            </a:r>
            <a:r>
              <a:rPr lang="en-US" altLang="zh-CN"/>
              <a:t>(</a:t>
            </a:r>
            <a:r>
              <a:rPr lang="en-US" altLang="zh-CN" i="1">
                <a:latin typeface="Symbol" panose="05050102010706020507" pitchFamily="18" charset="2"/>
              </a:rPr>
              <a:t>m</a:t>
            </a:r>
            <a:r>
              <a:rPr lang="en-US" altLang="zh-CN"/>
              <a:t>,</a:t>
            </a:r>
            <a:r>
              <a:rPr lang="en-US" altLang="zh-CN" i="1">
                <a:latin typeface="Symbol" panose="05050102010706020507" pitchFamily="18" charset="2"/>
              </a:rPr>
              <a:t>s</a:t>
            </a:r>
            <a:r>
              <a:rPr lang="en-US" altLang="zh-CN" baseline="30000"/>
              <a:t>2</a:t>
            </a:r>
            <a:r>
              <a:rPr lang="en-US" altLang="zh-CN"/>
              <a:t>), </a:t>
            </a:r>
            <a:r>
              <a:rPr lang="zh-CN" altLang="en-US"/>
              <a:t>求平均寿命</a:t>
            </a:r>
            <a:r>
              <a:rPr lang="en-US" altLang="zh-CN" i="1">
                <a:latin typeface="Symbol" panose="05050102010706020507" pitchFamily="18" charset="2"/>
              </a:rPr>
              <a:t>m</a:t>
            </a:r>
            <a:r>
              <a:rPr lang="zh-CN" altLang="en-US"/>
              <a:t>的置信度为</a:t>
            </a:r>
            <a:r>
              <a:rPr lang="en-US" altLang="zh-CN"/>
              <a:t>95%</a:t>
            </a:r>
            <a:r>
              <a:rPr lang="zh-CN" altLang="en-US"/>
              <a:t>的单侧置信下限</a:t>
            </a:r>
            <a:r>
              <a:rPr lang="en-US" altLang="zh-CN"/>
              <a:t>.</a:t>
            </a:r>
            <a:br>
              <a:rPr lang="en-US" altLang="zh-CN"/>
            </a:br>
            <a:r>
              <a:rPr lang="zh-CN" altLang="en-US" b="1">
                <a:solidFill>
                  <a:schemeClr val="hlink"/>
                </a:solidFill>
              </a:rPr>
              <a:t>解</a:t>
            </a:r>
            <a:r>
              <a:rPr lang="zh-CN" altLang="en-US"/>
              <a:t>  因为</a:t>
            </a:r>
          </a:p>
        </p:txBody>
      </p:sp>
      <p:graphicFrame>
        <p:nvGraphicFramePr>
          <p:cNvPr id="144389" name="Object 5"/>
          <p:cNvGraphicFramePr>
            <a:graphicFrameLocks noChangeAspect="1"/>
          </p:cNvGraphicFramePr>
          <p:nvPr/>
        </p:nvGraphicFramePr>
        <p:xfrm>
          <a:off x="2627313" y="3141663"/>
          <a:ext cx="36576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2" name="Equation" r:id="rId3" imgW="3657600" imgH="1168200" progId="Equation.DSMT4">
                  <p:embed/>
                </p:oleObj>
              </mc:Choice>
              <mc:Fallback>
                <p:oleObj name="Equation" r:id="rId3" imgW="3657600" imgH="1168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141663"/>
                        <a:ext cx="36576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468313" y="4292600"/>
            <a:ext cx="81359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对于给定置信度</a:t>
            </a:r>
            <a:r>
              <a:rPr lang="en-US" altLang="zh-CN"/>
              <a:t>1</a:t>
            </a:r>
            <a:r>
              <a:rPr lang="en-US" altLang="zh-CN">
                <a:latin typeface="Symbol" panose="05050102010706020507" pitchFamily="18" charset="2"/>
              </a:rPr>
              <a:t>-</a:t>
            </a:r>
            <a:r>
              <a:rPr lang="en-US" altLang="zh-CN" i="1">
                <a:latin typeface="Symbol" panose="05050102010706020507" pitchFamily="18" charset="2"/>
              </a:rPr>
              <a:t>a</a:t>
            </a:r>
            <a:r>
              <a:rPr lang="en-US" altLang="zh-CN"/>
              <a:t>, </a:t>
            </a:r>
            <a:r>
              <a:rPr lang="zh-CN" altLang="en-US"/>
              <a:t>有</a:t>
            </a:r>
          </a:p>
        </p:txBody>
      </p:sp>
      <p:graphicFrame>
        <p:nvGraphicFramePr>
          <p:cNvPr id="144391" name="Object 7"/>
          <p:cNvGraphicFramePr>
            <a:graphicFrameLocks noChangeAspect="1"/>
          </p:cNvGraphicFramePr>
          <p:nvPr/>
        </p:nvGraphicFramePr>
        <p:xfrm>
          <a:off x="1619250" y="4941888"/>
          <a:ext cx="52578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3" name="Equation" r:id="rId5" imgW="5257800" imgH="1244520" progId="Equation.DSMT4">
                  <p:embed/>
                </p:oleObj>
              </mc:Choice>
              <mc:Fallback>
                <p:oleObj name="Equation" r:id="rId5" imgW="5257800" imgH="12445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941888"/>
                        <a:ext cx="52578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3ABA-2623-4AE9-8014-24E9EC80D205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title"/>
          </p:nvPr>
        </p:nvSpPr>
        <p:spPr>
          <a:xfrm>
            <a:off x="250825" y="1412875"/>
            <a:ext cx="8229600" cy="720725"/>
          </a:xfrm>
        </p:spPr>
        <p:txBody>
          <a:bodyPr/>
          <a:lstStyle/>
          <a:p>
            <a:r>
              <a:rPr lang="zh-CN" altLang="en-US"/>
              <a:t>即</a:t>
            </a:r>
          </a:p>
        </p:txBody>
      </p:sp>
      <p:graphicFrame>
        <p:nvGraphicFramePr>
          <p:cNvPr id="146437" name="Object 5"/>
          <p:cNvGraphicFramePr>
            <a:graphicFrameLocks noChangeAspect="1"/>
          </p:cNvGraphicFramePr>
          <p:nvPr/>
        </p:nvGraphicFramePr>
        <p:xfrm>
          <a:off x="1476375" y="188913"/>
          <a:ext cx="52578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2" name="Equation" r:id="rId3" imgW="5257800" imgH="1244520" progId="Equation.DSMT4">
                  <p:embed/>
                </p:oleObj>
              </mc:Choice>
              <mc:Fallback>
                <p:oleObj name="Equation" r:id="rId3" imgW="5257800" imgH="12445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88913"/>
                        <a:ext cx="52578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8" name="Object 6"/>
          <p:cNvGraphicFramePr>
            <a:graphicFrameLocks noChangeAspect="1"/>
          </p:cNvGraphicFramePr>
          <p:nvPr/>
        </p:nvGraphicFramePr>
        <p:xfrm>
          <a:off x="1403350" y="1628775"/>
          <a:ext cx="58928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3" name="Equation" r:id="rId5" imgW="5892480" imgH="1206360" progId="Equation.DSMT4">
                  <p:embed/>
                </p:oleObj>
              </mc:Choice>
              <mc:Fallback>
                <p:oleObj name="Equation" r:id="rId5" imgW="5892480" imgH="12063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628775"/>
                        <a:ext cx="589280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539750" y="2924175"/>
            <a:ext cx="79930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zh-CN"/>
          </a:p>
        </p:txBody>
      </p:sp>
      <p:sp>
        <p:nvSpPr>
          <p:cNvPr id="146440" name="Text Box 8"/>
          <p:cNvSpPr txBox="1">
            <a:spLocks noChangeArrowheads="1"/>
          </p:cNvSpPr>
          <p:nvPr/>
        </p:nvSpPr>
        <p:spPr bwMode="auto">
          <a:xfrm>
            <a:off x="323850" y="2924175"/>
            <a:ext cx="84248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可得</a:t>
            </a:r>
            <a:r>
              <a:rPr lang="en-US" altLang="zh-CN" i="1">
                <a:latin typeface="Symbol" panose="05050102010706020507" pitchFamily="18" charset="2"/>
              </a:rPr>
              <a:t>m</a:t>
            </a:r>
            <a:r>
              <a:rPr lang="zh-CN" altLang="en-US"/>
              <a:t>的置信度为</a:t>
            </a:r>
            <a:r>
              <a:rPr lang="en-US" altLang="zh-CN"/>
              <a:t>1</a:t>
            </a:r>
            <a:r>
              <a:rPr lang="en-US" altLang="zh-CN">
                <a:latin typeface="Symbol" panose="05050102010706020507" pitchFamily="18" charset="2"/>
              </a:rPr>
              <a:t>-</a:t>
            </a:r>
            <a:r>
              <a:rPr lang="en-US" altLang="zh-CN" i="1">
                <a:latin typeface="Symbol" panose="05050102010706020507" pitchFamily="18" charset="2"/>
              </a:rPr>
              <a:t>a</a:t>
            </a:r>
            <a:r>
              <a:rPr lang="zh-CN" altLang="en-US"/>
              <a:t>的单侧置信下限为</a:t>
            </a:r>
          </a:p>
        </p:txBody>
      </p:sp>
      <p:graphicFrame>
        <p:nvGraphicFramePr>
          <p:cNvPr id="146441" name="Object 9"/>
          <p:cNvGraphicFramePr>
            <a:graphicFrameLocks noChangeAspect="1"/>
          </p:cNvGraphicFramePr>
          <p:nvPr/>
        </p:nvGraphicFramePr>
        <p:xfrm>
          <a:off x="2700338" y="3644900"/>
          <a:ext cx="30988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4" name="Equation" r:id="rId7" imgW="3098520" imgH="1130040" progId="Equation.DSMT4">
                  <p:embed/>
                </p:oleObj>
              </mc:Choice>
              <mc:Fallback>
                <p:oleObj name="Equation" r:id="rId7" imgW="3098520" imgH="1130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644900"/>
                        <a:ext cx="30988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2FFF-3340-4993-83B7-F582E94AFD2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48484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1412875"/>
            <a:ext cx="8229600" cy="2447925"/>
          </a:xfrm>
        </p:spPr>
        <p:txBody>
          <a:bodyPr/>
          <a:lstStyle/>
          <a:p>
            <a:r>
              <a:rPr lang="zh-CN" altLang="en-US"/>
              <a:t>由所得数据计算</a:t>
            </a:r>
            <a:r>
              <a:rPr lang="en-US" altLang="zh-CN"/>
              <a:t>, </a:t>
            </a:r>
            <a:r>
              <a:rPr lang="zh-CN" altLang="en-US"/>
              <a:t>有</a:t>
            </a:r>
            <a:br>
              <a:rPr lang="zh-CN" altLang="en-US"/>
            </a:br>
            <a:r>
              <a:rPr lang="zh-CN" altLang="en-US"/>
              <a:t>	</a:t>
            </a:r>
            <a:r>
              <a:rPr lang="zh-CN" altLang="en-US" baseline="-2000">
                <a:sym typeface="Symbol" panose="05050102010706020507" pitchFamily="18" charset="2"/>
              </a:rPr>
              <a:t></a:t>
            </a:r>
            <a:r>
              <a:rPr lang="en-US" altLang="zh-CN" i="1"/>
              <a:t>x</a:t>
            </a:r>
            <a:r>
              <a:rPr lang="en-US" altLang="zh-CN"/>
              <a:t>=1160, </a:t>
            </a:r>
            <a:r>
              <a:rPr lang="en-US" altLang="zh-CN" i="1"/>
              <a:t>s</a:t>
            </a:r>
            <a:r>
              <a:rPr lang="en-US" altLang="zh-CN"/>
              <a:t>=99.75, </a:t>
            </a:r>
            <a:r>
              <a:rPr lang="en-US" altLang="zh-CN" i="1"/>
              <a:t>n</a:t>
            </a:r>
            <a:r>
              <a:rPr lang="en-US" altLang="zh-CN"/>
              <a:t>=5, </a:t>
            </a:r>
            <a:r>
              <a:rPr lang="en-US" altLang="zh-CN" i="1">
                <a:latin typeface="Symbol" panose="05050102010706020507" pitchFamily="18" charset="2"/>
              </a:rPr>
              <a:t>a</a:t>
            </a:r>
            <a:r>
              <a:rPr lang="en-US" altLang="zh-CN"/>
              <a:t>=0.05</a:t>
            </a:r>
            <a:br>
              <a:rPr lang="en-US" altLang="zh-CN"/>
            </a:br>
            <a:r>
              <a:rPr lang="zh-CN" altLang="en-US"/>
              <a:t>查表得</a:t>
            </a:r>
            <a:r>
              <a:rPr lang="en-US" altLang="zh-CN" i="1"/>
              <a:t>t</a:t>
            </a:r>
            <a:r>
              <a:rPr lang="en-US" altLang="zh-CN" baseline="-25000"/>
              <a:t>0.05</a:t>
            </a:r>
            <a:r>
              <a:rPr lang="en-US" altLang="zh-CN"/>
              <a:t>(4)=2.14, </a:t>
            </a:r>
            <a:r>
              <a:rPr lang="zh-CN" altLang="en-US"/>
              <a:t>从而平均寿命</a:t>
            </a:r>
            <a:r>
              <a:rPr lang="en-US" altLang="zh-CN" i="1">
                <a:latin typeface="Symbol" panose="05050102010706020507" pitchFamily="18" charset="2"/>
              </a:rPr>
              <a:t>m</a:t>
            </a:r>
            <a:r>
              <a:rPr lang="zh-CN" altLang="en-US"/>
              <a:t>的置信度为</a:t>
            </a:r>
            <a:r>
              <a:rPr lang="en-US" altLang="zh-CN"/>
              <a:t>95%</a:t>
            </a:r>
            <a:r>
              <a:rPr lang="zh-CN" altLang="en-US"/>
              <a:t>的置信下限为</a:t>
            </a:r>
          </a:p>
        </p:txBody>
      </p:sp>
      <p:graphicFrame>
        <p:nvGraphicFramePr>
          <p:cNvPr id="148485" name="Object 5"/>
          <p:cNvGraphicFramePr>
            <a:graphicFrameLocks noChangeAspect="1"/>
          </p:cNvGraphicFramePr>
          <p:nvPr/>
        </p:nvGraphicFramePr>
        <p:xfrm>
          <a:off x="2484438" y="188913"/>
          <a:ext cx="30988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88" name="Equation" r:id="rId3" imgW="3098520" imgH="1130040" progId="Equation.DSMT4">
                  <p:embed/>
                </p:oleObj>
              </mc:Choice>
              <mc:Fallback>
                <p:oleObj name="Equation" r:id="rId3" imgW="3098520" imgH="1130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88913"/>
                        <a:ext cx="30988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6" name="Object 6"/>
          <p:cNvGraphicFramePr>
            <a:graphicFrameLocks noChangeAspect="1"/>
          </p:cNvGraphicFramePr>
          <p:nvPr/>
        </p:nvGraphicFramePr>
        <p:xfrm>
          <a:off x="1763713" y="3716338"/>
          <a:ext cx="47625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89" name="Equation" r:id="rId5" imgW="4762440" imgH="1130040" progId="Equation.DSMT4">
                  <p:embed/>
                </p:oleObj>
              </mc:Choice>
              <mc:Fallback>
                <p:oleObj name="Equation" r:id="rId5" imgW="4762440" imgH="1130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716338"/>
                        <a:ext cx="47625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7" name="Text Box 7"/>
          <p:cNvSpPr txBox="1">
            <a:spLocks noChangeArrowheads="1"/>
          </p:cNvSpPr>
          <p:nvPr/>
        </p:nvSpPr>
        <p:spPr bwMode="auto">
          <a:xfrm>
            <a:off x="468313" y="4941888"/>
            <a:ext cx="80645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也就是说</a:t>
            </a:r>
            <a:r>
              <a:rPr lang="en-US" altLang="zh-CN"/>
              <a:t>,</a:t>
            </a:r>
            <a:r>
              <a:rPr lang="zh-CN" altLang="en-US"/>
              <a:t>该灯泡的平均寿命至少在</a:t>
            </a:r>
            <a:r>
              <a:rPr lang="en-US" altLang="zh-CN"/>
              <a:t>1064.56h</a:t>
            </a:r>
            <a:r>
              <a:rPr lang="zh-CN" altLang="en-US"/>
              <a:t>以上</a:t>
            </a:r>
            <a:r>
              <a:rPr lang="en-US" altLang="zh-CN"/>
              <a:t>, </a:t>
            </a:r>
            <a:r>
              <a:rPr lang="zh-CN" altLang="en-US"/>
              <a:t>可靠程度为</a:t>
            </a:r>
            <a:r>
              <a:rPr lang="en-US" altLang="zh-CN"/>
              <a:t>95%.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AE71D5C9-A65B-4A9E-9A54-5570324BD54C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5258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cs typeface="Times New Roman" panose="02020603050405020304" pitchFamily="18" charset="0"/>
              </a:rPr>
              <a:t>§</a:t>
            </a:r>
            <a:r>
              <a:rPr lang="en-US" altLang="zh-CN"/>
              <a:t>6.5 </a:t>
            </a:r>
            <a:r>
              <a:rPr lang="zh-CN" altLang="en-US"/>
              <a:t>正态总体的置信区间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133B-4B1D-4B4A-AC96-2C93037A73EC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72137"/>
          </a:xfrm>
        </p:spPr>
        <p:txBody>
          <a:bodyPr/>
          <a:lstStyle/>
          <a:p>
            <a:r>
              <a:rPr lang="zh-CN" altLang="en-US"/>
              <a:t>与其他总体相比</a:t>
            </a:r>
            <a:r>
              <a:rPr lang="en-US" altLang="zh-CN"/>
              <a:t>, </a:t>
            </a:r>
            <a:r>
              <a:rPr lang="zh-CN" altLang="en-US"/>
              <a:t>正态总体参数的置信区间是最完善的</a:t>
            </a:r>
            <a:r>
              <a:rPr lang="en-US" altLang="zh-CN"/>
              <a:t>, </a:t>
            </a:r>
            <a:r>
              <a:rPr lang="zh-CN" altLang="en-US"/>
              <a:t>应用也最广泛</a:t>
            </a:r>
            <a:r>
              <a:rPr lang="en-US" altLang="zh-CN"/>
              <a:t>. </a:t>
            </a:r>
            <a:r>
              <a:rPr lang="zh-CN" altLang="en-US"/>
              <a:t>在构造正态总体参数的置信区间的过程中</a:t>
            </a:r>
            <a:r>
              <a:rPr lang="en-US" altLang="zh-CN"/>
              <a:t>, </a:t>
            </a:r>
            <a:r>
              <a:rPr lang="en-US" altLang="zh-CN" i="1"/>
              <a:t>t</a:t>
            </a:r>
            <a:r>
              <a:rPr lang="zh-CN" altLang="en-US"/>
              <a:t>分布</a:t>
            </a:r>
            <a:r>
              <a:rPr lang="en-US" altLang="zh-CN"/>
              <a:t>, </a:t>
            </a:r>
            <a:r>
              <a:rPr lang="en-US" altLang="zh-CN" i="1">
                <a:latin typeface="Symbol" panose="05050102010706020507" pitchFamily="18" charset="2"/>
              </a:rPr>
              <a:t>c</a:t>
            </a:r>
            <a:r>
              <a:rPr lang="en-US" altLang="zh-CN" baseline="30000"/>
              <a:t>2</a:t>
            </a:r>
            <a:r>
              <a:rPr lang="zh-CN" altLang="en-US"/>
              <a:t>分布</a:t>
            </a:r>
            <a:r>
              <a:rPr lang="en-US" altLang="zh-CN"/>
              <a:t>, </a:t>
            </a:r>
            <a:r>
              <a:rPr lang="en-US" altLang="zh-CN" i="1"/>
              <a:t>F</a:t>
            </a:r>
            <a:r>
              <a:rPr lang="zh-CN" altLang="en-US"/>
              <a:t>分布以及标准正态分布</a:t>
            </a:r>
            <a:r>
              <a:rPr lang="en-US" altLang="zh-CN" i="1"/>
              <a:t>N</a:t>
            </a:r>
            <a:r>
              <a:rPr lang="en-US" altLang="zh-CN"/>
              <a:t>(0,1)</a:t>
            </a:r>
            <a:r>
              <a:rPr lang="zh-CN" altLang="en-US"/>
              <a:t>扮演了重要角色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9B60-E357-4276-988B-77B0CD947A10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title"/>
          </p:nvPr>
        </p:nvSpPr>
        <p:spPr>
          <a:xfrm>
            <a:off x="250825" y="277813"/>
            <a:ext cx="8713788" cy="6030912"/>
          </a:xfrm>
        </p:spPr>
        <p:txBody>
          <a:bodyPr/>
          <a:lstStyle/>
          <a:p>
            <a:r>
              <a:rPr lang="zh-CN" altLang="en-US"/>
              <a:t>本节介绍正态总体的置信区间</a:t>
            </a:r>
            <a:r>
              <a:rPr lang="en-US" altLang="zh-CN"/>
              <a:t>, </a:t>
            </a:r>
            <a:r>
              <a:rPr lang="zh-CN" altLang="en-US"/>
              <a:t>讨论下列情形</a:t>
            </a:r>
            <a:r>
              <a:rPr lang="en-US" altLang="zh-CN"/>
              <a:t>:</a:t>
            </a:r>
            <a:br>
              <a:rPr lang="en-US" altLang="zh-CN"/>
            </a:br>
            <a:r>
              <a:rPr lang="en-US" altLang="zh-CN"/>
              <a:t>1. </a:t>
            </a:r>
            <a:r>
              <a:rPr lang="zh-CN" altLang="en-US"/>
              <a:t>单正态总体均值</a:t>
            </a:r>
            <a:r>
              <a:rPr lang="en-US" altLang="zh-CN"/>
              <a:t>(</a:t>
            </a:r>
            <a:r>
              <a:rPr lang="zh-CN" altLang="en-US"/>
              <a:t>方差已知</a:t>
            </a:r>
            <a:r>
              <a:rPr lang="en-US" altLang="zh-CN"/>
              <a:t>)</a:t>
            </a:r>
            <a:r>
              <a:rPr lang="zh-CN" altLang="en-US"/>
              <a:t>的置信区间</a:t>
            </a:r>
            <a:r>
              <a:rPr lang="en-US" altLang="zh-CN"/>
              <a:t>;</a:t>
            </a:r>
            <a:br>
              <a:rPr lang="en-US" altLang="zh-CN"/>
            </a:br>
            <a:r>
              <a:rPr lang="en-US" altLang="zh-CN"/>
              <a:t>2, </a:t>
            </a:r>
            <a:r>
              <a:rPr lang="zh-CN" altLang="en-US"/>
              <a:t>单正态总体均值</a:t>
            </a:r>
            <a:r>
              <a:rPr lang="en-US" altLang="zh-CN"/>
              <a:t>(</a:t>
            </a:r>
            <a:r>
              <a:rPr lang="zh-CN" altLang="en-US"/>
              <a:t>方差未知</a:t>
            </a:r>
            <a:r>
              <a:rPr lang="en-US" altLang="zh-CN"/>
              <a:t>)</a:t>
            </a:r>
            <a:r>
              <a:rPr lang="zh-CN" altLang="en-US"/>
              <a:t>的置信区间</a:t>
            </a:r>
            <a:r>
              <a:rPr lang="en-US" altLang="zh-CN"/>
              <a:t>;</a:t>
            </a:r>
            <a:br>
              <a:rPr lang="en-US" altLang="zh-CN"/>
            </a:br>
            <a:r>
              <a:rPr lang="en-US" altLang="zh-CN"/>
              <a:t>3, </a:t>
            </a:r>
            <a:r>
              <a:rPr lang="zh-CN" altLang="en-US"/>
              <a:t>单正态总体方差的置信区间</a:t>
            </a:r>
            <a:r>
              <a:rPr lang="en-US" altLang="zh-CN"/>
              <a:t>;</a:t>
            </a:r>
            <a:br>
              <a:rPr lang="en-US" altLang="zh-CN"/>
            </a:br>
            <a:r>
              <a:rPr lang="en-US" altLang="zh-CN"/>
              <a:t>4, </a:t>
            </a:r>
            <a:r>
              <a:rPr lang="zh-CN" altLang="en-US"/>
              <a:t>双正态总体均值差</a:t>
            </a:r>
            <a:r>
              <a:rPr lang="en-US" altLang="zh-CN"/>
              <a:t>(</a:t>
            </a:r>
            <a:r>
              <a:rPr lang="zh-CN" altLang="en-US"/>
              <a:t>方差已知</a:t>
            </a:r>
            <a:r>
              <a:rPr lang="en-US" altLang="zh-CN"/>
              <a:t>)</a:t>
            </a:r>
            <a:r>
              <a:rPr lang="zh-CN" altLang="en-US"/>
              <a:t>的置信区间</a:t>
            </a:r>
            <a:r>
              <a:rPr lang="en-US" altLang="zh-CN"/>
              <a:t>;</a:t>
            </a:r>
            <a:br>
              <a:rPr lang="en-US" altLang="zh-CN"/>
            </a:br>
            <a:r>
              <a:rPr lang="en-US" altLang="zh-CN"/>
              <a:t>5. </a:t>
            </a:r>
            <a:r>
              <a:rPr lang="zh-CN" altLang="en-US"/>
              <a:t>双正态总体均值差</a:t>
            </a:r>
            <a:r>
              <a:rPr lang="en-US" altLang="zh-CN"/>
              <a:t>(</a:t>
            </a:r>
            <a:r>
              <a:rPr lang="zh-CN" altLang="en-US"/>
              <a:t>方差未知</a:t>
            </a:r>
            <a:r>
              <a:rPr lang="en-US" altLang="zh-CN"/>
              <a:t>)</a:t>
            </a:r>
            <a:r>
              <a:rPr lang="zh-CN" altLang="en-US"/>
              <a:t>的置信区间</a:t>
            </a:r>
            <a:r>
              <a:rPr lang="en-US" altLang="zh-CN"/>
              <a:t>;</a:t>
            </a:r>
            <a:br>
              <a:rPr lang="en-US" altLang="zh-CN"/>
            </a:br>
            <a:r>
              <a:rPr lang="en-US" altLang="zh-CN"/>
              <a:t>6. </a:t>
            </a:r>
            <a:r>
              <a:rPr lang="zh-CN" altLang="en-US"/>
              <a:t>双正态总体方差比的置信区间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9688-BC59-45CA-A8A9-A68705BC1A44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3511550"/>
          </a:xfrm>
        </p:spPr>
        <p:txBody>
          <a:bodyPr/>
          <a:lstStyle/>
          <a:p>
            <a:r>
              <a:rPr lang="zh-CN" altLang="en-US"/>
              <a:t>一</a:t>
            </a:r>
            <a:r>
              <a:rPr lang="en-US" altLang="zh-CN"/>
              <a:t>, </a:t>
            </a:r>
            <a:r>
              <a:rPr lang="zh-CN" altLang="en-US"/>
              <a:t>单正态总体均值的置信区间</a:t>
            </a:r>
            <a:r>
              <a:rPr lang="en-US" altLang="zh-CN"/>
              <a:t>(1)</a:t>
            </a:r>
            <a:br>
              <a:rPr lang="en-US" altLang="zh-CN"/>
            </a:br>
            <a:r>
              <a:rPr lang="zh-CN" altLang="en-US"/>
              <a:t>设总体</a:t>
            </a:r>
            <a:r>
              <a:rPr lang="en-US" altLang="zh-CN" i="1"/>
              <a:t>X</a:t>
            </a:r>
            <a:r>
              <a:rPr lang="en-US" altLang="zh-CN"/>
              <a:t>~</a:t>
            </a:r>
            <a:r>
              <a:rPr lang="en-US" altLang="zh-CN" i="1"/>
              <a:t>N</a:t>
            </a:r>
            <a:r>
              <a:rPr lang="en-US" altLang="zh-CN"/>
              <a:t>(</a:t>
            </a:r>
            <a:r>
              <a:rPr lang="en-US" altLang="zh-CN" i="1">
                <a:latin typeface="Symbol" panose="05050102010706020507" pitchFamily="18" charset="2"/>
              </a:rPr>
              <a:t>m</a:t>
            </a:r>
            <a:r>
              <a:rPr lang="en-US" altLang="zh-CN"/>
              <a:t>,</a:t>
            </a:r>
            <a:r>
              <a:rPr lang="en-US" altLang="zh-CN" i="1">
                <a:latin typeface="Symbol" panose="05050102010706020507" pitchFamily="18" charset="2"/>
              </a:rPr>
              <a:t>s</a:t>
            </a:r>
            <a:r>
              <a:rPr lang="en-US" altLang="zh-CN" baseline="30000"/>
              <a:t>2</a:t>
            </a:r>
            <a:r>
              <a:rPr lang="en-US" altLang="zh-CN"/>
              <a:t>), </a:t>
            </a:r>
            <a:r>
              <a:rPr lang="zh-CN" altLang="en-US"/>
              <a:t>其中</a:t>
            </a:r>
            <a:r>
              <a:rPr lang="en-US" altLang="zh-CN" i="1">
                <a:latin typeface="Symbol" panose="05050102010706020507" pitchFamily="18" charset="2"/>
              </a:rPr>
              <a:t>s</a:t>
            </a:r>
            <a:r>
              <a:rPr lang="en-US" altLang="zh-CN" baseline="30000"/>
              <a:t>2</a:t>
            </a:r>
            <a:r>
              <a:rPr lang="zh-CN" altLang="en-US"/>
              <a:t>已知</a:t>
            </a:r>
            <a:r>
              <a:rPr lang="en-US" altLang="zh-CN"/>
              <a:t>, </a:t>
            </a:r>
            <a:r>
              <a:rPr lang="zh-CN" altLang="en-US"/>
              <a:t>而</a:t>
            </a:r>
            <a:r>
              <a:rPr lang="en-US" altLang="zh-CN" i="1">
                <a:latin typeface="Symbol" panose="05050102010706020507" pitchFamily="18" charset="2"/>
              </a:rPr>
              <a:t>m</a:t>
            </a:r>
            <a:r>
              <a:rPr lang="zh-CN" altLang="en-US"/>
              <a:t>为未知参数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,…,</a:t>
            </a:r>
            <a:r>
              <a:rPr lang="en-US" altLang="zh-CN" i="1"/>
              <a:t>X</a:t>
            </a:r>
            <a:r>
              <a:rPr lang="en-US" altLang="zh-CN" i="1" baseline="-25000"/>
              <a:t>n</a:t>
            </a:r>
            <a:r>
              <a:rPr lang="zh-CN" altLang="en-US"/>
              <a:t>是取自总体</a:t>
            </a:r>
            <a:r>
              <a:rPr lang="en-US" altLang="zh-CN" i="1"/>
              <a:t>X</a:t>
            </a:r>
            <a:r>
              <a:rPr lang="zh-CN" altLang="en-US"/>
              <a:t>的一个样本</a:t>
            </a:r>
            <a:r>
              <a:rPr lang="en-US" altLang="zh-CN"/>
              <a:t>.</a:t>
            </a:r>
            <a:br>
              <a:rPr lang="en-US" altLang="zh-CN"/>
            </a:br>
            <a:r>
              <a:rPr lang="zh-CN" altLang="en-US"/>
              <a:t>对给定的置信水平</a:t>
            </a:r>
            <a:r>
              <a:rPr lang="en-US" altLang="zh-CN"/>
              <a:t>1</a:t>
            </a:r>
            <a:r>
              <a:rPr lang="en-US" altLang="zh-CN">
                <a:latin typeface="Symbol" panose="05050102010706020507" pitchFamily="18" charset="2"/>
              </a:rPr>
              <a:t>-</a:t>
            </a:r>
            <a:r>
              <a:rPr lang="en-US" altLang="zh-CN" i="1">
                <a:latin typeface="Symbol" panose="05050102010706020507" pitchFamily="18" charset="2"/>
              </a:rPr>
              <a:t>a</a:t>
            </a:r>
            <a:r>
              <a:rPr lang="en-US" altLang="zh-CN"/>
              <a:t>, </a:t>
            </a:r>
            <a:r>
              <a:rPr lang="zh-CN" altLang="en-US"/>
              <a:t>由上节例</a:t>
            </a:r>
            <a:r>
              <a:rPr lang="en-US" altLang="zh-CN"/>
              <a:t>1</a:t>
            </a:r>
            <a:r>
              <a:rPr lang="zh-CN" altLang="en-US"/>
              <a:t>已经得到</a:t>
            </a:r>
            <a:r>
              <a:rPr lang="en-US" altLang="zh-CN" i="1">
                <a:latin typeface="Symbol" panose="05050102010706020507" pitchFamily="18" charset="2"/>
              </a:rPr>
              <a:t>m</a:t>
            </a:r>
            <a:r>
              <a:rPr lang="zh-CN" altLang="en-US"/>
              <a:t>的置信区间</a:t>
            </a:r>
          </a:p>
        </p:txBody>
      </p:sp>
      <p:graphicFrame>
        <p:nvGraphicFramePr>
          <p:cNvPr id="158725" name="Object 5"/>
          <p:cNvGraphicFramePr>
            <a:graphicFrameLocks noChangeAspect="1"/>
          </p:cNvGraphicFramePr>
          <p:nvPr/>
        </p:nvGraphicFramePr>
        <p:xfrm>
          <a:off x="1258888" y="3789363"/>
          <a:ext cx="73152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26" name="Equation" r:id="rId3" imgW="7315200" imgH="1206360" progId="Equation.DSMT4">
                  <p:embed/>
                </p:oleObj>
              </mc:Choice>
              <mc:Fallback>
                <p:oleObj name="Equation" r:id="rId3" imgW="7315200" imgH="1206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789363"/>
                        <a:ext cx="731520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8CF8-887A-4FBC-B7D3-384E76FE3AF0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175375"/>
          </a:xfrm>
        </p:spPr>
        <p:txBody>
          <a:bodyPr/>
          <a:lstStyle/>
          <a:p>
            <a:r>
              <a:rPr lang="zh-CN" altLang="en-US"/>
              <a:t>点估计仅仅是未知参数的一个近似值</a:t>
            </a:r>
            <a:r>
              <a:rPr lang="en-US" altLang="zh-CN"/>
              <a:t>, </a:t>
            </a:r>
            <a:r>
              <a:rPr lang="zh-CN" altLang="en-US"/>
              <a:t>它没有给出这个近似值的误差范围</a:t>
            </a:r>
            <a:r>
              <a:rPr lang="en-US" altLang="zh-CN"/>
              <a:t>.</a:t>
            </a:r>
            <a:br>
              <a:rPr lang="en-US" altLang="zh-CN"/>
            </a:br>
            <a:r>
              <a:rPr lang="zh-CN" altLang="en-US"/>
              <a:t>若能给出一个估计区间</a:t>
            </a:r>
            <a:r>
              <a:rPr lang="en-US" altLang="zh-CN"/>
              <a:t>, </a:t>
            </a:r>
            <a:r>
              <a:rPr lang="zh-CN" altLang="en-US"/>
              <a:t>让我们能较大把握地</a:t>
            </a:r>
            <a:r>
              <a:rPr lang="en-US" altLang="zh-CN"/>
              <a:t>(</a:t>
            </a:r>
            <a:r>
              <a:rPr lang="zh-CN" altLang="en-US"/>
              <a:t>其程度可用概率来度量之</a:t>
            </a:r>
            <a:r>
              <a:rPr lang="en-US" altLang="zh-CN"/>
              <a:t>)</a:t>
            </a:r>
            <a:r>
              <a:rPr lang="zh-CN" altLang="en-US"/>
              <a:t>相信未知参数的真值被含在这个区间内</a:t>
            </a:r>
            <a:r>
              <a:rPr lang="en-US" altLang="zh-CN"/>
              <a:t>, </a:t>
            </a:r>
            <a:r>
              <a:rPr lang="zh-CN" altLang="en-US"/>
              <a:t>这样的估计显然更有实用价值</a:t>
            </a:r>
            <a:r>
              <a:rPr lang="en-US" altLang="zh-CN"/>
              <a:t>.</a:t>
            </a:r>
            <a:br>
              <a:rPr lang="en-US" altLang="zh-CN"/>
            </a:br>
            <a:r>
              <a:rPr lang="zh-CN" altLang="en-US"/>
              <a:t>本节将引入的另一类估计即为</a:t>
            </a:r>
            <a:r>
              <a:rPr lang="zh-CN" altLang="en-US" b="1">
                <a:solidFill>
                  <a:schemeClr val="hlink"/>
                </a:solidFill>
              </a:rPr>
              <a:t>区间估计</a:t>
            </a:r>
            <a:r>
              <a:rPr lang="en-US" altLang="zh-CN"/>
              <a:t>, </a:t>
            </a:r>
            <a:r>
              <a:rPr lang="zh-CN" altLang="en-US"/>
              <a:t>在区间估计理论中</a:t>
            </a:r>
            <a:r>
              <a:rPr lang="en-US" altLang="zh-CN"/>
              <a:t>, </a:t>
            </a:r>
            <a:r>
              <a:rPr lang="zh-CN" altLang="en-US"/>
              <a:t>被广泛接受的一种观点是</a:t>
            </a:r>
            <a:r>
              <a:rPr lang="zh-CN" altLang="en-US" b="1">
                <a:solidFill>
                  <a:schemeClr val="hlink"/>
                </a:solidFill>
              </a:rPr>
              <a:t>置信区间</a:t>
            </a:r>
            <a:r>
              <a:rPr lang="en-US" altLang="zh-CN"/>
              <a:t>, </a:t>
            </a:r>
            <a:r>
              <a:rPr lang="zh-CN" altLang="en-US"/>
              <a:t>它是奈曼</a:t>
            </a:r>
            <a:r>
              <a:rPr lang="en-US" altLang="zh-CN"/>
              <a:t>(Neymann)</a:t>
            </a:r>
            <a:r>
              <a:rPr lang="zh-CN" altLang="en-US"/>
              <a:t>于</a:t>
            </a:r>
            <a:r>
              <a:rPr lang="en-US" altLang="zh-CN"/>
              <a:t>1934</a:t>
            </a:r>
            <a:r>
              <a:rPr lang="zh-CN" altLang="en-US"/>
              <a:t>年提出的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7D34-A50C-4613-A58E-904851B8864F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6077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246812"/>
          </a:xfrm>
        </p:spPr>
        <p:txBody>
          <a:bodyPr/>
          <a:lstStyle/>
          <a:p>
            <a:r>
              <a:rPr lang="zh-CN" altLang="en-US" b="1">
                <a:solidFill>
                  <a:schemeClr val="hlink"/>
                </a:solidFill>
              </a:rPr>
              <a:t>例</a:t>
            </a:r>
            <a:r>
              <a:rPr lang="en-US" altLang="zh-CN" b="1">
                <a:solidFill>
                  <a:schemeClr val="hlink"/>
                </a:solidFill>
              </a:rPr>
              <a:t>1</a:t>
            </a:r>
            <a:r>
              <a:rPr lang="en-US" altLang="zh-CN"/>
              <a:t> </a:t>
            </a:r>
            <a:r>
              <a:rPr lang="zh-CN" altLang="en-US"/>
              <a:t>某旅行社为调查当地旅游者的平均消费额</a:t>
            </a:r>
            <a:r>
              <a:rPr lang="en-US" altLang="zh-CN"/>
              <a:t>, </a:t>
            </a:r>
            <a:r>
              <a:rPr lang="zh-CN" altLang="en-US"/>
              <a:t>随机访问了</a:t>
            </a:r>
            <a:r>
              <a:rPr lang="en-US" altLang="zh-CN"/>
              <a:t>100</a:t>
            </a:r>
            <a:r>
              <a:rPr lang="zh-CN" altLang="en-US"/>
              <a:t>名旅游者</a:t>
            </a:r>
            <a:r>
              <a:rPr lang="en-US" altLang="zh-CN"/>
              <a:t>, </a:t>
            </a:r>
            <a:r>
              <a:rPr lang="zh-CN" altLang="en-US"/>
              <a:t>得知平均消费额</a:t>
            </a:r>
            <a:r>
              <a:rPr lang="zh-CN" altLang="en-US" baseline="-2000">
                <a:sym typeface="Symbol" panose="05050102010706020507" pitchFamily="18" charset="2"/>
              </a:rPr>
              <a:t>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=80</a:t>
            </a:r>
            <a:r>
              <a:rPr lang="zh-CN" altLang="en-US">
                <a:sym typeface="Symbol" panose="05050102010706020507" pitchFamily="18" charset="2"/>
              </a:rPr>
              <a:t>元</a:t>
            </a:r>
            <a:r>
              <a:rPr lang="en-US" altLang="zh-CN">
                <a:sym typeface="Symbol" panose="05050102010706020507" pitchFamily="18" charset="2"/>
              </a:rPr>
              <a:t>. </a:t>
            </a:r>
            <a:r>
              <a:rPr lang="zh-CN" altLang="en-US">
                <a:sym typeface="Symbol" panose="05050102010706020507" pitchFamily="18" charset="2"/>
              </a:rPr>
              <a:t>根据经验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zh-CN" altLang="en-US">
                <a:sym typeface="Symbol" panose="05050102010706020507" pitchFamily="18" charset="2"/>
              </a:rPr>
              <a:t>已知旅游者消费服从正态分布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zh-CN" altLang="en-US">
                <a:sym typeface="Symbol" panose="05050102010706020507" pitchFamily="18" charset="2"/>
              </a:rPr>
              <a:t>且标准差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s</a:t>
            </a:r>
            <a:r>
              <a:rPr lang="en-US" altLang="zh-CN">
                <a:sym typeface="Symbol" panose="05050102010706020507" pitchFamily="18" charset="2"/>
              </a:rPr>
              <a:t>=12</a:t>
            </a:r>
            <a:r>
              <a:rPr lang="zh-CN" altLang="en-US">
                <a:sym typeface="Symbol" panose="05050102010706020507" pitchFamily="18" charset="2"/>
              </a:rPr>
              <a:t>元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zh-CN" altLang="en-US">
                <a:sym typeface="Symbol" panose="05050102010706020507" pitchFamily="18" charset="2"/>
              </a:rPr>
              <a:t>求该地旅游者平均消费额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m</a:t>
            </a:r>
            <a:r>
              <a:rPr lang="zh-CN" altLang="en-US">
                <a:sym typeface="Symbol" panose="05050102010706020507" pitchFamily="18" charset="2"/>
              </a:rPr>
              <a:t>的置信度为</a:t>
            </a:r>
            <a:r>
              <a:rPr lang="en-US" altLang="zh-CN">
                <a:sym typeface="Symbol" panose="05050102010706020507" pitchFamily="18" charset="2"/>
              </a:rPr>
              <a:t>95%</a:t>
            </a:r>
            <a:r>
              <a:rPr lang="zh-CN" altLang="en-US">
                <a:sym typeface="Symbol" panose="05050102010706020507" pitchFamily="18" charset="2"/>
              </a:rPr>
              <a:t>的置信区间</a:t>
            </a:r>
            <a:r>
              <a:rPr lang="en-US" altLang="zh-CN">
                <a:sym typeface="Symbol" panose="05050102010706020507" pitchFamily="18" charset="2"/>
              </a:rPr>
              <a:t>.</a:t>
            </a:r>
            <a:br>
              <a:rPr lang="en-US" altLang="zh-CN">
                <a:sym typeface="Symbol" panose="05050102010706020507" pitchFamily="18" charset="2"/>
              </a:rPr>
            </a:br>
            <a:r>
              <a:rPr lang="zh-CN" altLang="en-US" b="1">
                <a:solidFill>
                  <a:schemeClr val="hlink"/>
                </a:solidFill>
                <a:sym typeface="Symbol" panose="05050102010706020507" pitchFamily="18" charset="2"/>
              </a:rPr>
              <a:t>解</a:t>
            </a:r>
            <a:r>
              <a:rPr lang="zh-CN" altLang="en-US">
                <a:sym typeface="Symbol" panose="05050102010706020507" pitchFamily="18" charset="2"/>
              </a:rPr>
              <a:t> 由</a:t>
            </a:r>
            <a:r>
              <a:rPr lang="en-US" altLang="zh-CN">
                <a:sym typeface="Symbol" panose="05050102010706020507" pitchFamily="18" charset="2"/>
              </a:rPr>
              <a:t>1</a:t>
            </a:r>
            <a:r>
              <a:rPr lang="en-US" altLang="zh-CN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=0.95, 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=0.05, 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/2=0.025.</a:t>
            </a:r>
            <a:br>
              <a:rPr lang="en-US" altLang="zh-CN">
                <a:sym typeface="Symbol" panose="05050102010706020507" pitchFamily="18" charset="2"/>
              </a:rPr>
            </a:br>
            <a:r>
              <a:rPr lang="zh-CN" altLang="en-US">
                <a:sym typeface="Symbol" panose="05050102010706020507" pitchFamily="18" charset="2"/>
              </a:rPr>
              <a:t>查表得</a:t>
            </a:r>
            <a:r>
              <a:rPr lang="en-US" altLang="zh-CN" i="1">
                <a:sym typeface="Symbol" panose="05050102010706020507" pitchFamily="18" charset="2"/>
              </a:rPr>
              <a:t>u</a:t>
            </a:r>
            <a:r>
              <a:rPr lang="en-US" altLang="zh-CN" baseline="-25000">
                <a:sym typeface="Symbol" panose="05050102010706020507" pitchFamily="18" charset="2"/>
              </a:rPr>
              <a:t>0.025</a:t>
            </a:r>
            <a:r>
              <a:rPr lang="en-US" altLang="zh-CN">
                <a:sym typeface="Symbol" panose="05050102010706020507" pitchFamily="18" charset="2"/>
              </a:rPr>
              <a:t>=1.96, </a:t>
            </a:r>
            <a:r>
              <a:rPr lang="zh-CN" altLang="en-US">
                <a:sym typeface="Symbol" panose="05050102010706020507" pitchFamily="18" charset="2"/>
              </a:rPr>
              <a:t>将数据</a:t>
            </a:r>
            <a:r>
              <a:rPr lang="en-US" altLang="zh-CN" i="1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=100,</a:t>
            </a:r>
            <a:r>
              <a:rPr lang="en-US" altLang="zh-CN" baseline="-2000">
                <a:sym typeface="Symbol" panose="05050102010706020507" pitchFamily="18" charset="2"/>
              </a:rPr>
              <a:t>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=80, 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s</a:t>
            </a:r>
            <a:r>
              <a:rPr lang="en-US" altLang="zh-CN">
                <a:sym typeface="Symbol" panose="05050102010706020507" pitchFamily="18" charset="2"/>
              </a:rPr>
              <a:t>=12, </a:t>
            </a:r>
            <a:r>
              <a:rPr lang="zh-CN" altLang="en-US">
                <a:sym typeface="Symbol" panose="05050102010706020507" pitchFamily="18" charset="2"/>
              </a:rPr>
              <a:t>代入</a:t>
            </a:r>
            <a:r>
              <a:rPr lang="en-US" altLang="zh-CN">
                <a:sym typeface="Symbol" panose="05050102010706020507" pitchFamily="18" charset="2"/>
              </a:rPr>
              <a:t>(4.1)</a:t>
            </a:r>
            <a:r>
              <a:rPr lang="zh-CN" altLang="en-US">
                <a:sym typeface="Symbol" panose="05050102010706020507" pitchFamily="18" charset="2"/>
              </a:rPr>
              <a:t>式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zh-CN" altLang="en-US">
                <a:sym typeface="Symbol" panose="05050102010706020507" pitchFamily="18" charset="2"/>
              </a:rPr>
              <a:t>算出对应的置信区间为	</a:t>
            </a:r>
            <a:r>
              <a:rPr lang="en-US" altLang="zh-CN">
                <a:sym typeface="Symbol" panose="05050102010706020507" pitchFamily="18" charset="2"/>
              </a:rPr>
              <a:t>(77.6, 82.4).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50AE-FAEB-4DA1-AFF2-828AC2B4D386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6282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103937"/>
          </a:xfrm>
        </p:spPr>
        <p:txBody>
          <a:bodyPr/>
          <a:lstStyle/>
          <a:p>
            <a:r>
              <a:rPr lang="zh-CN" altLang="en-US" b="1">
                <a:solidFill>
                  <a:schemeClr val="hlink"/>
                </a:solidFill>
              </a:rPr>
              <a:t>例</a:t>
            </a:r>
            <a:r>
              <a:rPr lang="en-US" altLang="zh-CN" b="1">
                <a:solidFill>
                  <a:schemeClr val="hlink"/>
                </a:solidFill>
              </a:rPr>
              <a:t>2</a:t>
            </a:r>
            <a:r>
              <a:rPr lang="en-US" altLang="zh-CN"/>
              <a:t> </a:t>
            </a:r>
            <a:r>
              <a:rPr lang="zh-CN" altLang="en-US"/>
              <a:t>设总体</a:t>
            </a:r>
            <a:r>
              <a:rPr lang="en-US" altLang="zh-CN" i="1"/>
              <a:t>X</a:t>
            </a:r>
            <a:r>
              <a:rPr lang="en-US" altLang="zh-CN"/>
              <a:t>~</a:t>
            </a:r>
            <a:r>
              <a:rPr lang="en-US" altLang="zh-CN" i="1"/>
              <a:t>N</a:t>
            </a:r>
            <a:r>
              <a:rPr lang="en-US" altLang="zh-CN"/>
              <a:t>(</a:t>
            </a:r>
            <a:r>
              <a:rPr lang="en-US" altLang="zh-CN" i="1">
                <a:latin typeface="Symbol" panose="05050102010706020507" pitchFamily="18" charset="2"/>
              </a:rPr>
              <a:t>m</a:t>
            </a:r>
            <a:r>
              <a:rPr lang="en-US" altLang="zh-CN"/>
              <a:t>,</a:t>
            </a:r>
            <a:r>
              <a:rPr lang="en-US" altLang="zh-CN" i="1">
                <a:latin typeface="Symbol" panose="05050102010706020507" pitchFamily="18" charset="2"/>
              </a:rPr>
              <a:t>s</a:t>
            </a:r>
            <a:r>
              <a:rPr lang="en-US" altLang="zh-CN" baseline="30000"/>
              <a:t>2</a:t>
            </a:r>
            <a:r>
              <a:rPr lang="en-US" altLang="zh-CN"/>
              <a:t>), </a:t>
            </a:r>
            <a:r>
              <a:rPr lang="zh-CN" altLang="en-US"/>
              <a:t>其中</a:t>
            </a:r>
            <a:r>
              <a:rPr lang="en-US" altLang="zh-CN" i="1">
                <a:latin typeface="Symbol" panose="05050102010706020507" pitchFamily="18" charset="2"/>
              </a:rPr>
              <a:t>m</a:t>
            </a:r>
            <a:r>
              <a:rPr lang="zh-CN" altLang="en-US"/>
              <a:t>未知</a:t>
            </a:r>
            <a:r>
              <a:rPr lang="en-US" altLang="zh-CN"/>
              <a:t>, </a:t>
            </a:r>
            <a:r>
              <a:rPr lang="en-US" altLang="zh-CN" i="1">
                <a:latin typeface="Symbol" panose="05050102010706020507" pitchFamily="18" charset="2"/>
              </a:rPr>
              <a:t>s</a:t>
            </a:r>
            <a:r>
              <a:rPr lang="en-US" altLang="zh-CN" baseline="30000"/>
              <a:t>2</a:t>
            </a:r>
            <a:r>
              <a:rPr lang="en-US" altLang="zh-CN"/>
              <a:t>=4. 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,…,</a:t>
            </a:r>
            <a:r>
              <a:rPr lang="en-US" altLang="zh-CN" i="1"/>
              <a:t>X</a:t>
            </a:r>
            <a:r>
              <a:rPr lang="en-US" altLang="zh-CN" i="1" baseline="-25000"/>
              <a:t>n</a:t>
            </a:r>
            <a:r>
              <a:rPr lang="zh-CN" altLang="en-US"/>
              <a:t>为其样本</a:t>
            </a:r>
            <a:r>
              <a:rPr lang="en-US" altLang="zh-CN"/>
              <a:t>.</a:t>
            </a:r>
            <a:br>
              <a:rPr lang="en-US" altLang="zh-CN"/>
            </a:br>
            <a:r>
              <a:rPr lang="en-US" altLang="zh-CN"/>
              <a:t>(1) </a:t>
            </a:r>
            <a:r>
              <a:rPr lang="zh-CN" altLang="en-US"/>
              <a:t>当</a:t>
            </a:r>
            <a:r>
              <a:rPr lang="en-US" altLang="zh-CN" i="1"/>
              <a:t>n</a:t>
            </a:r>
            <a:r>
              <a:rPr lang="en-US" altLang="zh-CN"/>
              <a:t>=16</a:t>
            </a:r>
            <a:r>
              <a:rPr lang="zh-CN" altLang="en-US"/>
              <a:t>时</a:t>
            </a:r>
            <a:r>
              <a:rPr lang="en-US" altLang="zh-CN"/>
              <a:t>, </a:t>
            </a:r>
            <a:r>
              <a:rPr lang="zh-CN" altLang="en-US"/>
              <a:t>试求置信度分别为</a:t>
            </a:r>
            <a:r>
              <a:rPr lang="en-US" altLang="zh-CN"/>
              <a:t>0.9</a:t>
            </a:r>
            <a:r>
              <a:rPr lang="zh-CN" altLang="en-US"/>
              <a:t>及</a:t>
            </a:r>
            <a:r>
              <a:rPr lang="en-US" altLang="zh-CN"/>
              <a:t>0.95</a:t>
            </a:r>
            <a:r>
              <a:rPr lang="zh-CN" altLang="en-US"/>
              <a:t>的</a:t>
            </a:r>
            <a:r>
              <a:rPr lang="en-US" altLang="zh-CN" i="1">
                <a:latin typeface="Symbol" panose="05050102010706020507" pitchFamily="18" charset="2"/>
              </a:rPr>
              <a:t>m</a:t>
            </a:r>
            <a:r>
              <a:rPr lang="zh-CN" altLang="en-US"/>
              <a:t>置信区间的长度</a:t>
            </a:r>
            <a:r>
              <a:rPr lang="en-US" altLang="zh-CN"/>
              <a:t>.</a:t>
            </a:r>
            <a:br>
              <a:rPr lang="en-US" altLang="zh-CN"/>
            </a:br>
            <a:r>
              <a:rPr lang="en-US" altLang="zh-CN"/>
              <a:t>(2) </a:t>
            </a:r>
            <a:r>
              <a:rPr lang="en-US" altLang="zh-CN" i="1"/>
              <a:t>n</a:t>
            </a:r>
            <a:r>
              <a:rPr lang="zh-CN" altLang="en-US"/>
              <a:t>多大方能使</a:t>
            </a:r>
            <a:r>
              <a:rPr lang="en-US" altLang="zh-CN" i="1">
                <a:latin typeface="Symbol" panose="05050102010706020507" pitchFamily="18" charset="2"/>
              </a:rPr>
              <a:t>m</a:t>
            </a:r>
            <a:r>
              <a:rPr lang="zh-CN" altLang="en-US"/>
              <a:t>的</a:t>
            </a:r>
            <a:r>
              <a:rPr lang="en-US" altLang="zh-CN"/>
              <a:t>90%</a:t>
            </a:r>
            <a:r>
              <a:rPr lang="zh-CN" altLang="en-US"/>
              <a:t>置信区间的长度不超过</a:t>
            </a:r>
            <a:r>
              <a:rPr lang="en-US" altLang="zh-CN"/>
              <a:t>1?</a:t>
            </a:r>
            <a:br>
              <a:rPr lang="en-US" altLang="zh-CN"/>
            </a:br>
            <a:r>
              <a:rPr lang="en-US" altLang="zh-CN"/>
              <a:t>(3) </a:t>
            </a:r>
            <a:r>
              <a:rPr lang="en-US" altLang="zh-CN" i="1"/>
              <a:t>n</a:t>
            </a:r>
            <a:r>
              <a:rPr lang="zh-CN" altLang="en-US"/>
              <a:t>多大方能使</a:t>
            </a:r>
            <a:r>
              <a:rPr lang="en-US" altLang="zh-CN" i="1">
                <a:latin typeface="Symbol" panose="05050102010706020507" pitchFamily="18" charset="2"/>
              </a:rPr>
              <a:t>m</a:t>
            </a:r>
            <a:r>
              <a:rPr lang="zh-CN" altLang="en-US"/>
              <a:t>的</a:t>
            </a:r>
            <a:r>
              <a:rPr lang="en-US" altLang="zh-CN"/>
              <a:t>95%</a:t>
            </a:r>
            <a:r>
              <a:rPr lang="zh-CN" altLang="en-US"/>
              <a:t>置信区间的长度不超过</a:t>
            </a:r>
            <a:r>
              <a:rPr lang="en-US" altLang="zh-CN"/>
              <a:t>1?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3722-0656-4A12-B235-25C90C1BEA10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3262"/>
          </a:xfrm>
        </p:spPr>
        <p:txBody>
          <a:bodyPr/>
          <a:lstStyle/>
          <a:p>
            <a:r>
              <a:rPr lang="zh-CN" altLang="en-US" b="1">
                <a:solidFill>
                  <a:schemeClr val="hlink"/>
                </a:solidFill>
              </a:rPr>
              <a:t>解</a:t>
            </a:r>
            <a:r>
              <a:rPr lang="zh-CN" altLang="en-US"/>
              <a:t> </a:t>
            </a:r>
            <a:r>
              <a:rPr lang="en-US" altLang="zh-CN"/>
              <a:t>(1) </a:t>
            </a:r>
            <a:r>
              <a:rPr lang="zh-CN" altLang="en-US"/>
              <a:t>记</a:t>
            </a:r>
            <a:r>
              <a:rPr lang="en-US" altLang="zh-CN" i="1">
                <a:latin typeface="Symbol" panose="05050102010706020507" pitchFamily="18" charset="2"/>
              </a:rPr>
              <a:t>m</a:t>
            </a:r>
            <a:r>
              <a:rPr lang="zh-CN" altLang="en-US"/>
              <a:t>的置信区间长度为</a:t>
            </a:r>
            <a:r>
              <a:rPr lang="en-US" altLang="zh-CN" i="1">
                <a:latin typeface="Symbol" panose="05050102010706020507" pitchFamily="18" charset="2"/>
              </a:rPr>
              <a:t>D</a:t>
            </a:r>
            <a:r>
              <a:rPr lang="en-US" altLang="zh-CN"/>
              <a:t>, </a:t>
            </a:r>
            <a:r>
              <a:rPr lang="zh-CN" altLang="en-US"/>
              <a:t>则</a:t>
            </a:r>
          </a:p>
        </p:txBody>
      </p:sp>
      <p:graphicFrame>
        <p:nvGraphicFramePr>
          <p:cNvPr id="164869" name="Object 5"/>
          <p:cNvGraphicFramePr>
            <a:graphicFrameLocks noChangeAspect="1"/>
          </p:cNvGraphicFramePr>
          <p:nvPr/>
        </p:nvGraphicFramePr>
        <p:xfrm>
          <a:off x="323850" y="908050"/>
          <a:ext cx="86741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4" name="Equation" r:id="rId3" imgW="8673840" imgH="1206360" progId="Equation.DSMT4">
                  <p:embed/>
                </p:oleObj>
              </mc:Choice>
              <mc:Fallback>
                <p:oleObj name="Equation" r:id="rId3" imgW="8673840" imgH="1206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908050"/>
                        <a:ext cx="867410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70" name="Text Box 6"/>
          <p:cNvSpPr txBox="1">
            <a:spLocks noChangeArrowheads="1"/>
          </p:cNvSpPr>
          <p:nvPr/>
        </p:nvSpPr>
        <p:spPr bwMode="auto">
          <a:xfrm>
            <a:off x="395288" y="2276475"/>
            <a:ext cx="8353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于是当</a:t>
            </a:r>
            <a:r>
              <a:rPr lang="en-US" altLang="zh-CN"/>
              <a:t>1</a:t>
            </a:r>
            <a:r>
              <a:rPr lang="en-US" altLang="zh-CN">
                <a:latin typeface="Symbol" panose="05050102010706020507" pitchFamily="18" charset="2"/>
              </a:rPr>
              <a:t>-</a:t>
            </a:r>
            <a:r>
              <a:rPr lang="en-US" altLang="zh-CN" i="1">
                <a:latin typeface="Symbol" panose="05050102010706020507" pitchFamily="18" charset="2"/>
              </a:rPr>
              <a:t>a</a:t>
            </a:r>
            <a:r>
              <a:rPr lang="en-US" altLang="zh-CN"/>
              <a:t>=90%</a:t>
            </a:r>
            <a:r>
              <a:rPr lang="zh-CN" altLang="en-US"/>
              <a:t>时</a:t>
            </a:r>
          </a:p>
        </p:txBody>
      </p:sp>
      <p:graphicFrame>
        <p:nvGraphicFramePr>
          <p:cNvPr id="164871" name="Object 7"/>
          <p:cNvGraphicFramePr>
            <a:graphicFrameLocks noChangeAspect="1"/>
          </p:cNvGraphicFramePr>
          <p:nvPr/>
        </p:nvGraphicFramePr>
        <p:xfrm>
          <a:off x="2411413" y="4652963"/>
          <a:ext cx="45085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5" name="Equation" r:id="rId5" imgW="4508280" imgH="1130040" progId="Equation.DSMT4">
                  <p:embed/>
                </p:oleObj>
              </mc:Choice>
              <mc:Fallback>
                <p:oleObj name="Equation" r:id="rId5" imgW="4508280" imgH="1130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652963"/>
                        <a:ext cx="45085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72" name="Text Box 8"/>
          <p:cNvSpPr txBox="1">
            <a:spLocks noChangeArrowheads="1"/>
          </p:cNvSpPr>
          <p:nvPr/>
        </p:nvSpPr>
        <p:spPr bwMode="auto">
          <a:xfrm>
            <a:off x="395288" y="4076700"/>
            <a:ext cx="8353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当</a:t>
            </a:r>
            <a:r>
              <a:rPr lang="en-US" altLang="zh-CN"/>
              <a:t>1</a:t>
            </a:r>
            <a:r>
              <a:rPr lang="en-US" altLang="zh-CN">
                <a:latin typeface="Symbol" panose="05050102010706020507" pitchFamily="18" charset="2"/>
              </a:rPr>
              <a:t>-</a:t>
            </a:r>
            <a:r>
              <a:rPr lang="en-US" altLang="zh-CN" i="1">
                <a:latin typeface="Symbol" panose="05050102010706020507" pitchFamily="18" charset="2"/>
              </a:rPr>
              <a:t>a</a:t>
            </a:r>
            <a:r>
              <a:rPr lang="en-US" altLang="zh-CN"/>
              <a:t>=95%</a:t>
            </a:r>
            <a:r>
              <a:rPr lang="zh-CN" altLang="en-US"/>
              <a:t>时</a:t>
            </a:r>
          </a:p>
        </p:txBody>
      </p:sp>
      <p:graphicFrame>
        <p:nvGraphicFramePr>
          <p:cNvPr id="164873" name="Object 9"/>
          <p:cNvGraphicFramePr>
            <a:graphicFrameLocks noChangeAspect="1"/>
          </p:cNvGraphicFramePr>
          <p:nvPr/>
        </p:nvGraphicFramePr>
        <p:xfrm>
          <a:off x="2555875" y="2924175"/>
          <a:ext cx="44958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6" name="Equation" r:id="rId7" imgW="4495680" imgH="1130040" progId="Equation.DSMT4">
                  <p:embed/>
                </p:oleObj>
              </mc:Choice>
              <mc:Fallback>
                <p:oleObj name="Equation" r:id="rId7" imgW="4495680" imgH="1130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924175"/>
                        <a:ext cx="44958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97E3-E75B-4DDD-9960-3F9502A5AEAE}" type="slidenum">
              <a:rPr lang="en-US" altLang="zh-CN"/>
              <a:pPr/>
              <a:t>33</a:t>
            </a:fld>
            <a:endParaRPr lang="en-US" altLang="zh-CN"/>
          </a:p>
        </p:txBody>
      </p:sp>
      <p:graphicFrame>
        <p:nvGraphicFramePr>
          <p:cNvPr id="166916" name="Object 4"/>
          <p:cNvGraphicFramePr>
            <a:graphicFrameLocks noChangeAspect="1"/>
          </p:cNvGraphicFramePr>
          <p:nvPr/>
        </p:nvGraphicFramePr>
        <p:xfrm>
          <a:off x="323850" y="260350"/>
          <a:ext cx="8569325" cy="602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17" name="Document" r:id="rId3" imgW="8569503" imgH="6028980" progId="Word.Document.8">
                  <p:embed/>
                </p:oleObj>
              </mc:Choice>
              <mc:Fallback>
                <p:oleObj name="Document" r:id="rId3" imgW="8569503" imgH="602898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60350"/>
                        <a:ext cx="8569325" cy="602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0EF7-310B-4A32-8A12-846A84AC6E21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3006725"/>
          </a:xfrm>
        </p:spPr>
        <p:txBody>
          <a:bodyPr/>
          <a:lstStyle/>
          <a:p>
            <a:r>
              <a:rPr lang="zh-CN" altLang="en-US" b="1">
                <a:solidFill>
                  <a:schemeClr val="hlink"/>
                </a:solidFill>
              </a:rPr>
              <a:t>二</a:t>
            </a:r>
            <a:r>
              <a:rPr lang="en-US" altLang="zh-CN" b="1">
                <a:solidFill>
                  <a:schemeClr val="hlink"/>
                </a:solidFill>
              </a:rPr>
              <a:t>, </a:t>
            </a:r>
            <a:r>
              <a:rPr lang="zh-CN" altLang="en-US" b="1">
                <a:solidFill>
                  <a:schemeClr val="hlink"/>
                </a:solidFill>
              </a:rPr>
              <a:t>单正态总体的置信区间</a:t>
            </a:r>
            <a:r>
              <a:rPr lang="en-US" altLang="zh-CN" b="1">
                <a:solidFill>
                  <a:schemeClr val="hlink"/>
                </a:solidFill>
              </a:rPr>
              <a:t>(2)</a:t>
            </a:r>
            <a:r>
              <a:rPr lang="en-US" altLang="zh-CN"/>
              <a:t/>
            </a:r>
            <a:br>
              <a:rPr lang="en-US" altLang="zh-CN"/>
            </a:br>
            <a:r>
              <a:rPr lang="zh-CN" altLang="en-US"/>
              <a:t>设总体</a:t>
            </a:r>
            <a:r>
              <a:rPr lang="en-US" altLang="zh-CN" i="1"/>
              <a:t>X</a:t>
            </a:r>
            <a:r>
              <a:rPr lang="en-US" altLang="zh-CN"/>
              <a:t>~</a:t>
            </a:r>
            <a:r>
              <a:rPr lang="en-US" altLang="zh-CN" i="1"/>
              <a:t>N</a:t>
            </a:r>
            <a:r>
              <a:rPr lang="en-US" altLang="zh-CN"/>
              <a:t>(</a:t>
            </a:r>
            <a:r>
              <a:rPr lang="en-US" altLang="zh-CN" i="1">
                <a:latin typeface="Symbol" panose="05050102010706020507" pitchFamily="18" charset="2"/>
              </a:rPr>
              <a:t>m</a:t>
            </a:r>
            <a:r>
              <a:rPr lang="en-US" altLang="zh-CN"/>
              <a:t>,</a:t>
            </a:r>
            <a:r>
              <a:rPr lang="en-US" altLang="zh-CN" i="1">
                <a:latin typeface="Symbol" panose="05050102010706020507" pitchFamily="18" charset="2"/>
              </a:rPr>
              <a:t>s</a:t>
            </a:r>
            <a:r>
              <a:rPr lang="en-US" altLang="zh-CN" baseline="30000"/>
              <a:t>2</a:t>
            </a:r>
            <a:r>
              <a:rPr lang="en-US" altLang="zh-CN"/>
              <a:t>), </a:t>
            </a:r>
            <a:r>
              <a:rPr lang="zh-CN" altLang="en-US"/>
              <a:t>其中</a:t>
            </a:r>
            <a:r>
              <a:rPr lang="en-US" altLang="zh-CN" i="1">
                <a:latin typeface="Symbol" panose="05050102010706020507" pitchFamily="18" charset="2"/>
              </a:rPr>
              <a:t>m</a:t>
            </a:r>
            <a:r>
              <a:rPr lang="en-US" altLang="zh-CN"/>
              <a:t>,</a:t>
            </a:r>
            <a:r>
              <a:rPr lang="en-US" altLang="zh-CN" i="1">
                <a:latin typeface="Symbol" panose="05050102010706020507" pitchFamily="18" charset="2"/>
              </a:rPr>
              <a:t>s</a:t>
            </a:r>
            <a:r>
              <a:rPr lang="en-US" altLang="zh-CN" baseline="30000"/>
              <a:t>2</a:t>
            </a:r>
            <a:r>
              <a:rPr lang="zh-CN" altLang="en-US"/>
              <a:t>未知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,…,</a:t>
            </a:r>
            <a:r>
              <a:rPr lang="en-US" altLang="zh-CN" i="1"/>
              <a:t>X</a:t>
            </a:r>
            <a:r>
              <a:rPr lang="en-US" altLang="zh-CN" i="1" baseline="-25000"/>
              <a:t>n</a:t>
            </a:r>
            <a:r>
              <a:rPr lang="zh-CN" altLang="en-US"/>
              <a:t>是取自总体</a:t>
            </a:r>
            <a:r>
              <a:rPr lang="en-US" altLang="zh-CN" i="1"/>
              <a:t>X</a:t>
            </a:r>
            <a:r>
              <a:rPr lang="zh-CN" altLang="en-US"/>
              <a:t>的一个样本</a:t>
            </a:r>
            <a:r>
              <a:rPr lang="en-US" altLang="zh-CN"/>
              <a:t>.</a:t>
            </a:r>
            <a:br>
              <a:rPr lang="en-US" altLang="zh-CN"/>
            </a:br>
            <a:r>
              <a:rPr lang="zh-CN" altLang="en-US"/>
              <a:t>此时可用</a:t>
            </a:r>
            <a:r>
              <a:rPr lang="en-US" altLang="zh-CN" i="1">
                <a:latin typeface="Symbol" panose="05050102010706020507" pitchFamily="18" charset="2"/>
              </a:rPr>
              <a:t>s</a:t>
            </a:r>
            <a:r>
              <a:rPr lang="en-US" altLang="zh-CN" baseline="30000"/>
              <a:t>2</a:t>
            </a:r>
            <a:r>
              <a:rPr lang="zh-CN" altLang="en-US"/>
              <a:t>的无偏估计</a:t>
            </a:r>
            <a:r>
              <a:rPr lang="en-US" altLang="zh-CN" i="1"/>
              <a:t>S</a:t>
            </a:r>
            <a:r>
              <a:rPr lang="en-US" altLang="zh-CN" baseline="30000"/>
              <a:t>2</a:t>
            </a:r>
            <a:r>
              <a:rPr lang="zh-CN" altLang="en-US"/>
              <a:t>代替</a:t>
            </a:r>
            <a:r>
              <a:rPr lang="en-US" altLang="zh-CN" i="1">
                <a:latin typeface="Symbol" panose="05050102010706020507" pitchFamily="18" charset="2"/>
              </a:rPr>
              <a:t>s</a:t>
            </a:r>
            <a:r>
              <a:rPr lang="en-US" altLang="zh-CN" baseline="30000"/>
              <a:t>2</a:t>
            </a:r>
            <a:r>
              <a:rPr lang="en-US" altLang="zh-CN"/>
              <a:t>, </a:t>
            </a:r>
            <a:r>
              <a:rPr lang="zh-CN" altLang="en-US"/>
              <a:t>构造统计量</a:t>
            </a:r>
          </a:p>
        </p:txBody>
      </p:sp>
      <p:graphicFrame>
        <p:nvGraphicFramePr>
          <p:cNvPr id="167941" name="Object 5"/>
          <p:cNvGraphicFramePr>
            <a:graphicFrameLocks noChangeAspect="1"/>
          </p:cNvGraphicFramePr>
          <p:nvPr/>
        </p:nvGraphicFramePr>
        <p:xfrm>
          <a:off x="1979613" y="2708275"/>
          <a:ext cx="37465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44" name="Equation" r:id="rId3" imgW="3746160" imgH="1168200" progId="Equation.DSMT4">
                  <p:embed/>
                </p:oleObj>
              </mc:Choice>
              <mc:Fallback>
                <p:oleObj name="Equation" r:id="rId3" imgW="3746160" imgH="1168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708275"/>
                        <a:ext cx="37465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468313" y="4005263"/>
            <a:ext cx="8280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对给定的置信水平</a:t>
            </a:r>
            <a:r>
              <a:rPr lang="en-US" altLang="zh-CN"/>
              <a:t>1</a:t>
            </a:r>
            <a:r>
              <a:rPr lang="en-US" altLang="zh-CN">
                <a:latin typeface="Symbol" panose="05050102010706020507" pitchFamily="18" charset="2"/>
              </a:rPr>
              <a:t>-</a:t>
            </a:r>
            <a:r>
              <a:rPr lang="en-US" altLang="zh-CN" i="1">
                <a:latin typeface="Symbol" panose="05050102010706020507" pitchFamily="18" charset="2"/>
              </a:rPr>
              <a:t>a</a:t>
            </a:r>
            <a:r>
              <a:rPr lang="en-US" altLang="zh-CN"/>
              <a:t>, </a:t>
            </a:r>
            <a:r>
              <a:rPr lang="zh-CN" altLang="en-US"/>
              <a:t>由</a:t>
            </a:r>
          </a:p>
        </p:txBody>
      </p:sp>
      <p:graphicFrame>
        <p:nvGraphicFramePr>
          <p:cNvPr id="167943" name="Object 7"/>
          <p:cNvGraphicFramePr>
            <a:graphicFrameLocks noChangeAspect="1"/>
          </p:cNvGraphicFramePr>
          <p:nvPr/>
        </p:nvGraphicFramePr>
        <p:xfrm>
          <a:off x="611188" y="4724400"/>
          <a:ext cx="79883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45" name="Equation" r:id="rId5" imgW="7988040" imgH="1244520" progId="Equation.DSMT4">
                  <p:embed/>
                </p:oleObj>
              </mc:Choice>
              <mc:Fallback>
                <p:oleObj name="Equation" r:id="rId5" imgW="7988040" imgH="12445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724400"/>
                        <a:ext cx="79883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CAB5-CD7A-4EF8-AE5D-0147E84E63B1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69988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1484313"/>
            <a:ext cx="8229600" cy="1139825"/>
          </a:xfrm>
        </p:spPr>
        <p:txBody>
          <a:bodyPr/>
          <a:lstStyle/>
          <a:p>
            <a:r>
              <a:rPr lang="zh-CN" altLang="en-US"/>
              <a:t>即</a:t>
            </a:r>
          </a:p>
        </p:txBody>
      </p:sp>
      <p:graphicFrame>
        <p:nvGraphicFramePr>
          <p:cNvPr id="169989" name="Object 5"/>
          <p:cNvGraphicFramePr>
            <a:graphicFrameLocks noChangeAspect="1"/>
          </p:cNvGraphicFramePr>
          <p:nvPr/>
        </p:nvGraphicFramePr>
        <p:xfrm>
          <a:off x="611188" y="188913"/>
          <a:ext cx="79883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94" name="Equation" r:id="rId3" imgW="7988040" imgH="1244520" progId="Equation.DSMT4">
                  <p:embed/>
                </p:oleObj>
              </mc:Choice>
              <mc:Fallback>
                <p:oleObj name="Equation" r:id="rId3" imgW="7988040" imgH="12445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88913"/>
                        <a:ext cx="79883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0" name="Object 6"/>
          <p:cNvGraphicFramePr>
            <a:graphicFrameLocks noChangeAspect="1"/>
          </p:cNvGraphicFramePr>
          <p:nvPr/>
        </p:nvGraphicFramePr>
        <p:xfrm>
          <a:off x="323850" y="2133600"/>
          <a:ext cx="864552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95" name="Equation" r:id="rId5" imgW="9867600" imgH="1206360" progId="Equation.DSMT4">
                  <p:embed/>
                </p:oleObj>
              </mc:Choice>
              <mc:Fallback>
                <p:oleObj name="Equation" r:id="rId5" imgW="9867600" imgH="12063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133600"/>
                        <a:ext cx="8645525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468313" y="3357563"/>
            <a:ext cx="8280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因此</a:t>
            </a:r>
            <a:r>
              <a:rPr lang="en-US" altLang="zh-CN"/>
              <a:t>, </a:t>
            </a:r>
            <a:r>
              <a:rPr lang="zh-CN" altLang="en-US"/>
              <a:t>均值</a:t>
            </a:r>
            <a:r>
              <a:rPr lang="en-US" altLang="zh-CN" i="1">
                <a:latin typeface="Symbol" panose="05050102010706020507" pitchFamily="18" charset="2"/>
              </a:rPr>
              <a:t>m</a:t>
            </a:r>
            <a:r>
              <a:rPr lang="zh-CN" altLang="en-US"/>
              <a:t>的</a:t>
            </a:r>
            <a:r>
              <a:rPr lang="en-US" altLang="zh-CN"/>
              <a:t>1</a:t>
            </a:r>
            <a:r>
              <a:rPr lang="en-US" altLang="zh-CN">
                <a:latin typeface="Symbol" panose="05050102010706020507" pitchFamily="18" charset="2"/>
              </a:rPr>
              <a:t>-</a:t>
            </a:r>
            <a:r>
              <a:rPr lang="en-US" altLang="zh-CN" i="1">
                <a:latin typeface="Symbol" panose="05050102010706020507" pitchFamily="18" charset="2"/>
              </a:rPr>
              <a:t>a</a:t>
            </a:r>
            <a:r>
              <a:rPr lang="zh-CN" altLang="en-US"/>
              <a:t>置信区间为</a:t>
            </a:r>
          </a:p>
        </p:txBody>
      </p:sp>
      <p:graphicFrame>
        <p:nvGraphicFramePr>
          <p:cNvPr id="169992" name="Object 8"/>
          <p:cNvGraphicFramePr>
            <a:graphicFrameLocks noChangeAspect="1"/>
          </p:cNvGraphicFramePr>
          <p:nvPr/>
        </p:nvGraphicFramePr>
        <p:xfrm>
          <a:off x="827088" y="4149725"/>
          <a:ext cx="71755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96" name="Equation" r:id="rId7" imgW="7175160" imgH="1206360" progId="Equation.DSMT4">
                  <p:embed/>
                </p:oleObj>
              </mc:Choice>
              <mc:Fallback>
                <p:oleObj name="Equation" r:id="rId7" imgW="7175160" imgH="12063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149725"/>
                        <a:ext cx="717550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3" name="Text Box 9"/>
          <p:cNvSpPr txBox="1">
            <a:spLocks noChangeArrowheads="1"/>
          </p:cNvSpPr>
          <p:nvPr/>
        </p:nvSpPr>
        <p:spPr bwMode="auto">
          <a:xfrm>
            <a:off x="6804025" y="5516563"/>
            <a:ext cx="16557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(4.2)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55C8-AFE3-4959-823C-3F2522F24E45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030912"/>
          </a:xfrm>
        </p:spPr>
        <p:txBody>
          <a:bodyPr/>
          <a:lstStyle/>
          <a:p>
            <a:r>
              <a:rPr lang="zh-CN" altLang="en-US" b="1">
                <a:solidFill>
                  <a:schemeClr val="hlink"/>
                </a:solidFill>
              </a:rPr>
              <a:t>例</a:t>
            </a:r>
            <a:r>
              <a:rPr lang="en-US" altLang="zh-CN" b="1">
                <a:solidFill>
                  <a:schemeClr val="hlink"/>
                </a:solidFill>
              </a:rPr>
              <a:t>3</a:t>
            </a:r>
            <a:r>
              <a:rPr lang="en-US" altLang="zh-CN"/>
              <a:t> </a:t>
            </a:r>
            <a:r>
              <a:rPr lang="zh-CN" altLang="en-US"/>
              <a:t>某旅行社随机访问了</a:t>
            </a:r>
            <a:r>
              <a:rPr lang="en-US" altLang="zh-CN"/>
              <a:t>25</a:t>
            </a:r>
            <a:r>
              <a:rPr lang="zh-CN" altLang="en-US"/>
              <a:t>名旅游者</a:t>
            </a:r>
            <a:r>
              <a:rPr lang="en-US" altLang="zh-CN"/>
              <a:t>, </a:t>
            </a:r>
            <a:r>
              <a:rPr lang="zh-CN" altLang="en-US"/>
              <a:t>得知平均消费额</a:t>
            </a:r>
            <a:r>
              <a:rPr lang="zh-CN" altLang="en-US" baseline="-2000">
                <a:sym typeface="Symbol" panose="05050102010706020507" pitchFamily="18" charset="2"/>
              </a:rPr>
              <a:t>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=80</a:t>
            </a:r>
            <a:r>
              <a:rPr lang="zh-CN" altLang="en-US">
                <a:sym typeface="Symbol" panose="05050102010706020507" pitchFamily="18" charset="2"/>
              </a:rPr>
              <a:t>元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zh-CN" altLang="en-US">
                <a:sym typeface="Symbol" panose="05050102010706020507" pitchFamily="18" charset="2"/>
              </a:rPr>
              <a:t>子样标准差</a:t>
            </a:r>
            <a:r>
              <a:rPr lang="en-US" altLang="zh-CN" i="1">
                <a:sym typeface="Symbol" panose="05050102010706020507" pitchFamily="18" charset="2"/>
              </a:rPr>
              <a:t>s</a:t>
            </a:r>
            <a:r>
              <a:rPr lang="en-US" altLang="zh-CN">
                <a:sym typeface="Symbol" panose="05050102010706020507" pitchFamily="18" charset="2"/>
              </a:rPr>
              <a:t>=12</a:t>
            </a:r>
            <a:r>
              <a:rPr lang="zh-CN" altLang="en-US">
                <a:sym typeface="Symbol" panose="05050102010706020507" pitchFamily="18" charset="2"/>
              </a:rPr>
              <a:t>元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zh-CN" altLang="en-US">
                <a:sym typeface="Symbol" panose="05050102010706020507" pitchFamily="18" charset="2"/>
              </a:rPr>
              <a:t>已知旅游者消费额服从正态分布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zh-CN" altLang="en-US">
                <a:sym typeface="Symbol" panose="05050102010706020507" pitchFamily="18" charset="2"/>
              </a:rPr>
              <a:t>求旅游者平均消费额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m</a:t>
            </a:r>
            <a:r>
              <a:rPr lang="zh-CN" altLang="en-US">
                <a:sym typeface="Symbol" panose="05050102010706020507" pitchFamily="18" charset="2"/>
              </a:rPr>
              <a:t>的</a:t>
            </a:r>
            <a:r>
              <a:rPr lang="en-US" altLang="zh-CN">
                <a:sym typeface="Symbol" panose="05050102010706020507" pitchFamily="18" charset="2"/>
              </a:rPr>
              <a:t>95%</a:t>
            </a:r>
            <a:r>
              <a:rPr lang="zh-CN" altLang="en-US">
                <a:sym typeface="Symbol" panose="05050102010706020507" pitchFamily="18" charset="2"/>
              </a:rPr>
              <a:t>置信区间</a:t>
            </a:r>
            <a:r>
              <a:rPr lang="en-US" altLang="zh-CN">
                <a:sym typeface="Symbol" panose="05050102010706020507" pitchFamily="18" charset="2"/>
              </a:rPr>
              <a:t>.</a:t>
            </a:r>
            <a:br>
              <a:rPr lang="en-US" altLang="zh-CN">
                <a:sym typeface="Symbol" panose="05050102010706020507" pitchFamily="18" charset="2"/>
              </a:rPr>
            </a:br>
            <a:r>
              <a:rPr lang="zh-CN" altLang="en-US" b="1">
                <a:solidFill>
                  <a:schemeClr val="hlink"/>
                </a:solidFill>
                <a:sym typeface="Symbol" panose="05050102010706020507" pitchFamily="18" charset="2"/>
              </a:rPr>
              <a:t>解</a:t>
            </a:r>
            <a:r>
              <a:rPr lang="zh-CN" altLang="en-US">
                <a:sym typeface="Symbol" panose="05050102010706020507" pitchFamily="18" charset="2"/>
              </a:rPr>
              <a:t> 对于给定的置信度</a:t>
            </a:r>
            <a:br>
              <a:rPr lang="zh-CN" altLang="en-US">
                <a:sym typeface="Symbol" panose="05050102010706020507" pitchFamily="18" charset="2"/>
              </a:rPr>
            </a:br>
            <a:r>
              <a:rPr lang="zh-CN" altLang="en-US">
                <a:sym typeface="Symbol" panose="05050102010706020507" pitchFamily="18" charset="2"/>
              </a:rPr>
              <a:t>  </a:t>
            </a:r>
            <a:r>
              <a:rPr lang="en-US" altLang="zh-CN">
                <a:sym typeface="Symbol" panose="05050102010706020507" pitchFamily="18" charset="2"/>
              </a:rPr>
              <a:t>95%(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=0.05), </a:t>
            </a:r>
            <a:r>
              <a:rPr lang="en-US" altLang="zh-CN" i="1">
                <a:sym typeface="Symbol" panose="05050102010706020507" pitchFamily="18" charset="2"/>
              </a:rPr>
              <a:t>t</a:t>
            </a:r>
            <a:r>
              <a:rPr lang="en-US" altLang="zh-CN" i="1" baseline="-25000">
                <a:latin typeface="Symbol" panose="05050102010706020507" pitchFamily="18" charset="2"/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ym typeface="Symbol" panose="05050102010706020507" pitchFamily="18" charset="2"/>
              </a:rPr>
              <a:t>/2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n</a:t>
            </a:r>
            <a:r>
              <a:rPr lang="en-US" altLang="zh-CN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zh-CN">
                <a:sym typeface="Symbol" panose="05050102010706020507" pitchFamily="18" charset="2"/>
              </a:rPr>
              <a:t>1)=</a:t>
            </a:r>
            <a:r>
              <a:rPr lang="en-US" altLang="zh-CN" i="1">
                <a:sym typeface="Symbol" panose="05050102010706020507" pitchFamily="18" charset="2"/>
              </a:rPr>
              <a:t>t</a:t>
            </a:r>
            <a:r>
              <a:rPr lang="en-US" altLang="zh-CN" baseline="-25000">
                <a:sym typeface="Symbol" panose="05050102010706020507" pitchFamily="18" charset="2"/>
              </a:rPr>
              <a:t>0.025</a:t>
            </a:r>
            <a:r>
              <a:rPr lang="en-US" altLang="zh-CN">
                <a:sym typeface="Symbol" panose="05050102010706020507" pitchFamily="18" charset="2"/>
              </a:rPr>
              <a:t>(24)=2.0639,</a:t>
            </a:r>
            <a:br>
              <a:rPr lang="en-US" altLang="zh-CN">
                <a:sym typeface="Symbol" panose="05050102010706020507" pitchFamily="18" charset="2"/>
              </a:rPr>
            </a:br>
            <a:r>
              <a:rPr lang="zh-CN" altLang="en-US">
                <a:sym typeface="Symbol" panose="05050102010706020507" pitchFamily="18" charset="2"/>
              </a:rPr>
              <a:t>将</a:t>
            </a:r>
            <a:r>
              <a:rPr lang="zh-CN" altLang="en-US" baseline="-2000">
                <a:sym typeface="Symbol" panose="05050102010706020507" pitchFamily="18" charset="2"/>
              </a:rPr>
              <a:t>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=80, </a:t>
            </a:r>
            <a:r>
              <a:rPr lang="en-US" altLang="zh-CN" i="1">
                <a:sym typeface="Symbol" panose="05050102010706020507" pitchFamily="18" charset="2"/>
              </a:rPr>
              <a:t>s</a:t>
            </a:r>
            <a:r>
              <a:rPr lang="en-US" altLang="zh-CN">
                <a:sym typeface="Symbol" panose="05050102010706020507" pitchFamily="18" charset="2"/>
              </a:rPr>
              <a:t>=12, </a:t>
            </a:r>
            <a:r>
              <a:rPr lang="en-US" altLang="zh-CN" i="1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=25, </a:t>
            </a:r>
            <a:r>
              <a:rPr lang="en-US" altLang="zh-CN" i="1">
                <a:sym typeface="Symbol" panose="05050102010706020507" pitchFamily="18" charset="2"/>
              </a:rPr>
              <a:t>t</a:t>
            </a:r>
            <a:r>
              <a:rPr lang="en-US" altLang="zh-CN" baseline="-25000">
                <a:sym typeface="Symbol" panose="05050102010706020507" pitchFamily="18" charset="2"/>
              </a:rPr>
              <a:t>0.025</a:t>
            </a:r>
            <a:r>
              <a:rPr lang="en-US" altLang="zh-CN">
                <a:sym typeface="Symbol" panose="05050102010706020507" pitchFamily="18" charset="2"/>
              </a:rPr>
              <a:t>(24)=2.0639</a:t>
            </a:r>
            <a:r>
              <a:rPr lang="zh-CN" altLang="en-US">
                <a:sym typeface="Symbol" panose="05050102010706020507" pitchFamily="18" charset="2"/>
              </a:rPr>
              <a:t>代入</a:t>
            </a:r>
            <a:r>
              <a:rPr lang="en-US" altLang="zh-CN">
                <a:sym typeface="Symbol" panose="05050102010706020507" pitchFamily="18" charset="2"/>
              </a:rPr>
              <a:t>(4.2)</a:t>
            </a:r>
            <a:r>
              <a:rPr lang="zh-CN" altLang="en-US">
                <a:sym typeface="Symbol" panose="05050102010706020507" pitchFamily="18" charset="2"/>
              </a:rPr>
              <a:t>式得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m</a:t>
            </a:r>
            <a:r>
              <a:rPr lang="zh-CN" altLang="en-US">
                <a:sym typeface="Symbol" panose="05050102010706020507" pitchFamily="18" charset="2"/>
              </a:rPr>
              <a:t>的置信度为</a:t>
            </a:r>
            <a:r>
              <a:rPr lang="en-US" altLang="zh-CN">
                <a:sym typeface="Symbol" panose="05050102010706020507" pitchFamily="18" charset="2"/>
              </a:rPr>
              <a:t>95%</a:t>
            </a:r>
            <a:r>
              <a:rPr lang="zh-CN" altLang="en-US">
                <a:sym typeface="Symbol" panose="05050102010706020507" pitchFamily="18" charset="2"/>
              </a:rPr>
              <a:t>的置信区间为</a:t>
            </a:r>
            <a:r>
              <a:rPr lang="en-US" altLang="zh-CN">
                <a:sym typeface="Symbol" panose="05050102010706020507" pitchFamily="18" charset="2"/>
              </a:rPr>
              <a:t>(75.09, 84.95).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0894-592B-4E39-8B8F-4696ECC30377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527675"/>
          </a:xfrm>
        </p:spPr>
        <p:txBody>
          <a:bodyPr/>
          <a:lstStyle/>
          <a:p>
            <a:r>
              <a:rPr lang="zh-CN" altLang="en-US" b="1">
                <a:solidFill>
                  <a:schemeClr val="hlink"/>
                </a:solidFill>
              </a:rPr>
              <a:t>例</a:t>
            </a:r>
            <a:r>
              <a:rPr lang="en-US" altLang="zh-CN" b="1">
                <a:solidFill>
                  <a:schemeClr val="hlink"/>
                </a:solidFill>
              </a:rPr>
              <a:t>4</a:t>
            </a:r>
            <a:r>
              <a:rPr lang="en-US" altLang="zh-CN"/>
              <a:t> </a:t>
            </a:r>
            <a:r>
              <a:rPr lang="zh-CN" altLang="en-US"/>
              <a:t>有一大批糖果</a:t>
            </a:r>
            <a:r>
              <a:rPr lang="en-US" altLang="zh-CN"/>
              <a:t>. </a:t>
            </a:r>
            <a:r>
              <a:rPr lang="zh-CN" altLang="en-US"/>
              <a:t>现从中随机取</a:t>
            </a:r>
            <a:r>
              <a:rPr lang="en-US" altLang="zh-CN"/>
              <a:t>16</a:t>
            </a:r>
            <a:r>
              <a:rPr lang="zh-CN" altLang="en-US"/>
              <a:t>袋</a:t>
            </a:r>
            <a:r>
              <a:rPr lang="en-US" altLang="zh-CN"/>
              <a:t>, </a:t>
            </a:r>
            <a:r>
              <a:rPr lang="zh-CN" altLang="en-US"/>
              <a:t>称得重量</a:t>
            </a:r>
            <a:r>
              <a:rPr lang="en-US" altLang="zh-CN"/>
              <a:t>(</a:t>
            </a:r>
            <a:r>
              <a:rPr lang="zh-CN" altLang="en-US"/>
              <a:t>以克计</a:t>
            </a:r>
            <a:r>
              <a:rPr lang="en-US" altLang="zh-CN"/>
              <a:t>)</a:t>
            </a:r>
            <a:r>
              <a:rPr lang="zh-CN" altLang="en-US"/>
              <a:t>如下</a:t>
            </a:r>
            <a:r>
              <a:rPr lang="en-US" altLang="zh-CN"/>
              <a:t>:</a:t>
            </a:r>
            <a:br>
              <a:rPr lang="en-US" altLang="zh-CN"/>
            </a:br>
            <a:r>
              <a:rPr lang="en-US" altLang="zh-CN"/>
              <a:t>  506 508 499 503 504 510 497 512</a:t>
            </a:r>
            <a:br>
              <a:rPr lang="en-US" altLang="zh-CN"/>
            </a:br>
            <a:r>
              <a:rPr lang="en-US" altLang="zh-CN"/>
              <a:t>  514 505 493 496 506 502 509 496</a:t>
            </a:r>
            <a:br>
              <a:rPr lang="en-US" altLang="zh-CN"/>
            </a:br>
            <a:r>
              <a:rPr lang="zh-CN" altLang="en-US"/>
              <a:t>设袋装糖果的重量近似地服从正态分布</a:t>
            </a:r>
            <a:r>
              <a:rPr lang="en-US" altLang="zh-CN"/>
              <a:t>, </a:t>
            </a:r>
            <a:r>
              <a:rPr lang="zh-CN" altLang="en-US"/>
              <a:t>试求总体均值</a:t>
            </a:r>
            <a:r>
              <a:rPr lang="en-US" altLang="zh-CN" i="1">
                <a:latin typeface="Symbol" panose="05050102010706020507" pitchFamily="18" charset="2"/>
              </a:rPr>
              <a:t>m</a:t>
            </a:r>
            <a:r>
              <a:rPr lang="zh-CN" altLang="en-US"/>
              <a:t>的置信水平为</a:t>
            </a:r>
            <a:r>
              <a:rPr lang="en-US" altLang="zh-CN"/>
              <a:t>0.95</a:t>
            </a:r>
            <a:r>
              <a:rPr lang="zh-CN" altLang="en-US"/>
              <a:t>的置信区间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3C2F-D675-4B70-8200-F8B0D5770F8F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3006725"/>
          </a:xfrm>
        </p:spPr>
        <p:txBody>
          <a:bodyPr/>
          <a:lstStyle/>
          <a:p>
            <a:r>
              <a:rPr lang="zh-CN" altLang="en-US" b="1">
                <a:solidFill>
                  <a:schemeClr val="hlink"/>
                </a:solidFill>
              </a:rPr>
              <a:t>解</a:t>
            </a:r>
            <a:r>
              <a:rPr lang="zh-CN" altLang="en-US"/>
              <a:t> </a:t>
            </a:r>
            <a:r>
              <a:rPr lang="en-US" altLang="zh-CN"/>
              <a:t>1</a:t>
            </a:r>
            <a:r>
              <a:rPr lang="en-US" altLang="zh-CN">
                <a:latin typeface="Symbol" panose="05050102010706020507" pitchFamily="18" charset="2"/>
              </a:rPr>
              <a:t>-</a:t>
            </a:r>
            <a:r>
              <a:rPr lang="en-US" altLang="zh-CN" i="1">
                <a:latin typeface="Symbol" panose="05050102010706020507" pitchFamily="18" charset="2"/>
              </a:rPr>
              <a:t>a</a:t>
            </a:r>
            <a:r>
              <a:rPr lang="en-US" altLang="zh-CN"/>
              <a:t>=0.95, </a:t>
            </a:r>
            <a:r>
              <a:rPr lang="en-US" altLang="zh-CN" i="1">
                <a:latin typeface="Symbol" panose="05050102010706020507" pitchFamily="18" charset="2"/>
              </a:rPr>
              <a:t>a</a:t>
            </a:r>
            <a:r>
              <a:rPr lang="en-US" altLang="zh-CN"/>
              <a:t>/2=0.025, </a:t>
            </a:r>
            <a:r>
              <a:rPr lang="en-US" altLang="zh-CN" i="1"/>
              <a:t>n</a:t>
            </a:r>
            <a:r>
              <a:rPr lang="en-US" altLang="zh-CN">
                <a:latin typeface="Symbol" panose="05050102010706020507" pitchFamily="18" charset="2"/>
              </a:rPr>
              <a:t>-</a:t>
            </a:r>
            <a:r>
              <a:rPr lang="en-US" altLang="zh-CN"/>
              <a:t>1=15, </a:t>
            </a:r>
            <a:r>
              <a:rPr lang="en-US" altLang="zh-CN" i="1"/>
              <a:t>t</a:t>
            </a:r>
            <a:r>
              <a:rPr lang="en-US" altLang="zh-CN" baseline="-25000"/>
              <a:t>0.025</a:t>
            </a:r>
            <a:r>
              <a:rPr lang="en-US" altLang="zh-CN"/>
              <a:t>(15)=2.1315,</a:t>
            </a:r>
            <a:br>
              <a:rPr lang="en-US" altLang="zh-CN"/>
            </a:br>
            <a:r>
              <a:rPr lang="zh-CN" altLang="en-US"/>
              <a:t>由给出数据算得</a:t>
            </a:r>
            <a:r>
              <a:rPr lang="zh-CN" altLang="en-US" baseline="-2000">
                <a:sym typeface="Symbol" panose="05050102010706020507" pitchFamily="18" charset="2"/>
              </a:rPr>
              <a:t>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=503.75, </a:t>
            </a:r>
            <a:r>
              <a:rPr lang="en-US" altLang="zh-CN" i="1">
                <a:sym typeface="Symbol" panose="05050102010706020507" pitchFamily="18" charset="2"/>
              </a:rPr>
              <a:t>s</a:t>
            </a:r>
            <a:r>
              <a:rPr lang="en-US" altLang="zh-CN">
                <a:sym typeface="Symbol" panose="05050102010706020507" pitchFamily="18" charset="2"/>
              </a:rPr>
              <a:t>=6.2022. </a:t>
            </a:r>
            <a:r>
              <a:rPr lang="zh-CN" altLang="en-US">
                <a:sym typeface="Symbol" panose="05050102010706020507" pitchFamily="18" charset="2"/>
              </a:rPr>
              <a:t>可得均值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m</a:t>
            </a:r>
            <a:r>
              <a:rPr lang="zh-CN" altLang="en-US">
                <a:sym typeface="Symbol" panose="05050102010706020507" pitchFamily="18" charset="2"/>
              </a:rPr>
              <a:t>的一个置信水平为</a:t>
            </a:r>
            <a:r>
              <a:rPr lang="en-US" altLang="zh-CN">
                <a:sym typeface="Symbol" panose="05050102010706020507" pitchFamily="18" charset="2"/>
              </a:rPr>
              <a:t>0.95</a:t>
            </a:r>
            <a:r>
              <a:rPr lang="zh-CN" altLang="en-US">
                <a:sym typeface="Symbol" panose="05050102010706020507" pitchFamily="18" charset="2"/>
              </a:rPr>
              <a:t>的置信区间为</a:t>
            </a:r>
            <a:endParaRPr lang="zh-CN" altLang="zh-CN">
              <a:sym typeface="Symbol" panose="05050102010706020507" pitchFamily="18" charset="2"/>
            </a:endParaRPr>
          </a:p>
        </p:txBody>
      </p:sp>
      <p:graphicFrame>
        <p:nvGraphicFramePr>
          <p:cNvPr id="174085" name="Object 5"/>
          <p:cNvGraphicFramePr>
            <a:graphicFrameLocks noChangeAspect="1"/>
          </p:cNvGraphicFramePr>
          <p:nvPr/>
        </p:nvGraphicFramePr>
        <p:xfrm>
          <a:off x="1835150" y="3141663"/>
          <a:ext cx="52197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87" name="Equation" r:id="rId3" imgW="5219640" imgH="1206360" progId="Equation.DSMT4">
                  <p:embed/>
                </p:oleObj>
              </mc:Choice>
              <mc:Fallback>
                <p:oleObj name="Equation" r:id="rId3" imgW="5219640" imgH="1206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141663"/>
                        <a:ext cx="521970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6" name="Text Box 6"/>
          <p:cNvSpPr txBox="1">
            <a:spLocks noChangeArrowheads="1"/>
          </p:cNvSpPr>
          <p:nvPr/>
        </p:nvSpPr>
        <p:spPr bwMode="auto">
          <a:xfrm>
            <a:off x="395288" y="4508500"/>
            <a:ext cx="82089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即        </a:t>
            </a:r>
            <a:r>
              <a:rPr lang="en-US" altLang="zh-CN"/>
              <a:t>(500.4, 507.1).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C333-02E9-48E7-8546-B54D508F1764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959475"/>
          </a:xfrm>
        </p:spPr>
        <p:txBody>
          <a:bodyPr/>
          <a:lstStyle/>
          <a:p>
            <a:r>
              <a:rPr lang="zh-CN" altLang="en-US" b="1">
                <a:solidFill>
                  <a:schemeClr val="hlink"/>
                </a:solidFill>
              </a:rPr>
              <a:t>三</a:t>
            </a:r>
            <a:r>
              <a:rPr lang="en-US" altLang="zh-CN" b="1">
                <a:solidFill>
                  <a:schemeClr val="hlink"/>
                </a:solidFill>
              </a:rPr>
              <a:t>, </a:t>
            </a:r>
            <a:r>
              <a:rPr lang="zh-CN" altLang="en-US" b="1">
                <a:solidFill>
                  <a:schemeClr val="hlink"/>
                </a:solidFill>
              </a:rPr>
              <a:t>单正态总体方差的置信区间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上面给出了总体均值</a:t>
            </a:r>
            <a:r>
              <a:rPr lang="en-US" altLang="zh-CN" i="1">
                <a:latin typeface="Symbol" panose="05050102010706020507" pitchFamily="18" charset="2"/>
              </a:rPr>
              <a:t>m</a:t>
            </a:r>
            <a:r>
              <a:rPr lang="zh-CN" altLang="en-US"/>
              <a:t>的区间估计</a:t>
            </a:r>
            <a:r>
              <a:rPr lang="en-US" altLang="zh-CN"/>
              <a:t>, </a:t>
            </a:r>
            <a:r>
              <a:rPr lang="zh-CN" altLang="en-US"/>
              <a:t>在实际问题中要考虑精度或稳定性时</a:t>
            </a:r>
            <a:r>
              <a:rPr lang="en-US" altLang="zh-CN"/>
              <a:t>, </a:t>
            </a:r>
            <a:r>
              <a:rPr lang="zh-CN" altLang="en-US"/>
              <a:t>需要对正态总体的方差</a:t>
            </a:r>
            <a:r>
              <a:rPr lang="en-US" altLang="zh-CN" i="1">
                <a:latin typeface="Symbol" panose="05050102010706020507" pitchFamily="18" charset="2"/>
              </a:rPr>
              <a:t>s</a:t>
            </a:r>
            <a:r>
              <a:rPr lang="en-US" altLang="zh-CN" baseline="30000"/>
              <a:t>2</a:t>
            </a:r>
            <a:r>
              <a:rPr lang="zh-CN" altLang="en-US"/>
              <a:t>进行区间估计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00215-19F5-49BB-8740-6FA397D3B6D5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24681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b="1">
                <a:solidFill>
                  <a:schemeClr val="hlink"/>
                </a:solidFill>
              </a:rPr>
              <a:t>一</a:t>
            </a:r>
            <a:r>
              <a:rPr lang="en-US" altLang="zh-CN" b="1">
                <a:solidFill>
                  <a:schemeClr val="hlink"/>
                </a:solidFill>
              </a:rPr>
              <a:t>, </a:t>
            </a:r>
            <a:r>
              <a:rPr lang="zh-CN" altLang="en-US" b="1">
                <a:solidFill>
                  <a:schemeClr val="hlink"/>
                </a:solidFill>
              </a:rPr>
              <a:t>置信区间的概念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 b="1">
                <a:solidFill>
                  <a:schemeClr val="hlink"/>
                </a:solidFill>
              </a:rPr>
              <a:t>定义</a:t>
            </a:r>
            <a:r>
              <a:rPr lang="en-US" altLang="zh-CN" b="1">
                <a:solidFill>
                  <a:schemeClr val="hlink"/>
                </a:solidFill>
              </a:rPr>
              <a:t>1</a:t>
            </a:r>
            <a:r>
              <a:rPr lang="en-US" altLang="zh-CN"/>
              <a:t> </a:t>
            </a:r>
            <a:r>
              <a:rPr lang="zh-CN" altLang="en-US"/>
              <a:t>设</a:t>
            </a:r>
            <a:r>
              <a:rPr lang="en-US" altLang="zh-CN" i="1">
                <a:latin typeface="Symbol" panose="05050102010706020507" pitchFamily="18" charset="2"/>
              </a:rPr>
              <a:t>q</a:t>
            </a:r>
            <a:r>
              <a:rPr lang="zh-CN" altLang="en-US"/>
              <a:t>为总体分布的未知参数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,…,</a:t>
            </a:r>
            <a:r>
              <a:rPr lang="en-US" altLang="zh-CN" i="1"/>
              <a:t>X</a:t>
            </a:r>
            <a:r>
              <a:rPr lang="en-US" altLang="zh-CN" i="1" baseline="-25000"/>
              <a:t>n</a:t>
            </a:r>
            <a:r>
              <a:rPr lang="zh-CN" altLang="en-US"/>
              <a:t>是取知总体</a:t>
            </a:r>
            <a:r>
              <a:rPr lang="en-US" altLang="zh-CN" i="1"/>
              <a:t>X</a:t>
            </a:r>
            <a:r>
              <a:rPr lang="zh-CN" altLang="en-US"/>
              <a:t>的一个样本</a:t>
            </a:r>
            <a:r>
              <a:rPr lang="en-US" altLang="zh-CN"/>
              <a:t>, </a:t>
            </a:r>
            <a:r>
              <a:rPr lang="zh-CN" altLang="en-US"/>
              <a:t>对给定的数</a:t>
            </a:r>
            <a:r>
              <a:rPr lang="en-US" altLang="zh-CN"/>
              <a:t>1</a:t>
            </a:r>
            <a:r>
              <a:rPr lang="en-US" altLang="zh-CN">
                <a:latin typeface="Symbol" panose="05050102010706020507" pitchFamily="18" charset="2"/>
              </a:rPr>
              <a:t>-</a:t>
            </a:r>
            <a:r>
              <a:rPr lang="en-US" altLang="zh-CN" i="1">
                <a:latin typeface="Symbol" panose="05050102010706020507" pitchFamily="18" charset="2"/>
              </a:rPr>
              <a:t>a</a:t>
            </a:r>
            <a:r>
              <a:rPr lang="en-US" altLang="zh-CN"/>
              <a:t>(0&lt;</a:t>
            </a:r>
            <a:r>
              <a:rPr lang="en-US" altLang="zh-CN" i="1">
                <a:latin typeface="Symbol" panose="05050102010706020507" pitchFamily="18" charset="2"/>
              </a:rPr>
              <a:t>a</a:t>
            </a:r>
            <a:r>
              <a:rPr lang="en-US" altLang="zh-CN"/>
              <a:t>&lt;1), </a:t>
            </a:r>
            <a:r>
              <a:rPr lang="zh-CN" altLang="en-US"/>
              <a:t>若存在统计量</a:t>
            </a:r>
            <a:br>
              <a:rPr lang="zh-CN" altLang="en-US"/>
            </a:br>
            <a:r>
              <a:rPr lang="zh-CN" altLang="en-US"/>
              <a:t> </a:t>
            </a:r>
            <a:r>
              <a:rPr lang="en-US" altLang="zh-CN" i="1" u="sng">
                <a:latin typeface="Symbol" panose="05050102010706020507" pitchFamily="18" charset="2"/>
              </a:rPr>
              <a:t>q</a:t>
            </a:r>
            <a:r>
              <a:rPr lang="en-US" altLang="zh-CN"/>
              <a:t>=</a:t>
            </a:r>
            <a:r>
              <a:rPr lang="en-US" altLang="zh-CN" i="1" u="sng">
                <a:latin typeface="Symbol" panose="05050102010706020507" pitchFamily="18" charset="2"/>
              </a:rPr>
              <a:t>q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,…,</a:t>
            </a:r>
            <a:r>
              <a:rPr lang="en-US" altLang="zh-CN" i="1"/>
              <a:t>X</a:t>
            </a:r>
            <a:r>
              <a:rPr lang="en-US" altLang="zh-CN" i="1" baseline="-25000"/>
              <a:t>n</a:t>
            </a:r>
            <a:r>
              <a:rPr lang="en-US" altLang="zh-CN"/>
              <a:t>), </a:t>
            </a:r>
            <a:r>
              <a:rPr lang="en-US" altLang="zh-CN" i="1">
                <a:sym typeface="Symbol" panose="05050102010706020507" pitchFamily="18" charset="2"/>
              </a:rPr>
              <a:t>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q</a:t>
            </a:r>
            <a:r>
              <a:rPr lang="en-US" altLang="zh-CN">
                <a:sym typeface="Symbol" panose="05050102010706020507" pitchFamily="18" charset="2"/>
              </a:rPr>
              <a:t> =</a:t>
            </a:r>
            <a:r>
              <a:rPr lang="en-US" altLang="zh-CN" i="1">
                <a:sym typeface="Symbol" panose="05050102010706020507" pitchFamily="18" charset="2"/>
              </a:rPr>
              <a:t>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q 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,…,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 i="1" baseline="-25000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).</a:t>
            </a:r>
            <a:br>
              <a:rPr lang="en-US" altLang="zh-CN">
                <a:sym typeface="Symbol" panose="05050102010706020507" pitchFamily="18" charset="2"/>
              </a:rPr>
            </a:br>
            <a:r>
              <a:rPr lang="zh-CN" altLang="en-US">
                <a:sym typeface="Symbol" panose="05050102010706020507" pitchFamily="18" charset="2"/>
              </a:rPr>
              <a:t>使得	</a:t>
            </a:r>
            <a:r>
              <a:rPr lang="en-US" altLang="zh-CN" i="1">
                <a:sym typeface="Symbol" panose="05050102010706020507" pitchFamily="18" charset="2"/>
              </a:rPr>
              <a:t>P</a:t>
            </a:r>
            <a:r>
              <a:rPr lang="en-US" altLang="zh-CN">
                <a:sym typeface="Symbol" panose="05050102010706020507" pitchFamily="18" charset="2"/>
              </a:rPr>
              <a:t>{ </a:t>
            </a:r>
            <a:r>
              <a:rPr lang="en-US" altLang="zh-CN" i="1" u="sng">
                <a:latin typeface="Symbol" panose="05050102010706020507" pitchFamily="18" charset="2"/>
                <a:sym typeface="Symbol" panose="05050102010706020507" pitchFamily="18" charset="2"/>
              </a:rPr>
              <a:t>q</a:t>
            </a:r>
            <a:r>
              <a:rPr lang="en-US" altLang="zh-CN">
                <a:sym typeface="Symbol" panose="05050102010706020507" pitchFamily="18" charset="2"/>
              </a:rPr>
              <a:t> &lt; 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q</a:t>
            </a:r>
            <a:r>
              <a:rPr lang="en-US" altLang="zh-CN">
                <a:sym typeface="Symbol" panose="05050102010706020507" pitchFamily="18" charset="2"/>
              </a:rPr>
              <a:t> &lt;</a:t>
            </a:r>
            <a:r>
              <a:rPr lang="en-US" altLang="zh-CN" i="1">
                <a:sym typeface="Symbol" panose="05050102010706020507" pitchFamily="18" charset="2"/>
              </a:rPr>
              <a:t>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q</a:t>
            </a:r>
            <a:r>
              <a:rPr lang="en-US" altLang="zh-CN">
                <a:sym typeface="Symbol" panose="05050102010706020507" pitchFamily="18" charset="2"/>
              </a:rPr>
              <a:t>}=1</a:t>
            </a:r>
            <a:r>
              <a:rPr lang="en-US" altLang="zh-CN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.		(3.1)</a:t>
            </a:r>
            <a:br>
              <a:rPr lang="en-US" altLang="zh-CN">
                <a:sym typeface="Symbol" panose="05050102010706020507" pitchFamily="18" charset="2"/>
              </a:rPr>
            </a:br>
            <a:r>
              <a:rPr lang="zh-CN" altLang="en-US">
                <a:sym typeface="Symbol" panose="05050102010706020507" pitchFamily="18" charset="2"/>
              </a:rPr>
              <a:t>则称随机区间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 u="sng">
                <a:latin typeface="Symbol" panose="05050102010706020507" pitchFamily="18" charset="2"/>
                <a:sym typeface="Symbol" panose="05050102010706020507" pitchFamily="18" charset="2"/>
              </a:rPr>
              <a:t>q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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q 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zh-CN" altLang="en-US">
                <a:sym typeface="Symbol" panose="05050102010706020507" pitchFamily="18" charset="2"/>
              </a:rPr>
              <a:t>为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q</a:t>
            </a:r>
            <a:r>
              <a:rPr lang="zh-CN" altLang="en-US">
                <a:sym typeface="Symbol" panose="05050102010706020507" pitchFamily="18" charset="2"/>
              </a:rPr>
              <a:t>的</a:t>
            </a:r>
            <a:r>
              <a:rPr lang="en-US" altLang="zh-CN">
                <a:sym typeface="Symbol" panose="05050102010706020507" pitchFamily="18" charset="2"/>
              </a:rPr>
              <a:t>1</a:t>
            </a:r>
            <a:r>
              <a:rPr lang="en-US" altLang="zh-CN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a</a:t>
            </a:r>
            <a:r>
              <a:rPr lang="zh-CN" altLang="en-US" b="1">
                <a:solidFill>
                  <a:schemeClr val="hlink"/>
                </a:solidFill>
                <a:sym typeface="Symbol" panose="05050102010706020507" pitchFamily="18" charset="2"/>
              </a:rPr>
              <a:t>双侧置信区间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zh-CN" altLang="en-US">
                <a:sym typeface="Symbol" panose="05050102010706020507" pitchFamily="18" charset="2"/>
              </a:rPr>
              <a:t>称</a:t>
            </a:r>
            <a:r>
              <a:rPr lang="en-US" altLang="zh-CN">
                <a:sym typeface="Symbol" panose="05050102010706020507" pitchFamily="18" charset="2"/>
              </a:rPr>
              <a:t>1</a:t>
            </a:r>
            <a:r>
              <a:rPr lang="en-US" altLang="zh-CN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a</a:t>
            </a:r>
            <a:r>
              <a:rPr lang="zh-CN" altLang="en-US">
                <a:sym typeface="Symbol" panose="05050102010706020507" pitchFamily="18" charset="2"/>
              </a:rPr>
              <a:t>为</a:t>
            </a:r>
            <a:r>
              <a:rPr lang="zh-CN" altLang="en-US" b="1">
                <a:solidFill>
                  <a:schemeClr val="hlink"/>
                </a:solidFill>
                <a:sym typeface="Symbol" panose="05050102010706020507" pitchFamily="18" charset="2"/>
              </a:rPr>
              <a:t>置信度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zh-CN" altLang="en-US">
                <a:sym typeface="Symbol" panose="05050102010706020507" pitchFamily="18" charset="2"/>
              </a:rPr>
              <a:t>又分别称</a:t>
            </a:r>
            <a:r>
              <a:rPr lang="en-US" altLang="zh-CN" i="1" u="sng">
                <a:latin typeface="Symbol" panose="05050102010706020507" pitchFamily="18" charset="2"/>
                <a:sym typeface="Symbol" panose="05050102010706020507" pitchFamily="18" charset="2"/>
              </a:rPr>
              <a:t>q</a:t>
            </a:r>
            <a:r>
              <a:rPr lang="zh-CN" altLang="en-US">
                <a:sym typeface="Symbol" panose="05050102010706020507" pitchFamily="18" charset="2"/>
              </a:rPr>
              <a:t>与</a:t>
            </a:r>
            <a:r>
              <a:rPr lang="zh-CN" altLang="en-US" i="1">
                <a:sym typeface="Symbol" panose="05050102010706020507" pitchFamily="18" charset="2"/>
              </a:rPr>
              <a:t>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q </a:t>
            </a:r>
            <a:r>
              <a:rPr lang="zh-CN" altLang="en-US">
                <a:sym typeface="Symbol" panose="05050102010706020507" pitchFamily="18" charset="2"/>
              </a:rPr>
              <a:t>为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q</a:t>
            </a:r>
            <a:r>
              <a:rPr lang="zh-CN" altLang="en-US">
                <a:sym typeface="Symbol" panose="05050102010706020507" pitchFamily="18" charset="2"/>
              </a:rPr>
              <a:t>的</a:t>
            </a:r>
            <a:r>
              <a:rPr lang="zh-CN" altLang="en-US" b="1">
                <a:solidFill>
                  <a:schemeClr val="hlink"/>
                </a:solidFill>
                <a:sym typeface="Symbol" panose="05050102010706020507" pitchFamily="18" charset="2"/>
              </a:rPr>
              <a:t>双侧置信下限</a:t>
            </a:r>
            <a:r>
              <a:rPr lang="zh-CN" altLang="en-US">
                <a:sym typeface="Symbol" panose="05050102010706020507" pitchFamily="18" charset="2"/>
              </a:rPr>
              <a:t>与</a:t>
            </a:r>
            <a:r>
              <a:rPr lang="zh-CN" altLang="en-US" b="1">
                <a:solidFill>
                  <a:schemeClr val="hlink"/>
                </a:solidFill>
                <a:sym typeface="Symbol" panose="05050102010706020507" pitchFamily="18" charset="2"/>
              </a:rPr>
              <a:t>双侧置信上限</a:t>
            </a:r>
            <a:r>
              <a:rPr lang="en-US" altLang="zh-CN"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F501C-EBF0-4955-A9C2-1E28C7D50319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7818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2646362"/>
          </a:xfrm>
        </p:spPr>
        <p:txBody>
          <a:bodyPr/>
          <a:lstStyle/>
          <a:p>
            <a:r>
              <a:rPr lang="zh-CN" altLang="en-US"/>
              <a:t>设总体</a:t>
            </a:r>
            <a:r>
              <a:rPr lang="en-US" altLang="zh-CN" i="1"/>
              <a:t>X</a:t>
            </a:r>
            <a:r>
              <a:rPr lang="en-US" altLang="zh-CN"/>
              <a:t>~</a:t>
            </a:r>
            <a:r>
              <a:rPr lang="en-US" altLang="zh-CN" i="1"/>
              <a:t>N</a:t>
            </a:r>
            <a:r>
              <a:rPr lang="en-US" altLang="zh-CN"/>
              <a:t>(</a:t>
            </a:r>
            <a:r>
              <a:rPr lang="en-US" altLang="zh-CN" i="1">
                <a:latin typeface="Symbol" panose="05050102010706020507" pitchFamily="18" charset="2"/>
              </a:rPr>
              <a:t>m</a:t>
            </a:r>
            <a:r>
              <a:rPr lang="en-US" altLang="zh-CN"/>
              <a:t>,</a:t>
            </a:r>
            <a:r>
              <a:rPr lang="en-US" altLang="zh-CN" i="1">
                <a:latin typeface="Symbol" panose="05050102010706020507" pitchFamily="18" charset="2"/>
              </a:rPr>
              <a:t>s</a:t>
            </a:r>
            <a:r>
              <a:rPr lang="en-US" altLang="zh-CN" baseline="30000"/>
              <a:t>2</a:t>
            </a:r>
            <a:r>
              <a:rPr lang="en-US" altLang="zh-CN"/>
              <a:t>), </a:t>
            </a:r>
            <a:r>
              <a:rPr lang="zh-CN" altLang="en-US"/>
              <a:t>其中</a:t>
            </a:r>
            <a:r>
              <a:rPr lang="en-US" altLang="zh-CN" i="1">
                <a:latin typeface="Symbol" panose="05050102010706020507" pitchFamily="18" charset="2"/>
              </a:rPr>
              <a:t>m</a:t>
            </a:r>
            <a:r>
              <a:rPr lang="en-US" altLang="zh-CN"/>
              <a:t>,</a:t>
            </a:r>
            <a:r>
              <a:rPr lang="en-US" altLang="zh-CN" i="1">
                <a:latin typeface="Symbol" panose="05050102010706020507" pitchFamily="18" charset="2"/>
              </a:rPr>
              <a:t>s</a:t>
            </a:r>
            <a:r>
              <a:rPr lang="en-US" altLang="zh-CN" baseline="30000"/>
              <a:t>2</a:t>
            </a:r>
            <a:r>
              <a:rPr lang="zh-CN" altLang="en-US"/>
              <a:t>未知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,…,</a:t>
            </a:r>
            <a:r>
              <a:rPr lang="en-US" altLang="zh-CN" i="1"/>
              <a:t>X</a:t>
            </a:r>
            <a:r>
              <a:rPr lang="en-US" altLang="zh-CN" i="1" baseline="-25000"/>
              <a:t>n</a:t>
            </a:r>
            <a:r>
              <a:rPr lang="zh-CN" altLang="en-US"/>
              <a:t>是取自总体</a:t>
            </a:r>
            <a:r>
              <a:rPr lang="en-US" altLang="zh-CN" i="1"/>
              <a:t>X</a:t>
            </a:r>
            <a:r>
              <a:rPr lang="zh-CN" altLang="en-US"/>
              <a:t>的样本</a:t>
            </a:r>
            <a:r>
              <a:rPr lang="en-US" altLang="zh-CN"/>
              <a:t>. </a:t>
            </a:r>
            <a:r>
              <a:rPr lang="zh-CN" altLang="en-US"/>
              <a:t>求方差</a:t>
            </a:r>
            <a:r>
              <a:rPr lang="en-US" altLang="zh-CN" i="1">
                <a:latin typeface="Symbol" panose="05050102010706020507" pitchFamily="18" charset="2"/>
              </a:rPr>
              <a:t>s</a:t>
            </a:r>
            <a:r>
              <a:rPr lang="en-US" altLang="zh-CN" baseline="30000"/>
              <a:t>2</a:t>
            </a:r>
            <a:r>
              <a:rPr lang="zh-CN" altLang="en-US"/>
              <a:t>的置信度为</a:t>
            </a:r>
            <a:r>
              <a:rPr lang="en-US" altLang="zh-CN"/>
              <a:t>1</a:t>
            </a:r>
            <a:r>
              <a:rPr lang="en-US" altLang="zh-CN">
                <a:latin typeface="Symbol" panose="05050102010706020507" pitchFamily="18" charset="2"/>
              </a:rPr>
              <a:t>-</a:t>
            </a:r>
            <a:r>
              <a:rPr lang="en-US" altLang="zh-CN" i="1">
                <a:latin typeface="Symbol" panose="05050102010706020507" pitchFamily="18" charset="2"/>
              </a:rPr>
              <a:t>a</a:t>
            </a:r>
            <a:r>
              <a:rPr lang="zh-CN" altLang="en-US"/>
              <a:t>的置信区间</a:t>
            </a:r>
            <a:r>
              <a:rPr lang="en-US" altLang="zh-CN"/>
              <a:t>. </a:t>
            </a:r>
            <a:r>
              <a:rPr lang="en-US" altLang="zh-CN" i="1">
                <a:latin typeface="Symbol" panose="05050102010706020507" pitchFamily="18" charset="2"/>
              </a:rPr>
              <a:t>s</a:t>
            </a:r>
            <a:r>
              <a:rPr lang="en-US" altLang="zh-CN" baseline="30000"/>
              <a:t>2</a:t>
            </a:r>
            <a:r>
              <a:rPr lang="zh-CN" altLang="en-US"/>
              <a:t>的无偏估计为</a:t>
            </a:r>
            <a:r>
              <a:rPr lang="en-US" altLang="zh-CN" i="1"/>
              <a:t>S</a:t>
            </a:r>
            <a:r>
              <a:rPr lang="en-US" altLang="zh-CN" baseline="30000"/>
              <a:t>2</a:t>
            </a:r>
            <a:r>
              <a:rPr lang="en-US" altLang="zh-CN"/>
              <a:t>, </a:t>
            </a:r>
            <a:r>
              <a:rPr lang="zh-CN" altLang="en-US"/>
              <a:t>而且有</a:t>
            </a:r>
          </a:p>
        </p:txBody>
      </p:sp>
      <p:graphicFrame>
        <p:nvGraphicFramePr>
          <p:cNvPr id="178181" name="Object 5"/>
          <p:cNvGraphicFramePr>
            <a:graphicFrameLocks noChangeAspect="1"/>
          </p:cNvGraphicFramePr>
          <p:nvPr/>
        </p:nvGraphicFramePr>
        <p:xfrm>
          <a:off x="2771775" y="2492375"/>
          <a:ext cx="3581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84" name="Equation" r:id="rId3" imgW="3581280" imgH="1066680" progId="Equation.DSMT4">
                  <p:embed/>
                </p:oleObj>
              </mc:Choice>
              <mc:Fallback>
                <p:oleObj name="Equation" r:id="rId3" imgW="3581280" imgH="10666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492375"/>
                        <a:ext cx="35814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2" name="Text Box 6"/>
          <p:cNvSpPr txBox="1">
            <a:spLocks noChangeArrowheads="1"/>
          </p:cNvSpPr>
          <p:nvPr/>
        </p:nvSpPr>
        <p:spPr bwMode="auto">
          <a:xfrm>
            <a:off x="611188" y="3573463"/>
            <a:ext cx="8064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对给定的置信水平</a:t>
            </a:r>
            <a:r>
              <a:rPr lang="en-US" altLang="zh-CN"/>
              <a:t>1</a:t>
            </a:r>
            <a:r>
              <a:rPr lang="en-US" altLang="zh-CN">
                <a:latin typeface="Symbol" panose="05050102010706020507" pitchFamily="18" charset="2"/>
              </a:rPr>
              <a:t>-</a:t>
            </a:r>
            <a:r>
              <a:rPr lang="en-US" altLang="zh-CN" i="1">
                <a:latin typeface="Symbol" panose="05050102010706020507" pitchFamily="18" charset="2"/>
              </a:rPr>
              <a:t>a</a:t>
            </a:r>
            <a:r>
              <a:rPr lang="en-US" altLang="zh-CN"/>
              <a:t>, </a:t>
            </a:r>
            <a:r>
              <a:rPr lang="zh-CN" altLang="en-US"/>
              <a:t>由</a:t>
            </a:r>
          </a:p>
        </p:txBody>
      </p:sp>
      <p:graphicFrame>
        <p:nvGraphicFramePr>
          <p:cNvPr id="178183" name="Object 7"/>
          <p:cNvGraphicFramePr>
            <a:graphicFrameLocks noChangeAspect="1"/>
          </p:cNvGraphicFramePr>
          <p:nvPr/>
        </p:nvGraphicFramePr>
        <p:xfrm>
          <a:off x="323850" y="4221163"/>
          <a:ext cx="84709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85" name="Equation" r:id="rId5" imgW="8470800" imgH="1143000" progId="Equation.DSMT4">
                  <p:embed/>
                </p:oleObj>
              </mc:Choice>
              <mc:Fallback>
                <p:oleObj name="Equation" r:id="rId5" imgW="8470800" imgH="1143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221163"/>
                        <a:ext cx="84709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7FEC9-CB73-4D16-B290-7792C9610CA0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1412875"/>
            <a:ext cx="8229600" cy="1139825"/>
          </a:xfrm>
        </p:spPr>
        <p:txBody>
          <a:bodyPr/>
          <a:lstStyle/>
          <a:p>
            <a:r>
              <a:rPr lang="zh-CN" altLang="en-US"/>
              <a:t>得</a:t>
            </a:r>
          </a:p>
        </p:txBody>
      </p:sp>
      <p:graphicFrame>
        <p:nvGraphicFramePr>
          <p:cNvPr id="180229" name="Object 5"/>
          <p:cNvGraphicFramePr>
            <a:graphicFrameLocks noChangeAspect="1"/>
          </p:cNvGraphicFramePr>
          <p:nvPr/>
        </p:nvGraphicFramePr>
        <p:xfrm>
          <a:off x="395288" y="260350"/>
          <a:ext cx="84709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33" name="Equation" r:id="rId3" imgW="8470800" imgH="1143000" progId="Equation.DSMT4">
                  <p:embed/>
                </p:oleObj>
              </mc:Choice>
              <mc:Fallback>
                <p:oleObj name="Equation" r:id="rId3" imgW="8470800" imgH="1143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60350"/>
                        <a:ext cx="84709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0" name="Object 6"/>
          <p:cNvGraphicFramePr>
            <a:graphicFrameLocks noChangeAspect="1"/>
          </p:cNvGraphicFramePr>
          <p:nvPr/>
        </p:nvGraphicFramePr>
        <p:xfrm>
          <a:off x="827088" y="2060575"/>
          <a:ext cx="78867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34" name="Equation" r:id="rId5" imgW="7886520" imgH="1320480" progId="Equation.DSMT4">
                  <p:embed/>
                </p:oleObj>
              </mc:Choice>
              <mc:Fallback>
                <p:oleObj name="Equation" r:id="rId5" imgW="7886520" imgH="1320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060575"/>
                        <a:ext cx="78867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31" name="Text Box 7"/>
          <p:cNvSpPr txBox="1">
            <a:spLocks noChangeArrowheads="1"/>
          </p:cNvSpPr>
          <p:nvPr/>
        </p:nvSpPr>
        <p:spPr bwMode="auto">
          <a:xfrm>
            <a:off x="323850" y="3500438"/>
            <a:ext cx="82089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于是方差</a:t>
            </a:r>
            <a:r>
              <a:rPr lang="en-US" altLang="zh-CN" i="1">
                <a:latin typeface="Symbol" panose="05050102010706020507" pitchFamily="18" charset="2"/>
              </a:rPr>
              <a:t>s</a:t>
            </a:r>
            <a:r>
              <a:rPr lang="en-US" altLang="zh-CN" baseline="30000"/>
              <a:t>2</a:t>
            </a:r>
            <a:r>
              <a:rPr lang="zh-CN" altLang="en-US"/>
              <a:t>的</a:t>
            </a:r>
            <a:r>
              <a:rPr lang="en-US" altLang="zh-CN"/>
              <a:t>1</a:t>
            </a:r>
            <a:r>
              <a:rPr lang="en-US" altLang="zh-CN">
                <a:latin typeface="Symbol" panose="05050102010706020507" pitchFamily="18" charset="2"/>
              </a:rPr>
              <a:t>-</a:t>
            </a:r>
            <a:r>
              <a:rPr lang="en-US" altLang="zh-CN" i="1">
                <a:latin typeface="Symbol" panose="05050102010706020507" pitchFamily="18" charset="2"/>
              </a:rPr>
              <a:t>a</a:t>
            </a:r>
            <a:r>
              <a:rPr lang="zh-CN" altLang="en-US"/>
              <a:t>置信区间为</a:t>
            </a:r>
          </a:p>
        </p:txBody>
      </p:sp>
      <p:graphicFrame>
        <p:nvGraphicFramePr>
          <p:cNvPr id="180232" name="Object 8"/>
          <p:cNvGraphicFramePr>
            <a:graphicFrameLocks noChangeAspect="1"/>
          </p:cNvGraphicFramePr>
          <p:nvPr/>
        </p:nvGraphicFramePr>
        <p:xfrm>
          <a:off x="1187450" y="4221163"/>
          <a:ext cx="68834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35" name="Equation" r:id="rId7" imgW="6883200" imgH="1320480" progId="Equation.DSMT4">
                  <p:embed/>
                </p:oleObj>
              </mc:Choice>
              <mc:Fallback>
                <p:oleObj name="Equation" r:id="rId7" imgW="6883200" imgH="1320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221163"/>
                        <a:ext cx="68834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986E-297E-4DC8-8079-9FEE0216E1E0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1628775"/>
            <a:ext cx="8229600" cy="1139825"/>
          </a:xfrm>
        </p:spPr>
        <p:txBody>
          <a:bodyPr/>
          <a:lstStyle/>
          <a:p>
            <a:r>
              <a:rPr lang="zh-CN" altLang="en-US"/>
              <a:t>而标准差</a:t>
            </a:r>
            <a:r>
              <a:rPr lang="en-US" altLang="zh-CN" i="1">
                <a:latin typeface="Symbol" panose="05050102010706020507" pitchFamily="18" charset="2"/>
              </a:rPr>
              <a:t>s</a:t>
            </a:r>
            <a:r>
              <a:rPr lang="zh-CN" altLang="en-US"/>
              <a:t>的</a:t>
            </a:r>
            <a:r>
              <a:rPr lang="en-US" altLang="zh-CN"/>
              <a:t>1</a:t>
            </a:r>
            <a:r>
              <a:rPr lang="en-US" altLang="zh-CN">
                <a:latin typeface="Symbol" panose="05050102010706020507" pitchFamily="18" charset="2"/>
              </a:rPr>
              <a:t>-</a:t>
            </a:r>
            <a:r>
              <a:rPr lang="en-US" altLang="zh-CN" i="1">
                <a:latin typeface="Symbol" panose="05050102010706020507" pitchFamily="18" charset="2"/>
              </a:rPr>
              <a:t>a</a:t>
            </a:r>
            <a:r>
              <a:rPr lang="zh-CN" altLang="en-US"/>
              <a:t>置信区间</a:t>
            </a:r>
          </a:p>
        </p:txBody>
      </p:sp>
      <p:graphicFrame>
        <p:nvGraphicFramePr>
          <p:cNvPr id="182277" name="Object 5"/>
          <p:cNvGraphicFramePr>
            <a:graphicFrameLocks noChangeAspect="1"/>
          </p:cNvGraphicFramePr>
          <p:nvPr/>
        </p:nvGraphicFramePr>
        <p:xfrm>
          <a:off x="1476375" y="260350"/>
          <a:ext cx="68834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79" name="Equation" r:id="rId3" imgW="6883200" imgH="1320480" progId="Equation.DSMT4">
                  <p:embed/>
                </p:oleObj>
              </mc:Choice>
              <mc:Fallback>
                <p:oleObj name="Equation" r:id="rId3" imgW="6883200" imgH="1320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60350"/>
                        <a:ext cx="68834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971550" y="2492375"/>
          <a:ext cx="78105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80" name="Equation" r:id="rId5" imgW="7810200" imgH="1447560" progId="Equation.DSMT4">
                  <p:embed/>
                </p:oleObj>
              </mc:Choice>
              <mc:Fallback>
                <p:oleObj name="Equation" r:id="rId5" imgW="7810200" imgH="14475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492375"/>
                        <a:ext cx="78105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D921-E682-4917-81CE-42142BB7C85C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29600" cy="5616575"/>
          </a:xfrm>
        </p:spPr>
        <p:txBody>
          <a:bodyPr/>
          <a:lstStyle/>
          <a:p>
            <a:r>
              <a:rPr lang="zh-CN" altLang="en-US" b="1">
                <a:solidFill>
                  <a:schemeClr val="hlink"/>
                </a:solidFill>
              </a:rPr>
              <a:t>例</a:t>
            </a:r>
            <a:r>
              <a:rPr lang="en-US" altLang="zh-CN" b="1">
                <a:solidFill>
                  <a:schemeClr val="hlink"/>
                </a:solidFill>
              </a:rPr>
              <a:t>5</a:t>
            </a:r>
            <a:r>
              <a:rPr lang="en-US" altLang="zh-CN"/>
              <a:t> </a:t>
            </a:r>
            <a:r>
              <a:rPr lang="zh-CN" altLang="en-US"/>
              <a:t>为考察某大学成年男性的胆固醇水平</a:t>
            </a:r>
            <a:r>
              <a:rPr lang="en-US" altLang="zh-CN"/>
              <a:t>, </a:t>
            </a:r>
            <a:r>
              <a:rPr lang="zh-CN" altLang="en-US"/>
              <a:t>现抽取了样本容量为</a:t>
            </a:r>
            <a:r>
              <a:rPr lang="en-US" altLang="zh-CN"/>
              <a:t>25</a:t>
            </a:r>
            <a:r>
              <a:rPr lang="zh-CN" altLang="en-US"/>
              <a:t>的一样本</a:t>
            </a:r>
            <a:r>
              <a:rPr lang="en-US" altLang="zh-CN"/>
              <a:t>, </a:t>
            </a:r>
            <a:r>
              <a:rPr lang="zh-CN" altLang="en-US"/>
              <a:t>并测得样本均值</a:t>
            </a:r>
            <a:r>
              <a:rPr lang="zh-CN" altLang="en-US" baseline="-2000">
                <a:sym typeface="Symbol" panose="05050102010706020507" pitchFamily="18" charset="2"/>
              </a:rPr>
              <a:t>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=186, </a:t>
            </a:r>
            <a:r>
              <a:rPr lang="zh-CN" altLang="en-US">
                <a:sym typeface="Symbol" panose="05050102010706020507" pitchFamily="18" charset="2"/>
              </a:rPr>
              <a:t>样本标准差</a:t>
            </a:r>
            <a:r>
              <a:rPr lang="en-US" altLang="zh-CN" i="1">
                <a:sym typeface="Symbol" panose="05050102010706020507" pitchFamily="18" charset="2"/>
              </a:rPr>
              <a:t>s</a:t>
            </a:r>
            <a:r>
              <a:rPr lang="en-US" altLang="zh-CN">
                <a:sym typeface="Symbol" panose="05050102010706020507" pitchFamily="18" charset="2"/>
              </a:rPr>
              <a:t>=12, </a:t>
            </a:r>
            <a:r>
              <a:rPr lang="zh-CN" altLang="en-US">
                <a:sym typeface="Symbol" panose="05050102010706020507" pitchFamily="18" charset="2"/>
              </a:rPr>
              <a:t>假定所论胆固醇水平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~</a:t>
            </a:r>
            <a:r>
              <a:rPr lang="en-US" altLang="zh-CN" i="1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m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s</a:t>
            </a:r>
            <a:r>
              <a:rPr lang="en-US" altLang="zh-CN" baseline="30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), 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m</a:t>
            </a:r>
            <a:r>
              <a:rPr lang="zh-CN" altLang="en-US">
                <a:sym typeface="Symbol" panose="05050102010706020507" pitchFamily="18" charset="2"/>
              </a:rPr>
              <a:t>与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s</a:t>
            </a:r>
            <a:r>
              <a:rPr lang="en-US" altLang="zh-CN" baseline="30000">
                <a:sym typeface="Symbol" panose="05050102010706020507" pitchFamily="18" charset="2"/>
              </a:rPr>
              <a:t>2</a:t>
            </a:r>
            <a:r>
              <a:rPr lang="zh-CN" altLang="en-US">
                <a:sym typeface="Symbol" panose="05050102010706020507" pitchFamily="18" charset="2"/>
              </a:rPr>
              <a:t>均未知</a:t>
            </a:r>
            <a:r>
              <a:rPr lang="en-US" altLang="zh-CN">
                <a:sym typeface="Symbol" panose="05050102010706020507" pitchFamily="18" charset="2"/>
              </a:rPr>
              <a:t>. </a:t>
            </a:r>
            <a:r>
              <a:rPr lang="zh-CN" altLang="en-US">
                <a:sym typeface="Symbol" panose="05050102010706020507" pitchFamily="18" charset="2"/>
              </a:rPr>
              <a:t>试分别求出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m</a:t>
            </a:r>
            <a:r>
              <a:rPr lang="zh-CN" altLang="en-US">
                <a:sym typeface="Symbol" panose="05050102010706020507" pitchFamily="18" charset="2"/>
              </a:rPr>
              <a:t>及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s</a:t>
            </a:r>
            <a:r>
              <a:rPr lang="zh-CN" altLang="en-US">
                <a:sym typeface="Symbol" panose="05050102010706020507" pitchFamily="18" charset="2"/>
              </a:rPr>
              <a:t>的</a:t>
            </a:r>
            <a:r>
              <a:rPr lang="en-US" altLang="zh-CN">
                <a:sym typeface="Symbol" panose="05050102010706020507" pitchFamily="18" charset="2"/>
              </a:rPr>
              <a:t>90%</a:t>
            </a:r>
            <a:r>
              <a:rPr lang="zh-CN" altLang="en-US">
                <a:sym typeface="Symbol" panose="05050102010706020507" pitchFamily="18" charset="2"/>
              </a:rPr>
              <a:t>置信区间</a:t>
            </a:r>
            <a:r>
              <a:rPr lang="en-US" altLang="zh-CN"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BD7CE-A896-49B6-B7E2-C3F7F76329F6}" type="slidenum">
              <a:rPr lang="en-US" altLang="zh-CN"/>
              <a:pPr/>
              <a:t>44</a:t>
            </a:fld>
            <a:endParaRPr lang="en-US" altLang="zh-CN"/>
          </a:p>
        </p:txBody>
      </p:sp>
      <p:graphicFrame>
        <p:nvGraphicFramePr>
          <p:cNvPr id="186372" name="Object 4"/>
          <p:cNvGraphicFramePr>
            <a:graphicFrameLocks noChangeAspect="1"/>
          </p:cNvGraphicFramePr>
          <p:nvPr/>
        </p:nvGraphicFramePr>
        <p:xfrm>
          <a:off x="323850" y="333375"/>
          <a:ext cx="8597900" cy="610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73" name="Document" r:id="rId3" imgW="8598600" imgH="6107466" progId="Word.Document.8">
                  <p:embed/>
                </p:oleObj>
              </mc:Choice>
              <mc:Fallback>
                <p:oleObj name="Document" r:id="rId3" imgW="8598600" imgH="610746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33375"/>
                        <a:ext cx="8597900" cy="610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A70F-2F62-4DE5-8309-192AC97ADD2D}" type="slidenum">
              <a:rPr lang="en-US" altLang="zh-CN"/>
              <a:pPr/>
              <a:t>45</a:t>
            </a:fld>
            <a:endParaRPr lang="en-US" altLang="zh-CN"/>
          </a:p>
        </p:txBody>
      </p:sp>
      <p:graphicFrame>
        <p:nvGraphicFramePr>
          <p:cNvPr id="187396" name="Object 4"/>
          <p:cNvGraphicFramePr>
            <a:graphicFrameLocks noChangeAspect="1"/>
          </p:cNvGraphicFramePr>
          <p:nvPr/>
        </p:nvGraphicFramePr>
        <p:xfrm>
          <a:off x="250825" y="260350"/>
          <a:ext cx="8478838" cy="590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97" name="Document" r:id="rId3" imgW="8479340" imgH="5901171" progId="Word.Document.8">
                  <p:embed/>
                </p:oleObj>
              </mc:Choice>
              <mc:Fallback>
                <p:oleObj name="Document" r:id="rId3" imgW="8479340" imgH="5901171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60350"/>
                        <a:ext cx="8478838" cy="590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31FC-DAB7-48CA-B06B-647A04862D84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238750"/>
          </a:xfrm>
        </p:spPr>
        <p:txBody>
          <a:bodyPr/>
          <a:lstStyle/>
          <a:p>
            <a:r>
              <a:rPr lang="zh-CN" altLang="en-US" b="1">
                <a:solidFill>
                  <a:schemeClr val="hlink"/>
                </a:solidFill>
              </a:rPr>
              <a:t>四</a:t>
            </a:r>
            <a:r>
              <a:rPr lang="en-US" altLang="zh-CN" b="1">
                <a:solidFill>
                  <a:schemeClr val="hlink"/>
                </a:solidFill>
              </a:rPr>
              <a:t>, </a:t>
            </a:r>
            <a:r>
              <a:rPr lang="zh-CN" altLang="en-US" b="1">
                <a:solidFill>
                  <a:schemeClr val="hlink"/>
                </a:solidFill>
              </a:rPr>
              <a:t>双正态总体均值差的置信区间</a:t>
            </a:r>
            <a:r>
              <a:rPr lang="en-US" altLang="zh-CN" b="1">
                <a:solidFill>
                  <a:schemeClr val="hlink"/>
                </a:solidFill>
              </a:rPr>
              <a:t>(1)</a:t>
            </a:r>
            <a:r>
              <a:rPr lang="en-US" altLang="zh-CN"/>
              <a:t/>
            </a:r>
            <a:br>
              <a:rPr lang="en-US" altLang="zh-CN"/>
            </a:br>
            <a:r>
              <a:rPr lang="zh-CN" altLang="en-US"/>
              <a:t>在实际问题中</a:t>
            </a:r>
            <a:r>
              <a:rPr lang="en-US" altLang="zh-CN"/>
              <a:t>, </a:t>
            </a:r>
            <a:r>
              <a:rPr lang="zh-CN" altLang="en-US"/>
              <a:t>往往需要知道两个正态总体均值之间或方差之间是否有差异</a:t>
            </a:r>
            <a:r>
              <a:rPr lang="en-US" altLang="zh-CN"/>
              <a:t>, </a:t>
            </a:r>
            <a:r>
              <a:rPr lang="zh-CN" altLang="en-US"/>
              <a:t>从而要研究两个正态总体的均值差或者方差比的置信区间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C36C-650C-428D-80E4-A1DBEC586875}" type="slidenum">
              <a:rPr lang="en-US" altLang="zh-CN"/>
              <a:pPr/>
              <a:t>47</a:t>
            </a:fld>
            <a:endParaRPr lang="en-US" altLang="zh-CN"/>
          </a:p>
        </p:txBody>
      </p:sp>
      <p:graphicFrame>
        <p:nvGraphicFramePr>
          <p:cNvPr id="190468" name="Object 4"/>
          <p:cNvGraphicFramePr>
            <a:graphicFrameLocks noChangeAspect="1"/>
          </p:cNvGraphicFramePr>
          <p:nvPr/>
        </p:nvGraphicFramePr>
        <p:xfrm>
          <a:off x="395288" y="260350"/>
          <a:ext cx="8510587" cy="601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69" name="Document" r:id="rId3" imgW="8509873" imgH="6018899" progId="Word.Document.8">
                  <p:embed/>
                </p:oleObj>
              </mc:Choice>
              <mc:Fallback>
                <p:oleObj name="Document" r:id="rId3" imgW="8509873" imgH="6018899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60350"/>
                        <a:ext cx="8510587" cy="601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6483-B25B-4DE6-A66C-3CA83164A210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1341438"/>
            <a:ext cx="8229600" cy="1139825"/>
          </a:xfrm>
        </p:spPr>
        <p:txBody>
          <a:bodyPr/>
          <a:lstStyle/>
          <a:p>
            <a:r>
              <a:rPr lang="zh-CN" altLang="en-US"/>
              <a:t>对给定的置信水平</a:t>
            </a:r>
            <a:r>
              <a:rPr lang="en-US" altLang="zh-CN"/>
              <a:t>1</a:t>
            </a:r>
            <a:r>
              <a:rPr lang="en-US" altLang="zh-CN">
                <a:latin typeface="Symbol" panose="05050102010706020507" pitchFamily="18" charset="2"/>
              </a:rPr>
              <a:t>-</a:t>
            </a:r>
            <a:r>
              <a:rPr lang="en-US" altLang="zh-CN" i="1">
                <a:latin typeface="Symbol" panose="05050102010706020507" pitchFamily="18" charset="2"/>
              </a:rPr>
              <a:t>a</a:t>
            </a:r>
            <a:r>
              <a:rPr lang="en-US" altLang="zh-CN"/>
              <a:t>, </a:t>
            </a:r>
            <a:r>
              <a:rPr lang="zh-CN" altLang="en-US"/>
              <a:t>由</a:t>
            </a:r>
          </a:p>
        </p:txBody>
      </p:sp>
      <p:sp>
        <p:nvSpPr>
          <p:cNvPr id="191494" name="Rectangle 6"/>
          <p:cNvSpPr>
            <a:spLocks noChangeArrowheads="1"/>
          </p:cNvSpPr>
          <p:nvPr/>
        </p:nvSpPr>
        <p:spPr bwMode="auto">
          <a:xfrm>
            <a:off x="0" y="2757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1493" name="Object 5"/>
          <p:cNvGraphicFramePr>
            <a:graphicFrameLocks noChangeAspect="1"/>
          </p:cNvGraphicFramePr>
          <p:nvPr/>
        </p:nvGraphicFramePr>
        <p:xfrm>
          <a:off x="1547813" y="0"/>
          <a:ext cx="521970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98" name="Equation" r:id="rId3" imgW="5219700" imgH="1346200" progId="Equation.DSMT4">
                  <p:embed/>
                </p:oleObj>
              </mc:Choice>
              <mc:Fallback>
                <p:oleObj name="Equation" r:id="rId3" imgW="5219700" imgH="1346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0"/>
                        <a:ext cx="5219700" cy="1343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5" name="Object 7"/>
          <p:cNvGraphicFramePr>
            <a:graphicFrameLocks noChangeAspect="1"/>
          </p:cNvGraphicFramePr>
          <p:nvPr/>
        </p:nvGraphicFramePr>
        <p:xfrm>
          <a:off x="1042988" y="1989138"/>
          <a:ext cx="71120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99" name="Equation" r:id="rId5" imgW="7111800" imgH="1498320" progId="Equation.DSMT4">
                  <p:embed/>
                </p:oleObj>
              </mc:Choice>
              <mc:Fallback>
                <p:oleObj name="Equation" r:id="rId5" imgW="7111800" imgH="14983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989138"/>
                        <a:ext cx="711200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6" name="Text Box 8"/>
          <p:cNvSpPr txBox="1">
            <a:spLocks noChangeArrowheads="1"/>
          </p:cNvSpPr>
          <p:nvPr/>
        </p:nvSpPr>
        <p:spPr bwMode="auto">
          <a:xfrm>
            <a:off x="395288" y="3573463"/>
            <a:ext cx="8569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可导出</a:t>
            </a:r>
            <a:r>
              <a:rPr lang="en-US" altLang="zh-CN" i="1">
                <a:latin typeface="Symbol" panose="05050102010706020507" pitchFamily="18" charset="2"/>
              </a:rPr>
              <a:t>m</a:t>
            </a:r>
            <a:r>
              <a:rPr lang="en-US" altLang="zh-CN" baseline="-25000"/>
              <a:t>1</a:t>
            </a:r>
            <a:r>
              <a:rPr lang="en-US" altLang="zh-CN">
                <a:latin typeface="Symbol" panose="05050102010706020507" pitchFamily="18" charset="2"/>
              </a:rPr>
              <a:t>-</a:t>
            </a:r>
            <a:r>
              <a:rPr lang="en-US" altLang="zh-CN" i="1">
                <a:latin typeface="Symbol" panose="05050102010706020507" pitchFamily="18" charset="2"/>
              </a:rPr>
              <a:t>m</a:t>
            </a:r>
            <a:r>
              <a:rPr lang="en-US" altLang="zh-CN" baseline="-25000"/>
              <a:t>2</a:t>
            </a:r>
            <a:r>
              <a:rPr lang="zh-CN" altLang="en-US"/>
              <a:t>的置信度为</a:t>
            </a:r>
            <a:r>
              <a:rPr lang="en-US" altLang="zh-CN"/>
              <a:t>1</a:t>
            </a:r>
            <a:r>
              <a:rPr lang="en-US" altLang="zh-CN">
                <a:latin typeface="Symbol" panose="05050102010706020507" pitchFamily="18" charset="2"/>
              </a:rPr>
              <a:t>-</a:t>
            </a:r>
            <a:r>
              <a:rPr lang="en-US" altLang="zh-CN" i="1">
                <a:latin typeface="Symbol" panose="05050102010706020507" pitchFamily="18" charset="2"/>
              </a:rPr>
              <a:t>a</a:t>
            </a:r>
            <a:r>
              <a:rPr lang="zh-CN" altLang="en-US"/>
              <a:t>的置信区间为</a:t>
            </a:r>
          </a:p>
        </p:txBody>
      </p:sp>
      <p:graphicFrame>
        <p:nvGraphicFramePr>
          <p:cNvPr id="191497" name="Object 9"/>
          <p:cNvGraphicFramePr>
            <a:graphicFrameLocks noChangeAspect="1"/>
          </p:cNvGraphicFramePr>
          <p:nvPr/>
        </p:nvGraphicFramePr>
        <p:xfrm>
          <a:off x="323850" y="4292600"/>
          <a:ext cx="868045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00" name="Equation" r:id="rId7" imgW="9003960" imgH="2133360" progId="Equation.DSMT4">
                  <p:embed/>
                </p:oleObj>
              </mc:Choice>
              <mc:Fallback>
                <p:oleObj name="Equation" r:id="rId7" imgW="9003960" imgH="21333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292600"/>
                        <a:ext cx="868045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F658-59BC-4089-AE4B-8CE64DF8DFFF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527675"/>
          </a:xfrm>
        </p:spPr>
        <p:txBody>
          <a:bodyPr/>
          <a:lstStyle/>
          <a:p>
            <a:r>
              <a:rPr lang="zh-CN" altLang="en-US" b="1">
                <a:solidFill>
                  <a:schemeClr val="hlink"/>
                </a:solidFill>
              </a:rPr>
              <a:t>例</a:t>
            </a:r>
            <a:r>
              <a:rPr lang="en-US" altLang="zh-CN" b="1">
                <a:solidFill>
                  <a:schemeClr val="hlink"/>
                </a:solidFill>
              </a:rPr>
              <a:t>6</a:t>
            </a:r>
            <a:r>
              <a:rPr lang="en-US" altLang="zh-CN"/>
              <a:t> 1986</a:t>
            </a:r>
            <a:r>
              <a:rPr lang="zh-CN" altLang="en-US"/>
              <a:t>年在某地区分行业调查职工平均工资情况</a:t>
            </a:r>
            <a:r>
              <a:rPr lang="en-US" altLang="zh-CN"/>
              <a:t>: </a:t>
            </a:r>
            <a:r>
              <a:rPr lang="zh-CN" altLang="en-US"/>
              <a:t>已知体育</a:t>
            </a:r>
            <a:r>
              <a:rPr lang="en-US" altLang="zh-CN"/>
              <a:t>, </a:t>
            </a:r>
            <a:r>
              <a:rPr lang="zh-CN" altLang="en-US"/>
              <a:t>卫生</a:t>
            </a:r>
            <a:r>
              <a:rPr lang="en-US" altLang="zh-CN"/>
              <a:t>, </a:t>
            </a:r>
            <a:r>
              <a:rPr lang="zh-CN" altLang="en-US"/>
              <a:t>社会福利事业职工工资</a:t>
            </a:r>
            <a:r>
              <a:rPr lang="en-US" altLang="zh-CN" i="1"/>
              <a:t>X</a:t>
            </a:r>
            <a:r>
              <a:rPr lang="en-US" altLang="zh-CN"/>
              <a:t>(</a:t>
            </a:r>
            <a:r>
              <a:rPr lang="zh-CN" altLang="en-US"/>
              <a:t>单位</a:t>
            </a:r>
            <a:r>
              <a:rPr lang="en-US" altLang="zh-CN"/>
              <a:t>: </a:t>
            </a:r>
            <a:r>
              <a:rPr lang="zh-CN" altLang="en-US"/>
              <a:t>元</a:t>
            </a:r>
            <a:r>
              <a:rPr lang="en-US" altLang="zh-CN"/>
              <a:t>)~</a:t>
            </a:r>
            <a:r>
              <a:rPr lang="en-US" altLang="zh-CN" i="1"/>
              <a:t>N</a:t>
            </a:r>
            <a:r>
              <a:rPr lang="en-US" altLang="zh-CN"/>
              <a:t>(</a:t>
            </a:r>
            <a:r>
              <a:rPr lang="en-US" altLang="zh-CN" i="1">
                <a:latin typeface="Symbol" panose="05050102010706020507" pitchFamily="18" charset="2"/>
              </a:rPr>
              <a:t>m</a:t>
            </a:r>
            <a:r>
              <a:rPr lang="en-US" altLang="zh-CN" baseline="-25000"/>
              <a:t>1</a:t>
            </a:r>
            <a:r>
              <a:rPr lang="en-US" altLang="zh-CN"/>
              <a:t>, 218</a:t>
            </a:r>
            <a:r>
              <a:rPr lang="en-US" altLang="zh-CN" baseline="30000"/>
              <a:t>2</a:t>
            </a:r>
            <a:r>
              <a:rPr lang="en-US" altLang="zh-CN"/>
              <a:t>); </a:t>
            </a:r>
            <a:r>
              <a:rPr lang="zh-CN" altLang="en-US"/>
              <a:t>文教</a:t>
            </a:r>
            <a:r>
              <a:rPr lang="en-US" altLang="zh-CN"/>
              <a:t>, </a:t>
            </a:r>
            <a:r>
              <a:rPr lang="zh-CN" altLang="en-US"/>
              <a:t>艺术</a:t>
            </a:r>
            <a:r>
              <a:rPr lang="en-US" altLang="zh-CN"/>
              <a:t>, </a:t>
            </a:r>
            <a:r>
              <a:rPr lang="zh-CN" altLang="en-US"/>
              <a:t>广播事业职工工资</a:t>
            </a:r>
            <a:r>
              <a:rPr lang="en-US" altLang="zh-CN" i="1"/>
              <a:t>Y</a:t>
            </a:r>
            <a:r>
              <a:rPr lang="en-US" altLang="zh-CN"/>
              <a:t>(</a:t>
            </a:r>
            <a:r>
              <a:rPr lang="zh-CN" altLang="en-US"/>
              <a:t>单位</a:t>
            </a:r>
            <a:r>
              <a:rPr lang="en-US" altLang="zh-CN"/>
              <a:t>: </a:t>
            </a:r>
            <a:r>
              <a:rPr lang="zh-CN" altLang="en-US"/>
              <a:t>元</a:t>
            </a:r>
            <a:r>
              <a:rPr lang="en-US" altLang="zh-CN"/>
              <a:t>)~</a:t>
            </a:r>
            <a:r>
              <a:rPr lang="en-US" altLang="zh-CN" i="1"/>
              <a:t>N</a:t>
            </a:r>
            <a:r>
              <a:rPr lang="en-US" altLang="zh-CN"/>
              <a:t>(</a:t>
            </a:r>
            <a:r>
              <a:rPr lang="en-US" altLang="zh-CN" i="1">
                <a:latin typeface="Symbol" panose="05050102010706020507" pitchFamily="18" charset="2"/>
              </a:rPr>
              <a:t>m</a:t>
            </a:r>
            <a:r>
              <a:rPr lang="en-US" altLang="zh-CN" baseline="-25000"/>
              <a:t>2</a:t>
            </a:r>
            <a:r>
              <a:rPr lang="en-US" altLang="zh-CN"/>
              <a:t>, 227</a:t>
            </a:r>
            <a:r>
              <a:rPr lang="en-US" altLang="zh-CN" baseline="30000"/>
              <a:t>2</a:t>
            </a:r>
            <a:r>
              <a:rPr lang="en-US" altLang="zh-CN"/>
              <a:t>), </a:t>
            </a:r>
            <a:r>
              <a:rPr lang="zh-CN" altLang="en-US"/>
              <a:t>从总体</a:t>
            </a:r>
            <a:r>
              <a:rPr lang="en-US" altLang="zh-CN" i="1"/>
              <a:t>X</a:t>
            </a:r>
            <a:r>
              <a:rPr lang="zh-CN" altLang="en-US"/>
              <a:t>中调查</a:t>
            </a:r>
            <a:r>
              <a:rPr lang="en-US" altLang="zh-CN"/>
              <a:t>25</a:t>
            </a:r>
            <a:r>
              <a:rPr lang="zh-CN" altLang="en-US"/>
              <a:t>人</a:t>
            </a:r>
            <a:r>
              <a:rPr lang="en-US" altLang="zh-CN"/>
              <a:t>, </a:t>
            </a:r>
            <a:r>
              <a:rPr lang="zh-CN" altLang="en-US"/>
              <a:t>平均工资</a:t>
            </a:r>
            <a:r>
              <a:rPr lang="en-US" altLang="zh-CN"/>
              <a:t>1286</a:t>
            </a:r>
            <a:r>
              <a:rPr lang="zh-CN" altLang="en-US"/>
              <a:t>元</a:t>
            </a:r>
            <a:r>
              <a:rPr lang="en-US" altLang="zh-CN"/>
              <a:t>, </a:t>
            </a:r>
            <a:r>
              <a:rPr lang="zh-CN" altLang="en-US"/>
              <a:t>从总体</a:t>
            </a:r>
            <a:r>
              <a:rPr lang="en-US" altLang="zh-CN" i="1"/>
              <a:t>Y</a:t>
            </a:r>
            <a:r>
              <a:rPr lang="zh-CN" altLang="en-US"/>
              <a:t>中调查</a:t>
            </a:r>
            <a:r>
              <a:rPr lang="en-US" altLang="zh-CN"/>
              <a:t>30</a:t>
            </a:r>
            <a:r>
              <a:rPr lang="zh-CN" altLang="en-US"/>
              <a:t>人</a:t>
            </a:r>
            <a:r>
              <a:rPr lang="en-US" altLang="zh-CN"/>
              <a:t>, </a:t>
            </a:r>
            <a:r>
              <a:rPr lang="zh-CN" altLang="en-US"/>
              <a:t>平均工资</a:t>
            </a:r>
            <a:r>
              <a:rPr lang="en-US" altLang="zh-CN"/>
              <a:t>1272</a:t>
            </a:r>
            <a:r>
              <a:rPr lang="zh-CN" altLang="en-US"/>
              <a:t>元</a:t>
            </a:r>
            <a:r>
              <a:rPr lang="en-US" altLang="zh-CN"/>
              <a:t>, </a:t>
            </a:r>
            <a:r>
              <a:rPr lang="zh-CN" altLang="en-US"/>
              <a:t>求这两大类行业职工平均工资之差的</a:t>
            </a:r>
            <a:r>
              <a:rPr lang="en-US" altLang="zh-CN"/>
              <a:t>99%</a:t>
            </a:r>
            <a:r>
              <a:rPr lang="zh-CN" altLang="en-US"/>
              <a:t>的置信区间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E887-2DB2-430A-BDC2-E13B6D7A5F08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1983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b="1">
                <a:solidFill>
                  <a:schemeClr val="hlink"/>
                </a:solidFill>
              </a:rPr>
              <a:t>注</a:t>
            </a:r>
            <a:r>
              <a:rPr lang="en-US" altLang="zh-CN"/>
              <a:t>: </a:t>
            </a:r>
            <a:r>
              <a:rPr lang="en-US" altLang="zh-CN">
                <a:latin typeface="宋体" panose="02010600030101010101" pitchFamily="2" charset="-122"/>
              </a:rPr>
              <a:t>①</a:t>
            </a:r>
            <a:r>
              <a:rPr lang="zh-CN" altLang="en-US"/>
              <a:t>置信度</a:t>
            </a:r>
            <a:r>
              <a:rPr lang="en-US" altLang="zh-CN"/>
              <a:t>1</a:t>
            </a:r>
            <a:r>
              <a:rPr lang="en-US" altLang="zh-CN">
                <a:latin typeface="Symbol" panose="05050102010706020507" pitchFamily="18" charset="2"/>
              </a:rPr>
              <a:t>-</a:t>
            </a:r>
            <a:r>
              <a:rPr lang="en-US" altLang="zh-CN" i="1">
                <a:latin typeface="Symbol" panose="05050102010706020507" pitchFamily="18" charset="2"/>
              </a:rPr>
              <a:t>a</a:t>
            </a:r>
            <a:r>
              <a:rPr lang="zh-CN" altLang="en-US"/>
              <a:t>的含义</a:t>
            </a:r>
            <a:r>
              <a:rPr lang="en-US" altLang="zh-CN"/>
              <a:t>: </a:t>
            </a:r>
            <a:r>
              <a:rPr lang="zh-CN" altLang="en-US"/>
              <a:t>在随机抽样中</a:t>
            </a:r>
            <a:r>
              <a:rPr lang="en-US" altLang="zh-CN"/>
              <a:t>, </a:t>
            </a:r>
            <a:r>
              <a:rPr lang="zh-CN" altLang="en-US"/>
              <a:t>若重复抽样多次</a:t>
            </a:r>
            <a:r>
              <a:rPr lang="en-US" altLang="zh-CN"/>
              <a:t>, </a:t>
            </a:r>
            <a:r>
              <a:rPr lang="zh-CN" altLang="en-US"/>
              <a:t>得到样本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,…,</a:t>
            </a:r>
            <a:r>
              <a:rPr lang="en-US" altLang="zh-CN" i="1"/>
              <a:t>X</a:t>
            </a:r>
            <a:r>
              <a:rPr lang="en-US" altLang="zh-CN" i="1" baseline="-25000"/>
              <a:t>n</a:t>
            </a:r>
            <a:r>
              <a:rPr lang="zh-CN" altLang="en-US"/>
              <a:t>的多个样本值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,…,</a:t>
            </a:r>
            <a:r>
              <a:rPr lang="en-US" altLang="zh-CN" i="1"/>
              <a:t>x</a:t>
            </a:r>
            <a:r>
              <a:rPr lang="en-US" altLang="zh-CN" i="1" baseline="-25000"/>
              <a:t>n</a:t>
            </a:r>
            <a:r>
              <a:rPr lang="en-US" altLang="zh-CN"/>
              <a:t>, </a:t>
            </a:r>
            <a:r>
              <a:rPr lang="zh-CN" altLang="en-US"/>
              <a:t>对应每个样本值都确定了一个置信区间</a:t>
            </a:r>
            <a:r>
              <a:rPr lang="en-US" altLang="zh-CN"/>
              <a:t>(</a:t>
            </a:r>
            <a:r>
              <a:rPr lang="en-US" altLang="zh-CN" i="1" u="sng">
                <a:latin typeface="Symbol" panose="05050102010706020507" pitchFamily="18" charset="2"/>
              </a:rPr>
              <a:t>q</a:t>
            </a:r>
            <a:r>
              <a:rPr lang="en-US" altLang="zh-CN"/>
              <a:t>,</a:t>
            </a:r>
            <a:r>
              <a:rPr lang="en-US" altLang="zh-CN" i="1">
                <a:sym typeface="Symbol" panose="05050102010706020507" pitchFamily="18" charset="2"/>
              </a:rPr>
              <a:t></a:t>
            </a:r>
            <a:r>
              <a:rPr lang="en-US" altLang="zh-CN" i="1">
                <a:latin typeface="Symbol" panose="05050102010706020507" pitchFamily="18" charset="2"/>
              </a:rPr>
              <a:t>q </a:t>
            </a:r>
            <a:r>
              <a:rPr lang="en-US" altLang="zh-CN"/>
              <a:t>), </a:t>
            </a:r>
            <a:r>
              <a:rPr lang="zh-CN" altLang="en-US"/>
              <a:t>每个这样的区间要么包含了</a:t>
            </a:r>
            <a:r>
              <a:rPr lang="en-US" altLang="zh-CN" i="1">
                <a:latin typeface="Symbol" panose="05050102010706020507" pitchFamily="18" charset="2"/>
              </a:rPr>
              <a:t>q</a:t>
            </a:r>
            <a:r>
              <a:rPr lang="zh-CN" altLang="en-US"/>
              <a:t>的真值</a:t>
            </a:r>
            <a:r>
              <a:rPr lang="en-US" altLang="zh-CN"/>
              <a:t>, </a:t>
            </a:r>
            <a:r>
              <a:rPr lang="zh-CN" altLang="en-US"/>
              <a:t>要么不包含</a:t>
            </a:r>
            <a:r>
              <a:rPr lang="en-US" altLang="zh-CN" i="1">
                <a:latin typeface="Symbol" panose="05050102010706020507" pitchFamily="18" charset="2"/>
              </a:rPr>
              <a:t>q</a:t>
            </a:r>
            <a:r>
              <a:rPr lang="zh-CN" altLang="en-US"/>
              <a:t>的真值</a:t>
            </a:r>
            <a:r>
              <a:rPr lang="en-US" altLang="zh-CN"/>
              <a:t>. </a:t>
            </a:r>
            <a:r>
              <a:rPr lang="zh-CN" altLang="en-US"/>
              <a:t>根据大数定理</a:t>
            </a:r>
            <a:r>
              <a:rPr lang="en-US" altLang="zh-CN"/>
              <a:t>, </a:t>
            </a:r>
            <a:r>
              <a:rPr lang="zh-CN" altLang="en-US"/>
              <a:t>这些区间中包含真值的频率接近置信度</a:t>
            </a:r>
            <a:r>
              <a:rPr lang="en-US" altLang="zh-CN"/>
              <a:t>1</a:t>
            </a:r>
            <a:r>
              <a:rPr lang="en-US" altLang="zh-CN">
                <a:latin typeface="Symbol" panose="05050102010706020507" pitchFamily="18" charset="2"/>
              </a:rPr>
              <a:t>-</a:t>
            </a:r>
            <a:r>
              <a:rPr lang="en-US" altLang="zh-CN" i="1">
                <a:latin typeface="Symbol" panose="05050102010706020507" pitchFamily="18" charset="2"/>
              </a:rPr>
              <a:t>a</a:t>
            </a:r>
            <a:r>
              <a:rPr lang="en-US" altLang="zh-CN"/>
              <a:t>.</a:t>
            </a:r>
            <a:br>
              <a:rPr lang="en-US" altLang="zh-CN"/>
            </a:br>
            <a:r>
              <a:rPr lang="en-US" altLang="zh-CN">
                <a:latin typeface="宋体" panose="02010600030101010101" pitchFamily="2" charset="-122"/>
              </a:rPr>
              <a:t>②</a:t>
            </a:r>
            <a:r>
              <a:rPr lang="zh-CN" altLang="en-US"/>
              <a:t>置信区间</a:t>
            </a:r>
            <a:r>
              <a:rPr lang="en-US" altLang="zh-CN"/>
              <a:t>(</a:t>
            </a:r>
            <a:r>
              <a:rPr lang="en-US" altLang="zh-CN" i="1" u="sng">
                <a:latin typeface="Symbol" panose="05050102010706020507" pitchFamily="18" charset="2"/>
              </a:rPr>
              <a:t>q</a:t>
            </a:r>
            <a:r>
              <a:rPr lang="en-US" altLang="zh-CN"/>
              <a:t>,</a:t>
            </a:r>
            <a:r>
              <a:rPr lang="en-US" altLang="zh-CN" i="1">
                <a:sym typeface="Symbol" panose="05050102010706020507" pitchFamily="18" charset="2"/>
              </a:rPr>
              <a:t></a:t>
            </a:r>
            <a:r>
              <a:rPr lang="en-US" altLang="zh-CN" i="1">
                <a:latin typeface="Symbol" panose="05050102010706020507" pitchFamily="18" charset="2"/>
              </a:rPr>
              <a:t>q </a:t>
            </a:r>
            <a:r>
              <a:rPr lang="en-US" altLang="zh-CN"/>
              <a:t>)</a:t>
            </a:r>
            <a:r>
              <a:rPr lang="zh-CN" altLang="en-US"/>
              <a:t>也是对未知参数</a:t>
            </a:r>
            <a:r>
              <a:rPr lang="en-US" altLang="zh-CN" i="1">
                <a:latin typeface="Symbol" panose="05050102010706020507" pitchFamily="18" charset="2"/>
              </a:rPr>
              <a:t>q</a:t>
            </a:r>
            <a:r>
              <a:rPr lang="zh-CN" altLang="en-US"/>
              <a:t>的一种估计</a:t>
            </a:r>
            <a:r>
              <a:rPr lang="en-US" altLang="zh-CN"/>
              <a:t>, </a:t>
            </a:r>
            <a:r>
              <a:rPr lang="zh-CN" altLang="en-US"/>
              <a:t>区间的长度意味着误差</a:t>
            </a:r>
            <a:r>
              <a:rPr lang="en-US" altLang="zh-CN"/>
              <a:t>, </a:t>
            </a:r>
            <a:r>
              <a:rPr lang="zh-CN" altLang="en-US"/>
              <a:t>故区间估计与点估计是互补的两种参数估计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BB5E-35AC-495F-BB93-8A4D957C0AC0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9558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959475"/>
          </a:xfrm>
        </p:spPr>
        <p:txBody>
          <a:bodyPr/>
          <a:lstStyle/>
          <a:p>
            <a:r>
              <a:rPr lang="zh-CN" altLang="en-US" b="1">
                <a:solidFill>
                  <a:schemeClr val="hlink"/>
                </a:solidFill>
              </a:rPr>
              <a:t>解</a:t>
            </a:r>
            <a:r>
              <a:rPr lang="zh-CN" altLang="en-US"/>
              <a:t> 由于</a:t>
            </a:r>
            <a:r>
              <a:rPr lang="en-US" altLang="zh-CN"/>
              <a:t>1</a:t>
            </a:r>
            <a:r>
              <a:rPr lang="en-US" altLang="zh-CN">
                <a:latin typeface="Symbol" panose="05050102010706020507" pitchFamily="18" charset="2"/>
              </a:rPr>
              <a:t>-</a:t>
            </a:r>
            <a:r>
              <a:rPr lang="en-US" altLang="zh-CN" i="1">
                <a:latin typeface="Symbol" panose="05050102010706020507" pitchFamily="18" charset="2"/>
              </a:rPr>
              <a:t>a</a:t>
            </a:r>
            <a:r>
              <a:rPr lang="en-US" altLang="zh-CN"/>
              <a:t>=0.99, </a:t>
            </a:r>
            <a:r>
              <a:rPr lang="zh-CN" altLang="en-US"/>
              <a:t>故</a:t>
            </a:r>
            <a:r>
              <a:rPr lang="en-US" altLang="zh-CN" i="1">
                <a:latin typeface="Symbol" panose="05050102010706020507" pitchFamily="18" charset="2"/>
              </a:rPr>
              <a:t>a</a:t>
            </a:r>
            <a:r>
              <a:rPr lang="en-US" altLang="zh-CN"/>
              <a:t>=0.01, </a:t>
            </a:r>
            <a:r>
              <a:rPr lang="zh-CN" altLang="en-US"/>
              <a:t>查表得</a:t>
            </a:r>
            <a:r>
              <a:rPr lang="en-US" altLang="zh-CN" i="1"/>
              <a:t>u</a:t>
            </a:r>
            <a:r>
              <a:rPr lang="en-US" altLang="zh-CN" baseline="-25000"/>
              <a:t>0.005</a:t>
            </a:r>
            <a:r>
              <a:rPr lang="en-US" altLang="zh-CN"/>
              <a:t>=2.576, </a:t>
            </a:r>
            <a:r>
              <a:rPr lang="zh-CN" altLang="en-US"/>
              <a:t>又</a:t>
            </a:r>
            <a:r>
              <a:rPr lang="en-US" altLang="zh-CN" i="1"/>
              <a:t>n</a:t>
            </a:r>
            <a:r>
              <a:rPr lang="en-US" altLang="zh-CN" baseline="-25000"/>
              <a:t>1</a:t>
            </a:r>
            <a:r>
              <a:rPr lang="en-US" altLang="zh-CN"/>
              <a:t>=25, </a:t>
            </a:r>
            <a:r>
              <a:rPr lang="en-US" altLang="zh-CN" i="1"/>
              <a:t>n</a:t>
            </a:r>
            <a:r>
              <a:rPr lang="en-US" altLang="zh-CN" baseline="-25000"/>
              <a:t>2</a:t>
            </a:r>
            <a:r>
              <a:rPr lang="en-US" altLang="zh-CN"/>
              <a:t>=30, </a:t>
            </a:r>
            <a:r>
              <a:rPr lang="en-US" altLang="zh-CN" i="1">
                <a:latin typeface="Symbol" panose="05050102010706020507" pitchFamily="18" charset="2"/>
              </a:rPr>
              <a:t>s</a:t>
            </a:r>
            <a:r>
              <a:rPr lang="en-US" altLang="zh-CN" baseline="-25000"/>
              <a:t>1</a:t>
            </a:r>
            <a:r>
              <a:rPr lang="en-US" altLang="zh-CN" baseline="30000"/>
              <a:t>2</a:t>
            </a:r>
            <a:r>
              <a:rPr lang="en-US" altLang="zh-CN"/>
              <a:t>=218</a:t>
            </a:r>
            <a:r>
              <a:rPr lang="en-US" altLang="zh-CN" baseline="30000"/>
              <a:t>2</a:t>
            </a:r>
            <a:r>
              <a:rPr lang="en-US" altLang="zh-CN"/>
              <a:t>, </a:t>
            </a:r>
            <a:r>
              <a:rPr lang="en-US" altLang="zh-CN" i="1">
                <a:latin typeface="Symbol" panose="05050102010706020507" pitchFamily="18" charset="2"/>
              </a:rPr>
              <a:t>s</a:t>
            </a:r>
            <a:r>
              <a:rPr lang="en-US" altLang="zh-CN" baseline="-25000"/>
              <a:t>2</a:t>
            </a:r>
            <a:r>
              <a:rPr lang="en-US" altLang="zh-CN" baseline="30000"/>
              <a:t>2</a:t>
            </a:r>
            <a:r>
              <a:rPr lang="en-US" altLang="zh-CN"/>
              <a:t>=227</a:t>
            </a:r>
            <a:r>
              <a:rPr lang="en-US" altLang="zh-CN" baseline="30000"/>
              <a:t>2</a:t>
            </a:r>
            <a:r>
              <a:rPr lang="en-US" altLang="zh-CN"/>
              <a:t>, </a:t>
            </a:r>
            <a:r>
              <a:rPr lang="en-US" altLang="zh-CN" baseline="-2000">
                <a:sym typeface="Symbol" panose="05050102010706020507" pitchFamily="18" charset="2"/>
              </a:rPr>
              <a:t>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=1286, </a:t>
            </a:r>
            <a:r>
              <a:rPr lang="en-US" altLang="zh-CN" baseline="-2000">
                <a:sym typeface="Symbol" panose="05050102010706020507" pitchFamily="18" charset="2"/>
              </a:rPr>
              <a:t>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=1272, </a:t>
            </a:r>
            <a:r>
              <a:rPr lang="zh-CN" altLang="en-US">
                <a:sym typeface="Symbol" panose="05050102010706020507" pitchFamily="18" charset="2"/>
              </a:rPr>
              <a:t>于是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zh-CN" altLang="en-US">
                <a:sym typeface="Symbol" panose="05050102010706020507" pitchFamily="18" charset="2"/>
              </a:rPr>
              <a:t>由公式</a:t>
            </a:r>
            <a:r>
              <a:rPr lang="en-US" altLang="zh-CN">
                <a:sym typeface="Symbol" panose="05050102010706020507" pitchFamily="18" charset="2"/>
              </a:rPr>
              <a:t>(4.5)</a:t>
            </a:r>
            <a:r>
              <a:rPr lang="zh-CN" altLang="en-US">
                <a:sym typeface="Symbol" panose="05050102010706020507" pitchFamily="18" charset="2"/>
              </a:rPr>
              <a:t>算出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m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m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zh-CN" altLang="en-US">
                <a:sym typeface="Symbol" panose="05050102010706020507" pitchFamily="18" charset="2"/>
              </a:rPr>
              <a:t>的置信概率为</a:t>
            </a:r>
            <a:r>
              <a:rPr lang="en-US" altLang="zh-CN">
                <a:sym typeface="Symbol" panose="05050102010706020507" pitchFamily="18" charset="2"/>
              </a:rPr>
              <a:t>99%</a:t>
            </a:r>
            <a:r>
              <a:rPr lang="zh-CN" altLang="en-US">
                <a:sym typeface="Symbol" panose="05050102010706020507" pitchFamily="18" charset="2"/>
              </a:rPr>
              <a:t>的置信区间为</a:t>
            </a:r>
            <a:br>
              <a:rPr lang="zh-CN" altLang="en-US">
                <a:sym typeface="Symbol" panose="05050102010706020507" pitchFamily="18" charset="2"/>
              </a:rPr>
            </a:br>
            <a:r>
              <a:rPr lang="zh-CN" altLang="en-US">
                <a:sym typeface="Symbol" panose="05050102010706020507" pitchFamily="18" charset="2"/>
              </a:rPr>
              <a:t>	</a:t>
            </a:r>
            <a:r>
              <a:rPr lang="en-US" altLang="zh-CN">
                <a:sym typeface="Symbol" panose="05050102010706020507" pitchFamily="18" charset="2"/>
              </a:rPr>
              <a:t>[</a:t>
            </a:r>
            <a:r>
              <a:rPr lang="en-US" altLang="zh-CN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zh-CN">
                <a:sym typeface="Symbol" panose="05050102010706020507" pitchFamily="18" charset="2"/>
              </a:rPr>
              <a:t>140.96, 168.96]</a:t>
            </a:r>
          </a:p>
        </p:txBody>
      </p:sp>
      <p:sp>
        <p:nvSpPr>
          <p:cNvPr id="195589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39750" y="1989138"/>
            <a:ext cx="936625" cy="576262"/>
          </a:xfrm>
          <a:prstGeom prst="actionButtonBlank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9D32-778B-4D1D-924F-36E7F7CC90AF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3079750"/>
          </a:xfrm>
        </p:spPr>
        <p:txBody>
          <a:bodyPr/>
          <a:lstStyle/>
          <a:p>
            <a:r>
              <a:rPr lang="zh-CN" altLang="en-US" b="1">
                <a:solidFill>
                  <a:schemeClr val="hlink"/>
                </a:solidFill>
              </a:rPr>
              <a:t>五</a:t>
            </a:r>
            <a:r>
              <a:rPr lang="en-US" altLang="zh-CN" b="1">
                <a:solidFill>
                  <a:schemeClr val="hlink"/>
                </a:solidFill>
              </a:rPr>
              <a:t>, </a:t>
            </a:r>
            <a:r>
              <a:rPr lang="zh-CN" altLang="en-US" b="1">
                <a:solidFill>
                  <a:schemeClr val="hlink"/>
                </a:solidFill>
              </a:rPr>
              <a:t>双正态总体均值差的置信区间</a:t>
            </a:r>
            <a:r>
              <a:rPr lang="en-US" altLang="zh-CN" b="1">
                <a:solidFill>
                  <a:schemeClr val="hlink"/>
                </a:solidFill>
              </a:rPr>
              <a:t>(2)</a:t>
            </a:r>
            <a:r>
              <a:rPr lang="en-US" altLang="zh-CN"/>
              <a:t/>
            </a:r>
            <a:br>
              <a:rPr lang="en-US" altLang="zh-CN"/>
            </a:br>
            <a:r>
              <a:rPr lang="zh-CN" altLang="en-US"/>
              <a:t>设</a:t>
            </a:r>
            <a:r>
              <a:rPr lang="zh-CN" altLang="en-US">
                <a:sym typeface="Symbol" panose="05050102010706020507" pitchFamily="18" charset="2"/>
              </a:rPr>
              <a:t>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zh-CN" altLang="en-US">
                <a:sym typeface="Symbol" panose="05050102010706020507" pitchFamily="18" charset="2"/>
              </a:rPr>
              <a:t>是总体</a:t>
            </a:r>
            <a:r>
              <a:rPr lang="en-US" altLang="zh-CN" i="1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m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s</a:t>
            </a:r>
            <a:r>
              <a:rPr lang="en-US" altLang="zh-CN" baseline="30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zh-CN" altLang="en-US">
                <a:sym typeface="Symbol" panose="05050102010706020507" pitchFamily="18" charset="2"/>
              </a:rPr>
              <a:t>的容量为</a:t>
            </a:r>
            <a:r>
              <a:rPr lang="en-US" altLang="zh-CN" i="1">
                <a:sym typeface="Symbol" panose="05050102010706020507" pitchFamily="18" charset="2"/>
              </a:rPr>
              <a:t>n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zh-CN" altLang="en-US">
                <a:sym typeface="Symbol" panose="05050102010706020507" pitchFamily="18" charset="2"/>
              </a:rPr>
              <a:t>的样本均值</a:t>
            </a:r>
            <a:r>
              <a:rPr lang="en-US" altLang="zh-CN">
                <a:sym typeface="Symbol" panose="05050102010706020507" pitchFamily="18" charset="2"/>
              </a:rPr>
              <a:t>, 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zh-CN" altLang="en-US">
                <a:sym typeface="Symbol" panose="05050102010706020507" pitchFamily="18" charset="2"/>
              </a:rPr>
              <a:t>是总体</a:t>
            </a:r>
            <a:r>
              <a:rPr lang="en-US" altLang="zh-CN" i="1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m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s</a:t>
            </a:r>
            <a:r>
              <a:rPr lang="en-US" altLang="zh-CN" baseline="30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zh-CN" altLang="en-US">
                <a:sym typeface="Symbol" panose="05050102010706020507" pitchFamily="18" charset="2"/>
              </a:rPr>
              <a:t>的容量为</a:t>
            </a:r>
            <a:r>
              <a:rPr lang="en-US" altLang="zh-CN" i="1">
                <a:sym typeface="Symbol" panose="05050102010706020507" pitchFamily="18" charset="2"/>
              </a:rPr>
              <a:t>n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zh-CN" altLang="en-US">
                <a:sym typeface="Symbol" panose="05050102010706020507" pitchFamily="18" charset="2"/>
              </a:rPr>
              <a:t>的样本均值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zh-CN" altLang="en-US">
                <a:sym typeface="Symbol" panose="05050102010706020507" pitchFamily="18" charset="2"/>
              </a:rPr>
              <a:t>且两总体相互独立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zh-CN" altLang="en-US">
                <a:sym typeface="Symbol" panose="05050102010706020507" pitchFamily="18" charset="2"/>
              </a:rPr>
              <a:t>其中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m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m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zh-CN" altLang="en-US">
                <a:sym typeface="Symbol" panose="05050102010706020507" pitchFamily="18" charset="2"/>
              </a:rPr>
              <a:t>及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s</a:t>
            </a:r>
            <a:r>
              <a:rPr lang="zh-CN" altLang="en-US">
                <a:sym typeface="Symbol" panose="05050102010706020507" pitchFamily="18" charset="2"/>
              </a:rPr>
              <a:t>未知</a:t>
            </a:r>
            <a:r>
              <a:rPr lang="en-US" altLang="zh-CN">
                <a:sym typeface="Symbol" panose="05050102010706020507" pitchFamily="18" charset="2"/>
              </a:rPr>
              <a:t>. </a:t>
            </a:r>
            <a:r>
              <a:rPr lang="zh-CN" altLang="en-US">
                <a:sym typeface="Symbol" panose="05050102010706020507" pitchFamily="18" charset="2"/>
              </a:rPr>
              <a:t>从第五章第三节定理</a:t>
            </a:r>
            <a:r>
              <a:rPr lang="en-US" altLang="zh-CN">
                <a:sym typeface="Symbol" panose="05050102010706020507" pitchFamily="18" charset="2"/>
              </a:rPr>
              <a:t>4</a:t>
            </a:r>
            <a:r>
              <a:rPr lang="zh-CN" altLang="en-US">
                <a:sym typeface="Symbol" panose="05050102010706020507" pitchFamily="18" charset="2"/>
              </a:rPr>
              <a:t>知</a:t>
            </a:r>
          </a:p>
        </p:txBody>
      </p:sp>
      <p:graphicFrame>
        <p:nvGraphicFramePr>
          <p:cNvPr id="197637" name="Object 5"/>
          <p:cNvGraphicFramePr>
            <a:graphicFrameLocks noChangeAspect="1"/>
          </p:cNvGraphicFramePr>
          <p:nvPr/>
        </p:nvGraphicFramePr>
        <p:xfrm>
          <a:off x="971550" y="3141663"/>
          <a:ext cx="70866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40" name="Equation" r:id="rId3" imgW="7086600" imgH="1282680" progId="Equation.DSMT4">
                  <p:embed/>
                </p:oleObj>
              </mc:Choice>
              <mc:Fallback>
                <p:oleObj name="Equation" r:id="rId3" imgW="7086600" imgH="12826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141663"/>
                        <a:ext cx="708660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38" name="Text Box 6"/>
          <p:cNvSpPr txBox="1">
            <a:spLocks noChangeArrowheads="1"/>
          </p:cNvSpPr>
          <p:nvPr/>
        </p:nvSpPr>
        <p:spPr bwMode="auto">
          <a:xfrm>
            <a:off x="539750" y="4508500"/>
            <a:ext cx="2592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其中</a:t>
            </a:r>
          </a:p>
        </p:txBody>
      </p:sp>
      <p:graphicFrame>
        <p:nvGraphicFramePr>
          <p:cNvPr id="197639" name="Object 7"/>
          <p:cNvGraphicFramePr>
            <a:graphicFrameLocks noChangeAspect="1"/>
          </p:cNvGraphicFramePr>
          <p:nvPr/>
        </p:nvGraphicFramePr>
        <p:xfrm>
          <a:off x="1619250" y="4581525"/>
          <a:ext cx="62357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41" name="Equation" r:id="rId5" imgW="6235560" imgH="1180800" progId="Equation.DSMT4">
                  <p:embed/>
                </p:oleObj>
              </mc:Choice>
              <mc:Fallback>
                <p:oleObj name="Equation" r:id="rId5" imgW="6235560" imgH="1180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581525"/>
                        <a:ext cx="62357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68B0-5D0B-4F24-835F-A15A0DDAFD93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9968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r>
              <a:rPr lang="zh-CN" altLang="en-US"/>
              <a:t>对给定置信水平</a:t>
            </a:r>
            <a:r>
              <a:rPr lang="en-US" altLang="zh-CN"/>
              <a:t>1</a:t>
            </a:r>
            <a:r>
              <a:rPr lang="en-US" altLang="zh-CN">
                <a:latin typeface="Symbol" panose="05050102010706020507" pitchFamily="18" charset="2"/>
              </a:rPr>
              <a:t>-</a:t>
            </a:r>
            <a:r>
              <a:rPr lang="en-US" altLang="zh-CN" i="1">
                <a:latin typeface="Symbol" panose="05050102010706020507" pitchFamily="18" charset="2"/>
              </a:rPr>
              <a:t>a</a:t>
            </a:r>
            <a:r>
              <a:rPr lang="en-US" altLang="zh-CN"/>
              <a:t>, </a:t>
            </a:r>
            <a:r>
              <a:rPr lang="zh-CN" altLang="en-US"/>
              <a:t>由</a:t>
            </a:r>
          </a:p>
        </p:txBody>
      </p:sp>
      <p:graphicFrame>
        <p:nvGraphicFramePr>
          <p:cNvPr id="199685" name="Object 5"/>
          <p:cNvGraphicFramePr>
            <a:graphicFrameLocks noChangeAspect="1"/>
          </p:cNvGraphicFramePr>
          <p:nvPr/>
        </p:nvGraphicFramePr>
        <p:xfrm>
          <a:off x="1331913" y="1052513"/>
          <a:ext cx="5842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88" name="Equation" r:id="rId3" imgW="5841720" imgH="533160" progId="Equation.DSMT4">
                  <p:embed/>
                </p:oleObj>
              </mc:Choice>
              <mc:Fallback>
                <p:oleObj name="Equation" r:id="rId3" imgW="5841720" imgH="5331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052513"/>
                        <a:ext cx="5842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86" name="Text Box 6"/>
          <p:cNvSpPr txBox="1">
            <a:spLocks noChangeArrowheads="1"/>
          </p:cNvSpPr>
          <p:nvPr/>
        </p:nvSpPr>
        <p:spPr bwMode="auto">
          <a:xfrm>
            <a:off x="468313" y="1773238"/>
            <a:ext cx="8207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可导出</a:t>
            </a:r>
            <a:r>
              <a:rPr lang="en-US" altLang="zh-CN" i="1">
                <a:latin typeface="Symbol" panose="05050102010706020507" pitchFamily="18" charset="2"/>
              </a:rPr>
              <a:t>m</a:t>
            </a:r>
            <a:r>
              <a:rPr lang="en-US" altLang="zh-CN" baseline="-25000"/>
              <a:t>1</a:t>
            </a:r>
            <a:r>
              <a:rPr lang="en-US" altLang="zh-CN" i="1">
                <a:latin typeface="Symbol" panose="05050102010706020507" pitchFamily="18" charset="2"/>
              </a:rPr>
              <a:t>-m</a:t>
            </a:r>
            <a:r>
              <a:rPr lang="en-US" altLang="zh-CN" baseline="-25000"/>
              <a:t>2</a:t>
            </a:r>
            <a:r>
              <a:rPr lang="zh-CN" altLang="en-US"/>
              <a:t>的</a:t>
            </a:r>
            <a:r>
              <a:rPr lang="en-US" altLang="zh-CN"/>
              <a:t>1</a:t>
            </a:r>
            <a:r>
              <a:rPr lang="en-US" altLang="zh-CN">
                <a:latin typeface="Symbol" panose="05050102010706020507" pitchFamily="18" charset="2"/>
              </a:rPr>
              <a:t>-</a:t>
            </a:r>
            <a:r>
              <a:rPr lang="en-US" altLang="zh-CN" i="1">
                <a:latin typeface="Symbol" panose="05050102010706020507" pitchFamily="18" charset="2"/>
              </a:rPr>
              <a:t>a</a:t>
            </a:r>
            <a:r>
              <a:rPr lang="zh-CN" altLang="en-US"/>
              <a:t>置信区间为</a:t>
            </a:r>
          </a:p>
        </p:txBody>
      </p:sp>
      <p:graphicFrame>
        <p:nvGraphicFramePr>
          <p:cNvPr id="199687" name="Object 7"/>
          <p:cNvGraphicFramePr>
            <a:graphicFrameLocks noChangeAspect="1"/>
          </p:cNvGraphicFramePr>
          <p:nvPr/>
        </p:nvGraphicFramePr>
        <p:xfrm>
          <a:off x="611188" y="2492375"/>
          <a:ext cx="7505700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89" name="Equation" r:id="rId5" imgW="7505640" imgH="2946240" progId="Equation.DSMT4">
                  <p:embed/>
                </p:oleObj>
              </mc:Choice>
              <mc:Fallback>
                <p:oleObj name="Equation" r:id="rId5" imgW="7505640" imgH="29462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492375"/>
                        <a:ext cx="7505700" cy="294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541D3-516B-4252-8463-26583956C6FC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20173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103937"/>
          </a:xfrm>
        </p:spPr>
        <p:txBody>
          <a:bodyPr/>
          <a:lstStyle/>
          <a:p>
            <a:r>
              <a:rPr lang="zh-CN" altLang="en-US" sz="3200" b="1">
                <a:solidFill>
                  <a:schemeClr val="hlink"/>
                </a:solidFill>
              </a:rPr>
              <a:t>例</a:t>
            </a:r>
            <a:r>
              <a:rPr lang="en-US" altLang="zh-CN" sz="3200" b="1">
                <a:solidFill>
                  <a:schemeClr val="hlink"/>
                </a:solidFill>
              </a:rPr>
              <a:t>7</a:t>
            </a:r>
            <a:r>
              <a:rPr lang="en-US" altLang="zh-CN" sz="3200"/>
              <a:t> A,B</a:t>
            </a:r>
            <a:r>
              <a:rPr lang="zh-CN" altLang="en-US" sz="3200"/>
              <a:t>两个地区种植同一型号的小麦</a:t>
            </a:r>
            <a:r>
              <a:rPr lang="en-US" altLang="zh-CN" sz="3200"/>
              <a:t>. </a:t>
            </a:r>
            <a:r>
              <a:rPr lang="zh-CN" altLang="en-US" sz="3200"/>
              <a:t>现抽取了</a:t>
            </a:r>
            <a:r>
              <a:rPr lang="en-US" altLang="zh-CN" sz="3200"/>
              <a:t>19</a:t>
            </a:r>
            <a:r>
              <a:rPr lang="zh-CN" altLang="en-US" sz="3200"/>
              <a:t>块面积相同的麦田</a:t>
            </a:r>
            <a:r>
              <a:rPr lang="en-US" altLang="zh-CN" sz="3200"/>
              <a:t>, </a:t>
            </a:r>
            <a:r>
              <a:rPr lang="zh-CN" altLang="en-US" sz="3200"/>
              <a:t>其中</a:t>
            </a:r>
            <a:r>
              <a:rPr lang="en-US" altLang="zh-CN" sz="3200"/>
              <a:t>9</a:t>
            </a:r>
            <a:r>
              <a:rPr lang="zh-CN" altLang="en-US" sz="3200"/>
              <a:t>块属于地区</a:t>
            </a:r>
            <a:r>
              <a:rPr lang="en-US" altLang="zh-CN" sz="3200"/>
              <a:t>A, </a:t>
            </a:r>
            <a:r>
              <a:rPr lang="zh-CN" altLang="en-US" sz="3200"/>
              <a:t>另外</a:t>
            </a:r>
            <a:r>
              <a:rPr lang="en-US" altLang="zh-CN" sz="3200"/>
              <a:t>10</a:t>
            </a:r>
            <a:r>
              <a:rPr lang="zh-CN" altLang="en-US" sz="3200"/>
              <a:t>块属于地区</a:t>
            </a:r>
            <a:r>
              <a:rPr lang="en-US" altLang="zh-CN" sz="3200"/>
              <a:t>B, </a:t>
            </a:r>
            <a:r>
              <a:rPr lang="zh-CN" altLang="en-US" sz="3200"/>
              <a:t>测得它们的小麦产量</a:t>
            </a:r>
            <a:r>
              <a:rPr lang="en-US" altLang="zh-CN" sz="3200"/>
              <a:t>(</a:t>
            </a:r>
            <a:r>
              <a:rPr lang="zh-CN" altLang="en-US" sz="3200"/>
              <a:t>以</a:t>
            </a:r>
            <a:r>
              <a:rPr lang="en-US" altLang="zh-CN" sz="3200"/>
              <a:t>kg</a:t>
            </a:r>
            <a:r>
              <a:rPr lang="zh-CN" altLang="en-US" sz="3200"/>
              <a:t>计</a:t>
            </a:r>
            <a:r>
              <a:rPr lang="en-US" altLang="zh-CN" sz="3200"/>
              <a:t>)</a:t>
            </a:r>
            <a:r>
              <a:rPr lang="zh-CN" altLang="en-US" sz="3200"/>
              <a:t>分别如下</a:t>
            </a:r>
            <a:r>
              <a:rPr lang="en-US" altLang="zh-CN" sz="3200"/>
              <a:t>:</a:t>
            </a:r>
            <a:br>
              <a:rPr lang="en-US" altLang="zh-CN" sz="3200"/>
            </a:br>
            <a:r>
              <a:rPr lang="zh-CN" altLang="en-US" sz="3200"/>
              <a:t>地区</a:t>
            </a:r>
            <a:r>
              <a:rPr lang="en-US" altLang="zh-CN" sz="3200"/>
              <a:t>A:100, 105, 110, 125, 110, 98, 105, 116, 112;</a:t>
            </a:r>
            <a:br>
              <a:rPr lang="en-US" altLang="zh-CN" sz="3200"/>
            </a:br>
            <a:r>
              <a:rPr lang="zh-CN" altLang="en-US" sz="3200"/>
              <a:t>地区</a:t>
            </a:r>
            <a:r>
              <a:rPr lang="en-US" altLang="zh-CN" sz="3200"/>
              <a:t>B: 101, 100, 105, 115, 111, 107, 106, 121, 102, 92.</a:t>
            </a:r>
            <a:br>
              <a:rPr lang="en-US" altLang="zh-CN" sz="3200"/>
            </a:br>
            <a:r>
              <a:rPr lang="zh-CN" altLang="en-US" sz="3200"/>
              <a:t>设地区</a:t>
            </a:r>
            <a:r>
              <a:rPr lang="en-US" altLang="zh-CN" sz="3200"/>
              <a:t>A</a:t>
            </a:r>
            <a:r>
              <a:rPr lang="zh-CN" altLang="en-US" sz="3200"/>
              <a:t>的小麦产量</a:t>
            </a:r>
            <a:r>
              <a:rPr lang="en-US" altLang="zh-CN" sz="3200" i="1"/>
              <a:t>X</a:t>
            </a:r>
            <a:r>
              <a:rPr lang="en-US" altLang="zh-CN" sz="3200"/>
              <a:t>~</a:t>
            </a:r>
            <a:r>
              <a:rPr lang="en-US" altLang="zh-CN" sz="3200" i="1"/>
              <a:t>N</a:t>
            </a:r>
            <a:r>
              <a:rPr lang="en-US" altLang="zh-CN" sz="3200"/>
              <a:t>(</a:t>
            </a:r>
            <a:r>
              <a:rPr lang="en-US" altLang="zh-CN" sz="3200" i="1">
                <a:latin typeface="Symbol" panose="05050102010706020507" pitchFamily="18" charset="2"/>
              </a:rPr>
              <a:t>m</a:t>
            </a:r>
            <a:r>
              <a:rPr lang="en-US" altLang="zh-CN" sz="3200" baseline="-25000"/>
              <a:t>1</a:t>
            </a:r>
            <a:r>
              <a:rPr lang="en-US" altLang="zh-CN" sz="3200"/>
              <a:t>,</a:t>
            </a:r>
            <a:r>
              <a:rPr lang="en-US" altLang="zh-CN" sz="3200" i="1">
                <a:latin typeface="Symbol" panose="05050102010706020507" pitchFamily="18" charset="2"/>
              </a:rPr>
              <a:t>s</a:t>
            </a:r>
            <a:r>
              <a:rPr lang="en-US" altLang="zh-CN" sz="3200" baseline="30000"/>
              <a:t>2</a:t>
            </a:r>
            <a:r>
              <a:rPr lang="en-US" altLang="zh-CN" sz="3200"/>
              <a:t>), </a:t>
            </a:r>
            <a:r>
              <a:rPr lang="zh-CN" altLang="en-US" sz="3200"/>
              <a:t>地区</a:t>
            </a:r>
            <a:r>
              <a:rPr lang="en-US" altLang="zh-CN" sz="3200"/>
              <a:t>B</a:t>
            </a:r>
            <a:r>
              <a:rPr lang="zh-CN" altLang="en-US" sz="3200"/>
              <a:t>的小麦产量</a:t>
            </a:r>
            <a:r>
              <a:rPr lang="en-US" altLang="zh-CN" sz="3200" i="1"/>
              <a:t>Y</a:t>
            </a:r>
            <a:r>
              <a:rPr lang="en-US" altLang="zh-CN" sz="3200"/>
              <a:t>~</a:t>
            </a:r>
            <a:r>
              <a:rPr lang="en-US" altLang="zh-CN" sz="3200" i="1"/>
              <a:t>N</a:t>
            </a:r>
            <a:r>
              <a:rPr lang="en-US" altLang="zh-CN" sz="3200"/>
              <a:t>(</a:t>
            </a:r>
            <a:r>
              <a:rPr lang="en-US" altLang="zh-CN" sz="3200" i="1">
                <a:latin typeface="Symbol" panose="05050102010706020507" pitchFamily="18" charset="2"/>
              </a:rPr>
              <a:t>m</a:t>
            </a:r>
            <a:r>
              <a:rPr lang="en-US" altLang="zh-CN" sz="3200" baseline="-25000"/>
              <a:t>2</a:t>
            </a:r>
            <a:r>
              <a:rPr lang="en-US" altLang="zh-CN" sz="3200"/>
              <a:t>,</a:t>
            </a:r>
            <a:r>
              <a:rPr lang="en-US" altLang="zh-CN" sz="3200" i="1">
                <a:latin typeface="Symbol" panose="05050102010706020507" pitchFamily="18" charset="2"/>
              </a:rPr>
              <a:t>s</a:t>
            </a:r>
            <a:r>
              <a:rPr lang="en-US" altLang="zh-CN" sz="3200" baseline="30000"/>
              <a:t>2</a:t>
            </a:r>
            <a:r>
              <a:rPr lang="en-US" altLang="zh-CN" sz="3200"/>
              <a:t>), </a:t>
            </a:r>
            <a:r>
              <a:rPr lang="en-US" altLang="zh-CN" sz="3200" i="1">
                <a:latin typeface="Symbol" panose="05050102010706020507" pitchFamily="18" charset="2"/>
              </a:rPr>
              <a:t>m</a:t>
            </a:r>
            <a:r>
              <a:rPr lang="en-US" altLang="zh-CN" sz="3200" baseline="-25000"/>
              <a:t>1</a:t>
            </a:r>
            <a:r>
              <a:rPr lang="en-US" altLang="zh-CN" sz="3200"/>
              <a:t>,</a:t>
            </a:r>
            <a:r>
              <a:rPr lang="en-US" altLang="zh-CN" sz="3200" i="1">
                <a:latin typeface="Symbol" panose="05050102010706020507" pitchFamily="18" charset="2"/>
              </a:rPr>
              <a:t>m</a:t>
            </a:r>
            <a:r>
              <a:rPr lang="en-US" altLang="zh-CN" sz="3200" baseline="-25000"/>
              <a:t>2</a:t>
            </a:r>
            <a:r>
              <a:rPr lang="en-US" altLang="zh-CN" sz="3200"/>
              <a:t>,</a:t>
            </a:r>
            <a:r>
              <a:rPr lang="en-US" altLang="zh-CN" sz="3200" i="1">
                <a:latin typeface="Symbol" panose="05050102010706020507" pitchFamily="18" charset="2"/>
              </a:rPr>
              <a:t>s</a:t>
            </a:r>
            <a:r>
              <a:rPr lang="en-US" altLang="zh-CN" sz="3200" baseline="30000"/>
              <a:t>2</a:t>
            </a:r>
            <a:r>
              <a:rPr lang="zh-CN" altLang="en-US" sz="3200"/>
              <a:t>均未知</a:t>
            </a:r>
            <a:r>
              <a:rPr lang="en-US" altLang="zh-CN" sz="3200"/>
              <a:t>.</a:t>
            </a:r>
            <a:br>
              <a:rPr lang="en-US" altLang="zh-CN" sz="3200"/>
            </a:br>
            <a:r>
              <a:rPr lang="zh-CN" altLang="en-US" sz="3200"/>
              <a:t>试求这两个地区的平均产量之差</a:t>
            </a:r>
            <a:r>
              <a:rPr lang="en-US" altLang="zh-CN" sz="3200" i="1">
                <a:latin typeface="Symbol" panose="05050102010706020507" pitchFamily="18" charset="2"/>
              </a:rPr>
              <a:t>m</a:t>
            </a:r>
            <a:r>
              <a:rPr lang="en-US" altLang="zh-CN" sz="3200" baseline="-25000"/>
              <a:t>1</a:t>
            </a:r>
            <a:r>
              <a:rPr lang="en-US" altLang="zh-CN" sz="3200">
                <a:latin typeface="Symbol" panose="05050102010706020507" pitchFamily="18" charset="2"/>
              </a:rPr>
              <a:t>-</a:t>
            </a:r>
            <a:r>
              <a:rPr lang="en-US" altLang="zh-CN" sz="3200" i="1">
                <a:latin typeface="Symbol" panose="05050102010706020507" pitchFamily="18" charset="2"/>
              </a:rPr>
              <a:t>m</a:t>
            </a:r>
            <a:r>
              <a:rPr lang="en-US" altLang="zh-CN" sz="3200" baseline="-25000"/>
              <a:t>2</a:t>
            </a:r>
            <a:r>
              <a:rPr lang="zh-CN" altLang="en-US" sz="3200"/>
              <a:t>的</a:t>
            </a:r>
            <a:r>
              <a:rPr lang="en-US" altLang="zh-CN" sz="3200"/>
              <a:t>90%</a:t>
            </a:r>
            <a:r>
              <a:rPr lang="zh-CN" altLang="en-US" sz="3200"/>
              <a:t>置信区间</a:t>
            </a:r>
            <a:r>
              <a:rPr lang="en-US" altLang="zh-CN" sz="3200"/>
              <a:t>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B8DE-FD1D-4F7C-9639-36E09C0DDB91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2037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hlink"/>
                </a:solidFill>
              </a:rPr>
              <a:t>解</a:t>
            </a:r>
            <a:r>
              <a:rPr lang="zh-CN" altLang="en-US"/>
              <a:t> 由题意知所求置信区间的两个端点为</a:t>
            </a:r>
          </a:p>
        </p:txBody>
      </p:sp>
      <p:graphicFrame>
        <p:nvGraphicFramePr>
          <p:cNvPr id="203781" name="Object 5"/>
          <p:cNvGraphicFramePr>
            <a:graphicFrameLocks noChangeAspect="1"/>
          </p:cNvGraphicFramePr>
          <p:nvPr/>
        </p:nvGraphicFramePr>
        <p:xfrm>
          <a:off x="900113" y="981075"/>
          <a:ext cx="67818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84" name="Equation" r:id="rId3" imgW="6781680" imgH="1320480" progId="Equation.DSMT4">
                  <p:embed/>
                </p:oleObj>
              </mc:Choice>
              <mc:Fallback>
                <p:oleObj name="Equation" r:id="rId3" imgW="6781680" imgH="1320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981075"/>
                        <a:ext cx="67818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395288" y="2276475"/>
            <a:ext cx="82804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由</a:t>
            </a:r>
            <a:r>
              <a:rPr lang="en-US" altLang="zh-CN" i="1">
                <a:latin typeface="Symbol" panose="05050102010706020507" pitchFamily="18" charset="2"/>
              </a:rPr>
              <a:t>a</a:t>
            </a:r>
            <a:r>
              <a:rPr lang="en-US" altLang="zh-CN"/>
              <a:t>=0.1, </a:t>
            </a:r>
            <a:r>
              <a:rPr lang="en-US" altLang="zh-CN" i="1"/>
              <a:t>n</a:t>
            </a:r>
            <a:r>
              <a:rPr lang="en-US" altLang="zh-CN" baseline="-25000"/>
              <a:t>1</a:t>
            </a:r>
            <a:r>
              <a:rPr lang="en-US" altLang="zh-CN"/>
              <a:t>=9, </a:t>
            </a:r>
            <a:r>
              <a:rPr lang="en-US" altLang="zh-CN" i="1"/>
              <a:t>n</a:t>
            </a:r>
            <a:r>
              <a:rPr lang="en-US" altLang="zh-CN" baseline="-25000"/>
              <a:t>2</a:t>
            </a:r>
            <a:r>
              <a:rPr lang="en-US" altLang="zh-CN"/>
              <a:t>=10</a:t>
            </a:r>
            <a:r>
              <a:rPr lang="zh-CN" altLang="en-US"/>
              <a:t>查表得</a:t>
            </a:r>
            <a:r>
              <a:rPr lang="en-US" altLang="zh-CN" i="1"/>
              <a:t>t</a:t>
            </a:r>
            <a:r>
              <a:rPr lang="en-US" altLang="zh-CN" baseline="-25000"/>
              <a:t>0.1/2</a:t>
            </a:r>
            <a:r>
              <a:rPr lang="en-US" altLang="zh-CN"/>
              <a:t>(17)=1.7396, </a:t>
            </a:r>
            <a:r>
              <a:rPr lang="zh-CN" altLang="en-US"/>
              <a:t>按已给数据计算得</a:t>
            </a:r>
          </a:p>
        </p:txBody>
      </p:sp>
      <p:graphicFrame>
        <p:nvGraphicFramePr>
          <p:cNvPr id="203783" name="Object 7"/>
          <p:cNvGraphicFramePr>
            <a:graphicFrameLocks noChangeAspect="1"/>
          </p:cNvGraphicFramePr>
          <p:nvPr/>
        </p:nvGraphicFramePr>
        <p:xfrm>
          <a:off x="611188" y="3644900"/>
          <a:ext cx="7683500" cy="246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85" name="Equation" r:id="rId5" imgW="7683480" imgH="2463480" progId="Equation.DSMT4">
                  <p:embed/>
                </p:oleObj>
              </mc:Choice>
              <mc:Fallback>
                <p:oleObj name="Equation" r:id="rId5" imgW="7683480" imgH="246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644900"/>
                        <a:ext cx="7683500" cy="246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9A3E-C6EC-45C1-A5D4-055D86B6175C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2058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于是置信下限为</a:t>
            </a:r>
          </a:p>
        </p:txBody>
      </p:sp>
      <p:graphicFrame>
        <p:nvGraphicFramePr>
          <p:cNvPr id="205829" name="Object 5"/>
          <p:cNvGraphicFramePr>
            <a:graphicFrameLocks noChangeAspect="1"/>
          </p:cNvGraphicFramePr>
          <p:nvPr/>
        </p:nvGraphicFramePr>
        <p:xfrm>
          <a:off x="395288" y="981075"/>
          <a:ext cx="84074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33" name="Equation" r:id="rId3" imgW="8407080" imgH="1206360" progId="Equation.DSMT4">
                  <p:embed/>
                </p:oleObj>
              </mc:Choice>
              <mc:Fallback>
                <p:oleObj name="Equation" r:id="rId3" imgW="8407080" imgH="1206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981075"/>
                        <a:ext cx="840740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0" name="Text Box 6"/>
          <p:cNvSpPr txBox="1">
            <a:spLocks noChangeArrowheads="1"/>
          </p:cNvSpPr>
          <p:nvPr/>
        </p:nvSpPr>
        <p:spPr bwMode="auto">
          <a:xfrm>
            <a:off x="468313" y="2349500"/>
            <a:ext cx="6191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置信上限为</a:t>
            </a:r>
          </a:p>
        </p:txBody>
      </p:sp>
      <p:graphicFrame>
        <p:nvGraphicFramePr>
          <p:cNvPr id="205831" name="Object 7"/>
          <p:cNvGraphicFramePr>
            <a:graphicFrameLocks noChangeAspect="1"/>
          </p:cNvGraphicFramePr>
          <p:nvPr/>
        </p:nvGraphicFramePr>
        <p:xfrm>
          <a:off x="755650" y="3068638"/>
          <a:ext cx="81534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34" name="Equation" r:id="rId5" imgW="8153280" imgH="1206360" progId="Equation.DSMT4">
                  <p:embed/>
                </p:oleObj>
              </mc:Choice>
              <mc:Fallback>
                <p:oleObj name="Equation" r:id="rId5" imgW="8153280" imgH="12063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068638"/>
                        <a:ext cx="815340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539750" y="4581525"/>
            <a:ext cx="80645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故均值差</a:t>
            </a:r>
            <a:r>
              <a:rPr lang="en-US" altLang="zh-CN" i="1">
                <a:latin typeface="Symbol" panose="05050102010706020507" pitchFamily="18" charset="2"/>
              </a:rPr>
              <a:t>m</a:t>
            </a:r>
            <a:r>
              <a:rPr lang="en-US" altLang="zh-CN" baseline="-25000"/>
              <a:t>1</a:t>
            </a:r>
            <a:r>
              <a:rPr lang="en-US" altLang="zh-CN">
                <a:latin typeface="Symbol" panose="05050102010706020507" pitchFamily="18" charset="2"/>
              </a:rPr>
              <a:t>-</a:t>
            </a:r>
            <a:r>
              <a:rPr lang="en-US" altLang="zh-CN" i="1">
                <a:latin typeface="Symbol" panose="05050102010706020507" pitchFamily="18" charset="2"/>
              </a:rPr>
              <a:t>m</a:t>
            </a:r>
            <a:r>
              <a:rPr lang="en-US" altLang="zh-CN" baseline="-25000"/>
              <a:t>2</a:t>
            </a:r>
            <a:r>
              <a:rPr lang="zh-CN" altLang="en-US"/>
              <a:t>的</a:t>
            </a:r>
            <a:r>
              <a:rPr lang="en-US" altLang="zh-CN"/>
              <a:t>90%</a:t>
            </a:r>
            <a:r>
              <a:rPr lang="zh-CN" altLang="en-US"/>
              <a:t>置信区间为</a:t>
            </a:r>
          </a:p>
          <a:p>
            <a:r>
              <a:rPr lang="en-US" altLang="zh-CN"/>
              <a:t>(</a:t>
            </a:r>
            <a:r>
              <a:rPr lang="en-US" altLang="zh-CN">
                <a:latin typeface="Symbol" panose="05050102010706020507" pitchFamily="18" charset="2"/>
              </a:rPr>
              <a:t>-</a:t>
            </a:r>
            <a:r>
              <a:rPr lang="en-US" altLang="zh-CN"/>
              <a:t>3.59, 9.59)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72F7-A6EA-4672-BAED-6CF12CC883B1}" type="slidenum">
              <a:rPr lang="en-US" altLang="zh-CN"/>
              <a:pPr/>
              <a:t>56</a:t>
            </a:fld>
            <a:endParaRPr lang="en-US" altLang="zh-CN"/>
          </a:p>
        </p:txBody>
      </p:sp>
      <p:graphicFrame>
        <p:nvGraphicFramePr>
          <p:cNvPr id="207876" name="Object 4"/>
          <p:cNvGraphicFramePr>
            <a:graphicFrameLocks noChangeAspect="1"/>
          </p:cNvGraphicFramePr>
          <p:nvPr/>
        </p:nvGraphicFramePr>
        <p:xfrm>
          <a:off x="250825" y="260350"/>
          <a:ext cx="8609013" cy="595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77" name="Document" r:id="rId3" imgW="8608658" imgH="5960215" progId="Word.Document.8">
                  <p:embed/>
                </p:oleObj>
              </mc:Choice>
              <mc:Fallback>
                <p:oleObj name="Document" r:id="rId3" imgW="8608658" imgH="596021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60350"/>
                        <a:ext cx="8609013" cy="595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31DA-65B3-4CC5-A17F-D2216ACE41D9}" type="slidenum">
              <a:rPr lang="en-US" altLang="zh-CN"/>
              <a:pPr/>
              <a:t>57</a:t>
            </a:fld>
            <a:endParaRPr lang="en-US" altLang="zh-CN"/>
          </a:p>
        </p:txBody>
      </p:sp>
      <p:graphicFrame>
        <p:nvGraphicFramePr>
          <p:cNvPr id="208900" name="Object 4"/>
          <p:cNvGraphicFramePr>
            <a:graphicFrameLocks noChangeAspect="1"/>
          </p:cNvGraphicFramePr>
          <p:nvPr/>
        </p:nvGraphicFramePr>
        <p:xfrm>
          <a:off x="250825" y="260350"/>
          <a:ext cx="8421688" cy="602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01" name="Document" r:id="rId3" imgW="8422224" imgH="6028980" progId="Word.Document.8">
                  <p:embed/>
                </p:oleObj>
              </mc:Choice>
              <mc:Fallback>
                <p:oleObj name="Document" r:id="rId3" imgW="8422224" imgH="602898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60350"/>
                        <a:ext cx="8421688" cy="602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CF42-D222-41DD-A04F-2A6230FD9102}" type="slidenum">
              <a:rPr lang="en-US" altLang="zh-CN"/>
              <a:pPr/>
              <a:t>58</a:t>
            </a:fld>
            <a:endParaRPr lang="en-US" altLang="zh-CN"/>
          </a:p>
        </p:txBody>
      </p:sp>
      <p:graphicFrame>
        <p:nvGraphicFramePr>
          <p:cNvPr id="209925" name="Object 5"/>
          <p:cNvGraphicFramePr>
            <a:graphicFrameLocks noChangeAspect="1"/>
          </p:cNvGraphicFramePr>
          <p:nvPr/>
        </p:nvGraphicFramePr>
        <p:xfrm>
          <a:off x="179388" y="333375"/>
          <a:ext cx="8459787" cy="594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26" name="Document" r:id="rId3" imgW="8460301" imgH="5940774" progId="Word.Document.8">
                  <p:embed/>
                </p:oleObj>
              </mc:Choice>
              <mc:Fallback>
                <p:oleObj name="Document" r:id="rId3" imgW="8460301" imgH="594077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33375"/>
                        <a:ext cx="8459787" cy="594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8D91-7418-458B-A6B4-43FF3245ED6F}" type="slidenum">
              <a:rPr lang="en-US" altLang="zh-CN"/>
              <a:pPr/>
              <a:t>59</a:t>
            </a:fld>
            <a:endParaRPr lang="en-US" altLang="zh-CN"/>
          </a:p>
        </p:txBody>
      </p:sp>
      <p:graphicFrame>
        <p:nvGraphicFramePr>
          <p:cNvPr id="211972" name="Object 4"/>
          <p:cNvGraphicFramePr>
            <a:graphicFrameLocks noChangeAspect="1"/>
          </p:cNvGraphicFramePr>
          <p:nvPr/>
        </p:nvGraphicFramePr>
        <p:xfrm>
          <a:off x="250825" y="260350"/>
          <a:ext cx="8424863" cy="609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73" name="Document" r:id="rId3" imgW="8489398" imgH="6166150" progId="Word.Document.8">
                  <p:embed/>
                </p:oleObj>
              </mc:Choice>
              <mc:Fallback>
                <p:oleObj name="Document" r:id="rId3" imgW="8489398" imgH="616615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60350"/>
                        <a:ext cx="8424863" cy="609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248C-D287-4A51-84F5-47EF756A5A97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81501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>
                <a:latin typeface="宋体" panose="02010600030101010101" pitchFamily="2" charset="-122"/>
              </a:rPr>
              <a:t>③</a:t>
            </a:r>
            <a:r>
              <a:rPr lang="zh-CN" altLang="en-US"/>
              <a:t>置信度与估计精度是一对矛盾</a:t>
            </a:r>
            <a:r>
              <a:rPr lang="en-US" altLang="zh-CN"/>
              <a:t>. </a:t>
            </a:r>
            <a:r>
              <a:rPr lang="zh-CN" altLang="en-US"/>
              <a:t>置信度</a:t>
            </a:r>
            <a:r>
              <a:rPr lang="en-US" altLang="zh-CN"/>
              <a:t>1</a:t>
            </a:r>
            <a:r>
              <a:rPr lang="en-US" altLang="zh-CN">
                <a:latin typeface="Symbol" panose="05050102010706020507" pitchFamily="18" charset="2"/>
              </a:rPr>
              <a:t>-</a:t>
            </a:r>
            <a:r>
              <a:rPr lang="en-US" altLang="zh-CN" i="1">
                <a:latin typeface="Symbol" panose="05050102010706020507" pitchFamily="18" charset="2"/>
              </a:rPr>
              <a:t>a</a:t>
            </a:r>
            <a:r>
              <a:rPr lang="zh-CN" altLang="en-US"/>
              <a:t>越大</a:t>
            </a:r>
            <a:r>
              <a:rPr lang="en-US" altLang="zh-CN"/>
              <a:t>, </a:t>
            </a:r>
            <a:r>
              <a:rPr lang="zh-CN" altLang="en-US"/>
              <a:t>置信区间</a:t>
            </a:r>
            <a:r>
              <a:rPr lang="en-US" altLang="zh-CN"/>
              <a:t>(</a:t>
            </a:r>
            <a:r>
              <a:rPr lang="en-US" altLang="zh-CN" i="1" u="sng">
                <a:latin typeface="Symbol" panose="05050102010706020507" pitchFamily="18" charset="2"/>
              </a:rPr>
              <a:t>q</a:t>
            </a:r>
            <a:r>
              <a:rPr lang="en-US" altLang="zh-CN"/>
              <a:t>,</a:t>
            </a:r>
            <a:r>
              <a:rPr lang="en-US" altLang="zh-CN" i="1">
                <a:sym typeface="Symbol" panose="05050102010706020507" pitchFamily="18" charset="2"/>
              </a:rPr>
              <a:t></a:t>
            </a:r>
            <a:r>
              <a:rPr lang="en-US" altLang="zh-CN" i="1">
                <a:latin typeface="Symbol" panose="05050102010706020507" pitchFamily="18" charset="2"/>
              </a:rPr>
              <a:t>q </a:t>
            </a:r>
            <a:r>
              <a:rPr lang="en-US" altLang="zh-CN"/>
              <a:t>)</a:t>
            </a:r>
            <a:r>
              <a:rPr lang="zh-CN" altLang="en-US"/>
              <a:t>包含</a:t>
            </a:r>
            <a:r>
              <a:rPr lang="en-US" altLang="zh-CN" i="1">
                <a:latin typeface="Symbol" panose="05050102010706020507" pitchFamily="18" charset="2"/>
              </a:rPr>
              <a:t>q</a:t>
            </a:r>
            <a:r>
              <a:rPr lang="zh-CN" altLang="en-US"/>
              <a:t>的概率就越大</a:t>
            </a:r>
            <a:r>
              <a:rPr lang="en-US" altLang="zh-CN"/>
              <a:t>, </a:t>
            </a:r>
            <a:r>
              <a:rPr lang="zh-CN" altLang="en-US"/>
              <a:t>但区间</a:t>
            </a:r>
            <a:r>
              <a:rPr lang="en-US" altLang="zh-CN"/>
              <a:t>(</a:t>
            </a:r>
            <a:r>
              <a:rPr lang="en-US" altLang="zh-CN" i="1" u="sng">
                <a:latin typeface="Symbol" panose="05050102010706020507" pitchFamily="18" charset="2"/>
              </a:rPr>
              <a:t>q</a:t>
            </a:r>
            <a:r>
              <a:rPr lang="en-US" altLang="zh-CN"/>
              <a:t>,</a:t>
            </a:r>
            <a:r>
              <a:rPr lang="en-US" altLang="zh-CN" i="1">
                <a:sym typeface="Symbol" panose="05050102010706020507" pitchFamily="18" charset="2"/>
              </a:rPr>
              <a:t></a:t>
            </a:r>
            <a:r>
              <a:rPr lang="en-US" altLang="zh-CN" i="1">
                <a:latin typeface="Symbol" panose="05050102010706020507" pitchFamily="18" charset="2"/>
              </a:rPr>
              <a:t>q </a:t>
            </a:r>
            <a:r>
              <a:rPr lang="en-US" altLang="zh-CN"/>
              <a:t>)</a:t>
            </a:r>
            <a:r>
              <a:rPr lang="zh-CN" altLang="en-US"/>
              <a:t>的长度就越大</a:t>
            </a:r>
            <a:r>
              <a:rPr lang="en-US" altLang="zh-CN"/>
              <a:t>, </a:t>
            </a:r>
            <a:r>
              <a:rPr lang="zh-CN" altLang="en-US"/>
              <a:t>对未知参数</a:t>
            </a:r>
            <a:r>
              <a:rPr lang="en-US" altLang="zh-CN" i="1">
                <a:latin typeface="Symbol" panose="05050102010706020507" pitchFamily="18" charset="2"/>
              </a:rPr>
              <a:t>q</a:t>
            </a:r>
            <a:r>
              <a:rPr lang="zh-CN" altLang="en-US"/>
              <a:t>的估计精度就越差</a:t>
            </a:r>
            <a:r>
              <a:rPr lang="en-US" altLang="zh-CN"/>
              <a:t>. </a:t>
            </a:r>
            <a:r>
              <a:rPr lang="zh-CN" altLang="en-US"/>
              <a:t>反之</a:t>
            </a:r>
            <a:r>
              <a:rPr lang="en-US" altLang="zh-CN"/>
              <a:t>, </a:t>
            </a:r>
            <a:r>
              <a:rPr lang="zh-CN" altLang="en-US"/>
              <a:t>对参数</a:t>
            </a:r>
            <a:r>
              <a:rPr lang="en-US" altLang="zh-CN" i="1">
                <a:latin typeface="Symbol" panose="05050102010706020507" pitchFamily="18" charset="2"/>
              </a:rPr>
              <a:t>q</a:t>
            </a:r>
            <a:r>
              <a:rPr lang="zh-CN" altLang="en-US"/>
              <a:t>的估计精度越高</a:t>
            </a:r>
            <a:r>
              <a:rPr lang="en-US" altLang="zh-CN"/>
              <a:t>, </a:t>
            </a:r>
            <a:r>
              <a:rPr lang="zh-CN" altLang="en-US"/>
              <a:t>置信区间</a:t>
            </a:r>
            <a:r>
              <a:rPr lang="en-US" altLang="zh-CN"/>
              <a:t>(</a:t>
            </a:r>
            <a:r>
              <a:rPr lang="en-US" altLang="zh-CN" i="1" u="sng">
                <a:latin typeface="Symbol" panose="05050102010706020507" pitchFamily="18" charset="2"/>
              </a:rPr>
              <a:t>q</a:t>
            </a:r>
            <a:r>
              <a:rPr lang="en-US" altLang="zh-CN"/>
              <a:t>,</a:t>
            </a:r>
            <a:r>
              <a:rPr lang="en-US" altLang="zh-CN" i="1">
                <a:sym typeface="Symbol" panose="05050102010706020507" pitchFamily="18" charset="2"/>
              </a:rPr>
              <a:t></a:t>
            </a:r>
            <a:r>
              <a:rPr lang="en-US" altLang="zh-CN" i="1">
                <a:latin typeface="Symbol" panose="05050102010706020507" pitchFamily="18" charset="2"/>
              </a:rPr>
              <a:t>q </a:t>
            </a:r>
            <a:r>
              <a:rPr lang="en-US" altLang="zh-CN"/>
              <a:t>)</a:t>
            </a:r>
            <a:r>
              <a:rPr lang="zh-CN" altLang="en-US"/>
              <a:t>长度就越小</a:t>
            </a:r>
            <a:r>
              <a:rPr lang="en-US" altLang="zh-CN"/>
              <a:t>, (</a:t>
            </a:r>
            <a:r>
              <a:rPr lang="en-US" altLang="zh-CN" i="1" u="sng">
                <a:latin typeface="Symbol" panose="05050102010706020507" pitchFamily="18" charset="2"/>
              </a:rPr>
              <a:t>q</a:t>
            </a:r>
            <a:r>
              <a:rPr lang="en-US" altLang="zh-CN"/>
              <a:t>,</a:t>
            </a:r>
            <a:r>
              <a:rPr lang="en-US" altLang="zh-CN" i="1">
                <a:sym typeface="Symbol" panose="05050102010706020507" pitchFamily="18" charset="2"/>
              </a:rPr>
              <a:t></a:t>
            </a:r>
            <a:r>
              <a:rPr lang="en-US" altLang="zh-CN" i="1">
                <a:latin typeface="Symbol" panose="05050102010706020507" pitchFamily="18" charset="2"/>
              </a:rPr>
              <a:t>q </a:t>
            </a:r>
            <a:r>
              <a:rPr lang="en-US" altLang="zh-CN"/>
              <a:t>)</a:t>
            </a:r>
            <a:r>
              <a:rPr lang="zh-CN" altLang="en-US"/>
              <a:t>包含</a:t>
            </a:r>
            <a:r>
              <a:rPr lang="en-US" altLang="zh-CN" i="1">
                <a:latin typeface="Symbol" panose="05050102010706020507" pitchFamily="18" charset="2"/>
              </a:rPr>
              <a:t>q</a:t>
            </a:r>
            <a:r>
              <a:rPr lang="zh-CN" altLang="en-US"/>
              <a:t>的真值的概率就越低</a:t>
            </a:r>
            <a:r>
              <a:rPr lang="en-US" altLang="zh-CN"/>
              <a:t>, </a:t>
            </a:r>
            <a:r>
              <a:rPr lang="zh-CN" altLang="en-US"/>
              <a:t>置信度</a:t>
            </a:r>
            <a:r>
              <a:rPr lang="en-US" altLang="zh-CN"/>
              <a:t>1</a:t>
            </a:r>
            <a:r>
              <a:rPr lang="en-US" altLang="zh-CN">
                <a:latin typeface="Symbol" panose="05050102010706020507" pitchFamily="18" charset="2"/>
              </a:rPr>
              <a:t>-</a:t>
            </a:r>
            <a:r>
              <a:rPr lang="en-US" altLang="zh-CN" i="1">
                <a:latin typeface="Symbol" panose="05050102010706020507" pitchFamily="18" charset="2"/>
              </a:rPr>
              <a:t>a</a:t>
            </a:r>
            <a:r>
              <a:rPr lang="zh-CN" altLang="en-US"/>
              <a:t>越小</a:t>
            </a:r>
            <a:r>
              <a:rPr lang="en-US" altLang="zh-CN"/>
              <a:t>. </a:t>
            </a:r>
            <a:r>
              <a:rPr lang="zh-CN" altLang="en-US" b="1">
                <a:solidFill>
                  <a:schemeClr val="hlink"/>
                </a:solidFill>
              </a:rPr>
              <a:t>一般准则</a:t>
            </a:r>
            <a:r>
              <a:rPr lang="zh-CN" altLang="en-US"/>
              <a:t>是</a:t>
            </a:r>
            <a:r>
              <a:rPr lang="en-US" altLang="zh-CN"/>
              <a:t>: </a:t>
            </a:r>
            <a:r>
              <a:rPr lang="zh-CN" altLang="en-US"/>
              <a:t>在保证置信度的条件下尽可能提高估计精度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72A0-8FFB-47F2-A50A-D5F77A47BA16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21299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951412"/>
          </a:xfrm>
        </p:spPr>
        <p:txBody>
          <a:bodyPr/>
          <a:lstStyle/>
          <a:p>
            <a:r>
              <a:rPr lang="zh-CN" altLang="en-US"/>
              <a:t>在表</a:t>
            </a:r>
            <a:r>
              <a:rPr lang="en-US" altLang="zh-CN"/>
              <a:t>6-4-1</a:t>
            </a:r>
            <a:r>
              <a:rPr lang="zh-CN" altLang="en-US"/>
              <a:t>和表</a:t>
            </a:r>
            <a:r>
              <a:rPr lang="en-US" altLang="zh-CN"/>
              <a:t>6-4-2</a:t>
            </a:r>
            <a:r>
              <a:rPr lang="zh-CN" altLang="en-US"/>
              <a:t>中分别总结了有关单正态总体参数和双正态总体参数的置信区间</a:t>
            </a:r>
            <a:r>
              <a:rPr lang="en-US" altLang="zh-CN"/>
              <a:t>, </a:t>
            </a:r>
            <a:r>
              <a:rPr lang="zh-CN" altLang="en-US"/>
              <a:t>以方便查用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C6E6-7C48-4BD4-ABB8-14FEB288CBAA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959475"/>
          </a:xfrm>
        </p:spPr>
        <p:txBody>
          <a:bodyPr/>
          <a:lstStyle/>
          <a:p>
            <a:r>
              <a:rPr lang="zh-CN" altLang="en-US"/>
              <a:t>作业  习题</a:t>
            </a:r>
            <a:r>
              <a:rPr lang="en-US" altLang="zh-CN"/>
              <a:t>6-4 </a:t>
            </a:r>
            <a:r>
              <a:rPr lang="zh-CN" altLang="en-US"/>
              <a:t>第</a:t>
            </a:r>
            <a:r>
              <a:rPr lang="en-US" altLang="zh-CN"/>
              <a:t>218</a:t>
            </a:r>
            <a:r>
              <a:rPr lang="zh-CN" altLang="en-US"/>
              <a:t>页开始</a:t>
            </a:r>
            <a:br>
              <a:rPr lang="zh-CN" altLang="en-US"/>
            </a:br>
            <a:r>
              <a:rPr lang="zh-CN" altLang="en-US"/>
              <a:t>第</a:t>
            </a:r>
            <a:r>
              <a:rPr lang="en-US" altLang="zh-CN"/>
              <a:t>1,3,4,6</a:t>
            </a:r>
            <a:r>
              <a:rPr lang="zh-CN" altLang="en-US"/>
              <a:t>题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11C-2F33-4FF3-B5CA-4F0713371780}" type="slidenum">
              <a:rPr lang="en-US" altLang="zh-CN"/>
              <a:pPr/>
              <a:t>7</a:t>
            </a:fld>
            <a:endParaRPr lang="en-US" altLang="zh-CN"/>
          </a:p>
        </p:txBody>
      </p:sp>
      <p:graphicFrame>
        <p:nvGraphicFramePr>
          <p:cNvPr id="113668" name="Object 4"/>
          <p:cNvGraphicFramePr>
            <a:graphicFrameLocks noChangeAspect="1"/>
          </p:cNvGraphicFramePr>
          <p:nvPr/>
        </p:nvGraphicFramePr>
        <p:xfrm>
          <a:off x="323850" y="260350"/>
          <a:ext cx="8550275" cy="621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9" name="Document" r:id="rId3" imgW="8530708" imgH="6215113" progId="Word.Document.8">
                  <p:embed/>
                </p:oleObj>
              </mc:Choice>
              <mc:Fallback>
                <p:oleObj name="Document" r:id="rId3" imgW="8530708" imgH="6215113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60350"/>
                        <a:ext cx="8550275" cy="621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97EC-E2F0-408F-9F03-C0AE1E22249B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229600" cy="1139825"/>
          </a:xfrm>
        </p:spPr>
        <p:txBody>
          <a:bodyPr/>
          <a:lstStyle/>
          <a:p>
            <a:r>
              <a:rPr lang="zh-CN" altLang="en-US"/>
              <a:t>式子</a:t>
            </a:r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0" y="2767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4693" name="Object 5"/>
          <p:cNvGraphicFramePr>
            <a:graphicFrameLocks noChangeAspect="1"/>
          </p:cNvGraphicFramePr>
          <p:nvPr/>
        </p:nvGraphicFramePr>
        <p:xfrm>
          <a:off x="1331913" y="2349500"/>
          <a:ext cx="6316662" cy="385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8" name="Equation" r:id="rId3" imgW="6311880" imgH="3848040" progId="Equation.DSMT4">
                  <p:embed/>
                </p:oleObj>
              </mc:Choice>
              <mc:Fallback>
                <p:oleObj name="Equation" r:id="rId3" imgW="6311880" imgH="3848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349500"/>
                        <a:ext cx="6316662" cy="3857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6" name="Rectangle 8"/>
          <p:cNvSpPr>
            <a:spLocks noChangeArrowheads="1"/>
          </p:cNvSpPr>
          <p:nvPr/>
        </p:nvSpPr>
        <p:spPr bwMode="auto">
          <a:xfrm>
            <a:off x="0" y="2767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4695" name="Object 7"/>
          <p:cNvGraphicFramePr>
            <a:graphicFrameLocks noChangeAspect="1"/>
          </p:cNvGraphicFramePr>
          <p:nvPr/>
        </p:nvGraphicFramePr>
        <p:xfrm>
          <a:off x="1476375" y="188913"/>
          <a:ext cx="4791075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9" name="Equation" r:id="rId5" imgW="4787900" imgH="1320800" progId="Equation.DSMT4">
                  <p:embed/>
                </p:oleObj>
              </mc:Choice>
              <mc:Fallback>
                <p:oleObj name="Equation" r:id="rId5" imgW="4787900" imgH="1320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88913"/>
                        <a:ext cx="4791075" cy="132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7" name="Text Box 9"/>
          <p:cNvSpPr txBox="1">
            <a:spLocks noChangeArrowheads="1"/>
          </p:cNvSpPr>
          <p:nvPr/>
        </p:nvSpPr>
        <p:spPr bwMode="auto">
          <a:xfrm>
            <a:off x="395288" y="1700213"/>
            <a:ext cx="2808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中的事件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A49E-202F-4BD1-A2C9-F31F249F71C4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由</a:t>
            </a:r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0" y="2767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6741" name="Object 5"/>
          <p:cNvGraphicFramePr>
            <a:graphicFrameLocks noChangeAspect="1"/>
          </p:cNvGraphicFramePr>
          <p:nvPr/>
        </p:nvGraphicFramePr>
        <p:xfrm>
          <a:off x="1692275" y="188913"/>
          <a:ext cx="4791075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7" name="Equation" r:id="rId3" imgW="4787900" imgH="1320800" progId="Equation.DSMT4">
                  <p:embed/>
                </p:oleObj>
              </mc:Choice>
              <mc:Fallback>
                <p:oleObj name="Equation" r:id="rId3" imgW="4787900" imgH="1320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88913"/>
                        <a:ext cx="4791075" cy="132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179388" y="1557338"/>
            <a:ext cx="23764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得</a:t>
            </a:r>
          </a:p>
        </p:txBody>
      </p:sp>
      <p:graphicFrame>
        <p:nvGraphicFramePr>
          <p:cNvPr id="116744" name="Object 8"/>
          <p:cNvGraphicFramePr>
            <a:graphicFrameLocks noChangeAspect="1"/>
          </p:cNvGraphicFramePr>
          <p:nvPr/>
        </p:nvGraphicFramePr>
        <p:xfrm>
          <a:off x="900113" y="1773238"/>
          <a:ext cx="78359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8" name="Equation" r:id="rId5" imgW="7835760" imgH="1206360" progId="Equation.DSMT4">
                  <p:embed/>
                </p:oleObj>
              </mc:Choice>
              <mc:Fallback>
                <p:oleObj name="Equation" r:id="rId5" imgW="7835760" imgH="12063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773238"/>
                        <a:ext cx="783590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323850" y="2997200"/>
            <a:ext cx="835183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我们得到了</a:t>
            </a:r>
            <a:r>
              <a:rPr lang="en-US" altLang="zh-CN" i="1">
                <a:latin typeface="Symbol" panose="05050102010706020507" pitchFamily="18" charset="2"/>
              </a:rPr>
              <a:t>m</a:t>
            </a:r>
            <a:r>
              <a:rPr lang="zh-CN" altLang="en-US"/>
              <a:t>的一个置信水平为</a:t>
            </a:r>
            <a:r>
              <a:rPr lang="en-US" altLang="zh-CN"/>
              <a:t>1</a:t>
            </a:r>
            <a:r>
              <a:rPr lang="en-US" altLang="zh-CN">
                <a:latin typeface="Symbol" panose="05050102010706020507" pitchFamily="18" charset="2"/>
              </a:rPr>
              <a:t>-</a:t>
            </a:r>
            <a:r>
              <a:rPr lang="en-US" altLang="zh-CN" i="1">
                <a:latin typeface="Symbol" panose="05050102010706020507" pitchFamily="18" charset="2"/>
              </a:rPr>
              <a:t>a</a:t>
            </a:r>
            <a:r>
              <a:rPr lang="zh-CN" altLang="en-US"/>
              <a:t>的置信区间</a:t>
            </a:r>
          </a:p>
        </p:txBody>
      </p:sp>
      <p:graphicFrame>
        <p:nvGraphicFramePr>
          <p:cNvPr id="116746" name="Object 10"/>
          <p:cNvGraphicFramePr>
            <a:graphicFrameLocks noChangeAspect="1"/>
          </p:cNvGraphicFramePr>
          <p:nvPr/>
        </p:nvGraphicFramePr>
        <p:xfrm>
          <a:off x="1042988" y="4292600"/>
          <a:ext cx="73406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9" name="Equation" r:id="rId7" imgW="7340400" imgH="1206360" progId="Equation.DSMT4">
                  <p:embed/>
                </p:oleObj>
              </mc:Choice>
              <mc:Fallback>
                <p:oleObj name="Equation" r:id="rId7" imgW="7340400" imgH="12063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292600"/>
                        <a:ext cx="734060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概率论与数理统计讲义">
  <a:themeElements>
    <a:clrScheme name="概率论与数理统计讲义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概率论与数理统计讲义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概率论与数理统计讲义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概率论与数理统计讲义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概率论与数理统计讲义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概率论与数理统计讲义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概率论与数理统计讲义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概率论与数理统计讲义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概率论与数理统计讲义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概率论与数理统计讲义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概率论与数理统计讲义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概率论与数理统计讲义</Template>
  <TotalTime>1795</TotalTime>
  <Words>1371</Words>
  <Application>Microsoft Office PowerPoint</Application>
  <PresentationFormat>全屏显示(4:3)</PresentationFormat>
  <Paragraphs>143</Paragraphs>
  <Slides>61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61</vt:i4>
      </vt:variant>
    </vt:vector>
  </HeadingPairs>
  <TitlesOfParts>
    <vt:vector size="69" baseType="lpstr">
      <vt:lpstr>Arial</vt:lpstr>
      <vt:lpstr>宋体</vt:lpstr>
      <vt:lpstr>Times New Roman</vt:lpstr>
      <vt:lpstr>Wingdings</vt:lpstr>
      <vt:lpstr>Symbol</vt:lpstr>
      <vt:lpstr>概率论与数理统计讲义</vt:lpstr>
      <vt:lpstr>Microsoft Word 97 - 2003 文档</vt:lpstr>
      <vt:lpstr>MathType 6.0 Equation</vt:lpstr>
      <vt:lpstr>概率论与数理统计第21讲</vt:lpstr>
      <vt:lpstr>§6.3 置信区间</vt:lpstr>
      <vt:lpstr>点估计仅仅是未知参数的一个近似值, 它没有给出这个近似值的误差范围. 若能给出一个估计区间, 让我们能较大把握地(其程度可用概率来度量之)相信未知参数的真值被含在这个区间内, 这样的估计显然更有实用价值. 本节将引入的另一类估计即为区间估计, 在区间估计理论中, 被广泛接受的一种观点是置信区间, 它是奈曼(Neymann)于1934年提出的.</vt:lpstr>
      <vt:lpstr>一, 置信区间的概念 定义1 设q为总体分布的未知参数, X1,X2,…,Xn是取知总体X的一个样本, 对给定的数1-a(0&lt;a&lt;1), 若存在统计量  q=q(X1,X2,…,Xn), q =q (X1,X2,…,Xn). 使得 P{ q &lt; q &lt;q}=1-a.  (3.1) 则称随机区间(q,q )为q的1-a双侧置信区间, 称1-a为置信度, 又分别称q与q 为q的双侧置信下限与双侧置信上限.</vt:lpstr>
      <vt:lpstr>注: ①置信度1-a的含义: 在随机抽样中, 若重复抽样多次, 得到样本X1,X2,…,Xn的多个样本值x1,x2,…,xn, 对应每个样本值都确定了一个置信区间(q,q ), 每个这样的区间要么包含了q的真值, 要么不包含q的真值. 根据大数定理, 这些区间中包含真值的频率接近置信度1-a. ②置信区间(q,q )也是对未知参数q的一种估计, 区间的长度意味着误差, 故区间估计与点估计是互补的两种参数估计</vt:lpstr>
      <vt:lpstr>③置信度与估计精度是一对矛盾. 置信度1-a越大, 置信区间(q,q )包含q的概率就越大, 但区间(q,q )的长度就越大, 对未知参数q的估计精度就越差. 反之, 对参数q的估计精度越高, 置信区间(q,q )长度就越小, (q,q )包含q的真值的概率就越低, 置信度1-a越小. 一般准则是: 在保证置信度的条件下尽可能提高估计精度.</vt:lpstr>
      <vt:lpstr>PowerPoint 演示文稿</vt:lpstr>
      <vt:lpstr>式子</vt:lpstr>
      <vt:lpstr>由</vt:lpstr>
      <vt:lpstr>这样的置信区间常写成</vt:lpstr>
      <vt:lpstr>再者, 若由一个样本值算得样本均值的观察值x=5.20, 则我们得到一个置信水平为0.95的置信区间  (5.200.49), 即 (4.71, 5.69) 注意, 这已经不是随机区间了. 但我们仍称它为置信水平为0.95的置信区间, 是指的这个区间包含m的可信程度为95%.</vt:lpstr>
      <vt:lpstr>例2 设总体X~N(m,8), m为未知参数, X1,…,X36是取自总体X的简单随机样本, 如果以区间(X-1, X+1)作为m的置信区间, 那么置信度是多少? 解</vt:lpstr>
      <vt:lpstr>二, 寻求置信区间的方法 寻求置信区间的基本思想: 在点估计的基础上, 构造合适的含样本及待估参数的函数U, 且已知U的分布. 再针对给定的置信度导出置信区间.</vt:lpstr>
      <vt:lpstr>PowerPoint 演示文稿</vt:lpstr>
      <vt:lpstr>(4) 对不等式l1Ul2作恒等变形后化为  P{ q  q q }=1-a,  (3.5) 则( q,q )就是q的置信度为1-a的双侧置信区间.</vt:lpstr>
      <vt:lpstr>三, (0-1)分布参数的置信区间 考虑(0-1)分布情形, 设其总体X的分布率为 P{X=1}=p, P{X=0}=1-p, (0&lt;p&lt;1), 现求p的置信度为1-a的置信区间. 已知(0-1)分布的均值和方差分别为  E(X)=p, D(X)=p(1-p), 设X1,X2,…,Xn是总体X的一个样本, 当n充分大时, 样本均值X可作为p的点估计, 且近似有  X~N(p, p(1-p)/n)</vt:lpstr>
      <vt:lpstr>X~N(p, p(1-p)/n) 给定置信度1-a, 则有</vt:lpstr>
      <vt:lpstr>经不等式变形得 P{ap2+bp+c&lt;0}1-a, 其中</vt:lpstr>
      <vt:lpstr>四, 单侧置信区间 前面讨论的置信区间(q,q)称为双侧置信区间, 但在有些实际问题中只要考虑选取满足P{ul1}=a或P{ul2}=a的l1或l2, 对不等式作恒等变形后化为  P{q q}=1-a或P{q  q}=1-a (3.9) 从而得到形如(q, +)或(-,q}的置信区间.</vt:lpstr>
      <vt:lpstr>例如, 对产品设备, 电子元件等来说, 我们关心的是平均寿命的置信下限, 而在讨论产品的废品率时, 我们感兴趣的是其置信上限. 于是我们引入单侧置信区间.</vt:lpstr>
      <vt:lpstr>定义2 设q为总体分布的未知参数, X1,X2,…,Xn是取自总体X的一个样本, 对给定的数1-a(0&lt;a&lt;1), 若存在统计量  q=q(X1,X2,…,Xn), 满足 P{q&lt;q}=1-a. 则称(q, +)为q的置信度为1-a的单侧置信区间, 称q为q的单侧置信下限;</vt:lpstr>
      <vt:lpstr>若存在统计量  q =q(X1,X2,…,Xn), 满足 P{q  &lt;q}=1-a. 则称(-,q)为q的置信度为1-a的单侧置信区间, 称q为q的单侧置信上限.</vt:lpstr>
      <vt:lpstr>例5 从一批灯泡中随机地抽取5只作寿命试验, 其寿命如下(单位:h)  1050  1100  1120  1250  1280 已知这批灯泡寿命X~N(m,s2), 求平均寿命m的置信度为95%的单侧置信下限. 解  因为</vt:lpstr>
      <vt:lpstr>即</vt:lpstr>
      <vt:lpstr>由所得数据计算, 有  x=1160, s=99.75, n=5, a=0.05 查表得t0.05(4)=2.14, 从而平均寿命m的置信度为95%的置信下限为</vt:lpstr>
      <vt:lpstr>§6.5 正态总体的置信区间</vt:lpstr>
      <vt:lpstr>与其他总体相比, 正态总体参数的置信区间是最完善的, 应用也最广泛. 在构造正态总体参数的置信区间的过程中, t分布, c2分布, F分布以及标准正态分布N(0,1)扮演了重要角色.</vt:lpstr>
      <vt:lpstr>本节介绍正态总体的置信区间, 讨论下列情形: 1. 单正态总体均值(方差已知)的置信区间; 2, 单正态总体均值(方差未知)的置信区间; 3, 单正态总体方差的置信区间; 4, 双正态总体均值差(方差已知)的置信区间; 5. 双正态总体均值差(方差未知)的置信区间; 6. 双正态总体方差比的置信区间.</vt:lpstr>
      <vt:lpstr>一, 单正态总体均值的置信区间(1) 设总体X~N(m,s2), 其中s2已知, 而m为未知参数, X1,X2,…,Xn是取自总体X的一个样本. 对给定的置信水平1-a, 由上节例1已经得到m的置信区间</vt:lpstr>
      <vt:lpstr>例1 某旅行社为调查当地旅游者的平均消费额, 随机访问了100名旅游者, 得知平均消费额x=80元. 根据经验, 已知旅游者消费服从正态分布, 且标准差s=12元, 求该地旅游者平均消费额m的置信度为95%的置信区间. 解 由1-a=0.95, a=0.05, a/2=0.025. 查表得u0.025=1.96, 将数据n=100,x=80, s=12, 代入(4.1)式, 算出对应的置信区间为 (77.6, 82.4).</vt:lpstr>
      <vt:lpstr>例2 设总体X~N(m,s2), 其中m未知, s2=4. X1,…,Xn为其样本. (1) 当n=16时, 试求置信度分别为0.9及0.95的m置信区间的长度. (2) n多大方能使m的90%置信区间的长度不超过1? (3) n多大方能使m的95%置信区间的长度不超过1?</vt:lpstr>
      <vt:lpstr>解 (1) 记m的置信区间长度为D, 则</vt:lpstr>
      <vt:lpstr>PowerPoint 演示文稿</vt:lpstr>
      <vt:lpstr>二, 单正态总体的置信区间(2) 设总体X~N(m,s2), 其中m,s2未知, X1,X2,…,Xn是取自总体X的一个样本. 此时可用s2的无偏估计S2代替s2, 构造统计量</vt:lpstr>
      <vt:lpstr>即</vt:lpstr>
      <vt:lpstr>例3 某旅行社随机访问了25名旅游者, 得知平均消费额x=80元, 子样标准差s=12元, 已知旅游者消费额服从正态分布, 求旅游者平均消费额m的95%置信区间. 解 对于给定的置信度   95%(a=0.05), ta/2(n-1)=t0.025(24)=2.0639, 将x=80, s=12, n=25, t0.025(24)=2.0639代入(4.2)式得m的置信度为95%的置信区间为(75.09, 84.95).</vt:lpstr>
      <vt:lpstr>例4 有一大批糖果. 现从中随机取16袋, 称得重量(以克计)如下:   506 508 499 503 504 510 497 512   514 505 493 496 506 502 509 496 设袋装糖果的重量近似地服从正态分布, 试求总体均值m的置信水平为0.95的置信区间.</vt:lpstr>
      <vt:lpstr>解 1-a=0.95, a/2=0.025, n-1=15, t0.025(15)=2.1315, 由给出数据算得x=503.75, s=6.2022. 可得均值m的一个置信水平为0.95的置信区间为</vt:lpstr>
      <vt:lpstr>三, 单正态总体方差的置信区间 上面给出了总体均值m的区间估计, 在实际问题中要考虑精度或稳定性时, 需要对正态总体的方差s2进行区间估计.</vt:lpstr>
      <vt:lpstr>设总体X~N(m,s2), 其中m,s2未知, X1,X2,…,Xn是取自总体X的样本. 求方差s2的置信度为1-a的置信区间. s2的无偏估计为S2, 而且有</vt:lpstr>
      <vt:lpstr>得</vt:lpstr>
      <vt:lpstr>而标准差s的1-a置信区间</vt:lpstr>
      <vt:lpstr>例5 为考察某大学成年男性的胆固醇水平, 现抽取了样本容量为25的一样本, 并测得样本均值x=186, 样本标准差s=12, 假定所论胆固醇水平X~N(m,s2), m与s2均未知. 试分别求出m及s的90%置信区间.</vt:lpstr>
      <vt:lpstr>PowerPoint 演示文稿</vt:lpstr>
      <vt:lpstr>PowerPoint 演示文稿</vt:lpstr>
      <vt:lpstr>四, 双正态总体均值差的置信区间(1) 在实际问题中, 往往需要知道两个正态总体均值之间或方差之间是否有差异, 从而要研究两个正态总体的均值差或者方差比的置信区间.</vt:lpstr>
      <vt:lpstr>PowerPoint 演示文稿</vt:lpstr>
      <vt:lpstr>对给定的置信水平1-a, 由</vt:lpstr>
      <vt:lpstr>例6 1986年在某地区分行业调查职工平均工资情况: 已知体育, 卫生, 社会福利事业职工工资X(单位: 元)~N(m1, 2182); 文教, 艺术, 广播事业职工工资Y(单位: 元)~N(m2, 2272), 从总体X中调查25人, 平均工资1286元, 从总体Y中调查30人, 平均工资1272元, 求这两大类行业职工平均工资之差的99%的置信区间.</vt:lpstr>
      <vt:lpstr>解 由于1-a=0.99, 故a=0.01, 查表得u0.005=2.576, 又n1=25, n2=30, s12=2182, s22=2272, x=1286, y=1272, 于是, 由公式(4.5)算出m1-m2的置信概率为99%的置信区间为  [-140.96, 168.96]</vt:lpstr>
      <vt:lpstr>五, 双正态总体均值差的置信区间(2) 设X是总体N(m1,s2)的容量为n1的样本均值, Y是总体N(m2,s2)的容量为n2的样本均值, 且两总体相互独立, 其中m1,m2及s未知. 从第五章第三节定理4知</vt:lpstr>
      <vt:lpstr>对给定置信水平1-a, 由</vt:lpstr>
      <vt:lpstr>例7 A,B两个地区种植同一型号的小麦. 现抽取了19块面积相同的麦田, 其中9块属于地区A, 另外10块属于地区B, 测得它们的小麦产量(以kg计)分别如下: 地区A:100, 105, 110, 125, 110, 98, 105, 116, 112; 地区B: 101, 100, 105, 115, 111, 107, 106, 121, 102, 92. 设地区A的小麦产量X~N(m1,s2), 地区B的小麦产量Y~N(m2,s2), m1,m2,s2均未知. 试求这两个地区的平均产量之差m1-m2的90%置信区间.</vt:lpstr>
      <vt:lpstr>解 由题意知所求置信区间的两个端点为</vt:lpstr>
      <vt:lpstr>于是置信下限为</vt:lpstr>
      <vt:lpstr>PowerPoint 演示文稿</vt:lpstr>
      <vt:lpstr>PowerPoint 演示文稿</vt:lpstr>
      <vt:lpstr>PowerPoint 演示文稿</vt:lpstr>
      <vt:lpstr>PowerPoint 演示文稿</vt:lpstr>
      <vt:lpstr>在表6-4-1和表6-4-2中分别总结了有关单正态总体参数和双正态总体参数的置信区间, 以方便查用.</vt:lpstr>
      <vt:lpstr>作业  习题6-4 第218页开始 第1,3,4,6题</vt:lpstr>
    </vt:vector>
  </TitlesOfParts>
  <Company>shenzhen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概率论与数理统计第21讲</dc:title>
  <dc:creator>cbhong</dc:creator>
  <dc:description>区间估计</dc:description>
  <cp:lastModifiedBy>乐嘻嘻</cp:lastModifiedBy>
  <cp:revision>25</cp:revision>
  <dcterms:created xsi:type="dcterms:W3CDTF">2006-05-25T02:44:07Z</dcterms:created>
  <dcterms:modified xsi:type="dcterms:W3CDTF">2015-03-17T05:13:57Z</dcterms:modified>
</cp:coreProperties>
</file>