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86"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zh-CN"/>
    </a:defPPr>
    <a:lvl1pPr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5000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20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Arial" panose="020B0604020202020204" pitchFamily="34"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Arial" panose="020B0604020202020204" pitchFamily="34" charset="0"/>
              </a:defRPr>
            </a:lvl1pPr>
          </a:lstStyle>
          <a:p>
            <a:endParaRPr lang="en-US" altLang="zh-CN"/>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Arial" panose="020B0604020202020204" pitchFamily="34"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Arial" panose="020B0604020202020204" pitchFamily="34" charset="0"/>
              </a:defRPr>
            </a:lvl1pPr>
          </a:lstStyle>
          <a:p>
            <a:fld id="{E6962AAE-877F-4F1A-A44D-18DE3EF1B7C9}" type="slidenum">
              <a:rPr lang="en-US" altLang="zh-CN"/>
              <a:pPr/>
              <a:t>‹#›</a:t>
            </a:fld>
            <a:endParaRPr lang="en-US" altLang="zh-CN"/>
          </a:p>
        </p:txBody>
      </p:sp>
    </p:spTree>
    <p:extLst>
      <p:ext uri="{BB962C8B-B14F-4D97-AF65-F5344CB8AC3E}">
        <p14:creationId xmlns:p14="http://schemas.microsoft.com/office/powerpoint/2010/main" val="12922820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3902075"/>
            <a:ext cx="3400425" cy="2949575"/>
            <a:chOff x="0" y="2458"/>
            <a:chExt cx="2142" cy="1858"/>
          </a:xfrm>
        </p:grpSpPr>
        <p:sp>
          <p:nvSpPr>
            <p:cNvPr id="5123"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130" name="Rectangle 10"/>
          <p:cNvSpPr>
            <a:spLocks noGrp="1" noChangeArrowheads="1"/>
          </p:cNvSpPr>
          <p:nvPr>
            <p:ph type="ctrTitle" sz="quarter"/>
          </p:nvPr>
        </p:nvSpPr>
        <p:spPr>
          <a:xfrm>
            <a:off x="685800" y="1873250"/>
            <a:ext cx="7772400" cy="1555750"/>
          </a:xfrm>
        </p:spPr>
        <p:txBody>
          <a:bodyPr anchor="ctr" anchorCtr="1"/>
          <a:lstStyle>
            <a:lvl1pPr>
              <a:defRPr sz="4000"/>
            </a:lvl1pPr>
          </a:lstStyle>
          <a:p>
            <a:pPr lvl="0"/>
            <a:r>
              <a:rPr lang="zh-CN" altLang="en-US" noProof="0" smtClean="0"/>
              <a:t>单击此处编辑母版标题样式</a:t>
            </a:r>
          </a:p>
        </p:txBody>
      </p:sp>
      <p:sp>
        <p:nvSpPr>
          <p:cNvPr id="5131" name="Rectangle 11"/>
          <p:cNvSpPr>
            <a:spLocks noGrp="1" noChangeArrowheads="1"/>
          </p:cNvSpPr>
          <p:nvPr>
            <p:ph type="subTitle" sz="quarter" idx="1"/>
          </p:nvPr>
        </p:nvSpPr>
        <p:spPr>
          <a:xfrm>
            <a:off x="1371600" y="3886200"/>
            <a:ext cx="6400800" cy="1752600"/>
          </a:xfrm>
        </p:spPr>
        <p:txBody>
          <a:bodyPr/>
          <a:lstStyle>
            <a:lvl1pPr marL="0" indent="0">
              <a:buFont typeface="Wingdings" panose="05000000000000000000" pitchFamily="2" charset="2"/>
              <a:buNone/>
              <a:defRPr sz="4000"/>
            </a:lvl1pPr>
          </a:lstStyle>
          <a:p>
            <a:pPr lvl="0"/>
            <a:r>
              <a:rPr lang="zh-CN" altLang="en-US" noProof="0" smtClean="0"/>
              <a:t>单击此处编辑母版副标题样式</a:t>
            </a:r>
          </a:p>
        </p:txBody>
      </p:sp>
      <p:sp>
        <p:nvSpPr>
          <p:cNvPr id="5132" name="Rectangle 12"/>
          <p:cNvSpPr>
            <a:spLocks noGrp="1" noChangeArrowheads="1"/>
          </p:cNvSpPr>
          <p:nvPr>
            <p:ph type="dt" sz="quarter" idx="2"/>
          </p:nvPr>
        </p:nvSpPr>
        <p:spPr/>
        <p:txBody>
          <a:bodyPr/>
          <a:lstStyle>
            <a:lvl1pPr>
              <a:defRPr/>
            </a:lvl1pPr>
          </a:lstStyle>
          <a:p>
            <a:endParaRPr lang="en-US" altLang="zh-CN"/>
          </a:p>
        </p:txBody>
      </p:sp>
      <p:sp>
        <p:nvSpPr>
          <p:cNvPr id="5133" name="Rectangle 13"/>
          <p:cNvSpPr>
            <a:spLocks noGrp="1" noChangeArrowheads="1"/>
          </p:cNvSpPr>
          <p:nvPr>
            <p:ph type="ftr" sz="quarter" idx="3"/>
          </p:nvPr>
        </p:nvSpPr>
        <p:spPr/>
        <p:txBody>
          <a:bodyPr/>
          <a:lstStyle>
            <a:lvl1pPr>
              <a:defRPr/>
            </a:lvl1pPr>
          </a:lstStyle>
          <a:p>
            <a:endParaRPr lang="en-US" altLang="zh-CN"/>
          </a:p>
        </p:txBody>
      </p:sp>
      <p:sp>
        <p:nvSpPr>
          <p:cNvPr id="5134" name="Rectangle 14"/>
          <p:cNvSpPr>
            <a:spLocks noGrp="1" noChangeArrowheads="1"/>
          </p:cNvSpPr>
          <p:nvPr>
            <p:ph type="sldNum" sz="quarter" idx="4"/>
          </p:nvPr>
        </p:nvSpPr>
        <p:spPr>
          <a:xfrm>
            <a:off x="6732588" y="6400800"/>
            <a:ext cx="2133600" cy="457200"/>
          </a:xfrm>
        </p:spPr>
        <p:txBody>
          <a:bodyPr/>
          <a:lstStyle>
            <a:lvl1pPr>
              <a:defRPr/>
            </a:lvl1pPr>
          </a:lstStyle>
          <a:p>
            <a:fld id="{77E60DBC-46CF-4569-A104-FDC64D20A1BF}" type="slidenum">
              <a:rPr lang="en-US" altLang="zh-CN"/>
              <a:pPr/>
              <a:t>‹#›</a:t>
            </a:fld>
            <a:endParaRPr lang="en-US" altLang="zh-CN"/>
          </a:p>
        </p:txBody>
      </p:sp>
      <p:sp>
        <p:nvSpPr>
          <p:cNvPr id="5135" name="AutoShape 15">
            <a:hlinkClick r:id="" action="ppaction://hlinkshowjump?jump=lastslideviewed" highlightClick="1"/>
          </p:cNvPr>
          <p:cNvSpPr>
            <a:spLocks noChangeArrowheads="1"/>
          </p:cNvSpPr>
          <p:nvPr/>
        </p:nvSpPr>
        <p:spPr bwMode="auto">
          <a:xfrm>
            <a:off x="8928100" y="6497638"/>
            <a:ext cx="215900" cy="360362"/>
          </a:xfrm>
          <a:prstGeom prst="actionButtonRetur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1F1BA50-D392-409E-BA7D-892E6B97AB98}" type="slidenum">
              <a:rPr lang="en-US" altLang="zh-CN"/>
              <a:pPr/>
              <a:t>‹#›</a:t>
            </a:fld>
            <a:endParaRPr lang="en-US" altLang="zh-CN"/>
          </a:p>
        </p:txBody>
      </p:sp>
    </p:spTree>
    <p:extLst>
      <p:ext uri="{BB962C8B-B14F-4D97-AF65-F5344CB8AC3E}">
        <p14:creationId xmlns:p14="http://schemas.microsoft.com/office/powerpoint/2010/main" val="375696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ED85C1-AA63-4A21-A43C-FF9908287200}" type="slidenum">
              <a:rPr lang="en-US" altLang="zh-CN"/>
              <a:pPr/>
              <a:t>‹#›</a:t>
            </a:fld>
            <a:endParaRPr lang="en-US" altLang="zh-CN"/>
          </a:p>
        </p:txBody>
      </p:sp>
    </p:spTree>
    <p:extLst>
      <p:ext uri="{BB962C8B-B14F-4D97-AF65-F5344CB8AC3E}">
        <p14:creationId xmlns:p14="http://schemas.microsoft.com/office/powerpoint/2010/main" val="79429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199053-9199-4062-B127-534261BE07D0}" type="slidenum">
              <a:rPr lang="en-US" altLang="zh-CN"/>
              <a:pPr/>
              <a:t>‹#›</a:t>
            </a:fld>
            <a:endParaRPr lang="en-US" altLang="zh-CN"/>
          </a:p>
        </p:txBody>
      </p:sp>
    </p:spTree>
    <p:extLst>
      <p:ext uri="{BB962C8B-B14F-4D97-AF65-F5344CB8AC3E}">
        <p14:creationId xmlns:p14="http://schemas.microsoft.com/office/powerpoint/2010/main" val="117273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F52E60-6482-4F26-8822-74F06CE99036}" type="slidenum">
              <a:rPr lang="en-US" altLang="zh-CN"/>
              <a:pPr/>
              <a:t>‹#›</a:t>
            </a:fld>
            <a:endParaRPr lang="en-US" altLang="zh-CN"/>
          </a:p>
        </p:txBody>
      </p:sp>
    </p:spTree>
    <p:extLst>
      <p:ext uri="{BB962C8B-B14F-4D97-AF65-F5344CB8AC3E}">
        <p14:creationId xmlns:p14="http://schemas.microsoft.com/office/powerpoint/2010/main" val="132278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2597FBC-E67D-4FED-AFED-B1DDEF878AFC}" type="slidenum">
              <a:rPr lang="en-US" altLang="zh-CN"/>
              <a:pPr/>
              <a:t>‹#›</a:t>
            </a:fld>
            <a:endParaRPr lang="en-US" altLang="zh-CN"/>
          </a:p>
        </p:txBody>
      </p:sp>
    </p:spTree>
    <p:extLst>
      <p:ext uri="{BB962C8B-B14F-4D97-AF65-F5344CB8AC3E}">
        <p14:creationId xmlns:p14="http://schemas.microsoft.com/office/powerpoint/2010/main" val="58012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FB7C623-561D-4223-A4C4-4AA4AA79C6AE}" type="slidenum">
              <a:rPr lang="en-US" altLang="zh-CN"/>
              <a:pPr/>
              <a:t>‹#›</a:t>
            </a:fld>
            <a:endParaRPr lang="en-US" altLang="zh-CN"/>
          </a:p>
        </p:txBody>
      </p:sp>
    </p:spTree>
    <p:extLst>
      <p:ext uri="{BB962C8B-B14F-4D97-AF65-F5344CB8AC3E}">
        <p14:creationId xmlns:p14="http://schemas.microsoft.com/office/powerpoint/2010/main" val="33225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B4E7DA7-E929-409A-9DC8-DB77AD1E652B}" type="slidenum">
              <a:rPr lang="en-US" altLang="zh-CN"/>
              <a:pPr/>
              <a:t>‹#›</a:t>
            </a:fld>
            <a:endParaRPr lang="en-US" altLang="zh-CN"/>
          </a:p>
        </p:txBody>
      </p:sp>
    </p:spTree>
    <p:extLst>
      <p:ext uri="{BB962C8B-B14F-4D97-AF65-F5344CB8AC3E}">
        <p14:creationId xmlns:p14="http://schemas.microsoft.com/office/powerpoint/2010/main" val="40108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C7BBA6C-3C71-4D75-A9BB-29F71458931B}" type="slidenum">
              <a:rPr lang="en-US" altLang="zh-CN"/>
              <a:pPr/>
              <a:t>‹#›</a:t>
            </a:fld>
            <a:endParaRPr lang="en-US" altLang="zh-CN"/>
          </a:p>
        </p:txBody>
      </p:sp>
    </p:spTree>
    <p:extLst>
      <p:ext uri="{BB962C8B-B14F-4D97-AF65-F5344CB8AC3E}">
        <p14:creationId xmlns:p14="http://schemas.microsoft.com/office/powerpoint/2010/main" val="316999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C0D7489-B073-4ABC-BED6-ADD582E5DA25}" type="slidenum">
              <a:rPr lang="en-US" altLang="zh-CN"/>
              <a:pPr/>
              <a:t>‹#›</a:t>
            </a:fld>
            <a:endParaRPr lang="en-US" altLang="zh-CN"/>
          </a:p>
        </p:txBody>
      </p:sp>
    </p:spTree>
    <p:extLst>
      <p:ext uri="{BB962C8B-B14F-4D97-AF65-F5344CB8AC3E}">
        <p14:creationId xmlns:p14="http://schemas.microsoft.com/office/powerpoint/2010/main" val="154682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6BBDD1B-F9E3-486A-9B5E-F8297E89669D}" type="slidenum">
              <a:rPr lang="en-US" altLang="zh-CN"/>
              <a:pPr/>
              <a:t>‹#›</a:t>
            </a:fld>
            <a:endParaRPr lang="en-US" altLang="zh-CN"/>
          </a:p>
        </p:txBody>
      </p:sp>
    </p:spTree>
    <p:extLst>
      <p:ext uri="{BB962C8B-B14F-4D97-AF65-F5344CB8AC3E}">
        <p14:creationId xmlns:p14="http://schemas.microsoft.com/office/powerpoint/2010/main" val="305342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3902075"/>
            <a:ext cx="3400425" cy="2949575"/>
            <a:chOff x="0" y="2458"/>
            <a:chExt cx="2142" cy="1858"/>
          </a:xfrm>
        </p:grpSpPr>
        <p:sp>
          <p:nvSpPr>
            <p:cNvPr id="4099" name="Freeform 3"/>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0" name="Freeform 4"/>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 name="Freeform 5"/>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 name="Freeform 6"/>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0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106"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4107"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8"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effectLst>
                  <a:outerShdw blurRad="38100" dist="38100" dir="2700000" algn="tl">
                    <a:srgbClr val="010199"/>
                  </a:outerShdw>
                </a:effectLst>
                <a:latin typeface="Arial" panose="020B0604020202020204" pitchFamily="34" charset="0"/>
              </a:defRPr>
            </a:lvl1pPr>
          </a:lstStyle>
          <a:p>
            <a:endParaRPr lang="en-US" altLang="zh-CN"/>
          </a:p>
        </p:txBody>
      </p:sp>
      <p:sp>
        <p:nvSpPr>
          <p:cNvPr id="4109" name="Rectangle 1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000">
                <a:effectLst>
                  <a:outerShdw blurRad="38100" dist="38100" dir="2700000" algn="tl">
                    <a:srgbClr val="010199"/>
                  </a:outerShdw>
                </a:effectLst>
                <a:latin typeface="Arial" panose="020B0604020202020204" pitchFamily="34" charset="0"/>
              </a:defRPr>
            </a:lvl1pPr>
          </a:lstStyle>
          <a:p>
            <a:endParaRPr lang="en-US" altLang="zh-CN"/>
          </a:p>
        </p:txBody>
      </p:sp>
      <p:sp>
        <p:nvSpPr>
          <p:cNvPr id="4110"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a:effectLst>
                  <a:outerShdw blurRad="38100" dist="38100" dir="2700000" algn="tl">
                    <a:srgbClr val="010199"/>
                  </a:outerShdw>
                </a:effectLst>
                <a:latin typeface="Arial" panose="020B0604020202020204" pitchFamily="34" charset="0"/>
              </a:defRPr>
            </a:lvl1pPr>
          </a:lstStyle>
          <a:p>
            <a:fld id="{3093C9F8-6255-4258-9338-2C7D67FB1418}" type="slidenum">
              <a:rPr lang="en-US" altLang="zh-CN"/>
              <a:pPr/>
              <a:t>‹#›</a:t>
            </a:fld>
            <a:endParaRPr lang="en-US" altLang="zh-CN"/>
          </a:p>
        </p:txBody>
      </p:sp>
      <p:sp>
        <p:nvSpPr>
          <p:cNvPr id="4111" name="AutoShape 15">
            <a:hlinkClick r:id="" action="ppaction://hlinkshowjump?jump=lastslideviewed" highlightClick="1"/>
          </p:cNvPr>
          <p:cNvSpPr>
            <a:spLocks noChangeArrowheads="1"/>
          </p:cNvSpPr>
          <p:nvPr/>
        </p:nvSpPr>
        <p:spPr bwMode="auto">
          <a:xfrm>
            <a:off x="8748713" y="6237288"/>
            <a:ext cx="287337" cy="431800"/>
          </a:xfrm>
          <a:prstGeom prst="actionButtonReturn">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2pPr>
      <a:lvl3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3pPr>
      <a:lvl4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4pPr>
      <a:lvl5pPr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6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defRPr sz="3600" kern="1200">
          <a:solidFill>
            <a:schemeClr val="tx1"/>
          </a:solidFill>
          <a:effectLst>
            <a:outerShdw blurRad="38100" dist="38100" dir="2700000" algn="tl">
              <a:srgbClr val="010199"/>
            </a:outerShdw>
          </a:effectLst>
          <a:latin typeface="Arial" panose="020B0604020202020204" pitchFamily="34" charset="0"/>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effectLst>
            <a:outerShdw blurRad="38100" dist="38100" dir="2700000" algn="tl">
              <a:srgbClr val="010199"/>
            </a:outerShdw>
          </a:effectLst>
          <a:latin typeface="Arial" panose="020B0604020202020204" pitchFamily="34" charset="0"/>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effectLst>
            <a:outerShdw blurRad="38100" dist="38100" dir="2700000" algn="tl">
              <a:srgbClr val="010199"/>
            </a:outerShdw>
          </a:effectLst>
          <a:latin typeface="Arial" panose="020B0604020202020204" pitchFamily="34" charset="0"/>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effectLst>
            <a:outerShdw blurRad="38100" dist="38100" dir="2700000" algn="tl">
              <a:srgbClr val="010199"/>
            </a:outerShdw>
          </a:effectLst>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th.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1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
          </p:nvPr>
        </p:nvSpPr>
        <p:spPr/>
        <p:txBody>
          <a:bodyPr/>
          <a:lstStyle/>
          <a:p>
            <a:fld id="{01670BD1-818D-4C62-9BA7-5B87472D5ADB}" type="slidenum">
              <a:rPr lang="en-US" altLang="zh-CN"/>
              <a:pPr/>
              <a:t>1</a:t>
            </a:fld>
            <a:endParaRPr lang="en-US" altLang="zh-CN"/>
          </a:p>
        </p:txBody>
      </p:sp>
      <p:sp>
        <p:nvSpPr>
          <p:cNvPr id="2050" name="Rectangle 2"/>
          <p:cNvSpPr>
            <a:spLocks noGrp="1" noChangeArrowheads="1"/>
          </p:cNvSpPr>
          <p:nvPr>
            <p:ph type="ctrTitle"/>
          </p:nvPr>
        </p:nvSpPr>
        <p:spPr/>
        <p:txBody>
          <a:bodyPr/>
          <a:lstStyle/>
          <a:p>
            <a:r>
              <a:rPr lang="zh-CN" altLang="en-US" sz="4800"/>
              <a:t>概率论与数理统计第</a:t>
            </a:r>
            <a:r>
              <a:rPr lang="en-US" altLang="zh-CN" sz="4800"/>
              <a:t>22</a:t>
            </a:r>
            <a:r>
              <a:rPr lang="zh-CN" altLang="en-US" sz="4800"/>
              <a:t>讲</a:t>
            </a:r>
          </a:p>
        </p:txBody>
      </p:sp>
      <p:sp>
        <p:nvSpPr>
          <p:cNvPr id="2051" name="Rectangle 3"/>
          <p:cNvSpPr>
            <a:spLocks noGrp="1" noChangeArrowheads="1"/>
          </p:cNvSpPr>
          <p:nvPr>
            <p:ph type="subTitle" idx="1"/>
          </p:nvPr>
        </p:nvSpPr>
        <p:spPr>
          <a:xfrm>
            <a:off x="827088" y="3860800"/>
            <a:ext cx="7489825" cy="2422525"/>
          </a:xfrm>
        </p:spPr>
        <p:txBody>
          <a:bodyPr/>
          <a:lstStyle/>
          <a:p>
            <a:pPr>
              <a:lnSpc>
                <a:spcPct val="90000"/>
              </a:lnSpc>
            </a:pPr>
            <a:r>
              <a:rPr lang="zh-CN" altLang="en-US" sz="3200"/>
              <a:t>本讲义可在网址</a:t>
            </a:r>
            <a:r>
              <a:rPr lang="en-US" altLang="zh-CN" sz="3200">
                <a:hlinkClick r:id="rId2"/>
              </a:rPr>
              <a:t>http://math.s</a:t>
            </a:r>
            <a:r>
              <a:rPr lang="en-US" altLang="zh-CN" sz="3200"/>
              <a:t>hekou.com</a:t>
            </a:r>
          </a:p>
          <a:p>
            <a:pPr>
              <a:lnSpc>
                <a:spcPct val="90000"/>
              </a:lnSpc>
            </a:pPr>
            <a:r>
              <a:rPr lang="zh-CN" altLang="en-US" sz="3200"/>
              <a:t>下载</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1FF63AC-7863-421F-806E-113BC21BCF66}" type="slidenum">
              <a:rPr lang="en-US" altLang="zh-CN"/>
              <a:pPr/>
              <a:t>10</a:t>
            </a:fld>
            <a:endParaRPr lang="en-US" altLang="zh-CN"/>
          </a:p>
        </p:txBody>
      </p:sp>
      <p:sp>
        <p:nvSpPr>
          <p:cNvPr id="119812" name="Rectangle 4"/>
          <p:cNvSpPr>
            <a:spLocks noGrp="1" noChangeArrowheads="1"/>
          </p:cNvSpPr>
          <p:nvPr>
            <p:ph type="title"/>
          </p:nvPr>
        </p:nvSpPr>
        <p:spPr>
          <a:xfrm>
            <a:off x="457200" y="277813"/>
            <a:ext cx="8229600" cy="6030912"/>
          </a:xfrm>
        </p:spPr>
        <p:txBody>
          <a:bodyPr/>
          <a:lstStyle/>
          <a:p>
            <a:r>
              <a:rPr lang="zh-CN" altLang="en-US" b="1">
                <a:solidFill>
                  <a:schemeClr val="hlink"/>
                </a:solidFill>
              </a:rPr>
              <a:t>三、假设检验的两类错误</a:t>
            </a:r>
            <a:br>
              <a:rPr lang="zh-CN" altLang="en-US" b="1">
                <a:solidFill>
                  <a:schemeClr val="hlink"/>
                </a:solidFill>
              </a:rPr>
            </a:br>
            <a:r>
              <a:rPr lang="zh-CN" altLang="en-US"/>
              <a:t>当假设</a:t>
            </a:r>
            <a:r>
              <a:rPr lang="en-US" altLang="zh-CN" i="1"/>
              <a:t>H</a:t>
            </a:r>
            <a:r>
              <a:rPr lang="en-US" altLang="zh-CN" baseline="-25000"/>
              <a:t>0</a:t>
            </a:r>
            <a:r>
              <a:rPr lang="zh-CN" altLang="en-US"/>
              <a:t>正确时</a:t>
            </a:r>
            <a:r>
              <a:rPr lang="en-US" altLang="zh-CN"/>
              <a:t>, </a:t>
            </a:r>
            <a:r>
              <a:rPr lang="zh-CN" altLang="en-US"/>
              <a:t>小概率事件也有可能发生</a:t>
            </a:r>
            <a:r>
              <a:rPr lang="en-US" altLang="zh-CN"/>
              <a:t>, </a:t>
            </a:r>
            <a:r>
              <a:rPr lang="zh-CN" altLang="en-US"/>
              <a:t>此时我们会拒绝假设</a:t>
            </a:r>
            <a:r>
              <a:rPr lang="en-US" altLang="zh-CN" i="1"/>
              <a:t>H</a:t>
            </a:r>
            <a:r>
              <a:rPr lang="en-US" altLang="zh-CN" baseline="-25000"/>
              <a:t>0</a:t>
            </a:r>
            <a:r>
              <a:rPr lang="en-US" altLang="zh-CN"/>
              <a:t>, </a:t>
            </a:r>
            <a:r>
              <a:rPr lang="zh-CN" altLang="en-US"/>
              <a:t>因而犯了</a:t>
            </a:r>
            <a:r>
              <a:rPr lang="en-US" altLang="zh-CN"/>
              <a:t>"</a:t>
            </a:r>
            <a:r>
              <a:rPr lang="zh-CN" altLang="en-US"/>
              <a:t>弃真</a:t>
            </a:r>
            <a:r>
              <a:rPr lang="en-US" altLang="zh-CN"/>
              <a:t>"</a:t>
            </a:r>
            <a:r>
              <a:rPr lang="zh-CN" altLang="en-US"/>
              <a:t>的错误</a:t>
            </a:r>
            <a:r>
              <a:rPr lang="en-US" altLang="zh-CN"/>
              <a:t>, </a:t>
            </a:r>
            <a:r>
              <a:rPr lang="zh-CN" altLang="en-US"/>
              <a:t>称此为</a:t>
            </a:r>
            <a:r>
              <a:rPr lang="zh-CN" altLang="en-US" b="1">
                <a:solidFill>
                  <a:schemeClr val="hlink"/>
                </a:solidFill>
              </a:rPr>
              <a:t>第一类错误</a:t>
            </a:r>
            <a:r>
              <a:rPr lang="en-US" altLang="zh-CN"/>
              <a:t>. </a:t>
            </a:r>
            <a:r>
              <a:rPr lang="zh-CN" altLang="en-US"/>
              <a:t>犯第一类错误的概率恰好就是</a:t>
            </a:r>
            <a:r>
              <a:rPr lang="en-US" altLang="zh-CN"/>
              <a:t>"</a:t>
            </a:r>
            <a:r>
              <a:rPr lang="zh-CN" altLang="en-US"/>
              <a:t>小概率事件</a:t>
            </a:r>
            <a:r>
              <a:rPr lang="en-US" altLang="zh-CN"/>
              <a:t>"</a:t>
            </a:r>
            <a:r>
              <a:rPr lang="zh-CN" altLang="en-US"/>
              <a:t>发生的概率</a:t>
            </a:r>
            <a:r>
              <a:rPr lang="en-US" altLang="zh-CN" i="1">
                <a:latin typeface="Symbol" panose="05050102010706020507" pitchFamily="18" charset="2"/>
              </a:rPr>
              <a:t>a</a:t>
            </a:r>
            <a:r>
              <a:rPr lang="en-US" altLang="zh-CN"/>
              <a:t>, </a:t>
            </a:r>
            <a:r>
              <a:rPr lang="zh-CN" altLang="en-US"/>
              <a:t>即</a:t>
            </a:r>
            <a:br>
              <a:rPr lang="zh-CN" altLang="en-US"/>
            </a:br>
            <a:r>
              <a:rPr lang="zh-CN" altLang="en-US"/>
              <a:t>	</a:t>
            </a:r>
            <a:r>
              <a:rPr lang="en-US" altLang="zh-CN"/>
              <a:t>P{</a:t>
            </a:r>
            <a:r>
              <a:rPr lang="zh-CN" altLang="en-US"/>
              <a:t>拒绝</a:t>
            </a:r>
            <a:r>
              <a:rPr lang="en-US" altLang="zh-CN" i="1"/>
              <a:t>H</a:t>
            </a:r>
            <a:r>
              <a:rPr lang="en-US" altLang="zh-CN" baseline="-25000"/>
              <a:t>0</a:t>
            </a:r>
            <a:r>
              <a:rPr lang="en-US" altLang="zh-CN"/>
              <a:t>|</a:t>
            </a:r>
            <a:r>
              <a:rPr lang="en-US" altLang="zh-CN" i="1"/>
              <a:t>H</a:t>
            </a:r>
            <a:r>
              <a:rPr lang="en-US" altLang="zh-CN" baseline="-25000"/>
              <a:t>0</a:t>
            </a:r>
            <a:r>
              <a:rPr lang="zh-CN" altLang="en-US"/>
              <a:t>为真</a:t>
            </a:r>
            <a:r>
              <a:rPr lang="en-US" altLang="zh-CN"/>
              <a:t>}=</a:t>
            </a:r>
            <a:r>
              <a:rPr lang="en-US" altLang="zh-CN" i="1">
                <a:latin typeface="Symbol" panose="05050102010706020507" pitchFamily="18" charset="2"/>
              </a:rPr>
              <a:t>a</a:t>
            </a:r>
            <a:r>
              <a:rPr lang="en-US" altLang="zh-CN"/>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9143727-0CEE-45FE-803E-B3A7C5F717DF}" type="slidenum">
              <a:rPr lang="en-US" altLang="zh-CN"/>
              <a:pPr/>
              <a:t>11</a:t>
            </a:fld>
            <a:endParaRPr lang="en-US" altLang="zh-CN"/>
          </a:p>
        </p:txBody>
      </p:sp>
      <p:sp>
        <p:nvSpPr>
          <p:cNvPr id="121860" name="Rectangle 4"/>
          <p:cNvSpPr>
            <a:spLocks noGrp="1" noChangeArrowheads="1"/>
          </p:cNvSpPr>
          <p:nvPr>
            <p:ph type="title"/>
          </p:nvPr>
        </p:nvSpPr>
        <p:spPr>
          <a:xfrm>
            <a:off x="457200" y="277813"/>
            <a:ext cx="8229600" cy="6175375"/>
          </a:xfrm>
        </p:spPr>
        <p:txBody>
          <a:bodyPr/>
          <a:lstStyle/>
          <a:p>
            <a:r>
              <a:rPr lang="zh-CN" altLang="en-US"/>
              <a:t>反之</a:t>
            </a:r>
            <a:r>
              <a:rPr lang="en-US" altLang="zh-CN"/>
              <a:t>, </a:t>
            </a:r>
            <a:r>
              <a:rPr lang="zh-CN" altLang="en-US"/>
              <a:t>若假设</a:t>
            </a:r>
            <a:r>
              <a:rPr lang="en-US" altLang="zh-CN" i="1"/>
              <a:t>H</a:t>
            </a:r>
            <a:r>
              <a:rPr lang="en-US" altLang="zh-CN" baseline="-25000"/>
              <a:t>0</a:t>
            </a:r>
            <a:r>
              <a:rPr lang="zh-CN" altLang="en-US"/>
              <a:t>不正确</a:t>
            </a:r>
            <a:r>
              <a:rPr lang="en-US" altLang="zh-CN"/>
              <a:t>, </a:t>
            </a:r>
            <a:r>
              <a:rPr lang="zh-CN" altLang="en-US"/>
              <a:t>但一次抽样检验结果</a:t>
            </a:r>
            <a:r>
              <a:rPr lang="en-US" altLang="zh-CN"/>
              <a:t>, </a:t>
            </a:r>
            <a:r>
              <a:rPr lang="zh-CN" altLang="en-US"/>
              <a:t>未发生不合理的结果</a:t>
            </a:r>
            <a:r>
              <a:rPr lang="en-US" altLang="zh-CN"/>
              <a:t>, </a:t>
            </a:r>
            <a:r>
              <a:rPr lang="zh-CN" altLang="en-US"/>
              <a:t>这时我们会接受</a:t>
            </a:r>
            <a:r>
              <a:rPr lang="en-US" altLang="zh-CN" i="1"/>
              <a:t>H</a:t>
            </a:r>
            <a:r>
              <a:rPr lang="en-US" altLang="zh-CN" baseline="-25000"/>
              <a:t>0</a:t>
            </a:r>
            <a:r>
              <a:rPr lang="en-US" altLang="zh-CN"/>
              <a:t>, </a:t>
            </a:r>
            <a:r>
              <a:rPr lang="zh-CN" altLang="en-US"/>
              <a:t>因而犯了</a:t>
            </a:r>
            <a:r>
              <a:rPr lang="en-US" altLang="zh-CN"/>
              <a:t>"</a:t>
            </a:r>
            <a:r>
              <a:rPr lang="zh-CN" altLang="en-US"/>
              <a:t>取伪</a:t>
            </a:r>
            <a:r>
              <a:rPr lang="en-US" altLang="zh-CN"/>
              <a:t>"</a:t>
            </a:r>
            <a:r>
              <a:rPr lang="zh-CN" altLang="en-US"/>
              <a:t>的错误</a:t>
            </a:r>
            <a:r>
              <a:rPr lang="en-US" altLang="zh-CN"/>
              <a:t>, </a:t>
            </a:r>
            <a:r>
              <a:rPr lang="zh-CN" altLang="en-US"/>
              <a:t>称此为</a:t>
            </a:r>
            <a:r>
              <a:rPr lang="zh-CN" altLang="en-US" b="1">
                <a:solidFill>
                  <a:schemeClr val="hlink"/>
                </a:solidFill>
              </a:rPr>
              <a:t>第二类错误</a:t>
            </a:r>
            <a:r>
              <a:rPr lang="en-US" altLang="zh-CN"/>
              <a:t>. </a:t>
            </a:r>
            <a:r>
              <a:rPr lang="zh-CN" altLang="en-US"/>
              <a:t>记</a:t>
            </a:r>
            <a:r>
              <a:rPr lang="en-US" altLang="zh-CN" i="1">
                <a:latin typeface="Symbol" panose="05050102010706020507" pitchFamily="18" charset="2"/>
              </a:rPr>
              <a:t>b</a:t>
            </a:r>
            <a:r>
              <a:rPr lang="zh-CN" altLang="en-US"/>
              <a:t>为犯第二类错误的概率</a:t>
            </a:r>
            <a:r>
              <a:rPr lang="en-US" altLang="zh-CN"/>
              <a:t>, </a:t>
            </a:r>
            <a:r>
              <a:rPr lang="zh-CN" altLang="en-US"/>
              <a:t>即</a:t>
            </a:r>
            <a:br>
              <a:rPr lang="zh-CN" altLang="en-US"/>
            </a:br>
            <a:r>
              <a:rPr lang="zh-CN" altLang="en-US"/>
              <a:t>	</a:t>
            </a:r>
            <a:r>
              <a:rPr lang="en-US" altLang="zh-CN"/>
              <a:t>P{</a:t>
            </a:r>
            <a:r>
              <a:rPr lang="zh-CN" altLang="en-US"/>
              <a:t>接受</a:t>
            </a:r>
            <a:r>
              <a:rPr lang="en-US" altLang="zh-CN" i="1"/>
              <a:t>H</a:t>
            </a:r>
            <a:r>
              <a:rPr lang="en-US" altLang="zh-CN" baseline="-25000"/>
              <a:t>0</a:t>
            </a:r>
            <a:r>
              <a:rPr lang="en-US" altLang="zh-CN"/>
              <a:t>|</a:t>
            </a:r>
            <a:r>
              <a:rPr lang="en-US" altLang="zh-CN" i="1"/>
              <a:t>H</a:t>
            </a:r>
            <a:r>
              <a:rPr lang="en-US" altLang="zh-CN" baseline="-25000"/>
              <a:t>0</a:t>
            </a:r>
            <a:r>
              <a:rPr lang="zh-CN" altLang="en-US"/>
              <a:t>不真</a:t>
            </a:r>
            <a:r>
              <a:rPr lang="en-US" altLang="zh-CN"/>
              <a:t>}=</a:t>
            </a:r>
            <a:r>
              <a:rPr lang="en-US" altLang="zh-CN" i="1">
                <a:latin typeface="Symbol" panose="05050102010706020507" pitchFamily="18" charset="2"/>
              </a:rPr>
              <a:t>b</a:t>
            </a:r>
            <a:r>
              <a:rPr lang="en-US" altLang="zh-CN"/>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3580181-357D-4D18-946A-5DE16181EC91}" type="slidenum">
              <a:rPr lang="en-US" altLang="zh-CN"/>
              <a:pPr/>
              <a:t>12</a:t>
            </a:fld>
            <a:endParaRPr lang="en-US" altLang="zh-CN"/>
          </a:p>
        </p:txBody>
      </p:sp>
      <p:sp>
        <p:nvSpPr>
          <p:cNvPr id="123908" name="Rectangle 4"/>
          <p:cNvSpPr>
            <a:spLocks noGrp="1" noChangeArrowheads="1"/>
          </p:cNvSpPr>
          <p:nvPr>
            <p:ph type="title"/>
          </p:nvPr>
        </p:nvSpPr>
        <p:spPr>
          <a:xfrm>
            <a:off x="457200" y="277813"/>
            <a:ext cx="8229600" cy="6103937"/>
          </a:xfrm>
        </p:spPr>
        <p:txBody>
          <a:bodyPr/>
          <a:lstStyle/>
          <a:p>
            <a:r>
              <a:rPr lang="zh-CN" altLang="en-US"/>
              <a:t>理论上</a:t>
            </a:r>
            <a:r>
              <a:rPr lang="en-US" altLang="zh-CN"/>
              <a:t>, </a:t>
            </a:r>
            <a:r>
              <a:rPr lang="zh-CN" altLang="en-US"/>
              <a:t>自然希望犯这两类错误的概率都很小</a:t>
            </a:r>
            <a:r>
              <a:rPr lang="en-US" altLang="zh-CN"/>
              <a:t>. </a:t>
            </a:r>
            <a:r>
              <a:rPr lang="zh-CN" altLang="en-US"/>
              <a:t>当样本容量</a:t>
            </a:r>
            <a:r>
              <a:rPr lang="en-US" altLang="zh-CN" i="1"/>
              <a:t>n</a:t>
            </a:r>
            <a:r>
              <a:rPr lang="zh-CN" altLang="en-US"/>
              <a:t>固定时</a:t>
            </a:r>
            <a:r>
              <a:rPr lang="en-US" altLang="zh-CN"/>
              <a:t>, </a:t>
            </a:r>
            <a:r>
              <a:rPr lang="en-US" altLang="zh-CN" i="1">
                <a:latin typeface="Symbol" panose="05050102010706020507" pitchFamily="18" charset="2"/>
              </a:rPr>
              <a:t>a</a:t>
            </a:r>
            <a:r>
              <a:rPr lang="en-US" altLang="zh-CN"/>
              <a:t>,</a:t>
            </a:r>
            <a:r>
              <a:rPr lang="en-US" altLang="zh-CN" i="1">
                <a:latin typeface="Symbol" panose="05050102010706020507" pitchFamily="18" charset="2"/>
              </a:rPr>
              <a:t>b</a:t>
            </a:r>
            <a:r>
              <a:rPr lang="zh-CN" altLang="en-US"/>
              <a:t>不能同时都小</a:t>
            </a:r>
            <a:r>
              <a:rPr lang="en-US" altLang="zh-CN"/>
              <a:t>, </a:t>
            </a:r>
            <a:r>
              <a:rPr lang="zh-CN" altLang="en-US"/>
              <a:t>即</a:t>
            </a:r>
            <a:r>
              <a:rPr lang="en-US" altLang="zh-CN" i="1">
                <a:latin typeface="Symbol" panose="05050102010706020507" pitchFamily="18" charset="2"/>
              </a:rPr>
              <a:t>a</a:t>
            </a:r>
            <a:r>
              <a:rPr lang="zh-CN" altLang="en-US"/>
              <a:t>变小时</a:t>
            </a:r>
            <a:r>
              <a:rPr lang="en-US" altLang="zh-CN"/>
              <a:t>, </a:t>
            </a:r>
            <a:r>
              <a:rPr lang="en-US" altLang="zh-CN" i="1">
                <a:latin typeface="Symbol" panose="05050102010706020507" pitchFamily="18" charset="2"/>
              </a:rPr>
              <a:t>b</a:t>
            </a:r>
            <a:r>
              <a:rPr lang="zh-CN" altLang="en-US"/>
              <a:t>就变大</a:t>
            </a:r>
            <a:r>
              <a:rPr lang="en-US" altLang="zh-CN"/>
              <a:t>; </a:t>
            </a:r>
            <a:r>
              <a:rPr lang="zh-CN" altLang="en-US"/>
              <a:t>而</a:t>
            </a:r>
            <a:r>
              <a:rPr lang="en-US" altLang="zh-CN" i="1">
                <a:latin typeface="Symbol" panose="05050102010706020507" pitchFamily="18" charset="2"/>
              </a:rPr>
              <a:t>b</a:t>
            </a:r>
            <a:r>
              <a:rPr lang="zh-CN" altLang="en-US"/>
              <a:t>变小时</a:t>
            </a:r>
            <a:r>
              <a:rPr lang="en-US" altLang="zh-CN"/>
              <a:t>, </a:t>
            </a:r>
            <a:r>
              <a:rPr lang="en-US" altLang="zh-CN" i="1">
                <a:latin typeface="Symbol" panose="05050102010706020507" pitchFamily="18" charset="2"/>
              </a:rPr>
              <a:t>a</a:t>
            </a:r>
            <a:r>
              <a:rPr lang="zh-CN" altLang="en-US"/>
              <a:t>就变大</a:t>
            </a:r>
            <a:r>
              <a:rPr lang="en-US" altLang="zh-CN"/>
              <a:t>. </a:t>
            </a:r>
            <a:r>
              <a:rPr lang="zh-CN" altLang="en-US"/>
              <a:t>一般只有当样本容量</a:t>
            </a:r>
            <a:r>
              <a:rPr lang="en-US" altLang="zh-CN" i="1"/>
              <a:t>n</a:t>
            </a:r>
            <a:r>
              <a:rPr lang="zh-CN" altLang="en-US"/>
              <a:t>增大时</a:t>
            </a:r>
            <a:r>
              <a:rPr lang="en-US" altLang="zh-CN"/>
              <a:t>, </a:t>
            </a:r>
            <a:r>
              <a:rPr lang="zh-CN" altLang="en-US"/>
              <a:t>才有可能使两者变小</a:t>
            </a:r>
            <a:r>
              <a:rPr lang="en-US" altLang="zh-CN"/>
              <a:t>. </a:t>
            </a:r>
            <a:r>
              <a:rPr lang="zh-CN" altLang="en-US"/>
              <a:t>在实际应用中</a:t>
            </a:r>
            <a:r>
              <a:rPr lang="en-US" altLang="zh-CN"/>
              <a:t>, </a:t>
            </a:r>
            <a:r>
              <a:rPr lang="zh-CN" altLang="en-US"/>
              <a:t>一般原则是</a:t>
            </a:r>
            <a:r>
              <a:rPr lang="en-US" altLang="zh-CN"/>
              <a:t>: </a:t>
            </a:r>
            <a:r>
              <a:rPr lang="zh-CN" altLang="en-US"/>
              <a:t>控制犯第一类错误的概率</a:t>
            </a:r>
            <a:r>
              <a:rPr lang="en-US" altLang="zh-CN"/>
              <a:t>, </a:t>
            </a:r>
            <a:r>
              <a:rPr lang="zh-CN" altLang="en-US"/>
              <a:t>即给定</a:t>
            </a:r>
            <a:r>
              <a:rPr lang="en-US" altLang="zh-CN" i="1">
                <a:latin typeface="Symbol" panose="05050102010706020507" pitchFamily="18" charset="2"/>
              </a:rPr>
              <a:t>a</a:t>
            </a:r>
            <a:r>
              <a:rPr lang="en-US" altLang="zh-CN"/>
              <a:t>, </a:t>
            </a:r>
            <a:r>
              <a:rPr lang="zh-CN" altLang="en-US"/>
              <a:t>然后通过增大样本容量</a:t>
            </a:r>
            <a:r>
              <a:rPr lang="en-US" altLang="zh-CN" i="1"/>
              <a:t>n</a:t>
            </a:r>
            <a:r>
              <a:rPr lang="zh-CN" altLang="en-US"/>
              <a:t>来减小</a:t>
            </a:r>
            <a:r>
              <a:rPr lang="en-US" altLang="zh-CN" i="1">
                <a:latin typeface="Symbol" panose="05050102010706020507" pitchFamily="18" charset="2"/>
              </a:rPr>
              <a:t>b</a:t>
            </a:r>
            <a:r>
              <a:rPr lang="en-US" altLang="zh-CN"/>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E297657-E84C-4089-81CA-FFD714C4246E}" type="slidenum">
              <a:rPr lang="en-US" altLang="zh-CN"/>
              <a:pPr/>
              <a:t>13</a:t>
            </a:fld>
            <a:endParaRPr lang="en-US" altLang="zh-CN"/>
          </a:p>
        </p:txBody>
      </p:sp>
      <p:sp>
        <p:nvSpPr>
          <p:cNvPr id="125956" name="Rectangle 4"/>
          <p:cNvSpPr>
            <a:spLocks noGrp="1" noChangeArrowheads="1"/>
          </p:cNvSpPr>
          <p:nvPr>
            <p:ph type="title"/>
          </p:nvPr>
        </p:nvSpPr>
        <p:spPr>
          <a:xfrm>
            <a:off x="457200" y="277813"/>
            <a:ext cx="8229600" cy="5888037"/>
          </a:xfrm>
        </p:spPr>
        <p:txBody>
          <a:bodyPr/>
          <a:lstStyle/>
          <a:p>
            <a:r>
              <a:rPr lang="zh-CN" altLang="en-US"/>
              <a:t>关于显著性水平</a:t>
            </a:r>
            <a:r>
              <a:rPr lang="en-US" altLang="zh-CN" i="1">
                <a:latin typeface="Symbol" panose="05050102010706020507" pitchFamily="18" charset="2"/>
              </a:rPr>
              <a:t>a</a:t>
            </a:r>
            <a:r>
              <a:rPr lang="zh-CN" altLang="en-US"/>
              <a:t>的选取</a:t>
            </a:r>
            <a:r>
              <a:rPr lang="en-US" altLang="zh-CN"/>
              <a:t>: </a:t>
            </a:r>
            <a:r>
              <a:rPr lang="zh-CN" altLang="en-US"/>
              <a:t>若注重经济效益</a:t>
            </a:r>
            <a:r>
              <a:rPr lang="en-US" altLang="zh-CN"/>
              <a:t>, </a:t>
            </a:r>
            <a:r>
              <a:rPr lang="en-US" altLang="zh-CN" i="1">
                <a:latin typeface="Symbol" panose="05050102010706020507" pitchFamily="18" charset="2"/>
              </a:rPr>
              <a:t>a</a:t>
            </a:r>
            <a:r>
              <a:rPr lang="zh-CN" altLang="en-US"/>
              <a:t>可取小些</a:t>
            </a:r>
            <a:r>
              <a:rPr lang="en-US" altLang="zh-CN"/>
              <a:t>, </a:t>
            </a:r>
            <a:r>
              <a:rPr lang="zh-CN" altLang="en-US"/>
              <a:t>如</a:t>
            </a:r>
            <a:r>
              <a:rPr lang="en-US" altLang="zh-CN" i="1">
                <a:latin typeface="Symbol" panose="05050102010706020507" pitchFamily="18" charset="2"/>
              </a:rPr>
              <a:t>a</a:t>
            </a:r>
            <a:r>
              <a:rPr lang="en-US" altLang="zh-CN"/>
              <a:t>=0.01; </a:t>
            </a:r>
            <a:r>
              <a:rPr lang="zh-CN" altLang="en-US"/>
              <a:t>若注重社会效益</a:t>
            </a:r>
            <a:r>
              <a:rPr lang="en-US" altLang="zh-CN"/>
              <a:t>, </a:t>
            </a:r>
            <a:r>
              <a:rPr lang="en-US" altLang="zh-CN" i="1">
                <a:latin typeface="Symbol" panose="05050102010706020507" pitchFamily="18" charset="2"/>
              </a:rPr>
              <a:t>a</a:t>
            </a:r>
            <a:r>
              <a:rPr lang="zh-CN" altLang="en-US"/>
              <a:t>可取大些</a:t>
            </a:r>
            <a:r>
              <a:rPr lang="en-US" altLang="zh-CN"/>
              <a:t>, </a:t>
            </a:r>
            <a:r>
              <a:rPr lang="zh-CN" altLang="en-US"/>
              <a:t>如</a:t>
            </a:r>
            <a:r>
              <a:rPr lang="en-US" altLang="zh-CN" i="1">
                <a:latin typeface="Symbol" panose="05050102010706020507" pitchFamily="18" charset="2"/>
              </a:rPr>
              <a:t>a</a:t>
            </a:r>
            <a:r>
              <a:rPr lang="en-US" altLang="zh-CN"/>
              <a:t>=0.1; </a:t>
            </a:r>
            <a:r>
              <a:rPr lang="zh-CN" altLang="en-US"/>
              <a:t>若要兼顾经济效益和社会效益</a:t>
            </a:r>
            <a:r>
              <a:rPr lang="en-US" altLang="zh-CN"/>
              <a:t>, </a:t>
            </a:r>
            <a:r>
              <a:rPr lang="zh-CN" altLang="en-US"/>
              <a:t>一般可取</a:t>
            </a:r>
            <a:r>
              <a:rPr lang="en-US" altLang="zh-CN" i="1">
                <a:latin typeface="Symbol" panose="05050102010706020507" pitchFamily="18" charset="2"/>
              </a:rPr>
              <a:t>a</a:t>
            </a:r>
            <a:r>
              <a:rPr lang="en-US" altLang="zh-CN"/>
              <a:t>=0.05.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4A605AE4-194B-4157-BA50-1BA9C359D2C1}" type="slidenum">
              <a:rPr lang="en-US" altLang="zh-CN"/>
              <a:pPr/>
              <a:t>14</a:t>
            </a:fld>
            <a:endParaRPr lang="en-US" altLang="zh-CN"/>
          </a:p>
        </p:txBody>
      </p:sp>
      <p:sp>
        <p:nvSpPr>
          <p:cNvPr id="128004" name="Rectangle 4"/>
          <p:cNvSpPr>
            <a:spLocks noGrp="1" noChangeArrowheads="1"/>
          </p:cNvSpPr>
          <p:nvPr>
            <p:ph type="title"/>
          </p:nvPr>
        </p:nvSpPr>
        <p:spPr>
          <a:xfrm>
            <a:off x="457200" y="277813"/>
            <a:ext cx="8229600" cy="6030912"/>
          </a:xfrm>
        </p:spPr>
        <p:txBody>
          <a:bodyPr/>
          <a:lstStyle/>
          <a:p>
            <a:r>
              <a:rPr lang="zh-CN" altLang="en-US" b="1">
                <a:solidFill>
                  <a:schemeClr val="hlink"/>
                </a:solidFill>
              </a:rPr>
              <a:t>四</a:t>
            </a:r>
            <a:r>
              <a:rPr lang="en-US" altLang="zh-CN" b="1">
                <a:solidFill>
                  <a:schemeClr val="hlink"/>
                </a:solidFill>
              </a:rPr>
              <a:t>, </a:t>
            </a:r>
            <a:r>
              <a:rPr lang="zh-CN" altLang="en-US" b="1">
                <a:solidFill>
                  <a:schemeClr val="hlink"/>
                </a:solidFill>
              </a:rPr>
              <a:t>假设检验问题的一般提法</a:t>
            </a:r>
            <a:r>
              <a:rPr lang="zh-CN" altLang="en-US"/>
              <a:t/>
            </a:r>
            <a:br>
              <a:rPr lang="zh-CN" altLang="en-US"/>
            </a:br>
            <a:r>
              <a:rPr lang="zh-CN" altLang="en-US"/>
              <a:t>在假设检验问题中</a:t>
            </a:r>
            <a:r>
              <a:rPr lang="en-US" altLang="zh-CN"/>
              <a:t>, </a:t>
            </a:r>
            <a:r>
              <a:rPr lang="zh-CN" altLang="en-US"/>
              <a:t>把要检测的假设</a:t>
            </a:r>
            <a:r>
              <a:rPr lang="en-US" altLang="zh-CN" i="1"/>
              <a:t>H</a:t>
            </a:r>
            <a:r>
              <a:rPr lang="en-US" altLang="zh-CN" baseline="-25000"/>
              <a:t>0</a:t>
            </a:r>
            <a:r>
              <a:rPr lang="zh-CN" altLang="en-US"/>
              <a:t>称为</a:t>
            </a:r>
            <a:r>
              <a:rPr lang="zh-CN" altLang="en-US" b="1">
                <a:solidFill>
                  <a:schemeClr val="hlink"/>
                </a:solidFill>
              </a:rPr>
              <a:t>原假设</a:t>
            </a:r>
            <a:r>
              <a:rPr lang="en-US" altLang="zh-CN"/>
              <a:t>(</a:t>
            </a:r>
            <a:r>
              <a:rPr lang="zh-CN" altLang="en-US" b="1">
                <a:solidFill>
                  <a:schemeClr val="hlink"/>
                </a:solidFill>
              </a:rPr>
              <a:t>零假设</a:t>
            </a:r>
            <a:r>
              <a:rPr lang="zh-CN" altLang="en-US"/>
              <a:t>或</a:t>
            </a:r>
            <a:r>
              <a:rPr lang="zh-CN" altLang="en-US" b="1">
                <a:solidFill>
                  <a:schemeClr val="hlink"/>
                </a:solidFill>
              </a:rPr>
              <a:t>基本假设</a:t>
            </a:r>
            <a:r>
              <a:rPr lang="en-US" altLang="zh-CN"/>
              <a:t>), </a:t>
            </a:r>
            <a:r>
              <a:rPr lang="zh-CN" altLang="en-US"/>
              <a:t>把原假设</a:t>
            </a:r>
            <a:r>
              <a:rPr lang="en-US" altLang="zh-CN" i="1"/>
              <a:t>H</a:t>
            </a:r>
            <a:r>
              <a:rPr lang="en-US" altLang="zh-CN" baseline="-25000"/>
              <a:t>0</a:t>
            </a:r>
            <a:r>
              <a:rPr lang="zh-CN" altLang="en-US"/>
              <a:t>的对立面称为</a:t>
            </a:r>
            <a:r>
              <a:rPr lang="zh-CN" altLang="en-US" b="1">
                <a:solidFill>
                  <a:schemeClr val="hlink"/>
                </a:solidFill>
              </a:rPr>
              <a:t>备择假设</a:t>
            </a:r>
            <a:r>
              <a:rPr lang="zh-CN" altLang="en-US"/>
              <a:t>或</a:t>
            </a:r>
            <a:r>
              <a:rPr lang="zh-CN" altLang="en-US" b="1">
                <a:solidFill>
                  <a:schemeClr val="hlink"/>
                </a:solidFill>
              </a:rPr>
              <a:t>对立假设</a:t>
            </a:r>
            <a:r>
              <a:rPr lang="en-US" altLang="zh-CN"/>
              <a:t>, </a:t>
            </a:r>
            <a:r>
              <a:rPr lang="zh-CN" altLang="en-US"/>
              <a:t>记为</a:t>
            </a:r>
            <a:r>
              <a:rPr lang="en-US" altLang="zh-CN" i="1"/>
              <a:t>H</a:t>
            </a:r>
            <a:r>
              <a:rPr lang="en-US" altLang="zh-CN" baseline="-25000"/>
              <a:t>1</a:t>
            </a:r>
            <a:r>
              <a:rPr lang="en-US" altLang="zh-CN"/>
              <a:t>.</a:t>
            </a:r>
            <a:endParaRPr lang="en-US" altLang="zh-CN" baseline="-25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176CA8A-69D6-489D-8BD5-B3A7A3850911}" type="slidenum">
              <a:rPr lang="en-US" altLang="zh-CN"/>
              <a:pPr/>
              <a:t>15</a:t>
            </a:fld>
            <a:endParaRPr lang="en-US" altLang="zh-CN"/>
          </a:p>
        </p:txBody>
      </p:sp>
      <p:sp>
        <p:nvSpPr>
          <p:cNvPr id="130052" name="Rectangle 4"/>
          <p:cNvSpPr>
            <a:spLocks noGrp="1" noChangeArrowheads="1"/>
          </p:cNvSpPr>
          <p:nvPr>
            <p:ph type="title"/>
          </p:nvPr>
        </p:nvSpPr>
        <p:spPr>
          <a:xfrm>
            <a:off x="457200" y="277813"/>
            <a:ext cx="8229600" cy="6030912"/>
          </a:xfrm>
        </p:spPr>
        <p:txBody>
          <a:bodyPr/>
          <a:lstStyle/>
          <a:p>
            <a:r>
              <a:rPr lang="zh-CN" altLang="en-US" b="1">
                <a:solidFill>
                  <a:schemeClr val="hlink"/>
                </a:solidFill>
              </a:rPr>
              <a:t>例如</a:t>
            </a:r>
            <a:r>
              <a:rPr lang="en-US" altLang="zh-CN"/>
              <a:t>, </a:t>
            </a:r>
            <a:r>
              <a:rPr lang="zh-CN" altLang="en-US"/>
              <a:t>有一封装罐装可乐的生产流水线</a:t>
            </a:r>
            <a:r>
              <a:rPr lang="en-US" altLang="zh-CN"/>
              <a:t>, </a:t>
            </a:r>
            <a:r>
              <a:rPr lang="zh-CN" altLang="en-US"/>
              <a:t>每罐的标准容量规定为</a:t>
            </a:r>
            <a:r>
              <a:rPr lang="en-US" altLang="zh-CN"/>
              <a:t>350</a:t>
            </a:r>
            <a:r>
              <a:rPr lang="zh-CN" altLang="en-US"/>
              <a:t>毫升</a:t>
            </a:r>
            <a:r>
              <a:rPr lang="en-US" altLang="zh-CN"/>
              <a:t>. </a:t>
            </a:r>
            <a:r>
              <a:rPr lang="zh-CN" altLang="en-US"/>
              <a:t>质检员每天都要检验可乐的容量是否合格</a:t>
            </a:r>
            <a:r>
              <a:rPr lang="en-US" altLang="zh-CN"/>
              <a:t>, </a:t>
            </a:r>
            <a:r>
              <a:rPr lang="zh-CN" altLang="en-US"/>
              <a:t>已知每罐的容量服从正态分布</a:t>
            </a:r>
            <a:r>
              <a:rPr lang="en-US" altLang="zh-CN"/>
              <a:t>, </a:t>
            </a:r>
            <a:r>
              <a:rPr lang="zh-CN" altLang="en-US"/>
              <a:t>且生产比较稳定时</a:t>
            </a:r>
            <a:r>
              <a:rPr lang="en-US" altLang="zh-CN"/>
              <a:t>, </a:t>
            </a:r>
            <a:r>
              <a:rPr lang="zh-CN" altLang="en-US"/>
              <a:t>其标准差</a:t>
            </a:r>
            <a:r>
              <a:rPr lang="en-US" altLang="zh-CN" i="1">
                <a:latin typeface="Symbol" panose="05050102010706020507" pitchFamily="18" charset="2"/>
              </a:rPr>
              <a:t>s</a:t>
            </a:r>
            <a:r>
              <a:rPr lang="en-US" altLang="zh-CN"/>
              <a:t>=5</a:t>
            </a:r>
            <a:r>
              <a:rPr lang="zh-CN" altLang="en-US"/>
              <a:t>毫升</a:t>
            </a:r>
            <a:r>
              <a:rPr lang="en-US" altLang="zh-CN"/>
              <a:t>. </a:t>
            </a:r>
            <a:r>
              <a:rPr lang="zh-CN" altLang="en-US"/>
              <a:t>某日上班后</a:t>
            </a:r>
            <a:r>
              <a:rPr lang="en-US" altLang="zh-CN"/>
              <a:t>, </a:t>
            </a:r>
            <a:r>
              <a:rPr lang="zh-CN" altLang="en-US"/>
              <a:t>质检员每隔半小时从生产线上取一罐</a:t>
            </a:r>
            <a:r>
              <a:rPr lang="en-US" altLang="zh-CN"/>
              <a:t>, </a:t>
            </a:r>
            <a:r>
              <a:rPr lang="zh-CN" altLang="en-US"/>
              <a:t>共抽取了</a:t>
            </a:r>
            <a:r>
              <a:rPr lang="en-US" altLang="zh-CN"/>
              <a:t>6</a:t>
            </a:r>
            <a:r>
              <a:rPr lang="zh-CN" altLang="en-US"/>
              <a:t>罐</a:t>
            </a:r>
            <a:r>
              <a:rPr lang="en-US" altLang="zh-CN"/>
              <a:t>, </a:t>
            </a:r>
            <a:r>
              <a:rPr lang="zh-CN" altLang="en-US"/>
              <a:t>测得容量</a:t>
            </a:r>
            <a:r>
              <a:rPr lang="en-US" altLang="zh-CN"/>
              <a:t>(</a:t>
            </a:r>
            <a:r>
              <a:rPr lang="zh-CN" altLang="en-US"/>
              <a:t>单位为毫升</a:t>
            </a:r>
            <a:r>
              <a:rPr lang="en-US" altLang="zh-CN"/>
              <a:t>)</a:t>
            </a:r>
            <a:r>
              <a:rPr lang="zh-CN" altLang="en-US"/>
              <a:t>如下</a:t>
            </a:r>
            <a:r>
              <a:rPr lang="en-US" altLang="zh-CN"/>
              <a:t>:</a:t>
            </a:r>
            <a:br>
              <a:rPr lang="en-US" altLang="zh-CN"/>
            </a:br>
            <a:r>
              <a:rPr lang="en-US" altLang="zh-CN"/>
              <a:t>	353, 345, 357, 339, 355, 360.</a:t>
            </a:r>
            <a:br>
              <a:rPr lang="en-US" altLang="zh-CN"/>
            </a:br>
            <a:r>
              <a:rPr lang="zh-CN" altLang="en-US"/>
              <a:t>试问生产线工作是否正常</a:t>
            </a:r>
            <a:r>
              <a:rPr lang="en-US" altLang="zh-CN"/>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7C40967-5D84-459D-A43C-11BBD29CC644}" type="slidenum">
              <a:rPr lang="en-US" altLang="zh-CN"/>
              <a:pPr/>
              <a:t>16</a:t>
            </a:fld>
            <a:endParaRPr lang="en-US" altLang="zh-CN"/>
          </a:p>
        </p:txBody>
      </p:sp>
      <p:sp>
        <p:nvSpPr>
          <p:cNvPr id="132100" name="Rectangle 4"/>
          <p:cNvSpPr>
            <a:spLocks noGrp="1" noChangeArrowheads="1"/>
          </p:cNvSpPr>
          <p:nvPr>
            <p:ph type="title"/>
          </p:nvPr>
        </p:nvSpPr>
        <p:spPr>
          <a:xfrm>
            <a:off x="457200" y="277813"/>
            <a:ext cx="8229600" cy="6175375"/>
          </a:xfrm>
        </p:spPr>
        <p:txBody>
          <a:bodyPr/>
          <a:lstStyle/>
          <a:p>
            <a:r>
              <a:rPr lang="zh-CN" altLang="en-US"/>
              <a:t>本例的假设检验问题可简记为</a:t>
            </a:r>
            <a:br>
              <a:rPr lang="zh-CN" altLang="en-US"/>
            </a:br>
            <a:r>
              <a:rPr lang="zh-CN" altLang="en-US"/>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m</a:t>
            </a:r>
            <a:r>
              <a:rPr lang="en-US" altLang="zh-CN" baseline="-25000"/>
              <a:t>0</a:t>
            </a:r>
            <a:r>
              <a:rPr lang="en-US" altLang="zh-CN"/>
              <a:t>,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=350) (1.1)</a:t>
            </a:r>
            <a:br>
              <a:rPr lang="en-US" altLang="zh-CN">
                <a:sym typeface="Symbol" panose="05050102010706020507" pitchFamily="18" charset="2"/>
              </a:rPr>
            </a:br>
            <a:r>
              <a:rPr lang="zh-CN" altLang="en-US">
                <a:sym typeface="Symbol" panose="05050102010706020507" pitchFamily="18" charset="2"/>
              </a:rPr>
              <a:t>形如</a:t>
            </a:r>
            <a:r>
              <a:rPr lang="en-US" altLang="zh-CN">
                <a:sym typeface="Symbol" panose="05050102010706020507" pitchFamily="18" charset="2"/>
              </a:rPr>
              <a:t>(1.1)</a:t>
            </a:r>
            <a:r>
              <a:rPr lang="zh-CN" altLang="en-US">
                <a:sym typeface="Symbol" panose="05050102010706020507" pitchFamily="18" charset="2"/>
              </a:rPr>
              <a:t>式的备择假设</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 </a:t>
            </a:r>
            <a:r>
              <a:rPr lang="zh-CN" altLang="en-US">
                <a:sym typeface="Symbol" panose="05050102010706020507" pitchFamily="18" charset="2"/>
              </a:rPr>
              <a:t>表示</a:t>
            </a:r>
            <a:r>
              <a:rPr lang="en-US" altLang="zh-CN" i="1">
                <a:latin typeface="Symbol" panose="05050102010706020507" pitchFamily="18" charset="2"/>
                <a:sym typeface="Symbol" panose="05050102010706020507" pitchFamily="18" charset="2"/>
              </a:rPr>
              <a:t>m</a:t>
            </a:r>
            <a:r>
              <a:rPr lang="zh-CN" altLang="en-US">
                <a:sym typeface="Symbol" panose="05050102010706020507" pitchFamily="18" charset="2"/>
              </a:rPr>
              <a:t>可能大于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也可能小于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称为</a:t>
            </a:r>
            <a:r>
              <a:rPr lang="zh-CN" altLang="en-US" b="1">
                <a:solidFill>
                  <a:schemeClr val="hlink"/>
                </a:solidFill>
                <a:sym typeface="Symbol" panose="05050102010706020507" pitchFamily="18" charset="2"/>
              </a:rPr>
              <a:t>双侧</a:t>
            </a:r>
            <a:r>
              <a:rPr lang="en-US" altLang="zh-CN" b="1">
                <a:solidFill>
                  <a:schemeClr val="hlink"/>
                </a:solidFill>
                <a:sym typeface="Symbol" panose="05050102010706020507" pitchFamily="18" charset="2"/>
              </a:rPr>
              <a:t>(</a:t>
            </a:r>
            <a:r>
              <a:rPr lang="zh-CN" altLang="en-US" b="1">
                <a:solidFill>
                  <a:schemeClr val="hlink"/>
                </a:solidFill>
                <a:sym typeface="Symbol" panose="05050102010706020507" pitchFamily="18" charset="2"/>
              </a:rPr>
              <a:t>边</a:t>
            </a:r>
            <a:r>
              <a:rPr lang="en-US" altLang="zh-CN" b="1">
                <a:solidFill>
                  <a:schemeClr val="hlink"/>
                </a:solidFill>
                <a:sym typeface="Symbol" panose="05050102010706020507" pitchFamily="18" charset="2"/>
              </a:rPr>
              <a:t>)</a:t>
            </a:r>
            <a:r>
              <a:rPr lang="zh-CN" altLang="en-US" b="1">
                <a:solidFill>
                  <a:schemeClr val="hlink"/>
                </a:solidFill>
                <a:sym typeface="Symbol" panose="05050102010706020507" pitchFamily="18" charset="2"/>
              </a:rPr>
              <a:t>备择假设</a:t>
            </a:r>
            <a:r>
              <a:rPr lang="en-US" altLang="zh-CN">
                <a:sym typeface="Symbol" panose="05050102010706020507" pitchFamily="18" charset="2"/>
              </a:rPr>
              <a:t>. </a:t>
            </a:r>
            <a:r>
              <a:rPr lang="zh-CN" altLang="en-US">
                <a:sym typeface="Symbol" panose="05050102010706020507" pitchFamily="18" charset="2"/>
              </a:rPr>
              <a:t>形如</a:t>
            </a:r>
            <a:r>
              <a:rPr lang="en-US" altLang="zh-CN">
                <a:sym typeface="Symbol" panose="05050102010706020507" pitchFamily="18" charset="2"/>
              </a:rPr>
              <a:t>(1.1)</a:t>
            </a:r>
            <a:r>
              <a:rPr lang="zh-CN" altLang="en-US">
                <a:sym typeface="Symbol" panose="05050102010706020507" pitchFamily="18" charset="2"/>
              </a:rPr>
              <a:t>式的假设检验</a:t>
            </a:r>
            <a:r>
              <a:rPr lang="zh-CN" altLang="en-US" b="1">
                <a:solidFill>
                  <a:schemeClr val="hlink"/>
                </a:solidFill>
                <a:sym typeface="Symbol" panose="05050102010706020507" pitchFamily="18" charset="2"/>
              </a:rPr>
              <a:t>称为双侧</a:t>
            </a:r>
            <a:r>
              <a:rPr lang="en-US" altLang="zh-CN" b="1">
                <a:solidFill>
                  <a:schemeClr val="hlink"/>
                </a:solidFill>
                <a:sym typeface="Symbol" panose="05050102010706020507" pitchFamily="18" charset="2"/>
              </a:rPr>
              <a:t>(</a:t>
            </a:r>
            <a:r>
              <a:rPr lang="zh-CN" altLang="en-US" b="1">
                <a:solidFill>
                  <a:schemeClr val="hlink"/>
                </a:solidFill>
                <a:sym typeface="Symbol" panose="05050102010706020507" pitchFamily="18" charset="2"/>
              </a:rPr>
              <a:t>边</a:t>
            </a:r>
            <a:r>
              <a:rPr lang="en-US" altLang="zh-CN" b="1">
                <a:solidFill>
                  <a:schemeClr val="hlink"/>
                </a:solidFill>
                <a:sym typeface="Symbol" panose="05050102010706020507" pitchFamily="18" charset="2"/>
              </a:rPr>
              <a:t>)</a:t>
            </a:r>
            <a:r>
              <a:rPr lang="zh-CN" altLang="en-US" b="1">
                <a:solidFill>
                  <a:schemeClr val="hlink"/>
                </a:solidFill>
                <a:sym typeface="Symbol" panose="05050102010706020507" pitchFamily="18" charset="2"/>
              </a:rPr>
              <a:t>假设检验</a:t>
            </a:r>
            <a:r>
              <a:rPr lang="en-US" altLang="zh-CN">
                <a:sym typeface="Symbol" panose="05050102010706020507" pitchFamily="18" charset="2"/>
              </a:rPr>
              <a:t>.</a:t>
            </a:r>
            <a:endParaRPr lang="en-US" altLang="zh-CN" baseline="-25000">
              <a:sym typeface="Symbol" panose="05050102010706020507"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AE86BCB-F6AF-4560-B779-86819D64C6DC}" type="slidenum">
              <a:rPr lang="en-US" altLang="zh-CN"/>
              <a:pPr/>
              <a:t>17</a:t>
            </a:fld>
            <a:endParaRPr lang="en-US" altLang="zh-CN"/>
          </a:p>
        </p:txBody>
      </p:sp>
      <p:sp>
        <p:nvSpPr>
          <p:cNvPr id="134148" name="Rectangle 4"/>
          <p:cNvSpPr>
            <a:spLocks noGrp="1" noChangeArrowheads="1"/>
          </p:cNvSpPr>
          <p:nvPr>
            <p:ph type="title"/>
          </p:nvPr>
        </p:nvSpPr>
        <p:spPr>
          <a:xfrm>
            <a:off x="395288" y="260350"/>
            <a:ext cx="8435975" cy="6175375"/>
          </a:xfrm>
        </p:spPr>
        <p:txBody>
          <a:bodyPr/>
          <a:lstStyle/>
          <a:p>
            <a:r>
              <a:rPr lang="zh-CN" altLang="en-US"/>
              <a:t>在实际问题中</a:t>
            </a:r>
            <a:r>
              <a:rPr lang="en-US" altLang="zh-CN"/>
              <a:t>, </a:t>
            </a:r>
            <a:r>
              <a:rPr lang="zh-CN" altLang="en-US"/>
              <a:t>有时还需要检验下列形式的假设</a:t>
            </a:r>
            <a:br>
              <a:rPr lang="zh-CN" altLang="en-US"/>
            </a:br>
            <a:r>
              <a:rPr lang="zh-CN" altLang="en-US"/>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rPr>
              <a:t>m</a:t>
            </a:r>
            <a:r>
              <a:rPr lang="en-US" altLang="zh-CN" baseline="-25000"/>
              <a:t>0</a:t>
            </a:r>
            <a:r>
              <a:rPr lang="en-US" altLang="zh-CN"/>
              <a:t>,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&gt;</a:t>
            </a:r>
            <a:r>
              <a:rPr lang="en-US" altLang="zh-CN" i="1">
                <a:latin typeface="Symbol" panose="05050102010706020507" pitchFamily="18" charset="2"/>
              </a:rPr>
              <a:t>m</a:t>
            </a:r>
            <a:r>
              <a:rPr lang="en-US" altLang="zh-CN" baseline="-25000"/>
              <a:t>0</a:t>
            </a:r>
            <a:r>
              <a:rPr lang="en-US" altLang="zh-CN"/>
              <a:t>, 		(1.2)</a:t>
            </a:r>
            <a:br>
              <a:rPr lang="en-US" altLang="zh-CN"/>
            </a:br>
            <a:r>
              <a:rPr lang="en-US" altLang="zh-CN"/>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rPr>
              <a:t>m</a:t>
            </a:r>
            <a:r>
              <a:rPr lang="en-US" altLang="zh-CN" baseline="-25000"/>
              <a:t>0</a:t>
            </a:r>
            <a:r>
              <a:rPr lang="en-US" altLang="zh-CN"/>
              <a:t>,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&lt;</a:t>
            </a:r>
            <a:r>
              <a:rPr lang="en-US" altLang="zh-CN" i="1">
                <a:latin typeface="Symbol" panose="05050102010706020507" pitchFamily="18" charset="2"/>
              </a:rPr>
              <a:t>m</a:t>
            </a:r>
            <a:r>
              <a:rPr lang="en-US" altLang="zh-CN" baseline="-25000"/>
              <a:t>0</a:t>
            </a:r>
            <a:r>
              <a:rPr lang="en-US" altLang="zh-CN"/>
              <a:t>, 		(1.3)</a:t>
            </a:r>
            <a:br>
              <a:rPr lang="en-US" altLang="zh-CN"/>
            </a:br>
            <a:r>
              <a:rPr lang="zh-CN" altLang="en-US"/>
              <a:t>形如</a:t>
            </a:r>
            <a:r>
              <a:rPr lang="en-US" altLang="zh-CN"/>
              <a:t>(1.2)</a:t>
            </a:r>
            <a:r>
              <a:rPr lang="zh-CN" altLang="en-US"/>
              <a:t>式的假设检验称为</a:t>
            </a:r>
            <a:r>
              <a:rPr lang="zh-CN" altLang="en-US" b="1">
                <a:solidFill>
                  <a:schemeClr val="hlink"/>
                </a:solidFill>
              </a:rPr>
              <a:t>右侧</a:t>
            </a:r>
            <a:r>
              <a:rPr lang="en-US" altLang="zh-CN" b="1">
                <a:solidFill>
                  <a:schemeClr val="hlink"/>
                </a:solidFill>
              </a:rPr>
              <a:t>(</a:t>
            </a:r>
            <a:r>
              <a:rPr lang="zh-CN" altLang="en-US" b="1">
                <a:solidFill>
                  <a:schemeClr val="hlink"/>
                </a:solidFill>
              </a:rPr>
              <a:t>边</a:t>
            </a:r>
            <a:r>
              <a:rPr lang="en-US" altLang="zh-CN" b="1">
                <a:solidFill>
                  <a:schemeClr val="hlink"/>
                </a:solidFill>
              </a:rPr>
              <a:t>)</a:t>
            </a:r>
            <a:r>
              <a:rPr lang="zh-CN" altLang="en-US" b="1">
                <a:solidFill>
                  <a:schemeClr val="hlink"/>
                </a:solidFill>
              </a:rPr>
              <a:t>检验</a:t>
            </a:r>
            <a:r>
              <a:rPr lang="en-US" altLang="zh-CN"/>
              <a:t>;</a:t>
            </a:r>
            <a:br>
              <a:rPr lang="en-US" altLang="zh-CN"/>
            </a:br>
            <a:r>
              <a:rPr lang="zh-CN" altLang="en-US"/>
              <a:t>形如</a:t>
            </a:r>
            <a:r>
              <a:rPr lang="en-US" altLang="zh-CN"/>
              <a:t>(1.3)</a:t>
            </a:r>
            <a:r>
              <a:rPr lang="zh-CN" altLang="en-US"/>
              <a:t>式的假设检验称为</a:t>
            </a:r>
            <a:r>
              <a:rPr lang="zh-CN" altLang="en-US" b="1">
                <a:solidFill>
                  <a:schemeClr val="hlink"/>
                </a:solidFill>
              </a:rPr>
              <a:t>左侧</a:t>
            </a:r>
            <a:r>
              <a:rPr lang="en-US" altLang="zh-CN" b="1">
                <a:solidFill>
                  <a:schemeClr val="hlink"/>
                </a:solidFill>
              </a:rPr>
              <a:t>(</a:t>
            </a:r>
            <a:r>
              <a:rPr lang="zh-CN" altLang="en-US" b="1">
                <a:solidFill>
                  <a:schemeClr val="hlink"/>
                </a:solidFill>
              </a:rPr>
              <a:t>边</a:t>
            </a:r>
            <a:r>
              <a:rPr lang="en-US" altLang="zh-CN" b="1">
                <a:solidFill>
                  <a:schemeClr val="hlink"/>
                </a:solidFill>
              </a:rPr>
              <a:t>)</a:t>
            </a:r>
            <a:r>
              <a:rPr lang="zh-CN" altLang="en-US" b="1">
                <a:solidFill>
                  <a:schemeClr val="hlink"/>
                </a:solidFill>
              </a:rPr>
              <a:t>检验</a:t>
            </a:r>
            <a:r>
              <a:rPr lang="en-US" altLang="zh-CN"/>
              <a:t>;</a:t>
            </a:r>
            <a:br>
              <a:rPr lang="en-US" altLang="zh-CN"/>
            </a:br>
            <a:r>
              <a:rPr lang="zh-CN" altLang="en-US"/>
              <a:t>右侧</a:t>
            </a:r>
            <a:r>
              <a:rPr lang="en-US" altLang="zh-CN"/>
              <a:t>(</a:t>
            </a:r>
            <a:r>
              <a:rPr lang="zh-CN" altLang="en-US"/>
              <a:t>边</a:t>
            </a:r>
            <a:r>
              <a:rPr lang="en-US" altLang="zh-CN"/>
              <a:t>)</a:t>
            </a:r>
            <a:r>
              <a:rPr lang="zh-CN" altLang="en-US"/>
              <a:t>检验和左侧</a:t>
            </a:r>
            <a:r>
              <a:rPr lang="en-US" altLang="zh-CN"/>
              <a:t>(</a:t>
            </a:r>
            <a:r>
              <a:rPr lang="zh-CN" altLang="en-US"/>
              <a:t>边</a:t>
            </a:r>
            <a:r>
              <a:rPr lang="en-US" altLang="zh-CN"/>
              <a:t>)</a:t>
            </a:r>
            <a:r>
              <a:rPr lang="zh-CN" altLang="en-US"/>
              <a:t>检验统称为</a:t>
            </a:r>
            <a:r>
              <a:rPr lang="zh-CN" altLang="en-US" b="1">
                <a:solidFill>
                  <a:schemeClr val="hlink"/>
                </a:solidFill>
              </a:rPr>
              <a:t>单侧</a:t>
            </a:r>
            <a:r>
              <a:rPr lang="en-US" altLang="zh-CN" b="1">
                <a:solidFill>
                  <a:schemeClr val="hlink"/>
                </a:solidFill>
              </a:rPr>
              <a:t>(</a:t>
            </a:r>
            <a:r>
              <a:rPr lang="zh-CN" altLang="en-US" b="1">
                <a:solidFill>
                  <a:schemeClr val="hlink"/>
                </a:solidFill>
              </a:rPr>
              <a:t>边</a:t>
            </a:r>
            <a:r>
              <a:rPr lang="en-US" altLang="zh-CN" b="1">
                <a:solidFill>
                  <a:schemeClr val="hlink"/>
                </a:solidFill>
              </a:rPr>
              <a:t>)</a:t>
            </a:r>
            <a:r>
              <a:rPr lang="zh-CN" altLang="en-US" b="1">
                <a:solidFill>
                  <a:schemeClr val="hlink"/>
                </a:solidFill>
              </a:rPr>
              <a:t>检验</a:t>
            </a:r>
            <a:r>
              <a:rPr lang="en-US" altLang="zh-CN"/>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3816A55-AF64-4A15-AB65-9D90E53B4B14}" type="slidenum">
              <a:rPr lang="en-US" altLang="zh-CN"/>
              <a:pPr/>
              <a:t>18</a:t>
            </a:fld>
            <a:endParaRPr lang="en-US" altLang="zh-CN"/>
          </a:p>
        </p:txBody>
      </p:sp>
      <p:sp>
        <p:nvSpPr>
          <p:cNvPr id="136196" name="Rectangle 4"/>
          <p:cNvSpPr>
            <a:spLocks noGrp="1" noChangeArrowheads="1"/>
          </p:cNvSpPr>
          <p:nvPr>
            <p:ph type="title"/>
          </p:nvPr>
        </p:nvSpPr>
        <p:spPr>
          <a:xfrm>
            <a:off x="457200" y="277813"/>
            <a:ext cx="8229600" cy="5815012"/>
          </a:xfrm>
        </p:spPr>
        <p:txBody>
          <a:bodyPr/>
          <a:lstStyle/>
          <a:p>
            <a:r>
              <a:rPr lang="zh-CN" altLang="en-US"/>
              <a:t>为检验提出的假设</a:t>
            </a:r>
            <a:r>
              <a:rPr lang="en-US" altLang="zh-CN"/>
              <a:t>, </a:t>
            </a:r>
            <a:r>
              <a:rPr lang="zh-CN" altLang="en-US"/>
              <a:t>通常需构造检验统计量</a:t>
            </a:r>
            <a:r>
              <a:rPr lang="en-US" altLang="zh-CN"/>
              <a:t>, </a:t>
            </a:r>
            <a:r>
              <a:rPr lang="zh-CN" altLang="en-US"/>
              <a:t>并取总体的一个样本值</a:t>
            </a:r>
            <a:r>
              <a:rPr lang="en-US" altLang="zh-CN"/>
              <a:t>, </a:t>
            </a:r>
            <a:r>
              <a:rPr lang="zh-CN" altLang="en-US"/>
              <a:t>根据该样本提供的信息来判断假设是否成立</a:t>
            </a:r>
            <a:r>
              <a:rPr lang="en-US" altLang="zh-CN"/>
              <a:t>. </a:t>
            </a:r>
            <a:r>
              <a:rPr lang="zh-CN" altLang="en-US"/>
              <a:t>当检验统计量取某个区域</a:t>
            </a:r>
            <a:r>
              <a:rPr lang="en-US" altLang="zh-CN" i="1"/>
              <a:t>W</a:t>
            </a:r>
            <a:r>
              <a:rPr lang="zh-CN" altLang="en-US"/>
              <a:t>中的值时</a:t>
            </a:r>
            <a:r>
              <a:rPr lang="en-US" altLang="zh-CN"/>
              <a:t>, </a:t>
            </a:r>
            <a:r>
              <a:rPr lang="zh-CN" altLang="en-US"/>
              <a:t>我们拒绝原假设</a:t>
            </a:r>
            <a:r>
              <a:rPr lang="en-US" altLang="zh-CN" i="1"/>
              <a:t>H</a:t>
            </a:r>
            <a:r>
              <a:rPr lang="en-US" altLang="zh-CN" baseline="-25000"/>
              <a:t>0</a:t>
            </a:r>
            <a:r>
              <a:rPr lang="en-US" altLang="zh-CN"/>
              <a:t>, </a:t>
            </a:r>
            <a:r>
              <a:rPr lang="zh-CN" altLang="en-US"/>
              <a:t>则称</a:t>
            </a:r>
            <a:r>
              <a:rPr lang="en-US" altLang="zh-CN" i="1"/>
              <a:t>W</a:t>
            </a:r>
            <a:r>
              <a:rPr lang="zh-CN" altLang="en-US"/>
              <a:t>为</a:t>
            </a:r>
            <a:r>
              <a:rPr lang="zh-CN" altLang="en-US" b="1">
                <a:solidFill>
                  <a:schemeClr val="hlink"/>
                </a:solidFill>
              </a:rPr>
              <a:t>拒绝域</a:t>
            </a:r>
            <a:r>
              <a:rPr lang="en-US" altLang="zh-CN"/>
              <a:t>, </a:t>
            </a:r>
            <a:r>
              <a:rPr lang="zh-CN" altLang="en-US"/>
              <a:t>拒绝域的边界点称为</a:t>
            </a:r>
            <a:r>
              <a:rPr lang="zh-CN" altLang="en-US" b="1">
                <a:solidFill>
                  <a:schemeClr val="hlink"/>
                </a:solidFill>
              </a:rPr>
              <a:t>临界点</a:t>
            </a:r>
            <a:r>
              <a:rPr lang="en-US" altLang="zh-CN"/>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F403D74E-40DB-4CE7-BBBC-5740420D94BE}" type="slidenum">
              <a:rPr lang="en-US" altLang="zh-CN"/>
              <a:pPr/>
              <a:t>19</a:t>
            </a:fld>
            <a:endParaRPr lang="en-US" altLang="zh-CN"/>
          </a:p>
        </p:txBody>
      </p:sp>
      <p:sp>
        <p:nvSpPr>
          <p:cNvPr id="138244" name="Rectangle 4"/>
          <p:cNvSpPr>
            <a:spLocks noGrp="1" noChangeArrowheads="1"/>
          </p:cNvSpPr>
          <p:nvPr>
            <p:ph type="title"/>
          </p:nvPr>
        </p:nvSpPr>
        <p:spPr>
          <a:xfrm>
            <a:off x="457200" y="277813"/>
            <a:ext cx="8291513" cy="6103937"/>
          </a:xfrm>
        </p:spPr>
        <p:txBody>
          <a:bodyPr/>
          <a:lstStyle/>
          <a:p>
            <a:r>
              <a:rPr lang="zh-CN" altLang="en-US" sz="2800" b="1">
                <a:solidFill>
                  <a:schemeClr val="hlink"/>
                </a:solidFill>
              </a:rPr>
              <a:t>五</a:t>
            </a:r>
            <a:r>
              <a:rPr lang="en-US" altLang="zh-CN" sz="2800" b="1">
                <a:solidFill>
                  <a:schemeClr val="hlink"/>
                </a:solidFill>
              </a:rPr>
              <a:t>, </a:t>
            </a:r>
            <a:r>
              <a:rPr lang="zh-CN" altLang="en-US" sz="2800" b="1">
                <a:solidFill>
                  <a:schemeClr val="hlink"/>
                </a:solidFill>
              </a:rPr>
              <a:t>假设检验的一般步骤</a:t>
            </a:r>
            <a:br>
              <a:rPr lang="zh-CN" altLang="en-US" sz="2800" b="1">
                <a:solidFill>
                  <a:schemeClr val="hlink"/>
                </a:solidFill>
              </a:rPr>
            </a:br>
            <a:r>
              <a:rPr lang="en-US" altLang="zh-CN" sz="2800"/>
              <a:t>(1) </a:t>
            </a:r>
            <a:r>
              <a:rPr lang="zh-CN" altLang="en-US" sz="2800"/>
              <a:t>根据实际问题的要求</a:t>
            </a:r>
            <a:r>
              <a:rPr lang="en-US" altLang="zh-CN" sz="2800"/>
              <a:t>, </a:t>
            </a:r>
            <a:r>
              <a:rPr lang="zh-CN" altLang="en-US" sz="2800"/>
              <a:t>充分考虑和利用已知的背景知识</a:t>
            </a:r>
            <a:r>
              <a:rPr lang="en-US" altLang="zh-CN" sz="2800"/>
              <a:t>, </a:t>
            </a:r>
            <a:r>
              <a:rPr lang="zh-CN" altLang="en-US" sz="2800"/>
              <a:t>提出原假设</a:t>
            </a:r>
            <a:r>
              <a:rPr lang="en-US" altLang="zh-CN" sz="2800" i="1"/>
              <a:t>H</a:t>
            </a:r>
            <a:r>
              <a:rPr lang="en-US" altLang="zh-CN" sz="2800" baseline="-25000"/>
              <a:t>0</a:t>
            </a:r>
            <a:r>
              <a:rPr lang="zh-CN" altLang="en-US" sz="2800"/>
              <a:t>及备择假设</a:t>
            </a:r>
            <a:r>
              <a:rPr lang="en-US" altLang="zh-CN" sz="2800" i="1"/>
              <a:t>H</a:t>
            </a:r>
            <a:r>
              <a:rPr lang="en-US" altLang="zh-CN" sz="2800" baseline="-25000"/>
              <a:t>1</a:t>
            </a:r>
            <a:r>
              <a:rPr lang="en-US" altLang="zh-CN" sz="2800"/>
              <a:t>;</a:t>
            </a:r>
            <a:br>
              <a:rPr lang="en-US" altLang="zh-CN" sz="2800"/>
            </a:br>
            <a:r>
              <a:rPr lang="en-US" altLang="zh-CN" sz="2800"/>
              <a:t>(2) </a:t>
            </a:r>
            <a:r>
              <a:rPr lang="zh-CN" altLang="en-US" sz="2800"/>
              <a:t>给定显著性水平</a:t>
            </a:r>
            <a:r>
              <a:rPr lang="en-US" altLang="zh-CN" sz="2800" i="1">
                <a:latin typeface="Symbol" panose="05050102010706020507" pitchFamily="18" charset="2"/>
              </a:rPr>
              <a:t>a</a:t>
            </a:r>
            <a:r>
              <a:rPr lang="zh-CN" altLang="en-US" sz="2800"/>
              <a:t>以及样本容量</a:t>
            </a:r>
            <a:r>
              <a:rPr lang="en-US" altLang="zh-CN" sz="2800" i="1"/>
              <a:t>n</a:t>
            </a:r>
            <a:r>
              <a:rPr lang="en-US" altLang="zh-CN" sz="2800"/>
              <a:t>;</a:t>
            </a:r>
            <a:br>
              <a:rPr lang="en-US" altLang="zh-CN" sz="2800"/>
            </a:br>
            <a:r>
              <a:rPr lang="en-US" altLang="zh-CN" sz="2800"/>
              <a:t>(3) </a:t>
            </a:r>
            <a:r>
              <a:rPr lang="zh-CN" altLang="en-US" sz="2800"/>
              <a:t>确定检验统计量</a:t>
            </a:r>
            <a:r>
              <a:rPr lang="en-US" altLang="zh-CN" sz="2800" i="1"/>
              <a:t>U</a:t>
            </a:r>
            <a:r>
              <a:rPr lang="en-US" altLang="zh-CN" sz="2800"/>
              <a:t>, </a:t>
            </a:r>
            <a:r>
              <a:rPr lang="zh-CN" altLang="en-US" sz="2800"/>
              <a:t>并在原假设</a:t>
            </a:r>
            <a:r>
              <a:rPr lang="en-US" altLang="zh-CN" sz="2800" i="1"/>
              <a:t>H</a:t>
            </a:r>
            <a:r>
              <a:rPr lang="en-US" altLang="zh-CN" sz="2800" baseline="-25000"/>
              <a:t>0</a:t>
            </a:r>
            <a:r>
              <a:rPr lang="zh-CN" altLang="en-US" sz="2800"/>
              <a:t>成立的前提下导出</a:t>
            </a:r>
            <a:r>
              <a:rPr lang="en-US" altLang="zh-CN" sz="2800" i="1"/>
              <a:t>U</a:t>
            </a:r>
            <a:r>
              <a:rPr lang="zh-CN" altLang="en-US" sz="2800"/>
              <a:t>的概率分布</a:t>
            </a:r>
            <a:r>
              <a:rPr lang="en-US" altLang="zh-CN" sz="2800"/>
              <a:t>, </a:t>
            </a:r>
            <a:r>
              <a:rPr lang="zh-CN" altLang="en-US" sz="2800"/>
              <a:t>要求</a:t>
            </a:r>
            <a:r>
              <a:rPr lang="en-US" altLang="zh-CN" sz="2800" i="1"/>
              <a:t>U</a:t>
            </a:r>
            <a:r>
              <a:rPr lang="zh-CN" altLang="en-US" sz="2800"/>
              <a:t>的分布不依赖于任何未知参数</a:t>
            </a:r>
            <a:r>
              <a:rPr lang="en-US" altLang="zh-CN" sz="2800"/>
              <a:t>;</a:t>
            </a:r>
            <a:br>
              <a:rPr lang="en-US" altLang="zh-CN" sz="2800"/>
            </a:br>
            <a:r>
              <a:rPr lang="en-US" altLang="zh-CN" sz="2800"/>
              <a:t>(4) </a:t>
            </a:r>
            <a:r>
              <a:rPr lang="zh-CN" altLang="en-US" sz="2800"/>
              <a:t>确定拒绝域</a:t>
            </a:r>
            <a:r>
              <a:rPr lang="en-US" altLang="zh-CN" sz="2800"/>
              <a:t>, </a:t>
            </a:r>
            <a:r>
              <a:rPr lang="zh-CN" altLang="en-US" sz="2800"/>
              <a:t>即依据直观分析先确定拒绝域的形式</a:t>
            </a:r>
            <a:r>
              <a:rPr lang="en-US" altLang="zh-CN" sz="2800"/>
              <a:t>, </a:t>
            </a:r>
            <a:r>
              <a:rPr lang="zh-CN" altLang="en-US" sz="2800"/>
              <a:t>然后根据给定的显著性水平</a:t>
            </a:r>
            <a:r>
              <a:rPr lang="en-US" altLang="zh-CN" sz="2800" i="1">
                <a:latin typeface="Symbol" panose="05050102010706020507" pitchFamily="18" charset="2"/>
              </a:rPr>
              <a:t>a</a:t>
            </a:r>
            <a:r>
              <a:rPr lang="zh-CN" altLang="en-US" sz="2800"/>
              <a:t>和</a:t>
            </a:r>
            <a:r>
              <a:rPr lang="en-US" altLang="zh-CN" sz="2800" i="1"/>
              <a:t>U</a:t>
            </a:r>
            <a:r>
              <a:rPr lang="zh-CN" altLang="en-US" sz="2800"/>
              <a:t>的分布</a:t>
            </a:r>
            <a:r>
              <a:rPr lang="en-US" altLang="zh-CN" sz="2800"/>
              <a:t>, </a:t>
            </a:r>
            <a:r>
              <a:rPr lang="zh-CN" altLang="en-US" sz="2800"/>
              <a:t>由</a:t>
            </a:r>
            <a:br>
              <a:rPr lang="zh-CN" altLang="en-US" sz="2800"/>
            </a:br>
            <a:r>
              <a:rPr lang="zh-CN" altLang="en-US" sz="2800"/>
              <a:t>	</a:t>
            </a:r>
            <a:r>
              <a:rPr lang="en-US" altLang="zh-CN" sz="2800" i="1"/>
              <a:t>P</a:t>
            </a:r>
            <a:r>
              <a:rPr lang="en-US" altLang="zh-CN" sz="2800"/>
              <a:t>{</a:t>
            </a:r>
            <a:r>
              <a:rPr lang="zh-CN" altLang="en-US" sz="2800"/>
              <a:t>拒绝</a:t>
            </a:r>
            <a:r>
              <a:rPr lang="en-US" altLang="zh-CN" sz="2800" i="1"/>
              <a:t>H</a:t>
            </a:r>
            <a:r>
              <a:rPr lang="en-US" altLang="zh-CN" sz="2800" baseline="-25000"/>
              <a:t>0</a:t>
            </a:r>
            <a:r>
              <a:rPr lang="en-US" altLang="zh-CN" sz="2800"/>
              <a:t>|</a:t>
            </a:r>
            <a:r>
              <a:rPr lang="en-US" altLang="zh-CN" sz="2800" i="1"/>
              <a:t>H</a:t>
            </a:r>
            <a:r>
              <a:rPr lang="en-US" altLang="zh-CN" sz="2800" baseline="-25000"/>
              <a:t>0</a:t>
            </a:r>
            <a:r>
              <a:rPr lang="zh-CN" altLang="en-US" sz="2800"/>
              <a:t>为真</a:t>
            </a:r>
            <a:r>
              <a:rPr lang="en-US" altLang="zh-CN" sz="2800"/>
              <a:t>}=</a:t>
            </a:r>
            <a:r>
              <a:rPr lang="en-US" altLang="zh-CN" sz="2800" i="1">
                <a:latin typeface="Symbol" panose="05050102010706020507" pitchFamily="18" charset="2"/>
              </a:rPr>
              <a:t>a</a:t>
            </a:r>
            <a:r>
              <a:rPr lang="en-US" altLang="zh-CN" sz="2800"/>
              <a:t/>
            </a:r>
            <a:br>
              <a:rPr lang="en-US" altLang="zh-CN" sz="2800"/>
            </a:br>
            <a:r>
              <a:rPr lang="zh-CN" altLang="en-US" sz="2800"/>
              <a:t>确定拒绝域的临界值</a:t>
            </a:r>
            <a:r>
              <a:rPr lang="en-US" altLang="zh-CN" sz="2800"/>
              <a:t>, </a:t>
            </a:r>
            <a:r>
              <a:rPr lang="zh-CN" altLang="en-US" sz="2800"/>
              <a:t>从而确定拒绝域</a:t>
            </a:r>
            <a:r>
              <a:rPr lang="en-US" altLang="zh-CN" sz="2800"/>
              <a:t>;</a:t>
            </a:r>
            <a:br>
              <a:rPr lang="en-US" altLang="zh-CN" sz="2800"/>
            </a:br>
            <a:r>
              <a:rPr lang="en-US" altLang="zh-CN" sz="2800"/>
              <a:t>(5) </a:t>
            </a:r>
            <a:r>
              <a:rPr lang="zh-CN" altLang="en-US" sz="2800"/>
              <a:t>作一次具体的抽样</a:t>
            </a:r>
            <a:r>
              <a:rPr lang="en-US" altLang="zh-CN" sz="2800"/>
              <a:t>, </a:t>
            </a:r>
            <a:r>
              <a:rPr lang="zh-CN" altLang="en-US" sz="2800"/>
              <a:t>根据得到的样本观察值和所得的拒绝域</a:t>
            </a:r>
            <a:r>
              <a:rPr lang="en-US" altLang="zh-CN" sz="2800"/>
              <a:t>, </a:t>
            </a:r>
            <a:r>
              <a:rPr lang="zh-CN" altLang="en-US" sz="2800"/>
              <a:t>对假设</a:t>
            </a:r>
            <a:r>
              <a:rPr lang="en-US" altLang="zh-CN" sz="2800" i="1"/>
              <a:t>H</a:t>
            </a:r>
            <a:r>
              <a:rPr lang="en-US" altLang="zh-CN" sz="2800" baseline="-25000"/>
              <a:t>0</a:t>
            </a:r>
            <a:r>
              <a:rPr lang="zh-CN" altLang="en-US" sz="2800"/>
              <a:t>作出拒绝或接受的判断</a:t>
            </a:r>
            <a:r>
              <a:rPr lang="en-US" altLang="zh-CN" sz="280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
          </p:nvPr>
        </p:nvSpPr>
        <p:spPr/>
        <p:txBody>
          <a:bodyPr/>
          <a:lstStyle/>
          <a:p>
            <a:fld id="{736A1642-6C86-4C09-A96E-CCF684EF6723}" type="slidenum">
              <a:rPr lang="en-US" altLang="zh-CN"/>
              <a:pPr/>
              <a:t>2</a:t>
            </a:fld>
            <a:endParaRPr lang="en-US" altLang="zh-CN"/>
          </a:p>
        </p:txBody>
      </p:sp>
      <p:sp>
        <p:nvSpPr>
          <p:cNvPr id="103428" name="Rectangle 4"/>
          <p:cNvSpPr>
            <a:spLocks noGrp="1" noChangeArrowheads="1"/>
          </p:cNvSpPr>
          <p:nvPr>
            <p:ph type="ctrTitle"/>
          </p:nvPr>
        </p:nvSpPr>
        <p:spPr/>
        <p:txBody>
          <a:bodyPr/>
          <a:lstStyle/>
          <a:p>
            <a:r>
              <a:rPr lang="zh-CN" altLang="en-US"/>
              <a:t>第七章　假设检验</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19C4C9C-1B50-4BE7-96DC-CE9F4C35ADC4}" type="slidenum">
              <a:rPr lang="en-US" altLang="zh-CN"/>
              <a:pPr/>
              <a:t>20</a:t>
            </a:fld>
            <a:endParaRPr lang="en-US" altLang="zh-CN"/>
          </a:p>
        </p:txBody>
      </p:sp>
      <p:sp>
        <p:nvSpPr>
          <p:cNvPr id="140292" name="Rectangle 4"/>
          <p:cNvSpPr>
            <a:spLocks noGrp="1" noChangeArrowheads="1"/>
          </p:cNvSpPr>
          <p:nvPr>
            <p:ph type="title"/>
          </p:nvPr>
        </p:nvSpPr>
        <p:spPr>
          <a:xfrm>
            <a:off x="457200" y="277813"/>
            <a:ext cx="8229600" cy="5815012"/>
          </a:xfrm>
        </p:spPr>
        <p:txBody>
          <a:bodyPr/>
          <a:lstStyle/>
          <a:p>
            <a:r>
              <a:rPr lang="zh-CN" altLang="en-US" b="1">
                <a:solidFill>
                  <a:schemeClr val="hlink"/>
                </a:solidFill>
              </a:rPr>
              <a:t>例</a:t>
            </a:r>
            <a:r>
              <a:rPr lang="en-US" altLang="zh-CN" b="1">
                <a:solidFill>
                  <a:schemeClr val="hlink"/>
                </a:solidFill>
              </a:rPr>
              <a:t>1</a:t>
            </a:r>
            <a:r>
              <a:rPr lang="en-US" altLang="zh-CN"/>
              <a:t> </a:t>
            </a:r>
            <a:r>
              <a:rPr lang="zh-CN" altLang="en-US"/>
              <a:t>某化学日用品有限责任公司用包装机包装洗衣粉</a:t>
            </a:r>
            <a:r>
              <a:rPr lang="en-US" altLang="zh-CN"/>
              <a:t>, </a:t>
            </a:r>
            <a:r>
              <a:rPr lang="zh-CN" altLang="en-US"/>
              <a:t>洗衣粉包装机在正常工作时</a:t>
            </a:r>
            <a:r>
              <a:rPr lang="en-US" altLang="zh-CN"/>
              <a:t>, </a:t>
            </a:r>
            <a:r>
              <a:rPr lang="zh-CN" altLang="en-US"/>
              <a:t>装包量</a:t>
            </a:r>
            <a:r>
              <a:rPr lang="en-US" altLang="zh-CN" i="1"/>
              <a:t>X</a:t>
            </a:r>
            <a:r>
              <a:rPr lang="en-US" altLang="zh-CN"/>
              <a:t>~</a:t>
            </a:r>
            <a:r>
              <a:rPr lang="en-US" altLang="zh-CN" i="1"/>
              <a:t>N</a:t>
            </a:r>
            <a:r>
              <a:rPr lang="en-US" altLang="zh-CN"/>
              <a:t>(500,2</a:t>
            </a:r>
            <a:r>
              <a:rPr lang="en-US" altLang="zh-CN" baseline="30000"/>
              <a:t>2</a:t>
            </a:r>
            <a:r>
              <a:rPr lang="en-US" altLang="zh-CN"/>
              <a:t>)(</a:t>
            </a:r>
            <a:r>
              <a:rPr lang="zh-CN" altLang="en-US"/>
              <a:t>单位</a:t>
            </a:r>
            <a:r>
              <a:rPr lang="en-US" altLang="zh-CN"/>
              <a:t>:g), </a:t>
            </a:r>
            <a:r>
              <a:rPr lang="zh-CN" altLang="en-US"/>
              <a:t>每天开工后</a:t>
            </a:r>
            <a:r>
              <a:rPr lang="en-US" altLang="zh-CN"/>
              <a:t>, </a:t>
            </a:r>
            <a:r>
              <a:rPr lang="zh-CN" altLang="en-US"/>
              <a:t>需先检验包装机工作是否正常</a:t>
            </a:r>
            <a:r>
              <a:rPr lang="en-US" altLang="zh-CN"/>
              <a:t>. </a:t>
            </a:r>
            <a:r>
              <a:rPr lang="zh-CN" altLang="en-US"/>
              <a:t>某天开工后</a:t>
            </a:r>
            <a:r>
              <a:rPr lang="en-US" altLang="zh-CN"/>
              <a:t>, </a:t>
            </a:r>
            <a:r>
              <a:rPr lang="zh-CN" altLang="en-US"/>
              <a:t>在装好的洗衣粉中任取</a:t>
            </a:r>
            <a:r>
              <a:rPr lang="en-US" altLang="zh-CN"/>
              <a:t>9</a:t>
            </a:r>
            <a:r>
              <a:rPr lang="zh-CN" altLang="en-US"/>
              <a:t>袋</a:t>
            </a:r>
            <a:r>
              <a:rPr lang="en-US" altLang="zh-CN"/>
              <a:t>, </a:t>
            </a:r>
            <a:r>
              <a:rPr lang="zh-CN" altLang="en-US"/>
              <a:t>其重量如下</a:t>
            </a:r>
            <a:r>
              <a:rPr lang="en-US" altLang="zh-CN"/>
              <a:t>:</a:t>
            </a:r>
            <a:br>
              <a:rPr lang="en-US" altLang="zh-CN"/>
            </a:br>
            <a:r>
              <a:rPr lang="en-US" altLang="zh-CN"/>
              <a:t> 505, 499, 502, 506, 498, 498, 497, 510, 503</a:t>
            </a:r>
            <a:br>
              <a:rPr lang="en-US" altLang="zh-CN"/>
            </a:br>
            <a:r>
              <a:rPr lang="zh-CN" altLang="en-US"/>
              <a:t>假设总体标准差</a:t>
            </a:r>
            <a:r>
              <a:rPr lang="en-US" altLang="zh-CN" i="1">
                <a:latin typeface="Symbol" panose="05050102010706020507" pitchFamily="18" charset="2"/>
              </a:rPr>
              <a:t>s</a:t>
            </a:r>
            <a:r>
              <a:rPr lang="zh-CN" altLang="en-US"/>
              <a:t>不变</a:t>
            </a:r>
            <a:r>
              <a:rPr lang="en-US" altLang="zh-CN"/>
              <a:t>, </a:t>
            </a:r>
            <a:r>
              <a:rPr lang="zh-CN" altLang="en-US"/>
              <a:t>即</a:t>
            </a:r>
            <a:r>
              <a:rPr lang="en-US" altLang="zh-CN" i="1">
                <a:latin typeface="Symbol" panose="05050102010706020507" pitchFamily="18" charset="2"/>
              </a:rPr>
              <a:t>s</a:t>
            </a:r>
            <a:r>
              <a:rPr lang="en-US" altLang="zh-CN"/>
              <a:t>=2, </a:t>
            </a:r>
            <a:r>
              <a:rPr lang="zh-CN" altLang="en-US"/>
              <a:t>试问这天包装机工作是否正常</a:t>
            </a:r>
            <a:r>
              <a:rPr lang="en-US" altLang="zh-CN"/>
              <a:t>?(</a:t>
            </a:r>
            <a:r>
              <a:rPr lang="en-US" altLang="zh-CN" i="1">
                <a:latin typeface="Symbol" panose="05050102010706020507" pitchFamily="18" charset="2"/>
              </a:rPr>
              <a:t>a</a:t>
            </a:r>
            <a:r>
              <a:rPr lang="en-US" altLang="zh-CN"/>
              <a:t>=0.05)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EF32413F-2376-4519-9D92-2996A247DEEA}" type="slidenum">
              <a:rPr lang="en-US" altLang="zh-CN"/>
              <a:pPr/>
              <a:t>21</a:t>
            </a:fld>
            <a:endParaRPr lang="en-US" altLang="zh-CN"/>
          </a:p>
        </p:txBody>
      </p:sp>
      <p:sp>
        <p:nvSpPr>
          <p:cNvPr id="142340" name="Rectangle 4"/>
          <p:cNvSpPr>
            <a:spLocks noGrp="1" noChangeArrowheads="1"/>
          </p:cNvSpPr>
          <p:nvPr>
            <p:ph type="title"/>
          </p:nvPr>
        </p:nvSpPr>
        <p:spPr>
          <a:xfrm>
            <a:off x="457200" y="277813"/>
            <a:ext cx="8229600" cy="2503487"/>
          </a:xfrm>
        </p:spPr>
        <p:txBody>
          <a:bodyPr/>
          <a:lstStyle/>
          <a:p>
            <a:r>
              <a:rPr lang="zh-CN" altLang="en-US" b="1">
                <a:solidFill>
                  <a:schemeClr val="hlink"/>
                </a:solidFill>
              </a:rPr>
              <a:t>解</a:t>
            </a:r>
            <a:r>
              <a:rPr lang="zh-CN" altLang="en-US"/>
              <a:t> </a:t>
            </a:r>
            <a:r>
              <a:rPr lang="en-US" altLang="zh-CN"/>
              <a:t>(1) </a:t>
            </a:r>
            <a:r>
              <a:rPr lang="zh-CN" altLang="en-US"/>
              <a:t>提出假设检验</a:t>
            </a:r>
            <a:r>
              <a:rPr lang="en-US" altLang="zh-CN"/>
              <a:t>:</a:t>
            </a:r>
            <a:br>
              <a:rPr lang="en-US" altLang="zh-CN"/>
            </a:br>
            <a:r>
              <a:rPr lang="en-US" altLang="zh-CN"/>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=500,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500</a:t>
            </a:r>
            <a:br>
              <a:rPr lang="en-US" altLang="zh-CN">
                <a:sym typeface="Symbol" panose="05050102010706020507" pitchFamily="18" charset="2"/>
              </a:rPr>
            </a:br>
            <a:r>
              <a:rPr lang="en-US" altLang="zh-CN">
                <a:sym typeface="Symbol" panose="05050102010706020507" pitchFamily="18" charset="2"/>
              </a:rPr>
              <a:t>(2) </a:t>
            </a:r>
            <a:r>
              <a:rPr lang="zh-CN" altLang="en-US">
                <a:sym typeface="Symbol" panose="05050102010706020507" pitchFamily="18" charset="2"/>
              </a:rPr>
              <a:t>以</a:t>
            </a:r>
            <a:r>
              <a:rPr lang="en-US" altLang="zh-CN" i="1">
                <a:sym typeface="Symbol" panose="05050102010706020507" pitchFamily="18" charset="2"/>
              </a:rPr>
              <a:t>H</a:t>
            </a:r>
            <a:r>
              <a:rPr lang="en-US" altLang="zh-CN" baseline="-25000">
                <a:sym typeface="Symbol" panose="05050102010706020507" pitchFamily="18" charset="2"/>
              </a:rPr>
              <a:t>0</a:t>
            </a:r>
            <a:r>
              <a:rPr lang="zh-CN" altLang="en-US">
                <a:sym typeface="Symbol" panose="05050102010706020507" pitchFamily="18" charset="2"/>
              </a:rPr>
              <a:t>成立为前提</a:t>
            </a:r>
            <a:r>
              <a:rPr lang="en-US" altLang="zh-CN">
                <a:sym typeface="Symbol" panose="05050102010706020507" pitchFamily="18" charset="2"/>
              </a:rPr>
              <a:t>, </a:t>
            </a:r>
            <a:r>
              <a:rPr lang="zh-CN" altLang="en-US">
                <a:sym typeface="Symbol" panose="05050102010706020507" pitchFamily="18" charset="2"/>
              </a:rPr>
              <a:t>确定检验</a:t>
            </a:r>
            <a:r>
              <a:rPr lang="en-US" altLang="zh-CN" i="1">
                <a:sym typeface="Symbol" panose="05050102010706020507" pitchFamily="18" charset="2"/>
              </a:rPr>
              <a:t>H</a:t>
            </a:r>
            <a:r>
              <a:rPr lang="en-US" altLang="zh-CN" baseline="-25000">
                <a:sym typeface="Symbol" panose="05050102010706020507" pitchFamily="18" charset="2"/>
              </a:rPr>
              <a:t>0</a:t>
            </a:r>
            <a:r>
              <a:rPr lang="zh-CN" altLang="en-US">
                <a:sym typeface="Symbol" panose="05050102010706020507" pitchFamily="18" charset="2"/>
              </a:rPr>
              <a:t>的统计量及其分布</a:t>
            </a:r>
            <a:r>
              <a:rPr lang="en-US" altLang="zh-CN">
                <a:sym typeface="Symbol" panose="05050102010706020507" pitchFamily="18" charset="2"/>
              </a:rPr>
              <a:t>.</a:t>
            </a:r>
          </a:p>
        </p:txBody>
      </p:sp>
      <p:graphicFrame>
        <p:nvGraphicFramePr>
          <p:cNvPr id="142341" name="Object 5"/>
          <p:cNvGraphicFramePr>
            <a:graphicFrameLocks noChangeAspect="1"/>
          </p:cNvGraphicFramePr>
          <p:nvPr/>
        </p:nvGraphicFramePr>
        <p:xfrm>
          <a:off x="1476375" y="2636838"/>
          <a:ext cx="5918200" cy="1168400"/>
        </p:xfrm>
        <a:graphic>
          <a:graphicData uri="http://schemas.openxmlformats.org/presentationml/2006/ole">
            <mc:AlternateContent xmlns:mc="http://schemas.openxmlformats.org/markup-compatibility/2006">
              <mc:Choice xmlns:v="urn:schemas-microsoft-com:vml" Requires="v">
                <p:oleObj spid="_x0000_s142343" name="Equation" r:id="rId3" imgW="5918040" imgH="1168200" progId="Equation.DSMT4">
                  <p:embed/>
                </p:oleObj>
              </mc:Choice>
              <mc:Fallback>
                <p:oleObj name="Equation" r:id="rId3" imgW="591804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636838"/>
                        <a:ext cx="59182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2" name="Text Box 6"/>
          <p:cNvSpPr txBox="1">
            <a:spLocks noChangeArrowheads="1"/>
          </p:cNvSpPr>
          <p:nvPr/>
        </p:nvSpPr>
        <p:spPr bwMode="auto">
          <a:xfrm>
            <a:off x="539750" y="3933825"/>
            <a:ext cx="8135938"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t>(3) </a:t>
            </a:r>
            <a:r>
              <a:rPr lang="zh-CN" altLang="en-US"/>
              <a:t>对给定的显著性水平</a:t>
            </a:r>
            <a:r>
              <a:rPr lang="en-US" altLang="zh-CN" i="1">
                <a:latin typeface="Symbol" panose="05050102010706020507" pitchFamily="18" charset="2"/>
              </a:rPr>
              <a:t>a</a:t>
            </a:r>
            <a:r>
              <a:rPr lang="en-US" altLang="zh-CN"/>
              <a:t>=0.05, </a:t>
            </a:r>
            <a:r>
              <a:rPr lang="zh-CN" altLang="en-US"/>
              <a:t>确定</a:t>
            </a:r>
            <a:r>
              <a:rPr lang="en-US" altLang="zh-CN" i="1"/>
              <a:t>H</a:t>
            </a:r>
            <a:r>
              <a:rPr lang="en-US" altLang="zh-CN" baseline="-25000"/>
              <a:t>0</a:t>
            </a:r>
            <a:r>
              <a:rPr lang="zh-CN" altLang="en-US"/>
              <a:t>的接受域</a:t>
            </a:r>
            <a:r>
              <a:rPr lang="zh-CN" altLang="en-US">
                <a:sym typeface="Symbol" panose="05050102010706020507" pitchFamily="18" charset="2"/>
              </a:rPr>
              <a:t></a:t>
            </a:r>
            <a:r>
              <a:rPr lang="en-US" altLang="zh-CN" i="1">
                <a:sym typeface="Symbol" panose="05050102010706020507" pitchFamily="18" charset="2"/>
              </a:rPr>
              <a:t>W</a:t>
            </a:r>
            <a:r>
              <a:rPr lang="zh-CN" altLang="en-US">
                <a:sym typeface="Symbol" panose="05050102010706020507" pitchFamily="18" charset="2"/>
              </a:rPr>
              <a:t>或拒绝域</a:t>
            </a:r>
            <a:r>
              <a:rPr lang="en-US" altLang="zh-CN" i="1">
                <a:sym typeface="Symbol" panose="05050102010706020507" pitchFamily="18" charset="2"/>
              </a:rPr>
              <a:t>W</a:t>
            </a:r>
            <a:r>
              <a:rPr lang="en-US" altLang="zh-CN">
                <a:sym typeface="Symbol" panose="05050102010706020507" pitchFamily="18" charset="2"/>
              </a:rPr>
              <a:t>. </a:t>
            </a:r>
            <a:r>
              <a:rPr lang="zh-CN" altLang="en-US">
                <a:sym typeface="Symbol" panose="05050102010706020507" pitchFamily="18" charset="2"/>
              </a:rPr>
              <a:t>取临界点为</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=1.96, </a:t>
            </a:r>
            <a:r>
              <a:rPr lang="zh-CN" altLang="en-US">
                <a:sym typeface="Symbol" panose="05050102010706020507" pitchFamily="18" charset="2"/>
              </a:rPr>
              <a:t>使</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U</a:t>
            </a:r>
            <a:r>
              <a:rPr lang="en-US" altLang="zh-CN">
                <a:sym typeface="Symbol" panose="05050102010706020507" pitchFamily="18" charset="2"/>
              </a:rPr>
              <a:t>|&gt;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a</a:t>
            </a:r>
            <a:r>
              <a:rPr lang="en-US" altLang="zh-CN">
                <a:sym typeface="Symbol" panose="05050102010706020507" pitchFamily="18" charset="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3F28CF5-C81E-4023-8807-8BDCF3B4D68A}" type="slidenum">
              <a:rPr lang="en-US" altLang="zh-CN"/>
              <a:pPr/>
              <a:t>22</a:t>
            </a:fld>
            <a:endParaRPr lang="en-US" altLang="zh-CN"/>
          </a:p>
        </p:txBody>
      </p:sp>
      <p:graphicFrame>
        <p:nvGraphicFramePr>
          <p:cNvPr id="144389" name="Object 5"/>
          <p:cNvGraphicFramePr>
            <a:graphicFrameLocks noChangeAspect="1"/>
          </p:cNvGraphicFramePr>
          <p:nvPr/>
        </p:nvGraphicFramePr>
        <p:xfrm>
          <a:off x="250825" y="260350"/>
          <a:ext cx="8734425" cy="6008688"/>
        </p:xfrm>
        <a:graphic>
          <a:graphicData uri="http://schemas.openxmlformats.org/presentationml/2006/ole">
            <mc:AlternateContent xmlns:mc="http://schemas.openxmlformats.org/markup-compatibility/2006">
              <mc:Choice xmlns:v="urn:schemas-microsoft-com:vml" Requires="v">
                <p:oleObj spid="_x0000_s144390" name="Document" r:id="rId3" imgW="8734025" imgH="6009179" progId="Word.Document.8">
                  <p:embed/>
                </p:oleObj>
              </mc:Choice>
              <mc:Fallback>
                <p:oleObj name="Document" r:id="rId3" imgW="8734025" imgH="6009179"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734425" cy="600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DABFA94-119E-445F-AC68-D6BCE68CE575}" type="slidenum">
              <a:rPr lang="en-US" altLang="zh-CN"/>
              <a:pPr/>
              <a:t>23</a:t>
            </a:fld>
            <a:endParaRPr lang="en-US" altLang="zh-CN"/>
          </a:p>
        </p:txBody>
      </p:sp>
      <p:sp>
        <p:nvSpPr>
          <p:cNvPr id="146436" name="Rectangle 4"/>
          <p:cNvSpPr>
            <a:spLocks noGrp="1" noChangeArrowheads="1"/>
          </p:cNvSpPr>
          <p:nvPr>
            <p:ph type="title"/>
          </p:nvPr>
        </p:nvSpPr>
        <p:spPr>
          <a:xfrm>
            <a:off x="457200" y="277813"/>
            <a:ext cx="8229600" cy="6030912"/>
          </a:xfrm>
        </p:spPr>
        <p:txBody>
          <a:bodyPr/>
          <a:lstStyle/>
          <a:p>
            <a:r>
              <a:rPr lang="zh-CN" altLang="en-US" b="1">
                <a:solidFill>
                  <a:schemeClr val="hlink"/>
                </a:solidFill>
              </a:rPr>
              <a:t>六</a:t>
            </a:r>
            <a:r>
              <a:rPr lang="en-US" altLang="zh-CN" b="1">
                <a:solidFill>
                  <a:schemeClr val="hlink"/>
                </a:solidFill>
              </a:rPr>
              <a:t>, </a:t>
            </a:r>
            <a:r>
              <a:rPr lang="zh-CN" altLang="en-US" b="1">
                <a:solidFill>
                  <a:schemeClr val="hlink"/>
                </a:solidFill>
              </a:rPr>
              <a:t>多参数与非参数假设检验问题</a:t>
            </a:r>
            <a:br>
              <a:rPr lang="zh-CN" altLang="en-US" b="1">
                <a:solidFill>
                  <a:schemeClr val="hlink"/>
                </a:solidFill>
              </a:rPr>
            </a:br>
            <a:r>
              <a:rPr lang="zh-CN" altLang="en-US"/>
              <a:t>原则上</a:t>
            </a:r>
            <a:r>
              <a:rPr lang="en-US" altLang="zh-CN"/>
              <a:t>, </a:t>
            </a:r>
            <a:r>
              <a:rPr lang="zh-CN" altLang="en-US"/>
              <a:t>以上介绍的所有单参数假设检验的内容也适用于多参数与非参数假设检验问题</a:t>
            </a:r>
            <a:r>
              <a:rPr lang="en-US" altLang="zh-CN"/>
              <a:t>, </a:t>
            </a:r>
            <a:r>
              <a:rPr lang="zh-CN" altLang="en-US"/>
              <a:t>只需在某些细节上作适当调整即可</a:t>
            </a:r>
            <a:r>
              <a:rPr lang="en-US" altLang="zh-CN"/>
              <a:t>, </a:t>
            </a:r>
            <a:r>
              <a:rPr lang="zh-CN" altLang="en-US"/>
              <a:t>这里仅说明下列两点</a:t>
            </a:r>
            <a:r>
              <a:rPr lang="en-US" altLang="zh-CN"/>
              <a:t>:</a:t>
            </a:r>
            <a:br>
              <a:rPr lang="en-US" altLang="zh-CN"/>
            </a:br>
            <a:r>
              <a:rPr lang="en-US" altLang="zh-CN"/>
              <a:t>(1) </a:t>
            </a:r>
            <a:r>
              <a:rPr lang="zh-CN" altLang="en-US"/>
              <a:t>对多参数假设检验问题</a:t>
            </a:r>
            <a:r>
              <a:rPr lang="en-US" altLang="zh-CN"/>
              <a:t>, </a:t>
            </a:r>
            <a:r>
              <a:rPr lang="zh-CN" altLang="en-US"/>
              <a:t>要寻求一个包含所有待检参数的检验统计量</a:t>
            </a:r>
            <a:r>
              <a:rPr lang="en-US" altLang="zh-CN"/>
              <a:t>, </a:t>
            </a:r>
            <a:r>
              <a:rPr lang="zh-CN" altLang="en-US"/>
              <a:t>使之服从一个已知的确定分布</a:t>
            </a:r>
            <a:r>
              <a:rPr lang="en-US" altLang="zh-CN"/>
              <a:t>;</a:t>
            </a:r>
            <a:br>
              <a:rPr lang="en-US" altLang="zh-CN"/>
            </a:br>
            <a:r>
              <a:rPr lang="en-US" altLang="zh-CN"/>
              <a:t>(2) </a:t>
            </a:r>
            <a:r>
              <a:rPr lang="zh-CN" altLang="en-US"/>
              <a:t>非参数假设检验问题可近似地化为一个多参数假设检验问题</a:t>
            </a:r>
            <a:r>
              <a:rPr lang="en-US" altLang="zh-CN"/>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
          </p:nvPr>
        </p:nvSpPr>
        <p:spPr/>
        <p:txBody>
          <a:bodyPr/>
          <a:lstStyle/>
          <a:p>
            <a:fld id="{21FF170A-4740-4270-9E36-16A1758C32AB}" type="slidenum">
              <a:rPr lang="en-US" altLang="zh-CN"/>
              <a:pPr/>
              <a:t>24</a:t>
            </a:fld>
            <a:endParaRPr lang="en-US" altLang="zh-CN"/>
          </a:p>
        </p:txBody>
      </p:sp>
      <p:sp>
        <p:nvSpPr>
          <p:cNvPr id="148484" name="Rectangle 4"/>
          <p:cNvSpPr>
            <a:spLocks noGrp="1" noChangeArrowheads="1"/>
          </p:cNvSpPr>
          <p:nvPr>
            <p:ph type="ctrTitle"/>
          </p:nvPr>
        </p:nvSpPr>
        <p:spPr/>
        <p:txBody>
          <a:bodyPr/>
          <a:lstStyle/>
          <a:p>
            <a:r>
              <a:rPr lang="en-US" altLang="zh-CN">
                <a:cs typeface="Times New Roman" panose="02020603050405020304" pitchFamily="18" charset="0"/>
              </a:rPr>
              <a:t>§</a:t>
            </a:r>
            <a:r>
              <a:rPr lang="en-US" altLang="zh-CN"/>
              <a:t>7.2 </a:t>
            </a:r>
            <a:r>
              <a:rPr lang="zh-CN" altLang="en-US"/>
              <a:t>单正态总体的假设检验</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CE324DE-DDCD-4371-958A-B761856FE55E}" type="slidenum">
              <a:rPr lang="en-US" altLang="zh-CN"/>
              <a:pPr/>
              <a:t>25</a:t>
            </a:fld>
            <a:endParaRPr lang="en-US" altLang="zh-CN"/>
          </a:p>
        </p:txBody>
      </p:sp>
      <p:sp>
        <p:nvSpPr>
          <p:cNvPr id="150532" name="Rectangle 4"/>
          <p:cNvSpPr>
            <a:spLocks noGrp="1" noChangeArrowheads="1"/>
          </p:cNvSpPr>
          <p:nvPr>
            <p:ph type="title"/>
          </p:nvPr>
        </p:nvSpPr>
        <p:spPr>
          <a:xfrm>
            <a:off x="457200" y="277813"/>
            <a:ext cx="8229600" cy="5888037"/>
          </a:xfrm>
        </p:spPr>
        <p:txBody>
          <a:bodyPr/>
          <a:lstStyle/>
          <a:p>
            <a:r>
              <a:rPr lang="zh-CN" altLang="en-US" b="1">
                <a:solidFill>
                  <a:schemeClr val="hlink"/>
                </a:solidFill>
              </a:rPr>
              <a:t>一</a:t>
            </a:r>
            <a:r>
              <a:rPr lang="en-US" altLang="zh-CN" b="1">
                <a:solidFill>
                  <a:schemeClr val="hlink"/>
                </a:solidFill>
              </a:rPr>
              <a:t>, </a:t>
            </a:r>
            <a:r>
              <a:rPr lang="zh-CN" altLang="en-US" b="1">
                <a:solidFill>
                  <a:schemeClr val="hlink"/>
                </a:solidFill>
              </a:rPr>
              <a:t>总体均值的假设检验</a:t>
            </a:r>
            <a:br>
              <a:rPr lang="zh-CN" altLang="en-US" b="1">
                <a:solidFill>
                  <a:schemeClr val="hlink"/>
                </a:solidFill>
              </a:rPr>
            </a:br>
            <a:r>
              <a:rPr lang="zh-CN" altLang="en-US"/>
              <a:t>当检验关于总体均值</a:t>
            </a:r>
            <a:r>
              <a:rPr lang="en-US" altLang="zh-CN" i="1">
                <a:latin typeface="Symbol" panose="05050102010706020507" pitchFamily="18" charset="2"/>
              </a:rPr>
              <a:t>m</a:t>
            </a:r>
            <a:r>
              <a:rPr lang="en-US" altLang="zh-CN"/>
              <a:t>(</a:t>
            </a:r>
            <a:r>
              <a:rPr lang="zh-CN" altLang="en-US"/>
              <a:t>数学期望</a:t>
            </a:r>
            <a:r>
              <a:rPr lang="en-US" altLang="zh-CN"/>
              <a:t>)</a:t>
            </a:r>
            <a:r>
              <a:rPr lang="zh-CN" altLang="en-US"/>
              <a:t>的假设时</a:t>
            </a:r>
            <a:r>
              <a:rPr lang="en-US" altLang="zh-CN"/>
              <a:t>, </a:t>
            </a:r>
            <a:r>
              <a:rPr lang="zh-CN" altLang="en-US"/>
              <a:t>该总体中的另一个参数</a:t>
            </a:r>
            <a:r>
              <a:rPr lang="en-US" altLang="zh-CN"/>
              <a:t>, </a:t>
            </a:r>
            <a:r>
              <a:rPr lang="zh-CN" altLang="en-US"/>
              <a:t>即方差</a:t>
            </a:r>
            <a:r>
              <a:rPr lang="en-US" altLang="zh-CN" i="1">
                <a:latin typeface="Symbol" panose="05050102010706020507" pitchFamily="18" charset="2"/>
              </a:rPr>
              <a:t>s</a:t>
            </a:r>
            <a:r>
              <a:rPr lang="en-US" altLang="zh-CN" baseline="30000"/>
              <a:t>2</a:t>
            </a:r>
            <a:r>
              <a:rPr lang="zh-CN" altLang="en-US"/>
              <a:t>是否已知</a:t>
            </a:r>
            <a:r>
              <a:rPr lang="en-US" altLang="zh-CN"/>
              <a:t>, </a:t>
            </a:r>
            <a:r>
              <a:rPr lang="zh-CN" altLang="en-US"/>
              <a:t>会影响到对于检验统计量的选择</a:t>
            </a:r>
            <a:r>
              <a:rPr lang="en-US" altLang="zh-CN"/>
              <a:t>, </a:t>
            </a:r>
            <a:r>
              <a:rPr lang="zh-CN" altLang="en-US"/>
              <a:t>故下面分两种情形进行讨论</a:t>
            </a:r>
            <a:r>
              <a:rPr lang="en-US" altLang="zh-CN"/>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A9AEDA1-8230-40EB-8EFD-3846F2E271A8}" type="slidenum">
              <a:rPr lang="en-US" altLang="zh-CN"/>
              <a:pPr/>
              <a:t>26</a:t>
            </a:fld>
            <a:endParaRPr lang="en-US" altLang="zh-CN"/>
          </a:p>
        </p:txBody>
      </p:sp>
      <p:sp>
        <p:nvSpPr>
          <p:cNvPr id="152580" name="Rectangle 4"/>
          <p:cNvSpPr>
            <a:spLocks noGrp="1" noChangeArrowheads="1"/>
          </p:cNvSpPr>
          <p:nvPr>
            <p:ph type="title"/>
          </p:nvPr>
        </p:nvSpPr>
        <p:spPr>
          <a:xfrm>
            <a:off x="457200" y="277813"/>
            <a:ext cx="8229600" cy="5888037"/>
          </a:xfrm>
        </p:spPr>
        <p:txBody>
          <a:bodyPr/>
          <a:lstStyle/>
          <a:p>
            <a:pPr>
              <a:lnSpc>
                <a:spcPct val="110000"/>
              </a:lnSpc>
            </a:pPr>
            <a:r>
              <a:rPr lang="en-US" altLang="zh-CN" b="1">
                <a:solidFill>
                  <a:schemeClr val="hlink"/>
                </a:solidFill>
              </a:rPr>
              <a:t>1. </a:t>
            </a:r>
            <a:r>
              <a:rPr lang="zh-CN" altLang="en-US" b="1">
                <a:solidFill>
                  <a:schemeClr val="hlink"/>
                </a:solidFill>
              </a:rPr>
              <a:t>方差</a:t>
            </a:r>
            <a:r>
              <a:rPr lang="en-US" altLang="zh-CN" b="1" i="1">
                <a:solidFill>
                  <a:schemeClr val="hlink"/>
                </a:solidFill>
                <a:latin typeface="Symbol" panose="05050102010706020507" pitchFamily="18" charset="2"/>
              </a:rPr>
              <a:t>s</a:t>
            </a:r>
            <a:r>
              <a:rPr lang="en-US" altLang="zh-CN" b="1" baseline="30000">
                <a:solidFill>
                  <a:schemeClr val="hlink"/>
                </a:solidFill>
              </a:rPr>
              <a:t>2</a:t>
            </a:r>
            <a:r>
              <a:rPr lang="zh-CN" altLang="en-US" b="1">
                <a:solidFill>
                  <a:schemeClr val="hlink"/>
                </a:solidFill>
              </a:rPr>
              <a:t>已知情形</a:t>
            </a:r>
            <a:r>
              <a:rPr lang="zh-CN" altLang="en-US"/>
              <a:t/>
            </a:r>
            <a:br>
              <a:rPr lang="zh-CN" altLang="en-US"/>
            </a:br>
            <a:r>
              <a:rPr lang="zh-CN" altLang="en-US"/>
              <a:t>设总体</a:t>
            </a:r>
            <a:r>
              <a:rPr lang="en-US" altLang="zh-CN" i="1"/>
              <a:t>X</a:t>
            </a:r>
            <a:r>
              <a:rPr lang="en-US" altLang="zh-CN"/>
              <a:t>~</a:t>
            </a:r>
            <a:r>
              <a:rPr lang="en-US" altLang="zh-CN" i="1"/>
              <a:t>N</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s</a:t>
            </a:r>
            <a:r>
              <a:rPr lang="en-US" altLang="zh-CN" baseline="30000"/>
              <a:t>2</a:t>
            </a:r>
            <a:r>
              <a:rPr lang="en-US" altLang="zh-CN"/>
              <a:t>), </a:t>
            </a:r>
            <a:r>
              <a:rPr lang="zh-CN" altLang="en-US"/>
              <a:t>其中总体方差</a:t>
            </a:r>
            <a:r>
              <a:rPr lang="en-US" altLang="zh-CN" i="1">
                <a:latin typeface="Symbol" panose="05050102010706020507" pitchFamily="18" charset="2"/>
              </a:rPr>
              <a:t>s</a:t>
            </a:r>
            <a:r>
              <a:rPr lang="en-US" altLang="zh-CN" baseline="30000"/>
              <a:t>2</a:t>
            </a:r>
            <a:r>
              <a:rPr lang="zh-CN" altLang="en-US"/>
              <a:t>已知</a:t>
            </a:r>
            <a:r>
              <a:rPr lang="en-US" altLang="zh-CN"/>
              <a:t>, </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i="1" baseline="-25000"/>
              <a:t>n</a:t>
            </a:r>
            <a:r>
              <a:rPr lang="zh-CN" altLang="en-US"/>
              <a:t>是取自总体</a:t>
            </a:r>
            <a:r>
              <a:rPr lang="en-US" altLang="zh-CN" i="1"/>
              <a:t>X</a:t>
            </a:r>
            <a:r>
              <a:rPr lang="zh-CN" altLang="en-US"/>
              <a:t>的一个样本</a:t>
            </a:r>
            <a:r>
              <a:rPr lang="en-US" altLang="zh-CN"/>
              <a:t>, </a:t>
            </a:r>
            <a:r>
              <a:rPr lang="en-US" altLang="zh-CN">
                <a:sym typeface="Symbol" panose="05050102010706020507" pitchFamily="18" charset="2"/>
              </a:rPr>
              <a:t></a:t>
            </a:r>
            <a:r>
              <a:rPr lang="en-US" altLang="zh-CN" i="1">
                <a:sym typeface="Symbol" panose="05050102010706020507" pitchFamily="18" charset="2"/>
              </a:rPr>
              <a:t>X</a:t>
            </a:r>
            <a:r>
              <a:rPr lang="zh-CN" altLang="en-US">
                <a:sym typeface="Symbol" panose="05050102010706020507" pitchFamily="18" charset="2"/>
              </a:rPr>
              <a:t>为样本均值</a:t>
            </a:r>
            <a:r>
              <a:rPr lang="en-US" altLang="zh-CN">
                <a:sym typeface="Symbol" panose="05050102010706020507" pitchFamily="18" charset="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C2A8808A-64CF-47DA-8082-C3E5AB76E7A0}" type="slidenum">
              <a:rPr lang="en-US" altLang="zh-CN"/>
              <a:pPr/>
              <a:t>27</a:t>
            </a:fld>
            <a:endParaRPr lang="en-US" altLang="zh-CN"/>
          </a:p>
        </p:txBody>
      </p:sp>
      <p:sp>
        <p:nvSpPr>
          <p:cNvPr id="154628" name="Rectangle 4"/>
          <p:cNvSpPr>
            <a:spLocks noGrp="1" noChangeArrowheads="1"/>
          </p:cNvSpPr>
          <p:nvPr>
            <p:ph type="title"/>
          </p:nvPr>
        </p:nvSpPr>
        <p:spPr>
          <a:xfrm>
            <a:off x="457200" y="277813"/>
            <a:ext cx="8229600" cy="1422400"/>
          </a:xfrm>
        </p:spPr>
        <p:txBody>
          <a:bodyPr/>
          <a:lstStyle/>
          <a:p>
            <a:r>
              <a:rPr lang="en-US" altLang="zh-CN"/>
              <a:t>(1)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m</a:t>
            </a:r>
            <a:r>
              <a:rPr lang="en-US" altLang="zh-CN" baseline="-25000"/>
              <a:t>0</a:t>
            </a:r>
            <a:r>
              <a:rPr lang="en-US" altLang="zh-CN"/>
              <a:t>,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则当</a:t>
            </a:r>
            <a:r>
              <a:rPr lang="en-US" altLang="zh-CN" i="1">
                <a:sym typeface="Symbol" panose="05050102010706020507" pitchFamily="18" charset="2"/>
              </a:rPr>
              <a:t>H</a:t>
            </a:r>
            <a:r>
              <a:rPr lang="en-US" altLang="zh-CN" baseline="-25000">
                <a:sym typeface="Symbol" panose="05050102010706020507" pitchFamily="18" charset="2"/>
              </a:rPr>
              <a:t>0</a:t>
            </a:r>
            <a:r>
              <a:rPr lang="zh-CN" altLang="en-US">
                <a:sym typeface="Symbol" panose="05050102010706020507" pitchFamily="18" charset="2"/>
              </a:rPr>
              <a:t>为真时</a:t>
            </a:r>
            <a:r>
              <a:rPr lang="en-US" altLang="zh-CN">
                <a:sym typeface="Symbol" panose="05050102010706020507" pitchFamily="18" charset="2"/>
              </a:rPr>
              <a:t>,</a:t>
            </a:r>
          </a:p>
        </p:txBody>
      </p:sp>
      <p:graphicFrame>
        <p:nvGraphicFramePr>
          <p:cNvPr id="154629" name="Object 5"/>
          <p:cNvGraphicFramePr>
            <a:graphicFrameLocks noChangeAspect="1"/>
          </p:cNvGraphicFramePr>
          <p:nvPr/>
        </p:nvGraphicFramePr>
        <p:xfrm>
          <a:off x="1619250" y="1484313"/>
          <a:ext cx="6858000" cy="1168400"/>
        </p:xfrm>
        <a:graphic>
          <a:graphicData uri="http://schemas.openxmlformats.org/presentationml/2006/ole">
            <mc:AlternateContent xmlns:mc="http://schemas.openxmlformats.org/markup-compatibility/2006">
              <mc:Choice xmlns:v="urn:schemas-microsoft-com:vml" Requires="v">
                <p:oleObj spid="_x0000_s154631" name="Equation" r:id="rId3" imgW="6858000" imgH="1168200" progId="Equation.DSMT4">
                  <p:embed/>
                </p:oleObj>
              </mc:Choice>
              <mc:Fallback>
                <p:oleObj name="Equation" r:id="rId3" imgW="685800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84313"/>
                        <a:ext cx="68580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30" name="Text Box 6"/>
          <p:cNvSpPr txBox="1">
            <a:spLocks noChangeArrowheads="1"/>
          </p:cNvSpPr>
          <p:nvPr/>
        </p:nvSpPr>
        <p:spPr bwMode="auto">
          <a:xfrm>
            <a:off x="539750" y="2924175"/>
            <a:ext cx="81359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故选取</a:t>
            </a:r>
            <a:r>
              <a:rPr lang="en-US" altLang="zh-CN" i="1"/>
              <a:t>U</a:t>
            </a:r>
            <a:r>
              <a:rPr lang="zh-CN" altLang="en-US"/>
              <a:t>作为检验统计量</a:t>
            </a:r>
            <a:r>
              <a:rPr lang="en-US" altLang="zh-CN"/>
              <a:t>, </a:t>
            </a:r>
            <a:r>
              <a:rPr lang="zh-CN" altLang="en-US"/>
              <a:t>记其观察值为</a:t>
            </a:r>
            <a:r>
              <a:rPr lang="en-US" altLang="zh-CN" i="1"/>
              <a:t>u</a:t>
            </a:r>
            <a:r>
              <a:rPr lang="en-US" altLang="zh-CN"/>
              <a:t>, </a:t>
            </a:r>
            <a:r>
              <a:rPr lang="zh-CN" altLang="en-US"/>
              <a:t>相应的检验法称为</a:t>
            </a:r>
            <a:r>
              <a:rPr lang="en-US" altLang="zh-CN" b="1" i="1">
                <a:solidFill>
                  <a:schemeClr val="hlink"/>
                </a:solidFill>
              </a:rPr>
              <a:t>u</a:t>
            </a:r>
            <a:r>
              <a:rPr lang="zh-CN" altLang="en-US" b="1">
                <a:solidFill>
                  <a:schemeClr val="hlink"/>
                </a:solidFill>
              </a:rPr>
              <a:t>检验法</a:t>
            </a:r>
            <a:r>
              <a:rPr lang="en-US" altLang="zh-CN"/>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D91779DC-4153-47D1-BD54-F7C6CBB48EC7}" type="slidenum">
              <a:rPr lang="en-US" altLang="zh-CN"/>
              <a:pPr/>
              <a:t>28</a:t>
            </a:fld>
            <a:endParaRPr lang="en-US" altLang="zh-CN"/>
          </a:p>
        </p:txBody>
      </p:sp>
      <p:sp>
        <p:nvSpPr>
          <p:cNvPr id="156676" name="Rectangle 4"/>
          <p:cNvSpPr>
            <a:spLocks noGrp="1" noChangeArrowheads="1"/>
          </p:cNvSpPr>
          <p:nvPr>
            <p:ph type="title"/>
          </p:nvPr>
        </p:nvSpPr>
        <p:spPr>
          <a:xfrm>
            <a:off x="457200" y="277813"/>
            <a:ext cx="8229600" cy="1998662"/>
          </a:xfrm>
        </p:spPr>
        <p:txBody>
          <a:bodyPr/>
          <a:lstStyle/>
          <a:p>
            <a:r>
              <a:rPr lang="zh-CN" altLang="en-US"/>
              <a:t>因为</a:t>
            </a:r>
            <a:r>
              <a:rPr lang="zh-CN" altLang="en-US">
                <a:sym typeface="Symbol" panose="05050102010706020507" pitchFamily="18" charset="2"/>
              </a:rPr>
              <a:t></a:t>
            </a:r>
            <a:r>
              <a:rPr lang="en-US" altLang="zh-CN" i="1">
                <a:sym typeface="Symbol" panose="05050102010706020507" pitchFamily="18" charset="2"/>
              </a:rPr>
              <a:t>X</a:t>
            </a:r>
            <a:r>
              <a:rPr lang="zh-CN" altLang="en-US">
                <a:sym typeface="Symbol" panose="05050102010706020507" pitchFamily="18" charset="2"/>
              </a:rPr>
              <a:t>是</a:t>
            </a:r>
            <a:r>
              <a:rPr lang="en-US" altLang="zh-CN" i="1">
                <a:latin typeface="Symbol" panose="05050102010706020507" pitchFamily="18" charset="2"/>
                <a:sym typeface="Symbol" panose="05050102010706020507" pitchFamily="18" charset="2"/>
              </a:rPr>
              <a:t>m</a:t>
            </a:r>
            <a:r>
              <a:rPr lang="zh-CN" altLang="en-US">
                <a:sym typeface="Symbol" panose="05050102010706020507" pitchFamily="18" charset="2"/>
              </a:rPr>
              <a:t>的无偏估计量</a:t>
            </a:r>
            <a:r>
              <a:rPr lang="en-US" altLang="zh-CN">
                <a:sym typeface="Symbol" panose="05050102010706020507" pitchFamily="18" charset="2"/>
              </a:rPr>
              <a:t>, </a:t>
            </a:r>
            <a:r>
              <a:rPr lang="zh-CN" altLang="en-US">
                <a:sym typeface="Symbol" panose="05050102010706020507" pitchFamily="18" charset="2"/>
              </a:rPr>
              <a:t>当</a:t>
            </a:r>
            <a:r>
              <a:rPr lang="en-US" altLang="zh-CN" i="1">
                <a:sym typeface="Symbol" panose="05050102010706020507" pitchFamily="18" charset="2"/>
              </a:rPr>
              <a:t>H</a:t>
            </a:r>
            <a:r>
              <a:rPr lang="en-US" altLang="zh-CN" baseline="-25000">
                <a:sym typeface="Symbol" panose="05050102010706020507" pitchFamily="18" charset="2"/>
              </a:rPr>
              <a:t>0</a:t>
            </a:r>
            <a:r>
              <a:rPr lang="zh-CN" altLang="en-US">
                <a:sym typeface="Symbol" panose="05050102010706020507" pitchFamily="18" charset="2"/>
              </a:rPr>
              <a:t>成立时</a:t>
            </a:r>
            <a:r>
              <a:rPr lang="en-US" altLang="zh-CN">
                <a:sym typeface="Symbol" panose="05050102010706020507" pitchFamily="18" charset="2"/>
              </a:rPr>
              <a:t>, |</a:t>
            </a:r>
            <a:r>
              <a:rPr lang="en-US" altLang="zh-CN" i="1">
                <a:sym typeface="Symbol" panose="05050102010706020507" pitchFamily="18" charset="2"/>
              </a:rPr>
              <a:t>u</a:t>
            </a:r>
            <a:r>
              <a:rPr lang="en-US" altLang="zh-CN">
                <a:sym typeface="Symbol" panose="05050102010706020507" pitchFamily="18" charset="2"/>
              </a:rPr>
              <a:t>|</a:t>
            </a:r>
            <a:r>
              <a:rPr lang="zh-CN" altLang="en-US">
                <a:sym typeface="Symbol" panose="05050102010706020507" pitchFamily="18" charset="2"/>
              </a:rPr>
              <a:t>不应太大</a:t>
            </a:r>
            <a:r>
              <a:rPr lang="en-US" altLang="zh-CN">
                <a:sym typeface="Symbol" panose="05050102010706020507" pitchFamily="18" charset="2"/>
              </a:rPr>
              <a:t>, </a:t>
            </a:r>
            <a:r>
              <a:rPr lang="zh-CN" altLang="en-US">
                <a:sym typeface="Symbol" panose="05050102010706020507" pitchFamily="18" charset="2"/>
              </a:rPr>
              <a:t>当</a:t>
            </a:r>
            <a:r>
              <a:rPr lang="en-US" altLang="zh-CN" i="1">
                <a:sym typeface="Symbol" panose="05050102010706020507" pitchFamily="18" charset="2"/>
              </a:rPr>
              <a:t>H</a:t>
            </a:r>
            <a:r>
              <a:rPr lang="en-US" altLang="zh-CN" baseline="-25000">
                <a:sym typeface="Symbol" panose="05050102010706020507" pitchFamily="18" charset="2"/>
              </a:rPr>
              <a:t>1</a:t>
            </a:r>
            <a:r>
              <a:rPr lang="zh-CN" altLang="en-US">
                <a:sym typeface="Symbol" panose="05050102010706020507" pitchFamily="18" charset="2"/>
              </a:rPr>
              <a:t>成立时</a:t>
            </a:r>
            <a:r>
              <a:rPr lang="en-US" altLang="zh-CN">
                <a:sym typeface="Symbol" panose="05050102010706020507" pitchFamily="18" charset="2"/>
              </a:rPr>
              <a:t>, |</a:t>
            </a:r>
            <a:r>
              <a:rPr lang="en-US" altLang="zh-CN" i="1">
                <a:sym typeface="Symbol" panose="05050102010706020507" pitchFamily="18" charset="2"/>
              </a:rPr>
              <a:t>u</a:t>
            </a:r>
            <a:r>
              <a:rPr lang="en-US" altLang="zh-CN">
                <a:sym typeface="Symbol" panose="05050102010706020507" pitchFamily="18" charset="2"/>
              </a:rPr>
              <a:t>|</a:t>
            </a:r>
            <a:r>
              <a:rPr lang="zh-CN" altLang="en-US">
                <a:sym typeface="Symbol" panose="05050102010706020507" pitchFamily="18" charset="2"/>
              </a:rPr>
              <a:t>有偏大的趋势</a:t>
            </a:r>
            <a:r>
              <a:rPr lang="en-US" altLang="zh-CN">
                <a:sym typeface="Symbol" panose="05050102010706020507" pitchFamily="18" charset="2"/>
              </a:rPr>
              <a:t>, </a:t>
            </a:r>
            <a:r>
              <a:rPr lang="zh-CN" altLang="en-US">
                <a:sym typeface="Symbol" panose="05050102010706020507" pitchFamily="18" charset="2"/>
              </a:rPr>
              <a:t>故拒绝域形式为</a:t>
            </a:r>
          </a:p>
        </p:txBody>
      </p:sp>
      <p:graphicFrame>
        <p:nvGraphicFramePr>
          <p:cNvPr id="156677" name="Object 5"/>
          <p:cNvGraphicFramePr>
            <a:graphicFrameLocks noChangeAspect="1"/>
          </p:cNvGraphicFramePr>
          <p:nvPr/>
        </p:nvGraphicFramePr>
        <p:xfrm>
          <a:off x="2051050" y="2060575"/>
          <a:ext cx="4737100" cy="1219200"/>
        </p:xfrm>
        <a:graphic>
          <a:graphicData uri="http://schemas.openxmlformats.org/presentationml/2006/ole">
            <mc:AlternateContent xmlns:mc="http://schemas.openxmlformats.org/markup-compatibility/2006">
              <mc:Choice xmlns:v="urn:schemas-microsoft-com:vml" Requires="v">
                <p:oleObj spid="_x0000_s156680" name="Equation" r:id="rId3" imgW="4736880" imgH="1218960" progId="Equation.DSMT4">
                  <p:embed/>
                </p:oleObj>
              </mc:Choice>
              <mc:Fallback>
                <p:oleObj name="Equation" r:id="rId3" imgW="4736880" imgH="1218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060575"/>
                        <a:ext cx="47371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78" name="Text Box 6"/>
          <p:cNvSpPr txBox="1">
            <a:spLocks noChangeArrowheads="1"/>
          </p:cNvSpPr>
          <p:nvPr/>
        </p:nvSpPr>
        <p:spPr bwMode="auto">
          <a:xfrm>
            <a:off x="468313" y="3357563"/>
            <a:ext cx="8064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对于给定的显著性水平</a:t>
            </a:r>
            <a:r>
              <a:rPr lang="en-US" altLang="zh-CN" i="1">
                <a:latin typeface="Symbol" panose="05050102010706020507" pitchFamily="18" charset="2"/>
              </a:rPr>
              <a:t>a</a:t>
            </a:r>
            <a:r>
              <a:rPr lang="en-US" altLang="zh-CN"/>
              <a:t>, </a:t>
            </a:r>
            <a:r>
              <a:rPr lang="zh-CN" altLang="en-US"/>
              <a:t>查标准正态分布表得</a:t>
            </a:r>
            <a:r>
              <a:rPr lang="en-US" altLang="zh-CN" i="1"/>
              <a:t>k</a:t>
            </a:r>
            <a:r>
              <a:rPr lang="en-US" altLang="zh-CN"/>
              <a:t>=</a:t>
            </a:r>
            <a:r>
              <a:rPr lang="en-US" altLang="zh-CN" i="1"/>
              <a:t>u</a:t>
            </a:r>
            <a:r>
              <a:rPr lang="en-US" altLang="zh-CN" i="1" baseline="-25000">
                <a:latin typeface="Symbol" panose="05050102010706020507" pitchFamily="18" charset="2"/>
              </a:rPr>
              <a:t>a</a:t>
            </a:r>
            <a:r>
              <a:rPr lang="en-US" altLang="zh-CN" baseline="-25000"/>
              <a:t>/2</a:t>
            </a:r>
            <a:r>
              <a:rPr lang="en-US" altLang="zh-CN"/>
              <a:t>, </a:t>
            </a:r>
            <a:r>
              <a:rPr lang="zh-CN" altLang="en-US"/>
              <a:t>使</a:t>
            </a:r>
          </a:p>
        </p:txBody>
      </p:sp>
      <p:graphicFrame>
        <p:nvGraphicFramePr>
          <p:cNvPr id="156679" name="Object 7"/>
          <p:cNvGraphicFramePr>
            <a:graphicFrameLocks noChangeAspect="1"/>
          </p:cNvGraphicFramePr>
          <p:nvPr/>
        </p:nvGraphicFramePr>
        <p:xfrm>
          <a:off x="2195513" y="4652963"/>
          <a:ext cx="3200400" cy="533400"/>
        </p:xfrm>
        <a:graphic>
          <a:graphicData uri="http://schemas.openxmlformats.org/presentationml/2006/ole">
            <mc:AlternateContent xmlns:mc="http://schemas.openxmlformats.org/markup-compatibility/2006">
              <mc:Choice xmlns:v="urn:schemas-microsoft-com:vml" Requires="v">
                <p:oleObj spid="_x0000_s156681" name="Equation" r:id="rId5" imgW="3200400" imgH="533160" progId="Equation.DSMT4">
                  <p:embed/>
                </p:oleObj>
              </mc:Choice>
              <mc:Fallback>
                <p:oleObj name="Equation" r:id="rId5" imgW="3200400" imgH="533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652963"/>
                        <a:ext cx="3200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A28A78FC-E756-44FB-8181-E23BC6BAEFB1}" type="slidenum">
              <a:rPr lang="en-US" altLang="zh-CN"/>
              <a:pPr/>
              <a:t>29</a:t>
            </a:fld>
            <a:endParaRPr lang="en-US" altLang="zh-CN"/>
          </a:p>
        </p:txBody>
      </p:sp>
      <p:sp>
        <p:nvSpPr>
          <p:cNvPr id="158724" name="Rectangle 4"/>
          <p:cNvSpPr>
            <a:spLocks noGrp="1" noChangeArrowheads="1"/>
          </p:cNvSpPr>
          <p:nvPr>
            <p:ph type="title"/>
          </p:nvPr>
        </p:nvSpPr>
        <p:spPr/>
        <p:txBody>
          <a:bodyPr/>
          <a:lstStyle/>
          <a:p>
            <a:r>
              <a:rPr lang="zh-CN" altLang="en-US"/>
              <a:t>由此即得拒绝域为</a:t>
            </a:r>
          </a:p>
        </p:txBody>
      </p:sp>
      <p:graphicFrame>
        <p:nvGraphicFramePr>
          <p:cNvPr id="158725" name="Object 5"/>
          <p:cNvGraphicFramePr>
            <a:graphicFrameLocks noChangeAspect="1"/>
          </p:cNvGraphicFramePr>
          <p:nvPr/>
        </p:nvGraphicFramePr>
        <p:xfrm>
          <a:off x="1763713" y="981075"/>
          <a:ext cx="6438900" cy="1219200"/>
        </p:xfrm>
        <a:graphic>
          <a:graphicData uri="http://schemas.openxmlformats.org/presentationml/2006/ole">
            <mc:AlternateContent xmlns:mc="http://schemas.openxmlformats.org/markup-compatibility/2006">
              <mc:Choice xmlns:v="urn:schemas-microsoft-com:vml" Requires="v">
                <p:oleObj spid="_x0000_s158727" name="Equation" r:id="rId3" imgW="6438600" imgH="1218960" progId="Equation.DSMT4">
                  <p:embed/>
                </p:oleObj>
              </mc:Choice>
              <mc:Fallback>
                <p:oleObj name="Equation" r:id="rId3" imgW="6438600" imgH="1218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981075"/>
                        <a:ext cx="64389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26" name="Text Box 6"/>
          <p:cNvSpPr txBox="1">
            <a:spLocks noChangeArrowheads="1"/>
          </p:cNvSpPr>
          <p:nvPr/>
        </p:nvSpPr>
        <p:spPr bwMode="auto">
          <a:xfrm>
            <a:off x="539750" y="2276475"/>
            <a:ext cx="8135938" cy="347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a:t>即	</a:t>
            </a:r>
            <a:r>
              <a:rPr lang="en-US" altLang="zh-CN" i="1"/>
              <a:t>W</a:t>
            </a:r>
            <a:r>
              <a:rPr lang="en-US" altLang="zh-CN"/>
              <a:t>=(</a:t>
            </a:r>
            <a:r>
              <a:rPr lang="en-US" altLang="zh-CN">
                <a:latin typeface="Symbol" panose="05050102010706020507" pitchFamily="18" charset="2"/>
              </a:rPr>
              <a:t>-</a:t>
            </a:r>
            <a:r>
              <a:rPr lang="en-US" altLang="zh-CN">
                <a:sym typeface="Symbol" panose="05050102010706020507" pitchFamily="18" charset="2"/>
              </a:rPr>
              <a:t>, </a:t>
            </a:r>
            <a:r>
              <a:rPr lang="en-US" altLang="zh-CN">
                <a:latin typeface="Symbol" panose="05050102010706020507" pitchFamily="18" charset="2"/>
                <a:sym typeface="Symbol" panose="05050102010706020507" pitchFamily="18" charset="2"/>
              </a:rPr>
              <a: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a:sym typeface="Euclid Extra" panose="02050502000505020303" pitchFamily="18" charset="2"/>
              </a:rPr>
              <a:t>(</a:t>
            </a:r>
            <a:r>
              <a:rPr lang="en-US" altLang="zh-CN" i="1">
                <a:sym typeface="Euclid Extra" panose="02050502000505020303" pitchFamily="18" charset="2"/>
              </a:rPr>
              <a:t>u</a:t>
            </a:r>
            <a:r>
              <a:rPr lang="en-US" altLang="zh-CN" i="1" baseline="-25000">
                <a:latin typeface="Symbol" panose="05050102010706020507" pitchFamily="18" charset="2"/>
                <a:sym typeface="Euclid Extra" panose="02050502000505020303" pitchFamily="18" charset="2"/>
              </a:rPr>
              <a:t>a</a:t>
            </a:r>
            <a:r>
              <a:rPr lang="en-US" altLang="zh-CN" baseline="-25000">
                <a:sym typeface="Euclid Extra" panose="02050502000505020303" pitchFamily="18" charset="2"/>
              </a:rPr>
              <a:t>/2</a:t>
            </a:r>
            <a:r>
              <a:rPr lang="en-US" altLang="zh-CN">
                <a:sym typeface="Euclid Extra" panose="02050502000505020303" pitchFamily="18" charset="2"/>
              </a:rPr>
              <a:t>,+</a:t>
            </a:r>
            <a:r>
              <a:rPr lang="en-US" altLang="zh-CN">
                <a:sym typeface="Symbol" panose="05050102010706020507" pitchFamily="18" charset="2"/>
              </a:rPr>
              <a:t>)</a:t>
            </a:r>
          </a:p>
          <a:p>
            <a:pPr>
              <a:spcBef>
                <a:spcPct val="15000"/>
              </a:spcBef>
            </a:pPr>
            <a:r>
              <a:rPr lang="zh-CN" altLang="en-US">
                <a:sym typeface="Symbol" panose="05050102010706020507" pitchFamily="18" charset="2"/>
              </a:rPr>
              <a:t>根据一次抽样后得到的样本观察值</a:t>
            </a:r>
            <a:r>
              <a:rPr lang="en-US" altLang="zh-CN" i="1">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x</a:t>
            </a:r>
            <a:r>
              <a:rPr lang="en-US" altLang="zh-CN" i="1" baseline="-25000">
                <a:sym typeface="Symbol" panose="05050102010706020507" pitchFamily="18" charset="2"/>
              </a:rPr>
              <a:t>n</a:t>
            </a:r>
            <a:r>
              <a:rPr lang="zh-CN" altLang="en-US">
                <a:sym typeface="Symbol" panose="05050102010706020507" pitchFamily="18" charset="2"/>
              </a:rPr>
              <a:t>计算出</a:t>
            </a:r>
            <a:r>
              <a:rPr lang="en-US" altLang="zh-CN" i="1">
                <a:sym typeface="Symbol" panose="05050102010706020507" pitchFamily="18" charset="2"/>
              </a:rPr>
              <a:t>U</a:t>
            </a:r>
            <a:r>
              <a:rPr lang="zh-CN" altLang="en-US">
                <a:sym typeface="Symbol" panose="05050102010706020507" pitchFamily="18" charset="2"/>
              </a:rPr>
              <a:t>的观察值</a:t>
            </a:r>
            <a:r>
              <a:rPr lang="en-US" altLang="zh-CN" i="1">
                <a:sym typeface="Symbol" panose="05050102010706020507" pitchFamily="18" charset="2"/>
              </a:rPr>
              <a:t>u</a:t>
            </a:r>
            <a:r>
              <a:rPr lang="en-US" altLang="zh-CN">
                <a:sym typeface="Symbol" panose="05050102010706020507" pitchFamily="18" charset="2"/>
              </a:rPr>
              <a:t>, </a:t>
            </a:r>
            <a:r>
              <a:rPr lang="zh-CN" altLang="en-US">
                <a:sym typeface="Symbol" panose="05050102010706020507" pitchFamily="18" charset="2"/>
              </a:rPr>
              <a:t>若</a:t>
            </a:r>
            <a:r>
              <a:rPr lang="en-US" altLang="zh-CN">
                <a:sym typeface="Symbol" panose="05050102010706020507" pitchFamily="18" charset="2"/>
              </a:rPr>
              <a:t>|</a:t>
            </a:r>
            <a:r>
              <a:rPr lang="en-US" altLang="zh-CN" i="1">
                <a:sym typeface="Symbol" panose="05050102010706020507" pitchFamily="18" charset="2"/>
              </a:rPr>
              <a:t>u</a:t>
            </a:r>
            <a:r>
              <a:rPr lang="en-US" altLang="zh-CN">
                <a:sym typeface="Symbol" panose="05050102010706020507" pitchFamily="18" charset="2"/>
              </a:rPr>
              <a:t>|&gt;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 </a:t>
            </a:r>
            <a:r>
              <a:rPr lang="zh-CN" altLang="en-US">
                <a:sym typeface="Symbol" panose="05050102010706020507" pitchFamily="18" charset="2"/>
              </a:rPr>
              <a:t>则拒绝原假设</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即认为总体均值与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有显著差异</a:t>
            </a:r>
            <a:r>
              <a:rPr lang="en-US" altLang="zh-CN">
                <a:sym typeface="Symbol" panose="05050102010706020507" pitchFamily="18" charset="2"/>
              </a:rPr>
              <a:t>; </a:t>
            </a:r>
            <a:r>
              <a:rPr lang="zh-CN" altLang="en-US">
                <a:sym typeface="Symbol" panose="05050102010706020507" pitchFamily="18" charset="2"/>
              </a:rPr>
              <a:t>若</a:t>
            </a:r>
            <a:r>
              <a:rPr lang="en-US" altLang="zh-CN">
                <a:sym typeface="Symbol" panose="05050102010706020507" pitchFamily="18" charset="2"/>
              </a:rPr>
              <a:t>|</a:t>
            </a:r>
            <a:r>
              <a:rPr lang="en-US" altLang="zh-CN" i="1">
                <a:sym typeface="Symbol" panose="05050102010706020507" pitchFamily="18" charset="2"/>
              </a:rPr>
              <a:t>u</a:t>
            </a:r>
            <a:r>
              <a:rPr lang="en-US" altLang="zh-CN">
                <a:sym typeface="Symbol" panose="05050102010706020507" pitchFamily="18" charset="2"/>
              </a:rPr>
              <a: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 </a:t>
            </a:r>
            <a:r>
              <a:rPr lang="zh-CN" altLang="en-US">
                <a:sym typeface="Symbol" panose="05050102010706020507" pitchFamily="18" charset="2"/>
              </a:rPr>
              <a:t>则接受原假设</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即认为总体均值与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无显著差异</a:t>
            </a:r>
            <a:r>
              <a:rPr lang="en-US" altLang="zh-CN">
                <a:sym typeface="Symbol" panose="05050102010706020507" pitchFamily="18" charset="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5C580B8-D7F3-453F-B9BA-2374443EDF40}" type="slidenum">
              <a:rPr lang="en-US" altLang="zh-CN"/>
              <a:pPr/>
              <a:t>3</a:t>
            </a:fld>
            <a:endParaRPr lang="en-US" altLang="zh-CN"/>
          </a:p>
        </p:txBody>
      </p:sp>
      <p:sp>
        <p:nvSpPr>
          <p:cNvPr id="105476" name="Rectangle 4"/>
          <p:cNvSpPr>
            <a:spLocks noGrp="1" noChangeArrowheads="1"/>
          </p:cNvSpPr>
          <p:nvPr>
            <p:ph type="title"/>
          </p:nvPr>
        </p:nvSpPr>
        <p:spPr>
          <a:xfrm>
            <a:off x="457200" y="277813"/>
            <a:ext cx="8218488" cy="5022850"/>
          </a:xfrm>
        </p:spPr>
        <p:txBody>
          <a:bodyPr/>
          <a:lstStyle/>
          <a:p>
            <a:r>
              <a:rPr lang="zh-CN" altLang="en-US"/>
              <a:t>统计推断的另一类重要问题是假设检验</a:t>
            </a:r>
            <a:r>
              <a:rPr lang="en-US" altLang="zh-CN"/>
              <a:t>, </a:t>
            </a:r>
            <a:r>
              <a:rPr lang="zh-CN" altLang="en-US"/>
              <a:t>在总体分布未知或虽知其类型但含有未知参数的时候</a:t>
            </a:r>
            <a:r>
              <a:rPr lang="en-US" altLang="zh-CN"/>
              <a:t>, </a:t>
            </a:r>
            <a:r>
              <a:rPr lang="zh-CN" altLang="en-US"/>
              <a:t>为推断总体的某些未知特性</a:t>
            </a:r>
            <a:r>
              <a:rPr lang="en-US" altLang="zh-CN"/>
              <a:t>, </a:t>
            </a:r>
            <a:r>
              <a:rPr lang="zh-CN" altLang="en-US"/>
              <a:t>提出某些关于总体的假设</a:t>
            </a:r>
            <a:r>
              <a:rPr lang="en-US" altLang="zh-CN"/>
              <a:t>. </a:t>
            </a:r>
            <a:r>
              <a:rPr lang="zh-CN" altLang="en-US"/>
              <a:t>我们需要根据样本所提供的信息以及运用适当的统计量</a:t>
            </a:r>
            <a:r>
              <a:rPr lang="en-US" altLang="zh-CN"/>
              <a:t>, </a:t>
            </a:r>
            <a:r>
              <a:rPr lang="zh-CN" altLang="en-US"/>
              <a:t>对提出的假设作出接受或拒绝的决策</a:t>
            </a:r>
            <a:r>
              <a:rPr lang="en-US" altLang="zh-CN"/>
              <a:t>, </a:t>
            </a:r>
            <a:r>
              <a:rPr lang="zh-CN" altLang="en-US"/>
              <a:t>假设检验是作出这一决策的过程</a:t>
            </a:r>
            <a:r>
              <a:rPr lang="en-US" altLang="zh-CN"/>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1FB5EFE9-E8FD-428E-8B89-FE7947EA8726}" type="slidenum">
              <a:rPr lang="en-US" altLang="zh-CN"/>
              <a:pPr/>
              <a:t>30</a:t>
            </a:fld>
            <a:endParaRPr lang="en-US" altLang="zh-CN"/>
          </a:p>
        </p:txBody>
      </p:sp>
      <p:sp>
        <p:nvSpPr>
          <p:cNvPr id="160772" name="Rectangle 4"/>
          <p:cNvSpPr>
            <a:spLocks noGrp="1" noChangeArrowheads="1"/>
          </p:cNvSpPr>
          <p:nvPr>
            <p:ph type="title"/>
          </p:nvPr>
        </p:nvSpPr>
        <p:spPr>
          <a:xfrm>
            <a:off x="457200" y="277813"/>
            <a:ext cx="8229600" cy="1998662"/>
          </a:xfrm>
        </p:spPr>
        <p:txBody>
          <a:bodyPr/>
          <a:lstStyle/>
          <a:p>
            <a:r>
              <a:rPr lang="zh-CN" altLang="en-US"/>
              <a:t>类似地</a:t>
            </a:r>
            <a:r>
              <a:rPr lang="en-US" altLang="zh-CN"/>
              <a:t>, </a:t>
            </a:r>
            <a:r>
              <a:rPr lang="zh-CN" altLang="en-US"/>
              <a:t>对单侧检验有</a:t>
            </a:r>
            <a:r>
              <a:rPr lang="en-US" altLang="zh-CN"/>
              <a:t>:</a:t>
            </a:r>
            <a:br>
              <a:rPr lang="en-US" altLang="zh-CN"/>
            </a:br>
            <a:r>
              <a:rPr lang="en-US" altLang="zh-CN"/>
              <a:t>(2)</a:t>
            </a:r>
            <a:r>
              <a:rPr lang="zh-CN" altLang="en-US"/>
              <a:t>右侧检验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&gt;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可得拒绝域为</a:t>
            </a:r>
          </a:p>
        </p:txBody>
      </p:sp>
      <p:graphicFrame>
        <p:nvGraphicFramePr>
          <p:cNvPr id="160773" name="Object 5"/>
          <p:cNvGraphicFramePr>
            <a:graphicFrameLocks noChangeAspect="1"/>
          </p:cNvGraphicFramePr>
          <p:nvPr/>
        </p:nvGraphicFramePr>
        <p:xfrm>
          <a:off x="2195513" y="2133600"/>
          <a:ext cx="5511800" cy="1130300"/>
        </p:xfrm>
        <a:graphic>
          <a:graphicData uri="http://schemas.openxmlformats.org/presentationml/2006/ole">
            <mc:AlternateContent xmlns:mc="http://schemas.openxmlformats.org/markup-compatibility/2006">
              <mc:Choice xmlns:v="urn:schemas-microsoft-com:vml" Requires="v">
                <p:oleObj spid="_x0000_s160774" name="Equation" r:id="rId3" imgW="5511600" imgH="1130040" progId="Equation.DSMT4">
                  <p:embed/>
                </p:oleObj>
              </mc:Choice>
              <mc:Fallback>
                <p:oleObj name="Equation" r:id="rId3" imgW="5511600" imgH="1130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5511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A8647C3E-7E46-4F32-9C27-3CB687C1969B}" type="slidenum">
              <a:rPr lang="en-US" altLang="zh-CN"/>
              <a:pPr/>
              <a:t>31</a:t>
            </a:fld>
            <a:endParaRPr lang="en-US" altLang="zh-CN"/>
          </a:p>
        </p:txBody>
      </p:sp>
      <p:sp>
        <p:nvSpPr>
          <p:cNvPr id="164866" name="Rectangle 2"/>
          <p:cNvSpPr>
            <a:spLocks noGrp="1" noChangeArrowheads="1"/>
          </p:cNvSpPr>
          <p:nvPr>
            <p:ph type="title"/>
          </p:nvPr>
        </p:nvSpPr>
        <p:spPr>
          <a:xfrm>
            <a:off x="457200" y="277813"/>
            <a:ext cx="8229600" cy="1422400"/>
          </a:xfrm>
        </p:spPr>
        <p:txBody>
          <a:bodyPr/>
          <a:lstStyle/>
          <a:p>
            <a:r>
              <a:rPr lang="en-US" altLang="zh-CN"/>
              <a:t>(3)</a:t>
            </a:r>
            <a:r>
              <a:rPr lang="zh-CN" altLang="en-US"/>
              <a:t>左侧检验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&lt;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可得拒绝域为</a:t>
            </a:r>
          </a:p>
        </p:txBody>
      </p:sp>
      <p:graphicFrame>
        <p:nvGraphicFramePr>
          <p:cNvPr id="164867" name="Object 3"/>
          <p:cNvGraphicFramePr>
            <a:graphicFrameLocks noChangeAspect="1"/>
          </p:cNvGraphicFramePr>
          <p:nvPr/>
        </p:nvGraphicFramePr>
        <p:xfrm>
          <a:off x="2333625" y="1557338"/>
          <a:ext cx="5524500" cy="1130300"/>
        </p:xfrm>
        <a:graphic>
          <a:graphicData uri="http://schemas.openxmlformats.org/presentationml/2006/ole">
            <mc:AlternateContent xmlns:mc="http://schemas.openxmlformats.org/markup-compatibility/2006">
              <mc:Choice xmlns:v="urn:schemas-microsoft-com:vml" Requires="v">
                <p:oleObj spid="_x0000_s164868" name="Equation" r:id="rId3" imgW="5524200" imgH="1130040" progId="Equation.DSMT4">
                  <p:embed/>
                </p:oleObj>
              </mc:Choice>
              <mc:Fallback>
                <p:oleObj name="Equation" r:id="rId3" imgW="5524200" imgH="1130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1557338"/>
                        <a:ext cx="55245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DEF3809-30F3-4A20-99B5-CBF5EAC2A97D}" type="slidenum">
              <a:rPr lang="en-US" altLang="zh-CN"/>
              <a:pPr/>
              <a:t>32</a:t>
            </a:fld>
            <a:endParaRPr lang="en-US" altLang="zh-CN"/>
          </a:p>
        </p:txBody>
      </p:sp>
      <p:sp>
        <p:nvSpPr>
          <p:cNvPr id="165892" name="Rectangle 4"/>
          <p:cNvSpPr>
            <a:spLocks noGrp="1" noChangeArrowheads="1"/>
          </p:cNvSpPr>
          <p:nvPr>
            <p:ph type="title"/>
          </p:nvPr>
        </p:nvSpPr>
        <p:spPr>
          <a:xfrm>
            <a:off x="457200" y="277813"/>
            <a:ext cx="8229600" cy="5743575"/>
          </a:xfrm>
        </p:spPr>
        <p:txBody>
          <a:bodyPr/>
          <a:lstStyle/>
          <a:p>
            <a:r>
              <a:rPr lang="zh-CN" altLang="en-US" b="1">
                <a:solidFill>
                  <a:schemeClr val="hlink"/>
                </a:solidFill>
              </a:rPr>
              <a:t>例</a:t>
            </a:r>
            <a:r>
              <a:rPr lang="en-US" altLang="zh-CN" b="1">
                <a:solidFill>
                  <a:schemeClr val="hlink"/>
                </a:solidFill>
              </a:rPr>
              <a:t>1</a:t>
            </a:r>
            <a:r>
              <a:rPr lang="en-US" altLang="zh-CN"/>
              <a:t> </a:t>
            </a:r>
            <a:r>
              <a:rPr lang="zh-CN" altLang="en-US"/>
              <a:t>某车间生产钢丝</a:t>
            </a:r>
            <a:r>
              <a:rPr lang="en-US" altLang="zh-CN"/>
              <a:t>, </a:t>
            </a:r>
            <a:r>
              <a:rPr lang="zh-CN" altLang="en-US"/>
              <a:t>用</a:t>
            </a:r>
            <a:r>
              <a:rPr lang="en-US" altLang="zh-CN"/>
              <a:t>X</a:t>
            </a:r>
            <a:r>
              <a:rPr lang="zh-CN" altLang="en-US"/>
              <a:t>表示钢丝的折断力</a:t>
            </a:r>
            <a:r>
              <a:rPr lang="en-US" altLang="zh-CN"/>
              <a:t>, </a:t>
            </a:r>
            <a:r>
              <a:rPr lang="zh-CN" altLang="en-US"/>
              <a:t>由经验判断</a:t>
            </a:r>
            <a:r>
              <a:rPr lang="en-US" altLang="zh-CN" i="1"/>
              <a:t>X</a:t>
            </a:r>
            <a:r>
              <a:rPr lang="en-US" altLang="zh-CN"/>
              <a:t>~</a:t>
            </a:r>
            <a:r>
              <a:rPr lang="en-US" altLang="zh-CN" i="1"/>
              <a:t>N</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s</a:t>
            </a:r>
            <a:r>
              <a:rPr lang="en-US" altLang="zh-CN" baseline="30000"/>
              <a:t>2</a:t>
            </a:r>
            <a:r>
              <a:rPr lang="en-US" altLang="zh-CN"/>
              <a:t>), </a:t>
            </a:r>
            <a:r>
              <a:rPr lang="zh-CN" altLang="en-US"/>
              <a:t>其中</a:t>
            </a:r>
            <a:r>
              <a:rPr lang="en-US" altLang="zh-CN" i="1">
                <a:latin typeface="Symbol" panose="05050102010706020507" pitchFamily="18" charset="2"/>
              </a:rPr>
              <a:t>m</a:t>
            </a:r>
            <a:r>
              <a:rPr lang="en-US" altLang="zh-CN"/>
              <a:t>=570, </a:t>
            </a:r>
            <a:r>
              <a:rPr lang="en-US" altLang="zh-CN" i="1">
                <a:latin typeface="Symbol" panose="05050102010706020507" pitchFamily="18" charset="2"/>
              </a:rPr>
              <a:t>s</a:t>
            </a:r>
            <a:r>
              <a:rPr lang="en-US" altLang="zh-CN" baseline="30000"/>
              <a:t>2</a:t>
            </a:r>
            <a:r>
              <a:rPr lang="en-US" altLang="zh-CN"/>
              <a:t>=8</a:t>
            </a:r>
            <a:r>
              <a:rPr lang="en-US" altLang="zh-CN" baseline="30000"/>
              <a:t>2</a:t>
            </a:r>
            <a:r>
              <a:rPr lang="en-US" altLang="zh-CN"/>
              <a:t>; </a:t>
            </a:r>
            <a:r>
              <a:rPr lang="zh-CN" altLang="en-US"/>
              <a:t>今换了一批材料</a:t>
            </a:r>
            <a:r>
              <a:rPr lang="en-US" altLang="zh-CN"/>
              <a:t>, </a:t>
            </a:r>
            <a:r>
              <a:rPr lang="zh-CN" altLang="en-US"/>
              <a:t>从性能上看估计折断力的方差不会有什么变化</a:t>
            </a:r>
            <a:r>
              <a:rPr lang="en-US" altLang="zh-CN"/>
              <a:t>(</a:t>
            </a:r>
            <a:r>
              <a:rPr lang="zh-CN" altLang="en-US"/>
              <a:t>即仍有</a:t>
            </a:r>
            <a:r>
              <a:rPr lang="en-US" altLang="zh-CN" i="1">
                <a:latin typeface="Symbol" panose="05050102010706020507" pitchFamily="18" charset="2"/>
              </a:rPr>
              <a:t>s</a:t>
            </a:r>
            <a:r>
              <a:rPr lang="en-US" altLang="zh-CN" baseline="30000"/>
              <a:t>2</a:t>
            </a:r>
            <a:r>
              <a:rPr lang="en-US" altLang="zh-CN"/>
              <a:t>=8</a:t>
            </a:r>
            <a:r>
              <a:rPr lang="en-US" altLang="zh-CN" baseline="30000"/>
              <a:t>2</a:t>
            </a:r>
            <a:r>
              <a:rPr lang="en-US" altLang="zh-CN"/>
              <a:t>), </a:t>
            </a:r>
            <a:r>
              <a:rPr lang="zh-CN" altLang="en-US"/>
              <a:t>但不知折断力的均值</a:t>
            </a:r>
            <a:r>
              <a:rPr lang="en-US" altLang="zh-CN" i="1">
                <a:latin typeface="Symbol" panose="05050102010706020507" pitchFamily="18" charset="2"/>
              </a:rPr>
              <a:t>m</a:t>
            </a:r>
            <a:r>
              <a:rPr lang="zh-CN" altLang="en-US"/>
              <a:t>和原先有无差别</a:t>
            </a:r>
            <a:r>
              <a:rPr lang="en-US" altLang="zh-CN"/>
              <a:t>. </a:t>
            </a:r>
            <a:r>
              <a:rPr lang="zh-CN" altLang="en-US"/>
              <a:t>现抽得样本</a:t>
            </a:r>
            <a:r>
              <a:rPr lang="en-US" altLang="zh-CN"/>
              <a:t>, </a:t>
            </a:r>
            <a:r>
              <a:rPr lang="zh-CN" altLang="en-US"/>
              <a:t>测得其折断力为</a:t>
            </a:r>
            <a:r>
              <a:rPr lang="en-US" altLang="zh-CN"/>
              <a:t>:</a:t>
            </a:r>
            <a:br>
              <a:rPr lang="en-US" altLang="zh-CN"/>
            </a:br>
            <a:r>
              <a:rPr lang="en-US" altLang="zh-CN"/>
              <a:t> 578 572 570 568 572 570 570 572 596 584</a:t>
            </a:r>
            <a:br>
              <a:rPr lang="en-US" altLang="zh-CN"/>
            </a:br>
            <a:r>
              <a:rPr lang="zh-CN" altLang="en-US"/>
              <a:t>取</a:t>
            </a:r>
            <a:r>
              <a:rPr lang="en-US" altLang="zh-CN" i="1">
                <a:latin typeface="Symbol" panose="05050102010706020507" pitchFamily="18" charset="2"/>
              </a:rPr>
              <a:t>a</a:t>
            </a:r>
            <a:r>
              <a:rPr lang="en-US" altLang="zh-CN"/>
              <a:t>=0.05, </a:t>
            </a:r>
            <a:r>
              <a:rPr lang="zh-CN" altLang="en-US"/>
              <a:t>试检验折断力均值有无变化</a:t>
            </a:r>
            <a:r>
              <a:rPr lang="en-US" altLang="zh-CN"/>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290F6377-32D4-4C5B-B491-E399945D2100}" type="slidenum">
              <a:rPr lang="en-US" altLang="zh-CN"/>
              <a:pPr/>
              <a:t>33</a:t>
            </a:fld>
            <a:endParaRPr lang="en-US" altLang="zh-CN"/>
          </a:p>
        </p:txBody>
      </p:sp>
      <p:sp>
        <p:nvSpPr>
          <p:cNvPr id="167940" name="Rectangle 4"/>
          <p:cNvSpPr>
            <a:spLocks noGrp="1" noChangeArrowheads="1"/>
          </p:cNvSpPr>
          <p:nvPr>
            <p:ph type="title"/>
          </p:nvPr>
        </p:nvSpPr>
        <p:spPr>
          <a:xfrm>
            <a:off x="457200" y="277813"/>
            <a:ext cx="8362950" cy="3295650"/>
          </a:xfrm>
        </p:spPr>
        <p:txBody>
          <a:bodyPr/>
          <a:lstStyle/>
          <a:p>
            <a:r>
              <a:rPr lang="zh-CN" altLang="en-US" b="1">
                <a:solidFill>
                  <a:schemeClr val="hlink"/>
                </a:solidFill>
              </a:rPr>
              <a:t>解</a:t>
            </a:r>
            <a:r>
              <a:rPr lang="zh-CN" altLang="en-US"/>
              <a:t> 建立假设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m</a:t>
            </a:r>
            <a:r>
              <a:rPr lang="en-US" altLang="zh-CN" baseline="-25000"/>
              <a:t>0</a:t>
            </a:r>
            <a:r>
              <a:rPr lang="en-US" altLang="zh-CN"/>
              <a:t>=570,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570</a:t>
            </a:r>
            <a:br>
              <a:rPr lang="en-US" altLang="zh-CN">
                <a:sym typeface="Symbol" panose="05050102010706020507" pitchFamily="18" charset="2"/>
              </a:rPr>
            </a:br>
            <a:r>
              <a:rPr lang="zh-CN" altLang="en-US">
                <a:sym typeface="Symbol" panose="05050102010706020507" pitchFamily="18" charset="2"/>
              </a:rPr>
              <a:t>查正态分布表得</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u</a:t>
            </a:r>
            <a:r>
              <a:rPr lang="en-US" altLang="zh-CN" baseline="-25000">
                <a:sym typeface="Symbol" panose="05050102010706020507" pitchFamily="18" charset="2"/>
              </a:rPr>
              <a:t>0.025</a:t>
            </a:r>
            <a:r>
              <a:rPr lang="en-US" altLang="zh-CN">
                <a:sym typeface="Symbol" panose="05050102010706020507" pitchFamily="18" charset="2"/>
              </a:rPr>
              <a:t>=1.96, </a:t>
            </a:r>
            <a:r>
              <a:rPr lang="zh-CN" altLang="en-US">
                <a:sym typeface="Symbol" panose="05050102010706020507" pitchFamily="18" charset="2"/>
              </a:rPr>
              <a:t>从而拒绝域为</a:t>
            </a:r>
            <a:br>
              <a:rPr lang="zh-CN" altLang="en-US">
                <a:sym typeface="Symbol" panose="05050102010706020507" pitchFamily="18" charset="2"/>
              </a:rPr>
            </a:br>
            <a:r>
              <a:rPr lang="zh-CN" altLang="en-US">
                <a:sym typeface="Symbol" panose="05050102010706020507" pitchFamily="18" charset="2"/>
              </a:rPr>
              <a:t>	</a:t>
            </a:r>
            <a:r>
              <a:rPr lang="en-US" altLang="zh-CN">
                <a:sym typeface="Symbol" panose="05050102010706020507" pitchFamily="18" charset="2"/>
              </a:rPr>
              <a:t>|</a:t>
            </a:r>
            <a:r>
              <a:rPr lang="en-US" altLang="zh-CN" i="1">
                <a:sym typeface="Symbol" panose="05050102010706020507" pitchFamily="18" charset="2"/>
              </a:rPr>
              <a:t>u</a:t>
            </a:r>
            <a:r>
              <a:rPr lang="en-US" altLang="zh-CN">
                <a:sym typeface="Symbol" panose="05050102010706020507" pitchFamily="18" charset="2"/>
              </a:rPr>
              <a:t>|&gt;1.96</a:t>
            </a:r>
            <a:br>
              <a:rPr lang="en-US" altLang="zh-CN">
                <a:sym typeface="Symbol" panose="05050102010706020507" pitchFamily="18" charset="2"/>
              </a:rPr>
            </a:br>
            <a:r>
              <a:rPr lang="zh-CN" altLang="en-US">
                <a:sym typeface="Symbol" panose="05050102010706020507" pitchFamily="18" charset="2"/>
              </a:rPr>
              <a:t>计算出</a:t>
            </a:r>
            <a:endParaRPr lang="zh-CN" altLang="en-US" baseline="-25000">
              <a:sym typeface="Symbol" panose="05050102010706020507" pitchFamily="18" charset="2"/>
            </a:endParaRPr>
          </a:p>
        </p:txBody>
      </p:sp>
      <p:graphicFrame>
        <p:nvGraphicFramePr>
          <p:cNvPr id="167941" name="Object 5"/>
          <p:cNvGraphicFramePr>
            <a:graphicFrameLocks noChangeAspect="1"/>
          </p:cNvGraphicFramePr>
          <p:nvPr/>
        </p:nvGraphicFramePr>
        <p:xfrm>
          <a:off x="2268538" y="2636838"/>
          <a:ext cx="5588000" cy="1168400"/>
        </p:xfrm>
        <a:graphic>
          <a:graphicData uri="http://schemas.openxmlformats.org/presentationml/2006/ole">
            <mc:AlternateContent xmlns:mc="http://schemas.openxmlformats.org/markup-compatibility/2006">
              <mc:Choice xmlns:v="urn:schemas-microsoft-com:vml" Requires="v">
                <p:oleObj spid="_x0000_s167945" name="Equation" r:id="rId3" imgW="5587920" imgH="1168200" progId="Equation.DSMT4">
                  <p:embed/>
                </p:oleObj>
              </mc:Choice>
              <mc:Fallback>
                <p:oleObj name="Equation" r:id="rId3" imgW="558792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36838"/>
                        <a:ext cx="55880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2" name="Text Box 6"/>
          <p:cNvSpPr txBox="1">
            <a:spLocks noChangeArrowheads="1"/>
          </p:cNvSpPr>
          <p:nvPr/>
        </p:nvSpPr>
        <p:spPr bwMode="auto">
          <a:xfrm>
            <a:off x="539750" y="3933825"/>
            <a:ext cx="2447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所以</a:t>
            </a:r>
            <a:r>
              <a:rPr lang="en-US" altLang="zh-CN"/>
              <a:t>,</a:t>
            </a:r>
          </a:p>
        </p:txBody>
      </p:sp>
      <p:graphicFrame>
        <p:nvGraphicFramePr>
          <p:cNvPr id="167943" name="Object 7"/>
          <p:cNvGraphicFramePr>
            <a:graphicFrameLocks noChangeAspect="1"/>
          </p:cNvGraphicFramePr>
          <p:nvPr/>
        </p:nvGraphicFramePr>
        <p:xfrm>
          <a:off x="1979613" y="3860800"/>
          <a:ext cx="4737100" cy="1219200"/>
        </p:xfrm>
        <a:graphic>
          <a:graphicData uri="http://schemas.openxmlformats.org/presentationml/2006/ole">
            <mc:AlternateContent xmlns:mc="http://schemas.openxmlformats.org/markup-compatibility/2006">
              <mc:Choice xmlns:v="urn:schemas-microsoft-com:vml" Requires="v">
                <p:oleObj spid="_x0000_s167946" name="Equation" r:id="rId5" imgW="4736880" imgH="1218960" progId="Equation.DSMT4">
                  <p:embed/>
                </p:oleObj>
              </mc:Choice>
              <mc:Fallback>
                <p:oleObj name="Equation" r:id="rId5" imgW="4736880" imgH="1218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860800"/>
                        <a:ext cx="47371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4" name="Text Box 8"/>
          <p:cNvSpPr txBox="1">
            <a:spLocks noChangeArrowheads="1"/>
          </p:cNvSpPr>
          <p:nvPr/>
        </p:nvSpPr>
        <p:spPr bwMode="auto">
          <a:xfrm>
            <a:off x="468313" y="5229225"/>
            <a:ext cx="8207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故应拒绝</a:t>
            </a:r>
            <a:r>
              <a:rPr lang="en-US" altLang="zh-CN" i="1"/>
              <a:t>H</a:t>
            </a:r>
            <a:r>
              <a:rPr lang="en-US" altLang="zh-CN" baseline="-25000"/>
              <a:t>0</a:t>
            </a:r>
            <a:r>
              <a:rPr lang="en-US" altLang="zh-CN"/>
              <a:t>, </a:t>
            </a:r>
            <a:r>
              <a:rPr lang="zh-CN" altLang="en-US"/>
              <a:t>即认为折断力的均值发生了变化</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C455D8A-0E6E-4E77-B5B7-48587EFE81B7}" type="slidenum">
              <a:rPr lang="en-US" altLang="zh-CN"/>
              <a:pPr/>
              <a:t>34</a:t>
            </a:fld>
            <a:endParaRPr lang="en-US" altLang="zh-CN"/>
          </a:p>
        </p:txBody>
      </p:sp>
      <p:sp>
        <p:nvSpPr>
          <p:cNvPr id="169988" name="Rectangle 4"/>
          <p:cNvSpPr>
            <a:spLocks noGrp="1" noChangeArrowheads="1"/>
          </p:cNvSpPr>
          <p:nvPr>
            <p:ph type="title"/>
          </p:nvPr>
        </p:nvSpPr>
        <p:spPr>
          <a:xfrm>
            <a:off x="323850" y="260350"/>
            <a:ext cx="8496300" cy="6381750"/>
          </a:xfrm>
        </p:spPr>
        <p:txBody>
          <a:bodyPr/>
          <a:lstStyle/>
          <a:p>
            <a:r>
              <a:rPr lang="zh-CN" altLang="en-US" b="1">
                <a:solidFill>
                  <a:schemeClr val="hlink"/>
                </a:solidFill>
              </a:rPr>
              <a:t>例</a:t>
            </a:r>
            <a:r>
              <a:rPr lang="en-US" altLang="zh-CN" b="1">
                <a:solidFill>
                  <a:schemeClr val="hlink"/>
                </a:solidFill>
              </a:rPr>
              <a:t>2</a:t>
            </a:r>
            <a:r>
              <a:rPr lang="en-US" altLang="zh-CN"/>
              <a:t> </a:t>
            </a:r>
            <a:r>
              <a:rPr lang="zh-CN" altLang="en-US"/>
              <a:t>有一工厂生产一种灯管</a:t>
            </a:r>
            <a:r>
              <a:rPr lang="en-US" altLang="zh-CN"/>
              <a:t>, </a:t>
            </a:r>
            <a:r>
              <a:rPr lang="zh-CN" altLang="en-US"/>
              <a:t>已知灯管的寿命</a:t>
            </a:r>
            <a:r>
              <a:rPr lang="en-US" altLang="zh-CN" i="1"/>
              <a:t>X</a:t>
            </a:r>
            <a:r>
              <a:rPr lang="zh-CN" altLang="en-US"/>
              <a:t>服从正态分布</a:t>
            </a:r>
            <a:r>
              <a:rPr lang="en-US" altLang="zh-CN" i="1"/>
              <a:t>N</a:t>
            </a:r>
            <a:r>
              <a:rPr lang="en-US" altLang="zh-CN"/>
              <a:t>(</a:t>
            </a:r>
            <a:r>
              <a:rPr lang="en-US" altLang="zh-CN" i="1">
                <a:latin typeface="Symbol" panose="05050102010706020507" pitchFamily="18" charset="2"/>
              </a:rPr>
              <a:t>m</a:t>
            </a:r>
            <a:r>
              <a:rPr lang="en-US" altLang="zh-CN"/>
              <a:t>,40000), </a:t>
            </a:r>
            <a:r>
              <a:rPr lang="zh-CN" altLang="en-US"/>
              <a:t>根据以往的生产经验</a:t>
            </a:r>
            <a:r>
              <a:rPr lang="en-US" altLang="zh-CN"/>
              <a:t>, </a:t>
            </a:r>
            <a:r>
              <a:rPr lang="zh-CN" altLang="en-US"/>
              <a:t>知道灯管的平均寿命不会超过</a:t>
            </a:r>
            <a:r>
              <a:rPr lang="en-US" altLang="zh-CN"/>
              <a:t>1500</a:t>
            </a:r>
            <a:r>
              <a:rPr lang="zh-CN" altLang="en-US"/>
              <a:t>小时</a:t>
            </a:r>
            <a:r>
              <a:rPr lang="en-US" altLang="zh-CN"/>
              <a:t>. </a:t>
            </a:r>
            <a:r>
              <a:rPr lang="zh-CN" altLang="en-US"/>
              <a:t>为了提高灯管的平均寿命</a:t>
            </a:r>
            <a:r>
              <a:rPr lang="en-US" altLang="zh-CN"/>
              <a:t>, </a:t>
            </a:r>
            <a:r>
              <a:rPr lang="zh-CN" altLang="en-US"/>
              <a:t>工厂采用了新的工艺</a:t>
            </a:r>
            <a:r>
              <a:rPr lang="en-US" altLang="zh-CN"/>
              <a:t>. </a:t>
            </a:r>
            <a:r>
              <a:rPr lang="zh-CN" altLang="en-US"/>
              <a:t>为了弄清楚新工艺是否真的能提高灯管的平均寿命</a:t>
            </a:r>
            <a:r>
              <a:rPr lang="en-US" altLang="zh-CN"/>
              <a:t>, </a:t>
            </a:r>
            <a:r>
              <a:rPr lang="zh-CN" altLang="en-US"/>
              <a:t>他们测试了采用新工艺生产的</a:t>
            </a:r>
            <a:r>
              <a:rPr lang="en-US" altLang="zh-CN"/>
              <a:t>25</a:t>
            </a:r>
            <a:r>
              <a:rPr lang="zh-CN" altLang="en-US"/>
              <a:t>只灯管的寿命</a:t>
            </a:r>
            <a:r>
              <a:rPr lang="en-US" altLang="zh-CN"/>
              <a:t>, </a:t>
            </a:r>
            <a:r>
              <a:rPr lang="zh-CN" altLang="en-US"/>
              <a:t>其平均值是</a:t>
            </a:r>
            <a:r>
              <a:rPr lang="en-US" altLang="zh-CN"/>
              <a:t>1575</a:t>
            </a:r>
            <a:r>
              <a:rPr lang="zh-CN" altLang="en-US"/>
              <a:t>小时</a:t>
            </a:r>
            <a:r>
              <a:rPr lang="en-US" altLang="zh-CN"/>
              <a:t>. </a:t>
            </a:r>
            <a:r>
              <a:rPr lang="zh-CN" altLang="en-US"/>
              <a:t>尽管样本的平均值大于</a:t>
            </a:r>
            <a:r>
              <a:rPr lang="en-US" altLang="zh-CN"/>
              <a:t>1500</a:t>
            </a:r>
            <a:r>
              <a:rPr lang="zh-CN" altLang="en-US"/>
              <a:t>小时</a:t>
            </a:r>
            <a:r>
              <a:rPr lang="en-US" altLang="zh-CN"/>
              <a:t>, </a:t>
            </a:r>
            <a:r>
              <a:rPr lang="zh-CN" altLang="en-US"/>
              <a:t>试问</a:t>
            </a:r>
            <a:r>
              <a:rPr lang="en-US" altLang="zh-CN"/>
              <a:t>: </a:t>
            </a:r>
            <a:r>
              <a:rPr lang="zh-CN" altLang="en-US"/>
              <a:t>可否由此判定这恰是新工艺的效应而非偶然的原因使得抽出的这</a:t>
            </a:r>
            <a:r>
              <a:rPr lang="en-US" altLang="zh-CN"/>
              <a:t>25</a:t>
            </a:r>
            <a:r>
              <a:rPr lang="zh-CN" altLang="en-US"/>
              <a:t>只灯管的平均寿命较长呢</a:t>
            </a:r>
            <a:r>
              <a:rPr lang="en-US" altLang="zh-CN"/>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665D500E-BF85-47C8-B39D-CC474F4E1868}" type="slidenum">
              <a:rPr lang="en-US" altLang="zh-CN"/>
              <a:pPr/>
              <a:t>35</a:t>
            </a:fld>
            <a:endParaRPr lang="en-US" altLang="zh-CN"/>
          </a:p>
        </p:txBody>
      </p:sp>
      <p:sp>
        <p:nvSpPr>
          <p:cNvPr id="172036" name="Rectangle 4"/>
          <p:cNvSpPr>
            <a:spLocks noGrp="1" noChangeArrowheads="1"/>
          </p:cNvSpPr>
          <p:nvPr>
            <p:ph type="title"/>
          </p:nvPr>
        </p:nvSpPr>
        <p:spPr>
          <a:xfrm>
            <a:off x="457200" y="277813"/>
            <a:ext cx="8229600" cy="3438525"/>
          </a:xfrm>
        </p:spPr>
        <p:txBody>
          <a:bodyPr/>
          <a:lstStyle/>
          <a:p>
            <a:r>
              <a:rPr lang="zh-CN" altLang="en-US" b="1">
                <a:solidFill>
                  <a:schemeClr val="hlink"/>
                </a:solidFill>
              </a:rPr>
              <a:t>解</a:t>
            </a:r>
            <a:r>
              <a:rPr lang="zh-CN" altLang="en-US"/>
              <a:t> 可把问题转述为假设检验问题</a:t>
            </a:r>
            <a:r>
              <a:rPr lang="en-US" altLang="zh-CN"/>
              <a:t>:</a:t>
            </a:r>
            <a:br>
              <a:rPr lang="en-US" altLang="zh-CN"/>
            </a:br>
            <a:r>
              <a:rPr lang="en-US" altLang="zh-CN"/>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a:latin typeface="Symbol" panose="05050102010706020507" pitchFamily="18" charset="2"/>
                <a:sym typeface="Symbol" panose="05050102010706020507" pitchFamily="18" charset="2"/>
              </a:rPr>
              <a:t>1500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&gt;</a:t>
            </a:r>
            <a:r>
              <a:rPr lang="en-US" altLang="zh-CN">
                <a:latin typeface="Symbol" panose="05050102010706020507" pitchFamily="18" charset="2"/>
                <a:sym typeface="Symbol" panose="05050102010706020507" pitchFamily="18" charset="2"/>
              </a:rPr>
              <a:t>1500</a:t>
            </a:r>
            <a:r>
              <a:rPr lang="en-US" altLang="zh-CN">
                <a:sym typeface="Symbol" panose="05050102010706020507" pitchFamily="18" charset="2"/>
              </a:rPr>
              <a:t/>
            </a:r>
            <a:br>
              <a:rPr lang="en-US" altLang="zh-CN">
                <a:sym typeface="Symbol" panose="05050102010706020507" pitchFamily="18" charset="2"/>
              </a:rPr>
            </a:br>
            <a:r>
              <a:rPr lang="zh-CN" altLang="en-US">
                <a:sym typeface="Symbol" panose="05050102010706020507" pitchFamily="18" charset="2"/>
              </a:rPr>
              <a:t>从而可用右侧检验法来检验</a:t>
            </a:r>
            <a:r>
              <a:rPr lang="en-US" altLang="zh-CN">
                <a:sym typeface="Symbol" panose="05050102010706020507" pitchFamily="18" charset="2"/>
              </a:rPr>
              <a:t>, </a:t>
            </a:r>
            <a:r>
              <a:rPr lang="zh-CN" altLang="en-US">
                <a:sym typeface="Symbol" panose="05050102010706020507" pitchFamily="18" charset="2"/>
              </a:rPr>
              <a:t>相应于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=1500, </a:t>
            </a:r>
            <a:r>
              <a:rPr lang="en-US" altLang="zh-CN" i="1">
                <a:latin typeface="Symbol" panose="05050102010706020507" pitchFamily="18" charset="2"/>
                <a:sym typeface="Symbol" panose="05050102010706020507" pitchFamily="18" charset="2"/>
              </a:rPr>
              <a:t>s</a:t>
            </a:r>
            <a:r>
              <a:rPr lang="en-US" altLang="zh-CN">
                <a:sym typeface="Symbol" panose="05050102010706020507" pitchFamily="18" charset="2"/>
              </a:rPr>
              <a:t>=200, </a:t>
            </a:r>
            <a:r>
              <a:rPr lang="en-US" altLang="zh-CN" i="1">
                <a:sym typeface="Symbol" panose="05050102010706020507" pitchFamily="18" charset="2"/>
              </a:rPr>
              <a:t>n</a:t>
            </a:r>
            <a:r>
              <a:rPr lang="en-US" altLang="zh-CN">
                <a:sym typeface="Symbol" panose="05050102010706020507" pitchFamily="18" charset="2"/>
              </a:rPr>
              <a:t>=25</a:t>
            </a:r>
            <a:r>
              <a:rPr lang="zh-CN" altLang="en-US">
                <a:sym typeface="Symbol" panose="05050102010706020507" pitchFamily="18" charset="2"/>
              </a:rPr>
              <a:t>取显著性水平为</a:t>
            </a:r>
            <a:r>
              <a:rPr lang="en-US" altLang="zh-CN" i="1">
                <a:latin typeface="Symbol" panose="05050102010706020507" pitchFamily="18" charset="2"/>
                <a:sym typeface="Symbol" panose="05050102010706020507" pitchFamily="18" charset="2"/>
              </a:rPr>
              <a:t>a</a:t>
            </a:r>
            <a:r>
              <a:rPr lang="en-US" altLang="zh-CN">
                <a:sym typeface="Symbol" panose="05050102010706020507" pitchFamily="18" charset="2"/>
              </a:rPr>
              <a:t>=0.05, </a:t>
            </a:r>
            <a:r>
              <a:rPr lang="zh-CN" altLang="en-US">
                <a:sym typeface="Symbol" panose="05050102010706020507" pitchFamily="18" charset="2"/>
              </a:rPr>
              <a:t>查附表得</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a:sym typeface="Symbol" panose="05050102010706020507" pitchFamily="18" charset="2"/>
              </a:rPr>
              <a:t>=1.645, </a:t>
            </a:r>
            <a:r>
              <a:rPr lang="zh-CN" altLang="en-US">
                <a:sym typeface="Symbol" panose="05050102010706020507" pitchFamily="18" charset="2"/>
              </a:rPr>
              <a:t>因已测出</a:t>
            </a:r>
            <a:r>
              <a:rPr lang="zh-CN" altLang="en-US" baseline="-2000">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=1575, </a:t>
            </a:r>
            <a:r>
              <a:rPr lang="zh-CN" altLang="en-US">
                <a:sym typeface="Symbol" panose="05050102010706020507" pitchFamily="18" charset="2"/>
              </a:rPr>
              <a:t>从而</a:t>
            </a:r>
            <a:endParaRPr lang="zh-CN" altLang="en-US"/>
          </a:p>
        </p:txBody>
      </p:sp>
      <p:graphicFrame>
        <p:nvGraphicFramePr>
          <p:cNvPr id="172037" name="Object 5"/>
          <p:cNvGraphicFramePr>
            <a:graphicFrameLocks noChangeAspect="1"/>
          </p:cNvGraphicFramePr>
          <p:nvPr/>
        </p:nvGraphicFramePr>
        <p:xfrm>
          <a:off x="1116013" y="3789363"/>
          <a:ext cx="6845300" cy="1130300"/>
        </p:xfrm>
        <a:graphic>
          <a:graphicData uri="http://schemas.openxmlformats.org/presentationml/2006/ole">
            <mc:AlternateContent xmlns:mc="http://schemas.openxmlformats.org/markup-compatibility/2006">
              <mc:Choice xmlns:v="urn:schemas-microsoft-com:vml" Requires="v">
                <p:oleObj spid="_x0000_s172038" name="Equation" r:id="rId3" imgW="6845040" imgH="1130040" progId="Equation.DSMT4">
                  <p:embed/>
                </p:oleObj>
              </mc:Choice>
              <mc:Fallback>
                <p:oleObj name="Equation" r:id="rId3" imgW="6845040" imgH="1130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789363"/>
                        <a:ext cx="68453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264055A0-FEB4-41FD-BF16-828C24B65653}" type="slidenum">
              <a:rPr lang="en-US" altLang="zh-CN"/>
              <a:pPr/>
              <a:t>36</a:t>
            </a:fld>
            <a:endParaRPr lang="en-US" altLang="zh-CN"/>
          </a:p>
        </p:txBody>
      </p:sp>
      <p:sp>
        <p:nvSpPr>
          <p:cNvPr id="174084" name="Rectangle 4"/>
          <p:cNvSpPr>
            <a:spLocks noGrp="1" noChangeArrowheads="1"/>
          </p:cNvSpPr>
          <p:nvPr>
            <p:ph type="title"/>
          </p:nvPr>
        </p:nvSpPr>
        <p:spPr>
          <a:xfrm>
            <a:off x="395288" y="1484313"/>
            <a:ext cx="8229600" cy="4465637"/>
          </a:xfrm>
        </p:spPr>
        <p:txBody>
          <a:bodyPr/>
          <a:lstStyle/>
          <a:p>
            <a:r>
              <a:rPr lang="zh-CN" altLang="en-US"/>
              <a:t>由于</a:t>
            </a:r>
            <a:r>
              <a:rPr lang="en-US" altLang="zh-CN" i="1"/>
              <a:t>u</a:t>
            </a:r>
            <a:r>
              <a:rPr lang="en-US" altLang="zh-CN"/>
              <a:t>=1.875&gt;</a:t>
            </a:r>
            <a:r>
              <a:rPr lang="en-US" altLang="zh-CN" i="1">
                <a:sym typeface="Symbol" panose="05050102010706020507" pitchFamily="18" charset="2"/>
              </a:rPr>
              <a:t>u</a:t>
            </a:r>
            <a:r>
              <a:rPr lang="en-US" altLang="zh-CN" i="1" baseline="-25000">
                <a:latin typeface="Symbol" panose="05050102010706020507" pitchFamily="18" charset="2"/>
                <a:sym typeface="Symbol" panose="05050102010706020507" pitchFamily="18" charset="2"/>
              </a:rPr>
              <a:t>a</a:t>
            </a:r>
            <a:r>
              <a:rPr lang="en-US" altLang="zh-CN">
                <a:sym typeface="Symbol" panose="05050102010706020507" pitchFamily="18" charset="2"/>
              </a:rPr>
              <a:t>=1.645, </a:t>
            </a:r>
            <a:r>
              <a:rPr lang="zh-CN" altLang="en-US">
                <a:sym typeface="Symbol" panose="05050102010706020507" pitchFamily="18" charset="2"/>
              </a:rPr>
              <a:t>从而否定原假设</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接受备择假设</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 </a:t>
            </a:r>
            <a:r>
              <a:rPr lang="zh-CN" altLang="en-US">
                <a:sym typeface="Symbol" panose="05050102010706020507" pitchFamily="18" charset="2"/>
              </a:rPr>
              <a:t>即认为新工艺事实上提高了灯管的平均寿命</a:t>
            </a:r>
            <a:r>
              <a:rPr lang="en-US" altLang="zh-CN">
                <a:sym typeface="Symbol" panose="05050102010706020507" pitchFamily="18" charset="2"/>
              </a:rPr>
              <a:t>.</a:t>
            </a:r>
          </a:p>
        </p:txBody>
      </p:sp>
      <p:graphicFrame>
        <p:nvGraphicFramePr>
          <p:cNvPr id="174085" name="Object 5"/>
          <p:cNvGraphicFramePr>
            <a:graphicFrameLocks noChangeAspect="1"/>
          </p:cNvGraphicFramePr>
          <p:nvPr/>
        </p:nvGraphicFramePr>
        <p:xfrm>
          <a:off x="1042988" y="260350"/>
          <a:ext cx="6845300" cy="1130300"/>
        </p:xfrm>
        <a:graphic>
          <a:graphicData uri="http://schemas.openxmlformats.org/presentationml/2006/ole">
            <mc:AlternateContent xmlns:mc="http://schemas.openxmlformats.org/markup-compatibility/2006">
              <mc:Choice xmlns:v="urn:schemas-microsoft-com:vml" Requires="v">
                <p:oleObj spid="_x0000_s174086" name="Equation" r:id="rId3" imgW="6845040" imgH="1130040" progId="Equation.DSMT4">
                  <p:embed/>
                </p:oleObj>
              </mc:Choice>
              <mc:Fallback>
                <p:oleObj name="Equation" r:id="rId3" imgW="6845040" imgH="1130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60350"/>
                        <a:ext cx="68453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174ACBAB-0532-47C9-A68C-2D5C3E39D3A9}" type="slidenum">
              <a:rPr lang="en-US" altLang="zh-CN"/>
              <a:pPr/>
              <a:t>37</a:t>
            </a:fld>
            <a:endParaRPr lang="en-US" altLang="zh-CN"/>
          </a:p>
        </p:txBody>
      </p:sp>
      <p:sp>
        <p:nvSpPr>
          <p:cNvPr id="176132" name="Rectangle 4"/>
          <p:cNvSpPr>
            <a:spLocks noGrp="1" noChangeArrowheads="1"/>
          </p:cNvSpPr>
          <p:nvPr>
            <p:ph type="title"/>
          </p:nvPr>
        </p:nvSpPr>
        <p:spPr>
          <a:xfrm>
            <a:off x="457200" y="277813"/>
            <a:ext cx="8229600" cy="3582987"/>
          </a:xfrm>
        </p:spPr>
        <p:txBody>
          <a:bodyPr/>
          <a:lstStyle/>
          <a:p>
            <a:r>
              <a:rPr lang="en-US" altLang="zh-CN" b="1">
                <a:solidFill>
                  <a:schemeClr val="hlink"/>
                </a:solidFill>
              </a:rPr>
              <a:t>2. </a:t>
            </a:r>
            <a:r>
              <a:rPr lang="zh-CN" altLang="en-US" b="1">
                <a:solidFill>
                  <a:schemeClr val="hlink"/>
                </a:solidFill>
              </a:rPr>
              <a:t>方差</a:t>
            </a:r>
            <a:r>
              <a:rPr lang="en-US" altLang="zh-CN" b="1" i="1">
                <a:solidFill>
                  <a:schemeClr val="hlink"/>
                </a:solidFill>
                <a:latin typeface="Symbol" panose="05050102010706020507" pitchFamily="18" charset="2"/>
              </a:rPr>
              <a:t>s</a:t>
            </a:r>
            <a:r>
              <a:rPr lang="en-US" altLang="zh-CN" b="1" baseline="30000">
                <a:solidFill>
                  <a:schemeClr val="hlink"/>
                </a:solidFill>
              </a:rPr>
              <a:t>2</a:t>
            </a:r>
            <a:r>
              <a:rPr lang="zh-CN" altLang="en-US" b="1">
                <a:solidFill>
                  <a:schemeClr val="hlink"/>
                </a:solidFill>
              </a:rPr>
              <a:t>未知情形</a:t>
            </a:r>
            <a:r>
              <a:rPr lang="zh-CN" altLang="en-US"/>
              <a:t/>
            </a:r>
            <a:br>
              <a:rPr lang="zh-CN" altLang="en-US"/>
            </a:br>
            <a:r>
              <a:rPr lang="zh-CN" altLang="en-US"/>
              <a:t>设总体</a:t>
            </a:r>
            <a:r>
              <a:rPr lang="en-US" altLang="zh-CN" i="1"/>
              <a:t>X</a:t>
            </a:r>
            <a:r>
              <a:rPr lang="en-US" altLang="zh-CN"/>
              <a:t>~</a:t>
            </a:r>
            <a:r>
              <a:rPr lang="en-US" altLang="zh-CN" i="1"/>
              <a:t>N</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s</a:t>
            </a:r>
            <a:r>
              <a:rPr lang="en-US" altLang="zh-CN" baseline="30000"/>
              <a:t>2</a:t>
            </a:r>
            <a:r>
              <a:rPr lang="en-US" altLang="zh-CN"/>
              <a:t>), </a:t>
            </a:r>
            <a:r>
              <a:rPr lang="zh-CN" altLang="en-US"/>
              <a:t>其中总体方差</a:t>
            </a:r>
            <a:r>
              <a:rPr lang="en-US" altLang="zh-CN" i="1">
                <a:latin typeface="Symbol" panose="05050102010706020507" pitchFamily="18" charset="2"/>
              </a:rPr>
              <a:t>s</a:t>
            </a:r>
            <a:r>
              <a:rPr lang="en-US" altLang="zh-CN" baseline="30000"/>
              <a:t>2</a:t>
            </a:r>
            <a:r>
              <a:rPr lang="zh-CN" altLang="en-US"/>
              <a:t>未知</a:t>
            </a:r>
            <a:r>
              <a:rPr lang="en-US" altLang="zh-CN"/>
              <a:t>, </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i="1" baseline="-25000"/>
              <a:t>n</a:t>
            </a:r>
            <a:r>
              <a:rPr lang="zh-CN" altLang="en-US"/>
              <a:t>是取自</a:t>
            </a:r>
            <a:r>
              <a:rPr lang="en-US" altLang="zh-CN" i="1"/>
              <a:t>X</a:t>
            </a:r>
            <a:r>
              <a:rPr lang="zh-CN" altLang="en-US"/>
              <a:t>的一个样本</a:t>
            </a:r>
            <a:r>
              <a:rPr lang="en-US" altLang="zh-CN"/>
              <a:t>, </a:t>
            </a:r>
            <a:r>
              <a:rPr lang="en-US" altLang="zh-CN">
                <a:sym typeface="Symbol" panose="05050102010706020507" pitchFamily="18" charset="2"/>
              </a:rPr>
              <a:t></a:t>
            </a:r>
            <a:r>
              <a:rPr lang="en-US" altLang="zh-CN" i="1">
                <a:sym typeface="Symbol" panose="05050102010706020507" pitchFamily="18" charset="2"/>
              </a:rPr>
              <a:t>X</a:t>
            </a:r>
            <a:r>
              <a:rPr lang="zh-CN" altLang="en-US">
                <a:sym typeface="Symbol" panose="05050102010706020507" pitchFamily="18" charset="2"/>
              </a:rPr>
              <a:t>与</a:t>
            </a:r>
            <a:r>
              <a:rPr lang="en-US" altLang="zh-CN" i="1">
                <a:sym typeface="Symbol" panose="05050102010706020507" pitchFamily="18" charset="2"/>
              </a:rPr>
              <a:t>S</a:t>
            </a:r>
            <a:r>
              <a:rPr lang="en-US" altLang="zh-CN" baseline="30000">
                <a:sym typeface="Symbol" panose="05050102010706020507" pitchFamily="18" charset="2"/>
              </a:rPr>
              <a:t>2</a:t>
            </a:r>
            <a:r>
              <a:rPr lang="zh-CN" altLang="en-US">
                <a:sym typeface="Symbol" panose="05050102010706020507" pitchFamily="18" charset="2"/>
              </a:rPr>
              <a:t>分别为样本均值与样本方差</a:t>
            </a:r>
            <a:r>
              <a:rPr lang="en-US" altLang="zh-CN">
                <a:sym typeface="Symbol" panose="05050102010706020507" pitchFamily="18" charset="2"/>
              </a:rPr>
              <a:t>.</a:t>
            </a:r>
            <a:br>
              <a:rPr lang="en-US" altLang="zh-CN">
                <a:sym typeface="Symbol" panose="05050102010706020507" pitchFamily="18" charset="2"/>
              </a:rPr>
            </a:br>
            <a:r>
              <a:rPr lang="en-US" altLang="zh-CN">
                <a:sym typeface="Symbol" panose="05050102010706020507" pitchFamily="18" charset="2"/>
              </a:rPr>
              <a:t>(1) </a:t>
            </a:r>
            <a:r>
              <a:rPr lang="zh-CN" altLang="en-US">
                <a:sym typeface="Symbol" panose="05050102010706020507" pitchFamily="18" charset="2"/>
              </a:rPr>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a:t>
            </a:r>
            <a:r>
              <a:rPr lang="en-US" altLang="zh-CN" i="1">
                <a:latin typeface="Symbol" panose="05050102010706020507" pitchFamily="18" charset="2"/>
              </a:rPr>
              <a:t>m</a:t>
            </a:r>
            <a:r>
              <a:rPr lang="en-US" altLang="zh-CN" baseline="-25000"/>
              <a:t>0</a:t>
            </a:r>
            <a:r>
              <a:rPr lang="en-US" altLang="zh-CN"/>
              <a:t>,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则当</a:t>
            </a:r>
            <a:r>
              <a:rPr lang="en-US" altLang="zh-CN" i="1">
                <a:sym typeface="Symbol" panose="05050102010706020507" pitchFamily="18" charset="2"/>
              </a:rPr>
              <a:t>H</a:t>
            </a:r>
            <a:r>
              <a:rPr lang="en-US" altLang="zh-CN" baseline="-25000">
                <a:sym typeface="Symbol" panose="05050102010706020507" pitchFamily="18" charset="2"/>
              </a:rPr>
              <a:t>0</a:t>
            </a:r>
            <a:r>
              <a:rPr lang="zh-CN" altLang="en-US">
                <a:sym typeface="Symbol" panose="05050102010706020507" pitchFamily="18" charset="2"/>
              </a:rPr>
              <a:t>为真时</a:t>
            </a:r>
            <a:r>
              <a:rPr lang="en-US" altLang="zh-CN">
                <a:sym typeface="Symbol" panose="05050102010706020507" pitchFamily="18" charset="2"/>
              </a:rPr>
              <a:t>,</a:t>
            </a:r>
          </a:p>
        </p:txBody>
      </p:sp>
      <p:graphicFrame>
        <p:nvGraphicFramePr>
          <p:cNvPr id="176133" name="Object 5"/>
          <p:cNvGraphicFramePr>
            <a:graphicFrameLocks noChangeAspect="1"/>
          </p:cNvGraphicFramePr>
          <p:nvPr/>
        </p:nvGraphicFramePr>
        <p:xfrm>
          <a:off x="1619250" y="3789363"/>
          <a:ext cx="5969000" cy="1168400"/>
        </p:xfrm>
        <a:graphic>
          <a:graphicData uri="http://schemas.openxmlformats.org/presentationml/2006/ole">
            <mc:AlternateContent xmlns:mc="http://schemas.openxmlformats.org/markup-compatibility/2006">
              <mc:Choice xmlns:v="urn:schemas-microsoft-com:vml" Requires="v">
                <p:oleObj spid="_x0000_s176134" name="Equation" r:id="rId3" imgW="5968800" imgH="1168200" progId="Equation.DSMT4">
                  <p:embed/>
                </p:oleObj>
              </mc:Choice>
              <mc:Fallback>
                <p:oleObj name="Equation" r:id="rId3" imgW="596880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789363"/>
                        <a:ext cx="59690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4F8E6E45-2260-48A5-B220-F6CF9D97A554}" type="slidenum">
              <a:rPr lang="en-US" altLang="zh-CN"/>
              <a:pPr/>
              <a:t>38</a:t>
            </a:fld>
            <a:endParaRPr lang="en-US" altLang="zh-CN"/>
          </a:p>
        </p:txBody>
      </p:sp>
      <p:sp>
        <p:nvSpPr>
          <p:cNvPr id="162820" name="Rectangle 4"/>
          <p:cNvSpPr>
            <a:spLocks noGrp="1" noChangeArrowheads="1"/>
          </p:cNvSpPr>
          <p:nvPr>
            <p:ph type="title"/>
          </p:nvPr>
        </p:nvSpPr>
        <p:spPr>
          <a:xfrm>
            <a:off x="457200" y="1268413"/>
            <a:ext cx="8362950" cy="4392612"/>
          </a:xfrm>
        </p:spPr>
        <p:txBody>
          <a:bodyPr/>
          <a:lstStyle/>
          <a:p>
            <a:pPr>
              <a:lnSpc>
                <a:spcPct val="110000"/>
              </a:lnSpc>
            </a:pPr>
            <a:r>
              <a:rPr lang="zh-CN" altLang="en-US"/>
              <a:t>故选取</a:t>
            </a:r>
            <a:r>
              <a:rPr lang="en-US" altLang="zh-CN" i="1"/>
              <a:t>T</a:t>
            </a:r>
            <a:r>
              <a:rPr lang="zh-CN" altLang="en-US"/>
              <a:t>为检验统计量</a:t>
            </a:r>
            <a:r>
              <a:rPr lang="en-US" altLang="zh-CN"/>
              <a:t>, </a:t>
            </a:r>
            <a:r>
              <a:rPr lang="zh-CN" altLang="en-US"/>
              <a:t>记其观察值为</a:t>
            </a:r>
            <a:r>
              <a:rPr lang="en-US" altLang="zh-CN" i="1"/>
              <a:t>t</a:t>
            </a:r>
            <a:r>
              <a:rPr lang="en-US" altLang="zh-CN"/>
              <a:t>, </a:t>
            </a:r>
            <a:r>
              <a:rPr lang="zh-CN" altLang="en-US"/>
              <a:t>相应的检验法称为</a:t>
            </a:r>
            <a:r>
              <a:rPr lang="en-US" altLang="zh-CN" i="1"/>
              <a:t>t</a:t>
            </a:r>
            <a:r>
              <a:rPr lang="zh-CN" altLang="en-US"/>
              <a:t>检验法</a:t>
            </a:r>
            <a:r>
              <a:rPr lang="en-US" altLang="zh-CN"/>
              <a:t>. </a:t>
            </a:r>
            <a:r>
              <a:rPr lang="zh-CN" altLang="en-US"/>
              <a:t>由于</a:t>
            </a:r>
            <a:r>
              <a:rPr lang="zh-CN" altLang="en-US">
                <a:sym typeface="Symbol" panose="05050102010706020507" pitchFamily="18" charset="2"/>
              </a:rPr>
              <a:t></a:t>
            </a:r>
            <a:r>
              <a:rPr lang="en-US" altLang="zh-CN" i="1">
                <a:sym typeface="Symbol" panose="05050102010706020507" pitchFamily="18" charset="2"/>
              </a:rPr>
              <a:t>X</a:t>
            </a:r>
            <a:r>
              <a:rPr lang="zh-CN" altLang="en-US">
                <a:sym typeface="Symbol" panose="05050102010706020507" pitchFamily="18" charset="2"/>
              </a:rPr>
              <a:t>是</a:t>
            </a:r>
            <a:r>
              <a:rPr lang="en-US" altLang="zh-CN" i="1">
                <a:latin typeface="Symbol" panose="05050102010706020507" pitchFamily="18" charset="2"/>
                <a:sym typeface="Symbol" panose="05050102010706020507" pitchFamily="18" charset="2"/>
              </a:rPr>
              <a:t>m</a:t>
            </a:r>
            <a:r>
              <a:rPr lang="zh-CN" altLang="en-US">
                <a:sym typeface="Symbol" panose="05050102010706020507" pitchFamily="18" charset="2"/>
              </a:rPr>
              <a:t>的无偏估计量</a:t>
            </a:r>
            <a:r>
              <a:rPr lang="en-US" altLang="zh-CN">
                <a:sym typeface="Symbol" panose="05050102010706020507" pitchFamily="18" charset="2"/>
              </a:rPr>
              <a:t>, </a:t>
            </a:r>
            <a:r>
              <a:rPr lang="en-US" altLang="zh-CN" i="1">
                <a:sym typeface="Symbol" panose="05050102010706020507" pitchFamily="18" charset="2"/>
              </a:rPr>
              <a:t>S</a:t>
            </a:r>
            <a:r>
              <a:rPr lang="en-US" altLang="zh-CN" baseline="30000">
                <a:sym typeface="Symbol" panose="05050102010706020507" pitchFamily="18" charset="2"/>
              </a:rPr>
              <a:t>2</a:t>
            </a:r>
            <a:r>
              <a:rPr lang="zh-CN" altLang="en-US">
                <a:sym typeface="Symbol" panose="05050102010706020507" pitchFamily="18" charset="2"/>
              </a:rPr>
              <a:t>是</a:t>
            </a:r>
            <a:r>
              <a:rPr lang="en-US" altLang="zh-CN" i="1">
                <a:latin typeface="Symbol" panose="05050102010706020507" pitchFamily="18" charset="2"/>
                <a:sym typeface="Symbol" panose="05050102010706020507" pitchFamily="18" charset="2"/>
              </a:rPr>
              <a:t>s</a:t>
            </a:r>
            <a:r>
              <a:rPr lang="en-US" altLang="zh-CN" baseline="30000">
                <a:sym typeface="Symbol" panose="05050102010706020507" pitchFamily="18" charset="2"/>
              </a:rPr>
              <a:t>2</a:t>
            </a:r>
            <a:r>
              <a:rPr lang="zh-CN" altLang="en-US">
                <a:sym typeface="Symbol" panose="05050102010706020507" pitchFamily="18" charset="2"/>
              </a:rPr>
              <a:t>的无偏估计量</a:t>
            </a:r>
            <a:r>
              <a:rPr lang="en-US" altLang="zh-CN">
                <a:sym typeface="Symbol" panose="05050102010706020507" pitchFamily="18" charset="2"/>
              </a:rPr>
              <a:t>, </a:t>
            </a:r>
            <a:r>
              <a:rPr lang="zh-CN" altLang="en-US">
                <a:sym typeface="Symbol" panose="05050102010706020507" pitchFamily="18" charset="2"/>
              </a:rPr>
              <a:t>当</a:t>
            </a:r>
            <a:r>
              <a:rPr lang="en-US" altLang="zh-CN" i="1">
                <a:sym typeface="Symbol" panose="05050102010706020507" pitchFamily="18" charset="2"/>
              </a:rPr>
              <a:t>H</a:t>
            </a:r>
            <a:r>
              <a:rPr lang="en-US" altLang="zh-CN" baseline="-25000">
                <a:sym typeface="Symbol" panose="05050102010706020507" pitchFamily="18" charset="2"/>
              </a:rPr>
              <a:t>0</a:t>
            </a:r>
            <a:r>
              <a:rPr lang="zh-CN" altLang="en-US">
                <a:sym typeface="Symbol" panose="05050102010706020507" pitchFamily="18" charset="2"/>
              </a:rPr>
              <a:t>成立时</a:t>
            </a:r>
            <a:r>
              <a:rPr lang="en-US" altLang="zh-CN">
                <a:sym typeface="Symbol" panose="05050102010706020507" pitchFamily="18" charset="2"/>
              </a:rPr>
              <a:t>, |</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不应太大</a:t>
            </a:r>
            <a:r>
              <a:rPr lang="en-US" altLang="zh-CN">
                <a:sym typeface="Symbol" panose="05050102010706020507" pitchFamily="18" charset="2"/>
              </a:rPr>
              <a:t>, </a:t>
            </a:r>
            <a:r>
              <a:rPr lang="zh-CN" altLang="en-US">
                <a:sym typeface="Symbol" panose="05050102010706020507" pitchFamily="18" charset="2"/>
              </a:rPr>
              <a:t>当</a:t>
            </a:r>
            <a:r>
              <a:rPr lang="en-US" altLang="zh-CN" i="1">
                <a:sym typeface="Symbol" panose="05050102010706020507" pitchFamily="18" charset="2"/>
              </a:rPr>
              <a:t>H</a:t>
            </a:r>
            <a:r>
              <a:rPr lang="en-US" altLang="zh-CN" baseline="-25000">
                <a:sym typeface="Symbol" panose="05050102010706020507" pitchFamily="18" charset="2"/>
              </a:rPr>
              <a:t>1</a:t>
            </a:r>
            <a:r>
              <a:rPr lang="zh-CN" altLang="en-US">
                <a:sym typeface="Symbol" panose="05050102010706020507" pitchFamily="18" charset="2"/>
              </a:rPr>
              <a:t>成立时</a:t>
            </a:r>
            <a:r>
              <a:rPr lang="en-US" altLang="zh-CN">
                <a:sym typeface="Symbol" panose="05050102010706020507" pitchFamily="18" charset="2"/>
              </a:rPr>
              <a:t>, |</a:t>
            </a:r>
            <a:r>
              <a:rPr lang="en-US" altLang="zh-CN" i="1">
                <a:sym typeface="Symbol" panose="05050102010706020507" pitchFamily="18" charset="2"/>
              </a:rPr>
              <a:t>t</a:t>
            </a:r>
            <a:r>
              <a:rPr lang="en-US" altLang="zh-CN">
                <a:sym typeface="Symbol" panose="05050102010706020507" pitchFamily="18" charset="2"/>
              </a:rPr>
              <a:t>|</a:t>
            </a:r>
            <a:r>
              <a:rPr lang="zh-CN" altLang="en-US">
                <a:sym typeface="Symbol" panose="05050102010706020507" pitchFamily="18" charset="2"/>
              </a:rPr>
              <a:t>有偏大的趋势</a:t>
            </a:r>
            <a:r>
              <a:rPr lang="en-US" altLang="zh-CN">
                <a:sym typeface="Symbol" panose="05050102010706020507" pitchFamily="18" charset="2"/>
              </a:rPr>
              <a:t>. </a:t>
            </a:r>
            <a:r>
              <a:rPr lang="zh-CN" altLang="en-US">
                <a:sym typeface="Symbol" panose="05050102010706020507" pitchFamily="18" charset="2"/>
              </a:rPr>
              <a:t>对于给定的显著性水平</a:t>
            </a:r>
            <a:r>
              <a:rPr lang="en-US" altLang="zh-CN" i="1">
                <a:latin typeface="Symbol" panose="05050102010706020507" pitchFamily="18" charset="2"/>
                <a:sym typeface="Symbol" panose="05050102010706020507" pitchFamily="18" charset="2"/>
              </a:rPr>
              <a:t>a</a:t>
            </a:r>
            <a:r>
              <a:rPr lang="en-US" altLang="zh-CN">
                <a:sym typeface="Symbol" panose="05050102010706020507" pitchFamily="18" charset="2"/>
              </a:rPr>
              <a:t>, </a:t>
            </a:r>
            <a:r>
              <a:rPr lang="zh-CN" altLang="en-US">
                <a:sym typeface="Symbol" panose="05050102010706020507" pitchFamily="18" charset="2"/>
              </a:rPr>
              <a:t>查分布表得</a:t>
            </a: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 </a:t>
            </a:r>
            <a:r>
              <a:rPr lang="zh-CN" altLang="en-US">
                <a:sym typeface="Symbol" panose="05050102010706020507" pitchFamily="18" charset="2"/>
              </a:rPr>
              <a:t>使</a:t>
            </a:r>
            <a:br>
              <a:rPr lang="zh-CN" altLang="en-US">
                <a:sym typeface="Symbol" panose="05050102010706020507" pitchFamily="18" charset="2"/>
              </a:rPr>
            </a:br>
            <a:r>
              <a:rPr lang="zh-CN" altLang="en-US">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|&gt;</a:t>
            </a: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a:t>
            </a:r>
            <a:r>
              <a:rPr lang="en-US" altLang="zh-CN" i="1">
                <a:latin typeface="Symbol" panose="05050102010706020507" pitchFamily="18" charset="2"/>
                <a:sym typeface="Symbol" panose="05050102010706020507" pitchFamily="18" charset="2"/>
              </a:rPr>
              <a:t>a</a:t>
            </a:r>
          </a:p>
        </p:txBody>
      </p:sp>
      <p:graphicFrame>
        <p:nvGraphicFramePr>
          <p:cNvPr id="162821" name="Object 5"/>
          <p:cNvGraphicFramePr>
            <a:graphicFrameLocks noChangeAspect="1"/>
          </p:cNvGraphicFramePr>
          <p:nvPr/>
        </p:nvGraphicFramePr>
        <p:xfrm>
          <a:off x="1258888" y="0"/>
          <a:ext cx="5969000" cy="1168400"/>
        </p:xfrm>
        <a:graphic>
          <a:graphicData uri="http://schemas.openxmlformats.org/presentationml/2006/ole">
            <mc:AlternateContent xmlns:mc="http://schemas.openxmlformats.org/markup-compatibility/2006">
              <mc:Choice xmlns:v="urn:schemas-microsoft-com:vml" Requires="v">
                <p:oleObj spid="_x0000_s162822" name="Equation" r:id="rId3" imgW="5968800" imgH="1168200" progId="Equation.DSMT4">
                  <p:embed/>
                </p:oleObj>
              </mc:Choice>
              <mc:Fallback>
                <p:oleObj name="Equation" r:id="rId3" imgW="596880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0"/>
                        <a:ext cx="59690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D0BE0647-C5F5-4CAF-A523-C3327DA9D756}" type="slidenum">
              <a:rPr lang="en-US" altLang="zh-CN"/>
              <a:pPr/>
              <a:t>39</a:t>
            </a:fld>
            <a:endParaRPr lang="en-US" altLang="zh-CN"/>
          </a:p>
        </p:txBody>
      </p:sp>
      <p:sp>
        <p:nvSpPr>
          <p:cNvPr id="178180" name="Rectangle 4"/>
          <p:cNvSpPr>
            <a:spLocks noGrp="1" noChangeArrowheads="1"/>
          </p:cNvSpPr>
          <p:nvPr>
            <p:ph type="title"/>
          </p:nvPr>
        </p:nvSpPr>
        <p:spPr/>
        <p:txBody>
          <a:bodyPr/>
          <a:lstStyle/>
          <a:p>
            <a:r>
              <a:rPr lang="zh-CN" altLang="en-US"/>
              <a:t>由此得拒绝域为</a:t>
            </a:r>
          </a:p>
        </p:txBody>
      </p:sp>
      <p:graphicFrame>
        <p:nvGraphicFramePr>
          <p:cNvPr id="178181" name="Object 5"/>
          <p:cNvGraphicFramePr>
            <a:graphicFrameLocks noChangeAspect="1"/>
          </p:cNvGraphicFramePr>
          <p:nvPr/>
        </p:nvGraphicFramePr>
        <p:xfrm>
          <a:off x="1547813" y="908050"/>
          <a:ext cx="4457700" cy="1219200"/>
        </p:xfrm>
        <a:graphic>
          <a:graphicData uri="http://schemas.openxmlformats.org/presentationml/2006/ole">
            <mc:AlternateContent xmlns:mc="http://schemas.openxmlformats.org/markup-compatibility/2006">
              <mc:Choice xmlns:v="urn:schemas-microsoft-com:vml" Requires="v">
                <p:oleObj spid="_x0000_s178183" name="Equation" r:id="rId3" imgW="4457520" imgH="1218960" progId="Equation.DSMT4">
                  <p:embed/>
                </p:oleObj>
              </mc:Choice>
              <mc:Fallback>
                <p:oleObj name="Equation" r:id="rId3" imgW="4457520" imgH="1218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08050"/>
                        <a:ext cx="4457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2" name="Text Box 6"/>
          <p:cNvSpPr txBox="1">
            <a:spLocks noChangeArrowheads="1"/>
          </p:cNvSpPr>
          <p:nvPr/>
        </p:nvSpPr>
        <p:spPr bwMode="auto">
          <a:xfrm>
            <a:off x="395288" y="2133600"/>
            <a:ext cx="8497887" cy="347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a:t>即 </a:t>
            </a:r>
            <a:r>
              <a:rPr lang="en-US" altLang="zh-CN" i="1"/>
              <a:t>W</a:t>
            </a:r>
            <a:r>
              <a:rPr lang="en-US" altLang="zh-CN"/>
              <a:t>=(</a:t>
            </a:r>
            <a:r>
              <a:rPr lang="en-US" altLang="zh-CN">
                <a:latin typeface="Symbol" panose="05050102010706020507" pitchFamily="18" charset="2"/>
              </a:rPr>
              <a:t>-</a:t>
            </a:r>
            <a:r>
              <a:rPr lang="en-US" altLang="zh-CN">
                <a:sym typeface="Symbol" panose="05050102010706020507" pitchFamily="18" charset="2"/>
              </a:rPr>
              <a:t>, </a:t>
            </a:r>
            <a:r>
              <a:rPr lang="en-US" altLang="zh-CN">
                <a:latin typeface="Symbol" panose="05050102010706020507" pitchFamily="18" charset="2"/>
                <a:sym typeface="Symbol" panose="05050102010706020507" pitchFamily="18" charset="2"/>
              </a:rPr>
              <a:t>-</a:t>
            </a: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a:t>
            </a:r>
            <a:r>
              <a:rPr lang="en-US" altLang="zh-CN">
                <a:sym typeface="Euclid Extra" panose="02050502000505020303" pitchFamily="18" charset="2"/>
              </a:rPr>
              <a:t>(</a:t>
            </a:r>
            <a:r>
              <a:rPr lang="en-US" altLang="zh-CN" i="1">
                <a:sym typeface="Euclid Extra" panose="02050502000505020303" pitchFamily="18" charset="2"/>
              </a:rPr>
              <a:t>t</a:t>
            </a:r>
            <a:r>
              <a:rPr lang="en-US" altLang="zh-CN" i="1" baseline="-25000">
                <a:latin typeface="Symbol" panose="05050102010706020507" pitchFamily="18" charset="2"/>
                <a:sym typeface="Euclid Extra" panose="02050502000505020303" pitchFamily="18" charset="2"/>
              </a:rPr>
              <a:t>a</a:t>
            </a:r>
            <a:r>
              <a:rPr lang="en-US" altLang="zh-CN" baseline="-25000">
                <a:sym typeface="Euclid Extra" panose="02050502000505020303"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a:t>
            </a:r>
            <a:r>
              <a:rPr lang="en-US" altLang="zh-CN">
                <a:sym typeface="Euclid Extra" panose="02050502000505020303" pitchFamily="18" charset="2"/>
              </a:rPr>
              <a:t>,+</a:t>
            </a:r>
            <a:r>
              <a:rPr lang="en-US" altLang="zh-CN">
                <a:sym typeface="Symbol" panose="05050102010706020507" pitchFamily="18" charset="2"/>
              </a:rPr>
              <a:t>) (2.6)</a:t>
            </a:r>
          </a:p>
          <a:p>
            <a:pPr>
              <a:spcBef>
                <a:spcPct val="15000"/>
              </a:spcBef>
            </a:pPr>
            <a:r>
              <a:rPr lang="zh-CN" altLang="en-US">
                <a:sym typeface="Symbol" panose="05050102010706020507" pitchFamily="18" charset="2"/>
              </a:rPr>
              <a:t>根据一次抽样后得到的样本观察值</a:t>
            </a:r>
            <a:r>
              <a:rPr lang="en-US" altLang="zh-CN" i="1">
                <a:sym typeface="Symbol" panose="05050102010706020507" pitchFamily="18" charset="2"/>
              </a:rPr>
              <a:t>x</a:t>
            </a:r>
            <a:r>
              <a:rPr lang="en-US" altLang="zh-CN" baseline="-25000">
                <a:sym typeface="Symbol" panose="05050102010706020507" pitchFamily="18" charset="2"/>
              </a:rPr>
              <a:t>1,</a:t>
            </a:r>
            <a:r>
              <a:rPr lang="en-US" altLang="zh-CN" i="1">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x</a:t>
            </a:r>
            <a:r>
              <a:rPr lang="en-US" altLang="zh-CN" i="1" baseline="-25000">
                <a:sym typeface="Symbol" panose="05050102010706020507" pitchFamily="18" charset="2"/>
              </a:rPr>
              <a:t>n</a:t>
            </a:r>
            <a:r>
              <a:rPr lang="zh-CN" altLang="en-US">
                <a:sym typeface="Symbol" panose="05050102010706020507" pitchFamily="18" charset="2"/>
              </a:rPr>
              <a:t>计算出</a:t>
            </a:r>
            <a:r>
              <a:rPr lang="en-US" altLang="zh-CN" i="1">
                <a:sym typeface="Symbol" panose="05050102010706020507" pitchFamily="18" charset="2"/>
              </a:rPr>
              <a:t>T</a:t>
            </a:r>
            <a:r>
              <a:rPr lang="zh-CN" altLang="en-US">
                <a:sym typeface="Symbol" panose="05050102010706020507" pitchFamily="18" charset="2"/>
              </a:rPr>
              <a:t>的观察值</a:t>
            </a:r>
            <a:r>
              <a:rPr lang="en-US" altLang="zh-CN" i="1">
                <a:sym typeface="Symbol" panose="05050102010706020507" pitchFamily="18" charset="2"/>
              </a:rPr>
              <a:t>t</a:t>
            </a:r>
            <a:r>
              <a:rPr lang="en-US" altLang="zh-CN">
                <a:sym typeface="Symbol" panose="05050102010706020507" pitchFamily="18" charset="2"/>
              </a:rPr>
              <a:t>, </a:t>
            </a:r>
            <a:r>
              <a:rPr lang="zh-CN" altLang="en-US">
                <a:sym typeface="Symbol" panose="05050102010706020507" pitchFamily="18" charset="2"/>
              </a:rPr>
              <a:t>若</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|&gt;</a:t>
            </a: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 </a:t>
            </a:r>
            <a:r>
              <a:rPr lang="zh-CN" altLang="en-US">
                <a:sym typeface="Symbol" panose="05050102010706020507" pitchFamily="18" charset="2"/>
              </a:rPr>
              <a:t>则拒绝原假设</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即认为总体均值与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有显著差异</a:t>
            </a:r>
            <a:r>
              <a:rPr lang="en-US" altLang="zh-CN">
                <a:sym typeface="Symbol" panose="05050102010706020507" pitchFamily="18" charset="2"/>
              </a:rPr>
              <a:t>; </a:t>
            </a:r>
            <a:r>
              <a:rPr lang="zh-CN" altLang="en-US">
                <a:sym typeface="Symbol" panose="05050102010706020507" pitchFamily="18" charset="2"/>
              </a:rPr>
              <a:t>若</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a:t>
            </a: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 </a:t>
            </a:r>
            <a:r>
              <a:rPr lang="zh-CN" altLang="en-US">
                <a:sym typeface="Symbol" panose="05050102010706020507" pitchFamily="18" charset="2"/>
              </a:rPr>
              <a:t>则接受原假设</a:t>
            </a:r>
            <a:r>
              <a:rPr lang="en-US" altLang="zh-CN" i="1">
                <a:sym typeface="Symbol" panose="05050102010706020507" pitchFamily="18" charset="2"/>
              </a:rPr>
              <a:t>H</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即认为总体均值与</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无显著差异</a:t>
            </a:r>
            <a:r>
              <a:rPr lang="en-US" altLang="zh-CN">
                <a:sym typeface="Symbol" panose="05050102010706020507" pitchFamily="18" charset="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2"/>
          </p:nvPr>
        </p:nvSpPr>
        <p:spPr/>
        <p:txBody>
          <a:bodyPr/>
          <a:lstStyle/>
          <a:p>
            <a:fld id="{26D41219-1151-4362-9708-FDD4DAC23DC2}" type="slidenum">
              <a:rPr lang="en-US" altLang="zh-CN"/>
              <a:pPr/>
              <a:t>4</a:t>
            </a:fld>
            <a:endParaRPr lang="en-US" altLang="zh-CN"/>
          </a:p>
        </p:txBody>
      </p:sp>
      <p:sp>
        <p:nvSpPr>
          <p:cNvPr id="107524" name="Rectangle 4"/>
          <p:cNvSpPr>
            <a:spLocks noGrp="1" noChangeArrowheads="1"/>
          </p:cNvSpPr>
          <p:nvPr>
            <p:ph type="title"/>
          </p:nvPr>
        </p:nvSpPr>
        <p:spPr>
          <a:xfrm>
            <a:off x="395288" y="2349500"/>
            <a:ext cx="8229600" cy="3743325"/>
          </a:xfrm>
        </p:spPr>
        <p:txBody>
          <a:bodyPr/>
          <a:lstStyle/>
          <a:p>
            <a:r>
              <a:rPr lang="zh-CN" altLang="en-US" b="1">
                <a:solidFill>
                  <a:schemeClr val="hlink"/>
                </a:solidFill>
              </a:rPr>
              <a:t>参数假设检验</a:t>
            </a:r>
            <a:r>
              <a:rPr lang="zh-CN" altLang="en-US"/>
              <a:t>是针对总体分布函数中的未知参数而提出的假设进行检验</a:t>
            </a:r>
            <a:r>
              <a:rPr lang="en-US" altLang="zh-CN"/>
              <a:t>, </a:t>
            </a:r>
            <a:r>
              <a:rPr lang="zh-CN" altLang="en-US" b="1">
                <a:solidFill>
                  <a:schemeClr val="hlink"/>
                </a:solidFill>
              </a:rPr>
              <a:t>非参数假设检验</a:t>
            </a:r>
            <a:r>
              <a:rPr lang="zh-CN" altLang="en-US"/>
              <a:t>是针对总体分布函数形式或类型的假设进行检验</a:t>
            </a:r>
            <a:r>
              <a:rPr lang="en-US" altLang="zh-CN"/>
              <a:t>, </a:t>
            </a:r>
            <a:r>
              <a:rPr lang="zh-CN" altLang="en-US"/>
              <a:t>本章主要讨论单参数假设检验问题</a:t>
            </a:r>
          </a:p>
        </p:txBody>
      </p:sp>
      <p:graphicFrame>
        <p:nvGraphicFramePr>
          <p:cNvPr id="107559" name="Group 39"/>
          <p:cNvGraphicFramePr>
            <a:graphicFrameLocks noGrp="1"/>
          </p:cNvGraphicFramePr>
          <p:nvPr/>
        </p:nvGraphicFramePr>
        <p:xfrm>
          <a:off x="1547813" y="404813"/>
          <a:ext cx="6096000" cy="1744662"/>
        </p:xfrm>
        <a:graphic>
          <a:graphicData uri="http://schemas.openxmlformats.org/drawingml/2006/table">
            <a:tbl>
              <a:tblPr/>
              <a:tblGrid>
                <a:gridCol w="2111375"/>
                <a:gridCol w="360362"/>
                <a:gridCol w="3624263"/>
              </a:tblGrid>
              <a:tr h="873125">
                <a:tc rowSpan="2">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假设检验</a:t>
                      </a:r>
                    </a:p>
                  </a:txBody>
                  <a:tcPr anchor="ctr" horzOverflow="overflow">
                    <a:lnL cap="flat">
                      <a:noFill/>
                    </a:lnL>
                    <a:lnR>
                      <a:noFill/>
                    </a:lnR>
                    <a:lnT cap="flat">
                      <a:noFill/>
                    </a:lnT>
                    <a:lnB cap="flat">
                      <a:noFill/>
                    </a:lnB>
                    <a:lnTlToBr>
                      <a:noFill/>
                    </a:lnTlToBr>
                    <a:lnBlToTr>
                      <a:noFill/>
                    </a:lnBlToTr>
                    <a:noFill/>
                  </a:tcPr>
                </a:tc>
                <a:tc rowSpan="2">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a:noFill/>
                    </a:lnR>
                    <a:lnT cap="flat">
                      <a:noFill/>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参数假设检验</a:t>
                      </a:r>
                    </a:p>
                  </a:txBody>
                  <a:tcPr anchor="ctr" horzOverflow="overflow">
                    <a:lnL>
                      <a:noFill/>
                    </a:lnL>
                    <a:lnR cap="flat">
                      <a:noFill/>
                    </a:lnR>
                    <a:lnT cap="flat">
                      <a:noFill/>
                    </a:lnT>
                    <a:lnB>
                      <a:noFill/>
                    </a:lnB>
                    <a:lnTlToBr>
                      <a:noFill/>
                    </a:lnTlToBr>
                    <a:lnBlToTr>
                      <a:noFill/>
                    </a:lnBlToTr>
                    <a:noFill/>
                  </a:tcPr>
                </a:tc>
              </a:tr>
              <a:tr h="871538">
                <a:tc vMerge="1">
                  <a:txBody>
                    <a:bodyPr/>
                    <a:lstStyle/>
                    <a:p>
                      <a:endParaRPr lang="zh-CN" altLang="en-US"/>
                    </a:p>
                  </a:txBody>
                  <a:tcPr/>
                </a:tc>
                <a:tc vMerge="1">
                  <a:txBody>
                    <a:bodyPr/>
                    <a:lstStyle/>
                    <a:p>
                      <a:endParaRPr lang="zh-CN" altLang="en-US"/>
                    </a:p>
                  </a:txBody>
                  <a:tcPr/>
                </a:tc>
                <a:tc>
                  <a:txBody>
                    <a:bodyPr/>
                    <a:lstStyle>
                      <a:lvl1pPr>
                        <a:spcBef>
                          <a:spcPct val="20000"/>
                        </a:spcBef>
                        <a:buClr>
                          <a:schemeClr val="hlink"/>
                        </a:buClr>
                        <a:buSzPct val="75000"/>
                        <a:buFont typeface="Wingdings" panose="05000000000000000000" pitchFamily="2" charset="2"/>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2pPr>
                      <a:lvl3pPr>
                        <a:spcBef>
                          <a:spcPct val="20000"/>
                        </a:spcBef>
                        <a:buClr>
                          <a:schemeClr val="accent2"/>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3pPr>
                      <a:lvl4pPr>
                        <a:spcBef>
                          <a:spcPct val="20000"/>
                        </a:spcBef>
                        <a:buClr>
                          <a:schemeClr val="folHlink"/>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4pPr>
                      <a:lvl5pPr>
                        <a:spcBef>
                          <a:spcPct val="20000"/>
                        </a:spcBef>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75000"/>
                        <a:buFont typeface="Wingdings" panose="05000000000000000000" pitchFamily="2" charset="2"/>
                        <a:defRPr>
                          <a:solidFill>
                            <a:schemeClr val="tx1"/>
                          </a:solidFill>
                          <a:effectLst>
                            <a:outerShdw blurRad="38100" dist="38100" dir="2700000" algn="tl">
                              <a:srgbClr val="010199"/>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非参数假设检验</a:t>
                      </a:r>
                    </a:p>
                  </a:txBody>
                  <a:tcPr anchor="ctr" horzOverflow="overflow">
                    <a:lnL>
                      <a:noFill/>
                    </a:lnL>
                    <a:lnR cap="flat">
                      <a:noFill/>
                    </a:lnR>
                    <a:lnT>
                      <a:noFill/>
                    </a:lnT>
                    <a:lnB cap="flat">
                      <a:noFill/>
                    </a:lnB>
                    <a:lnTlToBr>
                      <a:noFill/>
                    </a:lnTlToBr>
                    <a:lnBlToTr>
                      <a:noFill/>
                    </a:lnBlToTr>
                    <a:noFill/>
                  </a:tcPr>
                </a:tc>
              </a:tr>
            </a:tbl>
          </a:graphicData>
        </a:graphic>
      </p:graphicFrame>
      <p:graphicFrame>
        <p:nvGraphicFramePr>
          <p:cNvPr id="107546" name="Object 26"/>
          <p:cNvGraphicFramePr>
            <a:graphicFrameLocks noChangeAspect="1"/>
          </p:cNvGraphicFramePr>
          <p:nvPr/>
        </p:nvGraphicFramePr>
        <p:xfrm>
          <a:off x="3732213" y="765175"/>
          <a:ext cx="406400" cy="1200150"/>
        </p:xfrm>
        <a:graphic>
          <a:graphicData uri="http://schemas.openxmlformats.org/presentationml/2006/ole">
            <mc:AlternateContent xmlns:mc="http://schemas.openxmlformats.org/markup-compatibility/2006">
              <mc:Choice xmlns:v="urn:schemas-microsoft-com:vml" Requires="v">
                <p:oleObj spid="_x0000_s107560" name="Equation" r:id="rId3" imgW="469800" imgH="2641320" progId="Equation.DSMT4">
                  <p:embed/>
                </p:oleObj>
              </mc:Choice>
              <mc:Fallback>
                <p:oleObj name="Equation" r:id="rId3" imgW="469800" imgH="264132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213" y="765175"/>
                        <a:ext cx="406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B219AF16-E822-45F5-8660-2E18C95E985A}" type="slidenum">
              <a:rPr lang="en-US" altLang="zh-CN"/>
              <a:pPr/>
              <a:t>40</a:t>
            </a:fld>
            <a:endParaRPr lang="en-US" altLang="zh-CN"/>
          </a:p>
        </p:txBody>
      </p:sp>
      <p:sp>
        <p:nvSpPr>
          <p:cNvPr id="180228" name="Rectangle 4"/>
          <p:cNvSpPr>
            <a:spLocks noGrp="1" noChangeArrowheads="1"/>
          </p:cNvSpPr>
          <p:nvPr>
            <p:ph type="title"/>
          </p:nvPr>
        </p:nvSpPr>
        <p:spPr>
          <a:xfrm>
            <a:off x="457200" y="277813"/>
            <a:ext cx="8229600" cy="2071687"/>
          </a:xfrm>
        </p:spPr>
        <p:txBody>
          <a:bodyPr/>
          <a:lstStyle/>
          <a:p>
            <a:r>
              <a:rPr lang="zh-CN" altLang="en-US"/>
              <a:t>类似地</a:t>
            </a:r>
            <a:r>
              <a:rPr lang="en-US" altLang="zh-CN"/>
              <a:t>, </a:t>
            </a:r>
            <a:r>
              <a:rPr lang="zh-CN" altLang="en-US"/>
              <a:t>对单侧检验有</a:t>
            </a:r>
            <a:r>
              <a:rPr lang="en-US" altLang="zh-CN"/>
              <a:t>:</a:t>
            </a:r>
            <a:br>
              <a:rPr lang="en-US" altLang="zh-CN"/>
            </a:br>
            <a:r>
              <a:rPr lang="en-US" altLang="zh-CN"/>
              <a:t>(2)</a:t>
            </a:r>
            <a:r>
              <a:rPr lang="zh-CN" altLang="en-US"/>
              <a:t>右侧检验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&gt;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可得拒绝域为</a:t>
            </a:r>
          </a:p>
        </p:txBody>
      </p:sp>
      <p:graphicFrame>
        <p:nvGraphicFramePr>
          <p:cNvPr id="180229" name="Object 5"/>
          <p:cNvGraphicFramePr>
            <a:graphicFrameLocks noChangeAspect="1"/>
          </p:cNvGraphicFramePr>
          <p:nvPr/>
        </p:nvGraphicFramePr>
        <p:xfrm>
          <a:off x="1763713" y="2205038"/>
          <a:ext cx="5994400" cy="1130300"/>
        </p:xfrm>
        <a:graphic>
          <a:graphicData uri="http://schemas.openxmlformats.org/presentationml/2006/ole">
            <mc:AlternateContent xmlns:mc="http://schemas.openxmlformats.org/markup-compatibility/2006">
              <mc:Choice xmlns:v="urn:schemas-microsoft-com:vml" Requires="v">
                <p:oleObj spid="_x0000_s180230" name="Equation" r:id="rId3" imgW="5994360" imgH="1130040" progId="Equation.DSMT4">
                  <p:embed/>
                </p:oleObj>
              </mc:Choice>
              <mc:Fallback>
                <p:oleObj name="Equation" r:id="rId3" imgW="5994360" imgH="1130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05038"/>
                        <a:ext cx="59944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136B8A3C-027F-469D-8F5E-29808DFFC454}" type="slidenum">
              <a:rPr lang="en-US" altLang="zh-CN"/>
              <a:pPr/>
              <a:t>41</a:t>
            </a:fld>
            <a:endParaRPr lang="en-US" altLang="zh-CN"/>
          </a:p>
        </p:txBody>
      </p:sp>
      <p:sp>
        <p:nvSpPr>
          <p:cNvPr id="182274" name="Rectangle 2"/>
          <p:cNvSpPr>
            <a:spLocks noGrp="1" noChangeArrowheads="1"/>
          </p:cNvSpPr>
          <p:nvPr>
            <p:ph type="title"/>
          </p:nvPr>
        </p:nvSpPr>
        <p:spPr>
          <a:xfrm>
            <a:off x="457200" y="277813"/>
            <a:ext cx="8229600" cy="1422400"/>
          </a:xfrm>
        </p:spPr>
        <p:txBody>
          <a:bodyPr/>
          <a:lstStyle/>
          <a:p>
            <a:r>
              <a:rPr lang="en-US" altLang="zh-CN"/>
              <a:t>(3)</a:t>
            </a:r>
            <a:r>
              <a:rPr lang="zh-CN" altLang="en-US"/>
              <a:t>左侧检验</a:t>
            </a:r>
            <a:r>
              <a:rPr lang="en-US" altLang="zh-CN"/>
              <a:t>: </a:t>
            </a:r>
            <a:r>
              <a:rPr lang="zh-CN" altLang="en-US"/>
              <a:t>检验假设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&lt;</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 </a:t>
            </a:r>
            <a:r>
              <a:rPr lang="zh-CN" altLang="en-US">
                <a:sym typeface="Symbol" panose="05050102010706020507" pitchFamily="18" charset="2"/>
              </a:rPr>
              <a:t>其中</a:t>
            </a: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zh-CN" altLang="en-US">
                <a:sym typeface="Symbol" panose="05050102010706020507" pitchFamily="18" charset="2"/>
              </a:rPr>
              <a:t>为已知常数</a:t>
            </a:r>
            <a:r>
              <a:rPr lang="en-US" altLang="zh-CN">
                <a:sym typeface="Symbol" panose="05050102010706020507" pitchFamily="18" charset="2"/>
              </a:rPr>
              <a:t>. </a:t>
            </a:r>
            <a:r>
              <a:rPr lang="zh-CN" altLang="en-US">
                <a:sym typeface="Symbol" panose="05050102010706020507" pitchFamily="18" charset="2"/>
              </a:rPr>
              <a:t>可得拒绝域为</a:t>
            </a:r>
          </a:p>
        </p:txBody>
      </p:sp>
      <p:graphicFrame>
        <p:nvGraphicFramePr>
          <p:cNvPr id="182275" name="Object 3"/>
          <p:cNvGraphicFramePr>
            <a:graphicFrameLocks noChangeAspect="1"/>
          </p:cNvGraphicFramePr>
          <p:nvPr/>
        </p:nvGraphicFramePr>
        <p:xfrm>
          <a:off x="1908175" y="1628775"/>
          <a:ext cx="5969000" cy="1130300"/>
        </p:xfrm>
        <a:graphic>
          <a:graphicData uri="http://schemas.openxmlformats.org/presentationml/2006/ole">
            <mc:AlternateContent xmlns:mc="http://schemas.openxmlformats.org/markup-compatibility/2006">
              <mc:Choice xmlns:v="urn:schemas-microsoft-com:vml" Requires="v">
                <p:oleObj spid="_x0000_s182276" name="Equation" r:id="rId3" imgW="5968800" imgH="1130040" progId="Equation.DSMT4">
                  <p:embed/>
                </p:oleObj>
              </mc:Choice>
              <mc:Fallback>
                <p:oleObj name="Equation" r:id="rId3" imgW="5968800" imgH="1130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628775"/>
                        <a:ext cx="59690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51F50DC-E886-485E-95A7-28D0CD67C1F8}" type="slidenum">
              <a:rPr lang="en-US" altLang="zh-CN"/>
              <a:pPr/>
              <a:t>42</a:t>
            </a:fld>
            <a:endParaRPr lang="en-US" altLang="zh-CN"/>
          </a:p>
        </p:txBody>
      </p:sp>
      <p:sp>
        <p:nvSpPr>
          <p:cNvPr id="183300" name="Rectangle 4"/>
          <p:cNvSpPr>
            <a:spLocks noGrp="1" noChangeArrowheads="1"/>
          </p:cNvSpPr>
          <p:nvPr>
            <p:ph type="title"/>
          </p:nvPr>
        </p:nvSpPr>
        <p:spPr>
          <a:xfrm>
            <a:off x="457200" y="277813"/>
            <a:ext cx="8507413" cy="5599112"/>
          </a:xfrm>
        </p:spPr>
        <p:txBody>
          <a:bodyPr/>
          <a:lstStyle/>
          <a:p>
            <a:r>
              <a:rPr lang="zh-CN" altLang="en-US" b="1">
                <a:solidFill>
                  <a:schemeClr val="hlink"/>
                </a:solidFill>
              </a:rPr>
              <a:t>例</a:t>
            </a:r>
            <a:r>
              <a:rPr lang="en-US" altLang="zh-CN" b="1">
                <a:solidFill>
                  <a:schemeClr val="hlink"/>
                </a:solidFill>
              </a:rPr>
              <a:t>3</a:t>
            </a:r>
            <a:r>
              <a:rPr lang="en-US" altLang="zh-CN"/>
              <a:t> </a:t>
            </a:r>
            <a:r>
              <a:rPr lang="zh-CN" altLang="en-US"/>
              <a:t>水泥厂用自动包装机包装水泥</a:t>
            </a:r>
            <a:r>
              <a:rPr lang="en-US" altLang="zh-CN"/>
              <a:t>, </a:t>
            </a:r>
            <a:r>
              <a:rPr lang="zh-CN" altLang="en-US"/>
              <a:t>每袋额定重量是</a:t>
            </a:r>
            <a:r>
              <a:rPr lang="en-US" altLang="zh-CN"/>
              <a:t>50kg, </a:t>
            </a:r>
            <a:r>
              <a:rPr lang="zh-CN" altLang="en-US"/>
              <a:t>某日开工后随机抽查了</a:t>
            </a:r>
            <a:r>
              <a:rPr lang="en-US" altLang="zh-CN"/>
              <a:t>9</a:t>
            </a:r>
            <a:r>
              <a:rPr lang="zh-CN" altLang="en-US"/>
              <a:t>袋</a:t>
            </a:r>
            <a:r>
              <a:rPr lang="en-US" altLang="zh-CN"/>
              <a:t>, </a:t>
            </a:r>
            <a:r>
              <a:rPr lang="zh-CN" altLang="en-US"/>
              <a:t>称得重量如下</a:t>
            </a:r>
            <a:r>
              <a:rPr lang="en-US" altLang="zh-CN"/>
              <a:t>:</a:t>
            </a:r>
            <a:br>
              <a:rPr lang="en-US" altLang="zh-CN"/>
            </a:br>
            <a:r>
              <a:rPr lang="en-US" altLang="zh-CN"/>
              <a:t>49.6 49.3 50.1 50.0 49.2 49.9 49.8 51.0 51.2</a:t>
            </a:r>
            <a:br>
              <a:rPr lang="en-US" altLang="zh-CN"/>
            </a:br>
            <a:r>
              <a:rPr lang="zh-CN" altLang="en-US"/>
              <a:t>设每袋重量服从正态分布</a:t>
            </a:r>
            <a:r>
              <a:rPr lang="en-US" altLang="zh-CN"/>
              <a:t>, </a:t>
            </a:r>
            <a:r>
              <a:rPr lang="zh-CN" altLang="en-US"/>
              <a:t>问包装机工作是否正常</a:t>
            </a:r>
            <a:r>
              <a:rPr lang="en-US" altLang="zh-CN"/>
              <a:t>(</a:t>
            </a:r>
            <a:r>
              <a:rPr lang="en-US" altLang="zh-CN" i="1">
                <a:latin typeface="Symbol" panose="05050102010706020507" pitchFamily="18" charset="2"/>
              </a:rPr>
              <a:t>a</a:t>
            </a:r>
            <a:r>
              <a:rPr lang="en-US" altLang="zh-CN"/>
              <a:t>=0.05)?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06E47381-AA69-4E4B-9E32-78BA38E66FE1}" type="slidenum">
              <a:rPr lang="en-US" altLang="zh-CN"/>
              <a:pPr/>
              <a:t>43</a:t>
            </a:fld>
            <a:endParaRPr lang="en-US" altLang="zh-CN"/>
          </a:p>
        </p:txBody>
      </p:sp>
      <p:sp>
        <p:nvSpPr>
          <p:cNvPr id="185348" name="Rectangle 4"/>
          <p:cNvSpPr>
            <a:spLocks noGrp="1" noChangeArrowheads="1"/>
          </p:cNvSpPr>
          <p:nvPr>
            <p:ph type="title"/>
          </p:nvPr>
        </p:nvSpPr>
        <p:spPr>
          <a:xfrm>
            <a:off x="323850" y="260350"/>
            <a:ext cx="8435975" cy="3024188"/>
          </a:xfrm>
        </p:spPr>
        <p:txBody>
          <a:bodyPr/>
          <a:lstStyle/>
          <a:p>
            <a:r>
              <a:rPr lang="zh-CN" altLang="en-US" b="1">
                <a:solidFill>
                  <a:schemeClr val="hlink"/>
                </a:solidFill>
              </a:rPr>
              <a:t>解</a:t>
            </a:r>
            <a:r>
              <a:rPr lang="zh-CN" altLang="en-US"/>
              <a:t> 建立假设</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t>=50, </a:t>
            </a:r>
            <a:r>
              <a:rPr lang="en-US" altLang="zh-CN" i="1"/>
              <a:t>H</a:t>
            </a:r>
            <a:r>
              <a:rPr lang="en-US" altLang="zh-CN" baseline="-25000"/>
              <a:t>1</a:t>
            </a:r>
            <a:r>
              <a:rPr lang="en-US" altLang="zh-CN"/>
              <a:t>:</a:t>
            </a:r>
            <a:r>
              <a:rPr lang="en-US" altLang="zh-CN" i="1">
                <a:latin typeface="Symbol" panose="05050102010706020507" pitchFamily="18" charset="2"/>
              </a:rPr>
              <a:t>m</a:t>
            </a:r>
            <a:r>
              <a:rPr lang="en-US" altLang="zh-CN">
                <a:sym typeface="Symbol" panose="05050102010706020507" pitchFamily="18" charset="2"/>
              </a:rPr>
              <a:t>50</a:t>
            </a:r>
            <a:br>
              <a:rPr lang="en-US" altLang="zh-CN">
                <a:sym typeface="Symbol" panose="05050102010706020507" pitchFamily="18" charset="2"/>
              </a:rPr>
            </a:br>
            <a:r>
              <a:rPr lang="zh-CN" altLang="en-US">
                <a:sym typeface="Symbol" panose="05050102010706020507" pitchFamily="18" charset="2"/>
              </a:rPr>
              <a:t>样本容量</a:t>
            </a:r>
            <a:r>
              <a:rPr lang="en-US" altLang="zh-CN" i="1">
                <a:sym typeface="Symbol" panose="05050102010706020507" pitchFamily="18" charset="2"/>
              </a:rPr>
              <a:t>n</a:t>
            </a:r>
            <a:r>
              <a:rPr lang="en-US" altLang="zh-CN">
                <a:sym typeface="Symbol" panose="05050102010706020507" pitchFamily="18" charset="2"/>
              </a:rPr>
              <a:t>=9, </a:t>
            </a:r>
            <a:r>
              <a:rPr lang="zh-CN" altLang="en-US">
                <a:sym typeface="Symbol" panose="05050102010706020507" pitchFamily="18" charset="2"/>
              </a:rPr>
              <a:t>因此</a:t>
            </a:r>
            <a:r>
              <a:rPr lang="en-US" altLang="zh-CN" i="1">
                <a:sym typeface="Symbol" panose="05050102010706020507" pitchFamily="18" charset="2"/>
              </a:rPr>
              <a:t>t</a:t>
            </a:r>
            <a:r>
              <a:rPr lang="zh-CN" altLang="en-US">
                <a:sym typeface="Symbol" panose="05050102010706020507" pitchFamily="18" charset="2"/>
              </a:rPr>
              <a:t>分布的自由度为</a:t>
            </a:r>
            <a:r>
              <a:rPr lang="en-US" altLang="zh-CN">
                <a:sym typeface="Symbol" panose="05050102010706020507" pitchFamily="18" charset="2"/>
              </a:rPr>
              <a:t>8, </a:t>
            </a:r>
            <a:r>
              <a:rPr lang="zh-CN" altLang="en-US">
                <a:sym typeface="Symbol" panose="05050102010706020507" pitchFamily="18" charset="2"/>
              </a:rPr>
              <a:t>对于给定的显著性水平</a:t>
            </a:r>
            <a:r>
              <a:rPr lang="en-US" altLang="zh-CN" i="1">
                <a:latin typeface="Symbol" panose="05050102010706020507" pitchFamily="18" charset="2"/>
                <a:sym typeface="Symbol" panose="05050102010706020507" pitchFamily="18" charset="2"/>
              </a:rPr>
              <a:t>a</a:t>
            </a:r>
            <a:r>
              <a:rPr lang="en-US" altLang="zh-CN">
                <a:sym typeface="Symbol" panose="05050102010706020507" pitchFamily="18" charset="2"/>
              </a:rPr>
              <a:t>=0.05, </a:t>
            </a:r>
            <a:r>
              <a:rPr lang="zh-CN" altLang="en-US">
                <a:sym typeface="Symbol" panose="05050102010706020507" pitchFamily="18" charset="2"/>
              </a:rPr>
              <a:t>查</a:t>
            </a:r>
            <a:r>
              <a:rPr lang="en-US" altLang="zh-CN" i="1">
                <a:sym typeface="Symbol" panose="05050102010706020507" pitchFamily="18" charset="2"/>
              </a:rPr>
              <a:t>t</a:t>
            </a:r>
            <a:r>
              <a:rPr lang="zh-CN" altLang="en-US">
                <a:sym typeface="Symbol" panose="05050102010706020507" pitchFamily="18" charset="2"/>
              </a:rPr>
              <a:t>分布表得</a:t>
            </a:r>
            <a:br>
              <a:rPr lang="zh-CN" altLang="en-US">
                <a:sym typeface="Symbol" panose="05050102010706020507" pitchFamily="18" charset="2"/>
              </a:rPr>
            </a:b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baseline="-25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a:t>
            </a:r>
            <a:r>
              <a:rPr lang="en-US" altLang="zh-CN" i="1">
                <a:sym typeface="Symbol" panose="05050102010706020507" pitchFamily="18" charset="2"/>
              </a:rPr>
              <a:t>t</a:t>
            </a:r>
            <a:r>
              <a:rPr lang="en-US" altLang="zh-CN" baseline="-25000">
                <a:sym typeface="Symbol" panose="05050102010706020507" pitchFamily="18" charset="2"/>
              </a:rPr>
              <a:t>0.025</a:t>
            </a:r>
            <a:r>
              <a:rPr lang="en-US" altLang="zh-CN">
                <a:sym typeface="Symbol" panose="05050102010706020507" pitchFamily="18" charset="2"/>
              </a:rPr>
              <a:t>(8)=2.306, </a:t>
            </a:r>
            <a:r>
              <a:rPr lang="zh-CN" altLang="en-US">
                <a:sym typeface="Symbol" panose="05050102010706020507" pitchFamily="18" charset="2"/>
              </a:rPr>
              <a:t>从而拒绝域为</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|&gt;2.306. </a:t>
            </a:r>
            <a:r>
              <a:rPr lang="zh-CN" altLang="en-US">
                <a:sym typeface="Symbol" panose="05050102010706020507" pitchFamily="18" charset="2"/>
              </a:rPr>
              <a:t>由数据计算出</a:t>
            </a:r>
            <a:r>
              <a:rPr lang="zh-CN" altLang="en-US" baseline="-2000">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=49.9, </a:t>
            </a:r>
            <a:r>
              <a:rPr lang="en-US" altLang="zh-CN" i="1">
                <a:sym typeface="Symbol" panose="05050102010706020507" pitchFamily="18" charset="2"/>
              </a:rPr>
              <a:t>s</a:t>
            </a:r>
            <a:r>
              <a:rPr lang="en-US" altLang="zh-CN" baseline="30000">
                <a:sym typeface="Symbol" panose="05050102010706020507" pitchFamily="18" charset="2"/>
              </a:rPr>
              <a:t>2</a:t>
            </a:r>
            <a:r>
              <a:rPr lang="en-US" altLang="zh-CN">
                <a:sym typeface="Symbol" panose="05050102010706020507" pitchFamily="18" charset="2"/>
              </a:rPr>
              <a:t>=0.29,</a:t>
            </a:r>
          </a:p>
        </p:txBody>
      </p:sp>
      <p:graphicFrame>
        <p:nvGraphicFramePr>
          <p:cNvPr id="185349" name="Object 5"/>
          <p:cNvGraphicFramePr>
            <a:graphicFrameLocks noChangeAspect="1"/>
          </p:cNvGraphicFramePr>
          <p:nvPr/>
        </p:nvGraphicFramePr>
        <p:xfrm>
          <a:off x="1979613" y="3213100"/>
          <a:ext cx="4876800" cy="1206500"/>
        </p:xfrm>
        <a:graphic>
          <a:graphicData uri="http://schemas.openxmlformats.org/presentationml/2006/ole">
            <mc:AlternateContent xmlns:mc="http://schemas.openxmlformats.org/markup-compatibility/2006">
              <mc:Choice xmlns:v="urn:schemas-microsoft-com:vml" Requires="v">
                <p:oleObj spid="_x0000_s185351" name="Equation" r:id="rId3" imgW="4876560" imgH="1206360" progId="Equation.DSMT4">
                  <p:embed/>
                </p:oleObj>
              </mc:Choice>
              <mc:Fallback>
                <p:oleObj name="Equation" r:id="rId3" imgW="4876560" imgH="12063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213100"/>
                        <a:ext cx="48768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0" name="Text Box 6"/>
          <p:cNvSpPr txBox="1">
            <a:spLocks noChangeArrowheads="1"/>
          </p:cNvSpPr>
          <p:nvPr/>
        </p:nvSpPr>
        <p:spPr bwMode="auto">
          <a:xfrm>
            <a:off x="395288" y="4652963"/>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故应接受</a:t>
            </a:r>
            <a:r>
              <a:rPr lang="en-US" altLang="zh-CN" i="1"/>
              <a:t>H</a:t>
            </a:r>
            <a:r>
              <a:rPr lang="en-US" altLang="zh-CN" baseline="-25000"/>
              <a:t>0</a:t>
            </a:r>
            <a:r>
              <a:rPr lang="en-US" altLang="zh-CN"/>
              <a:t>, </a:t>
            </a:r>
            <a:r>
              <a:rPr lang="zh-CN" altLang="en-US"/>
              <a:t>即认为包装机工作正常</a:t>
            </a:r>
            <a:r>
              <a:rPr lang="en-US" altLang="zh-CN"/>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8CF2637D-E29C-456F-B4EC-8129631015B5}" type="slidenum">
              <a:rPr lang="en-US" altLang="zh-CN"/>
              <a:pPr/>
              <a:t>44</a:t>
            </a:fld>
            <a:endParaRPr lang="en-US" altLang="zh-CN"/>
          </a:p>
        </p:txBody>
      </p:sp>
      <p:sp>
        <p:nvSpPr>
          <p:cNvPr id="187396" name="Rectangle 4"/>
          <p:cNvSpPr>
            <a:spLocks noGrp="1" noChangeArrowheads="1"/>
          </p:cNvSpPr>
          <p:nvPr>
            <p:ph type="title"/>
          </p:nvPr>
        </p:nvSpPr>
        <p:spPr>
          <a:xfrm>
            <a:off x="457200" y="277813"/>
            <a:ext cx="8229600" cy="5815012"/>
          </a:xfrm>
        </p:spPr>
        <p:txBody>
          <a:bodyPr/>
          <a:lstStyle/>
          <a:p>
            <a:r>
              <a:rPr lang="zh-CN" altLang="en-US" b="1">
                <a:solidFill>
                  <a:schemeClr val="hlink"/>
                </a:solidFill>
              </a:rPr>
              <a:t>例</a:t>
            </a:r>
            <a:r>
              <a:rPr lang="en-US" altLang="zh-CN" b="1">
                <a:solidFill>
                  <a:schemeClr val="hlink"/>
                </a:solidFill>
              </a:rPr>
              <a:t>4</a:t>
            </a:r>
            <a:r>
              <a:rPr lang="en-US" altLang="zh-CN"/>
              <a:t> </a:t>
            </a:r>
            <a:r>
              <a:rPr lang="zh-CN" altLang="en-US"/>
              <a:t>一公司声称某种类型的电池的平均寿命至少为</a:t>
            </a:r>
            <a:r>
              <a:rPr lang="en-US" altLang="zh-CN"/>
              <a:t>21.5</a:t>
            </a:r>
            <a:r>
              <a:rPr lang="zh-CN" altLang="en-US"/>
              <a:t>小时</a:t>
            </a:r>
            <a:r>
              <a:rPr lang="en-US" altLang="zh-CN"/>
              <a:t>. </a:t>
            </a:r>
            <a:r>
              <a:rPr lang="zh-CN" altLang="en-US"/>
              <a:t>有一实验室检验了该公司制造的</a:t>
            </a:r>
            <a:r>
              <a:rPr lang="en-US" altLang="zh-CN"/>
              <a:t>6</a:t>
            </a:r>
            <a:r>
              <a:rPr lang="zh-CN" altLang="en-US"/>
              <a:t>套电池</a:t>
            </a:r>
            <a:r>
              <a:rPr lang="en-US" altLang="zh-CN"/>
              <a:t>, </a:t>
            </a:r>
            <a:r>
              <a:rPr lang="zh-CN" altLang="en-US"/>
              <a:t>得到如下的寿命小时数</a:t>
            </a:r>
            <a:r>
              <a:rPr lang="en-US" altLang="zh-CN"/>
              <a:t>:</a:t>
            </a:r>
            <a:br>
              <a:rPr lang="en-US" altLang="zh-CN"/>
            </a:br>
            <a:r>
              <a:rPr lang="en-US" altLang="zh-CN"/>
              <a:t>	19, 18, 22, 20, 16, 25</a:t>
            </a:r>
            <a:br>
              <a:rPr lang="en-US" altLang="zh-CN"/>
            </a:br>
            <a:r>
              <a:rPr lang="zh-CN" altLang="en-US"/>
              <a:t>试问</a:t>
            </a:r>
            <a:r>
              <a:rPr lang="en-US" altLang="zh-CN"/>
              <a:t>: </a:t>
            </a:r>
            <a:r>
              <a:rPr lang="zh-CN" altLang="en-US"/>
              <a:t>这些结果是否表明</a:t>
            </a:r>
            <a:r>
              <a:rPr lang="en-US" altLang="zh-CN"/>
              <a:t>, </a:t>
            </a:r>
            <a:r>
              <a:rPr lang="zh-CN" altLang="en-US"/>
              <a:t>这种类型的电池低于该公司所声称的寿命</a:t>
            </a:r>
            <a:r>
              <a:rPr lang="en-US" altLang="zh-CN"/>
              <a:t>? (</a:t>
            </a:r>
            <a:r>
              <a:rPr lang="zh-CN" altLang="en-US"/>
              <a:t>显著性水平</a:t>
            </a:r>
            <a:r>
              <a:rPr lang="en-US" altLang="zh-CN" i="1">
                <a:latin typeface="Symbol" panose="05050102010706020507" pitchFamily="18" charset="2"/>
              </a:rPr>
              <a:t>a</a:t>
            </a:r>
            <a:r>
              <a:rPr lang="en-US" altLang="zh-CN"/>
              <a:t>=0.05).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82F1DF8E-3DD9-46A7-BAEF-A8479A5EA908}" type="slidenum">
              <a:rPr lang="en-US" altLang="zh-CN"/>
              <a:pPr/>
              <a:t>45</a:t>
            </a:fld>
            <a:endParaRPr lang="en-US" altLang="zh-CN"/>
          </a:p>
        </p:txBody>
      </p:sp>
      <p:sp>
        <p:nvSpPr>
          <p:cNvPr id="189444" name="Rectangle 4"/>
          <p:cNvSpPr>
            <a:spLocks noGrp="1" noChangeArrowheads="1"/>
          </p:cNvSpPr>
          <p:nvPr>
            <p:ph type="title"/>
          </p:nvPr>
        </p:nvSpPr>
        <p:spPr>
          <a:xfrm>
            <a:off x="468313" y="115888"/>
            <a:ext cx="8229600" cy="3511550"/>
          </a:xfrm>
        </p:spPr>
        <p:txBody>
          <a:bodyPr/>
          <a:lstStyle/>
          <a:p>
            <a:r>
              <a:rPr lang="zh-CN" altLang="en-US" b="1">
                <a:solidFill>
                  <a:schemeClr val="hlink"/>
                </a:solidFill>
              </a:rPr>
              <a:t>解</a:t>
            </a:r>
            <a:r>
              <a:rPr lang="zh-CN" altLang="en-US"/>
              <a:t> 可把上述问题归纳为下述假设检验问题</a:t>
            </a:r>
            <a:r>
              <a:rPr lang="en-US" altLang="zh-CN"/>
              <a:t>: </a:t>
            </a:r>
            <a:r>
              <a:rPr lang="en-US" altLang="zh-CN" i="1"/>
              <a:t>H</a:t>
            </a:r>
            <a:r>
              <a:rPr lang="en-US" altLang="zh-CN" baseline="-25000"/>
              <a:t>0</a:t>
            </a:r>
            <a:r>
              <a:rPr lang="en-US" altLang="zh-CN"/>
              <a:t>:</a:t>
            </a:r>
            <a:r>
              <a:rPr lang="en-US" altLang="zh-CN" i="1">
                <a:latin typeface="Symbol" panose="05050102010706020507" pitchFamily="18" charset="2"/>
              </a:rPr>
              <a:t>m</a:t>
            </a:r>
            <a:r>
              <a:rPr lang="en-US" altLang="zh-CN">
                <a:sym typeface="Symbol" panose="05050102010706020507" pitchFamily="18" charset="2"/>
              </a:rPr>
              <a:t>21.5,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m</a:t>
            </a:r>
            <a:r>
              <a:rPr lang="en-US" altLang="zh-CN">
                <a:sym typeface="Symbol" panose="05050102010706020507" pitchFamily="18" charset="2"/>
              </a:rPr>
              <a:t>&lt;21.5.</a:t>
            </a:r>
            <a:br>
              <a:rPr lang="en-US" altLang="zh-CN">
                <a:sym typeface="Symbol" panose="05050102010706020507" pitchFamily="18" charset="2"/>
              </a:rPr>
            </a:br>
            <a:r>
              <a:rPr lang="en-US" altLang="zh-CN" i="1">
                <a:latin typeface="Symbol" panose="05050102010706020507" pitchFamily="18" charset="2"/>
                <a:sym typeface="Symbol" panose="05050102010706020507" pitchFamily="18" charset="2"/>
              </a:rPr>
              <a:t>m</a:t>
            </a:r>
            <a:r>
              <a:rPr lang="en-US" altLang="zh-CN" baseline="-25000">
                <a:sym typeface="Symbol" panose="05050102010706020507" pitchFamily="18" charset="2"/>
              </a:rPr>
              <a:t>0</a:t>
            </a:r>
            <a:r>
              <a:rPr lang="en-US" altLang="zh-CN">
                <a:sym typeface="Symbol" panose="05050102010706020507" pitchFamily="18" charset="2"/>
              </a:rPr>
              <a:t>=21.5, </a:t>
            </a:r>
            <a:r>
              <a:rPr lang="en-US" altLang="zh-CN" i="1">
                <a:sym typeface="Symbol" panose="05050102010706020507" pitchFamily="18" charset="2"/>
              </a:rPr>
              <a:t>n</a:t>
            </a:r>
            <a:r>
              <a:rPr lang="en-US" altLang="zh-CN">
                <a:sym typeface="Symbol" panose="05050102010706020507" pitchFamily="18" charset="2"/>
              </a:rPr>
              <a:t>=6, </a:t>
            </a:r>
            <a:r>
              <a:rPr lang="zh-CN" altLang="en-US">
                <a:sym typeface="Symbol" panose="05050102010706020507" pitchFamily="18" charset="2"/>
              </a:rPr>
              <a:t>对于给定的显著性水平</a:t>
            </a:r>
            <a:r>
              <a:rPr lang="en-US" altLang="zh-CN" i="1">
                <a:latin typeface="Symbol" panose="05050102010706020507" pitchFamily="18" charset="2"/>
                <a:sym typeface="Symbol" panose="05050102010706020507" pitchFamily="18" charset="2"/>
              </a:rPr>
              <a:t>a</a:t>
            </a:r>
            <a:r>
              <a:rPr lang="en-US" altLang="zh-CN">
                <a:sym typeface="Symbol" panose="05050102010706020507" pitchFamily="18" charset="2"/>
              </a:rPr>
              <a:t>=0.05, </a:t>
            </a:r>
            <a:r>
              <a:rPr lang="zh-CN" altLang="en-US">
                <a:sym typeface="Symbol" panose="05050102010706020507" pitchFamily="18" charset="2"/>
              </a:rPr>
              <a:t>查表得</a:t>
            </a:r>
            <a:r>
              <a:rPr lang="en-US" altLang="zh-CN" i="1">
                <a:sym typeface="Symbol" panose="05050102010706020507" pitchFamily="18" charset="2"/>
              </a:rPr>
              <a:t>t</a:t>
            </a:r>
            <a:r>
              <a:rPr lang="en-US" altLang="zh-CN" i="1" baseline="-25000">
                <a:latin typeface="Symbol" panose="05050102010706020507" pitchFamily="18" charset="2"/>
                <a:sym typeface="Symbol" panose="05050102010706020507" pitchFamily="18" charset="2"/>
              </a:rPr>
              <a:t>a</a:t>
            </a:r>
            <a:r>
              <a:rPr lang="en-US" altLang="zh-CN">
                <a:sym typeface="Symbol" panose="05050102010706020507" pitchFamily="18" charset="2"/>
              </a:rPr>
              <a:t>(</a:t>
            </a:r>
            <a:r>
              <a:rPr lang="en-US" altLang="zh-CN" i="1">
                <a:sym typeface="Symbol" panose="05050102010706020507" pitchFamily="18" charset="2"/>
              </a:rPr>
              <a:t>n</a:t>
            </a:r>
            <a:r>
              <a:rPr lang="en-US" altLang="zh-CN">
                <a:latin typeface="Symbol" panose="05050102010706020507" pitchFamily="18" charset="2"/>
                <a:sym typeface="Symbol" panose="05050102010706020507" pitchFamily="18" charset="2"/>
              </a:rPr>
              <a:t>-</a:t>
            </a:r>
            <a:r>
              <a:rPr lang="en-US" altLang="zh-CN">
                <a:sym typeface="Symbol" panose="05050102010706020507" pitchFamily="18" charset="2"/>
              </a:rPr>
              <a:t>1)=</a:t>
            </a:r>
            <a:r>
              <a:rPr lang="en-US" altLang="zh-CN" i="1">
                <a:sym typeface="Symbol" panose="05050102010706020507" pitchFamily="18" charset="2"/>
              </a:rPr>
              <a:t>t</a:t>
            </a:r>
            <a:r>
              <a:rPr lang="en-US" altLang="zh-CN" baseline="-25000">
                <a:sym typeface="Symbol" panose="05050102010706020507" pitchFamily="18" charset="2"/>
              </a:rPr>
              <a:t>0.05</a:t>
            </a:r>
            <a:r>
              <a:rPr lang="en-US" altLang="zh-CN">
                <a:sym typeface="Symbol" panose="05050102010706020507" pitchFamily="18" charset="2"/>
              </a:rPr>
              <a:t>(5)=2.015.</a:t>
            </a:r>
            <a:br>
              <a:rPr lang="en-US" altLang="zh-CN">
                <a:sym typeface="Symbol" panose="05050102010706020507" pitchFamily="18" charset="2"/>
              </a:rPr>
            </a:br>
            <a:r>
              <a:rPr lang="zh-CN" altLang="en-US">
                <a:sym typeface="Symbol" panose="05050102010706020507" pitchFamily="18" charset="2"/>
              </a:rPr>
              <a:t>再据测得的</a:t>
            </a:r>
            <a:r>
              <a:rPr lang="en-US" altLang="zh-CN">
                <a:sym typeface="Symbol" panose="05050102010706020507" pitchFamily="18" charset="2"/>
              </a:rPr>
              <a:t>6</a:t>
            </a:r>
            <a:r>
              <a:rPr lang="zh-CN" altLang="en-US">
                <a:sym typeface="Symbol" panose="05050102010706020507" pitchFamily="18" charset="2"/>
              </a:rPr>
              <a:t>个寿命小时数算得</a:t>
            </a:r>
            <a:br>
              <a:rPr lang="zh-CN" altLang="en-US">
                <a:sym typeface="Symbol" panose="05050102010706020507" pitchFamily="18" charset="2"/>
              </a:rPr>
            </a:br>
            <a:r>
              <a:rPr lang="zh-CN" altLang="en-US">
                <a:sym typeface="Symbol" panose="05050102010706020507" pitchFamily="18" charset="2"/>
              </a:rPr>
              <a:t>		</a:t>
            </a:r>
            <a:r>
              <a:rPr lang="zh-CN" altLang="en-US" baseline="-2000">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=20,   </a:t>
            </a:r>
            <a:r>
              <a:rPr lang="en-US" altLang="zh-CN" i="1">
                <a:sym typeface="Symbol" panose="05050102010706020507" pitchFamily="18" charset="2"/>
              </a:rPr>
              <a:t>s</a:t>
            </a:r>
            <a:r>
              <a:rPr lang="en-US" altLang="zh-CN" baseline="30000">
                <a:sym typeface="Symbol" panose="05050102010706020507" pitchFamily="18" charset="2"/>
              </a:rPr>
              <a:t>2</a:t>
            </a:r>
            <a:r>
              <a:rPr lang="en-US" altLang="zh-CN">
                <a:sym typeface="Symbol" panose="05050102010706020507" pitchFamily="18" charset="2"/>
              </a:rPr>
              <a:t>=10.</a:t>
            </a:r>
            <a:endParaRPr lang="en-US" altLang="zh-CN" baseline="-25000">
              <a:sym typeface="Symbol" panose="05050102010706020507" pitchFamily="18" charset="2"/>
            </a:endParaRPr>
          </a:p>
        </p:txBody>
      </p:sp>
      <p:graphicFrame>
        <p:nvGraphicFramePr>
          <p:cNvPr id="189445" name="Object 5"/>
          <p:cNvGraphicFramePr>
            <a:graphicFrameLocks noChangeAspect="1"/>
          </p:cNvGraphicFramePr>
          <p:nvPr/>
        </p:nvGraphicFramePr>
        <p:xfrm>
          <a:off x="1331913" y="3500438"/>
          <a:ext cx="6362700" cy="1130300"/>
        </p:xfrm>
        <a:graphic>
          <a:graphicData uri="http://schemas.openxmlformats.org/presentationml/2006/ole">
            <mc:AlternateContent xmlns:mc="http://schemas.openxmlformats.org/markup-compatibility/2006">
              <mc:Choice xmlns:v="urn:schemas-microsoft-com:vml" Requires="v">
                <p:oleObj spid="_x0000_s189447" name="Equation" r:id="rId3" imgW="6362640" imgH="1130040" progId="Equation.DSMT4">
                  <p:embed/>
                </p:oleObj>
              </mc:Choice>
              <mc:Fallback>
                <p:oleObj name="Equation" r:id="rId3" imgW="6362640" imgH="1130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500438"/>
                        <a:ext cx="63627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6" name="Text Box 6"/>
          <p:cNvSpPr txBox="1">
            <a:spLocks noChangeArrowheads="1"/>
          </p:cNvSpPr>
          <p:nvPr/>
        </p:nvSpPr>
        <p:spPr bwMode="auto">
          <a:xfrm>
            <a:off x="395288" y="4724400"/>
            <a:ext cx="8280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因</a:t>
            </a:r>
            <a:r>
              <a:rPr lang="en-US" altLang="zh-CN" i="1"/>
              <a:t>t</a:t>
            </a:r>
            <a:r>
              <a:rPr lang="en-US" altLang="zh-CN">
                <a:latin typeface="Symbol" panose="05050102010706020507" pitchFamily="18" charset="2"/>
              </a:rPr>
              <a:t>=-</a:t>
            </a:r>
            <a:r>
              <a:rPr lang="en-US" altLang="zh-CN"/>
              <a:t>1.162&gt;</a:t>
            </a:r>
            <a:r>
              <a:rPr lang="en-US" altLang="zh-CN">
                <a:latin typeface="Symbol" panose="05050102010706020507" pitchFamily="18" charset="2"/>
              </a:rPr>
              <a:t>-</a:t>
            </a:r>
            <a:r>
              <a:rPr lang="en-US" altLang="zh-CN"/>
              <a:t>2.015</a:t>
            </a:r>
            <a:r>
              <a:rPr lang="en-US" altLang="zh-CN">
                <a:latin typeface="Symbol" panose="05050102010706020507" pitchFamily="18" charset="2"/>
              </a:rPr>
              <a:t>=-</a:t>
            </a:r>
            <a:r>
              <a:rPr lang="en-US" altLang="zh-CN" i="1"/>
              <a:t>t</a:t>
            </a:r>
            <a:r>
              <a:rPr lang="en-US" altLang="zh-CN" baseline="-25000"/>
              <a:t>0.05</a:t>
            </a:r>
            <a:r>
              <a:rPr lang="en-US" altLang="zh-CN"/>
              <a:t>(5), </a:t>
            </a:r>
            <a:r>
              <a:rPr lang="zh-CN" altLang="en-US"/>
              <a:t>所以不能否定原假设</a:t>
            </a:r>
            <a:r>
              <a:rPr lang="en-US" altLang="zh-CN" i="1"/>
              <a:t>H</a:t>
            </a:r>
            <a:r>
              <a:rPr lang="en-US" altLang="zh-CN" baseline="-25000"/>
              <a:t>0</a:t>
            </a:r>
            <a:r>
              <a:rPr lang="en-US" altLang="zh-CN"/>
              <a:t>, </a:t>
            </a:r>
            <a:r>
              <a:rPr lang="zh-CN" altLang="en-US"/>
              <a:t>认为这类电池寿命不比公司宣称的寿命差</a:t>
            </a:r>
            <a:r>
              <a:rPr lang="en-US" altLang="zh-CN"/>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7D5724D-5B4B-49D0-9577-55EB09430C94}" type="slidenum">
              <a:rPr lang="en-US" altLang="zh-CN"/>
              <a:pPr/>
              <a:t>46</a:t>
            </a:fld>
            <a:endParaRPr lang="en-US" altLang="zh-CN"/>
          </a:p>
        </p:txBody>
      </p:sp>
      <p:graphicFrame>
        <p:nvGraphicFramePr>
          <p:cNvPr id="191494" name="Object 6"/>
          <p:cNvGraphicFramePr>
            <a:graphicFrameLocks noChangeAspect="1"/>
          </p:cNvGraphicFramePr>
          <p:nvPr/>
        </p:nvGraphicFramePr>
        <p:xfrm>
          <a:off x="320675" y="330200"/>
          <a:ext cx="8472488" cy="5973763"/>
        </p:xfrm>
        <a:graphic>
          <a:graphicData uri="http://schemas.openxmlformats.org/presentationml/2006/ole">
            <mc:AlternateContent xmlns:mc="http://schemas.openxmlformats.org/markup-compatibility/2006">
              <mc:Choice xmlns:v="urn:schemas-microsoft-com:vml" Requires="v">
                <p:oleObj spid="_x0000_s191495" name="Document" r:id="rId3" imgW="8540766" imgH="6039061" progId="Word.Document.8">
                  <p:embed/>
                </p:oleObj>
              </mc:Choice>
              <mc:Fallback>
                <p:oleObj name="Document" r:id="rId3" imgW="8540766" imgH="6039061"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 y="330200"/>
                        <a:ext cx="8472488" cy="597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C28ABF7F-1F37-4716-A6C9-8CDA285F9ED6}" type="slidenum">
              <a:rPr lang="en-US" altLang="zh-CN"/>
              <a:pPr/>
              <a:t>47</a:t>
            </a:fld>
            <a:endParaRPr lang="en-US" altLang="zh-CN"/>
          </a:p>
        </p:txBody>
      </p:sp>
      <p:graphicFrame>
        <p:nvGraphicFramePr>
          <p:cNvPr id="193540" name="Object 4"/>
          <p:cNvGraphicFramePr>
            <a:graphicFrameLocks noChangeAspect="1"/>
          </p:cNvGraphicFramePr>
          <p:nvPr/>
        </p:nvGraphicFramePr>
        <p:xfrm>
          <a:off x="250825" y="260350"/>
          <a:ext cx="8493125" cy="5943600"/>
        </p:xfrm>
        <a:graphic>
          <a:graphicData uri="http://schemas.openxmlformats.org/presentationml/2006/ole">
            <mc:AlternateContent xmlns:mc="http://schemas.openxmlformats.org/markup-compatibility/2006">
              <mc:Choice xmlns:v="urn:schemas-microsoft-com:vml" Requires="v">
                <p:oleObj spid="_x0000_s193541" name="Document" r:id="rId3" imgW="8559086" imgH="6009179" progId="Word.Document.8">
                  <p:embed/>
                </p:oleObj>
              </mc:Choice>
              <mc:Fallback>
                <p:oleObj name="Document" r:id="rId3" imgW="8559086" imgH="600917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493125"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149A501-33AA-4141-B9AF-E2C76D9774C1}" type="slidenum">
              <a:rPr lang="en-US" altLang="zh-CN"/>
              <a:pPr/>
              <a:t>48</a:t>
            </a:fld>
            <a:endParaRPr lang="en-US" altLang="zh-CN"/>
          </a:p>
        </p:txBody>
      </p:sp>
      <p:graphicFrame>
        <p:nvGraphicFramePr>
          <p:cNvPr id="194564" name="Object 4"/>
          <p:cNvGraphicFramePr>
            <a:graphicFrameLocks noChangeAspect="1"/>
          </p:cNvGraphicFramePr>
          <p:nvPr/>
        </p:nvGraphicFramePr>
        <p:xfrm>
          <a:off x="323850" y="260350"/>
          <a:ext cx="8588375" cy="6048375"/>
        </p:xfrm>
        <a:graphic>
          <a:graphicData uri="http://schemas.openxmlformats.org/presentationml/2006/ole">
            <mc:AlternateContent xmlns:mc="http://schemas.openxmlformats.org/markup-compatibility/2006">
              <mc:Choice xmlns:v="urn:schemas-microsoft-com:vml" Requires="v">
                <p:oleObj spid="_x0000_s194565" name="Document" r:id="rId3" imgW="8588901" imgH="6048781" progId="Word.Document.8">
                  <p:embed/>
                </p:oleObj>
              </mc:Choice>
              <mc:Fallback>
                <p:oleObj name="Document" r:id="rId3" imgW="8588901" imgH="604878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8588375"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F8277F8-843B-4F77-8A5F-4EAD3764123F}" type="slidenum">
              <a:rPr lang="en-US" altLang="zh-CN"/>
              <a:pPr/>
              <a:t>49</a:t>
            </a:fld>
            <a:endParaRPr lang="en-US" altLang="zh-CN"/>
          </a:p>
        </p:txBody>
      </p:sp>
      <p:graphicFrame>
        <p:nvGraphicFramePr>
          <p:cNvPr id="195588" name="Object 4"/>
          <p:cNvGraphicFramePr>
            <a:graphicFrameLocks noChangeAspect="1"/>
          </p:cNvGraphicFramePr>
          <p:nvPr/>
        </p:nvGraphicFramePr>
        <p:xfrm>
          <a:off x="320675" y="330200"/>
          <a:ext cx="8385175" cy="5865813"/>
        </p:xfrm>
        <a:graphic>
          <a:graphicData uri="http://schemas.openxmlformats.org/presentationml/2006/ole">
            <mc:AlternateContent xmlns:mc="http://schemas.openxmlformats.org/markup-compatibility/2006">
              <mc:Choice xmlns:v="urn:schemas-microsoft-com:vml" Requires="v">
                <p:oleObj spid="_x0000_s195589" name="Document" r:id="rId3" imgW="8452039" imgH="5931053" progId="Word.Document.8">
                  <p:embed/>
                </p:oleObj>
              </mc:Choice>
              <mc:Fallback>
                <p:oleObj name="Document" r:id="rId3" imgW="8452039" imgH="593105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 y="330200"/>
                        <a:ext cx="8385175" cy="586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
          </p:nvPr>
        </p:nvSpPr>
        <p:spPr/>
        <p:txBody>
          <a:bodyPr/>
          <a:lstStyle/>
          <a:p>
            <a:fld id="{9E4D9F7D-5CCE-43E7-A6E3-DFA590E8E330}" type="slidenum">
              <a:rPr lang="en-US" altLang="zh-CN"/>
              <a:pPr/>
              <a:t>5</a:t>
            </a:fld>
            <a:endParaRPr lang="en-US" altLang="zh-CN"/>
          </a:p>
        </p:txBody>
      </p:sp>
      <p:sp>
        <p:nvSpPr>
          <p:cNvPr id="109572" name="Rectangle 4"/>
          <p:cNvSpPr>
            <a:spLocks noGrp="1" noChangeArrowheads="1"/>
          </p:cNvSpPr>
          <p:nvPr>
            <p:ph type="ctrTitle"/>
          </p:nvPr>
        </p:nvSpPr>
        <p:spPr/>
        <p:txBody>
          <a:bodyPr/>
          <a:lstStyle/>
          <a:p>
            <a:r>
              <a:rPr lang="en-US" altLang="zh-CN">
                <a:cs typeface="Times New Roman" panose="02020603050405020304" pitchFamily="18" charset="0"/>
              </a:rPr>
              <a:t>§</a:t>
            </a:r>
            <a:r>
              <a:rPr lang="en-US" altLang="zh-CN"/>
              <a:t>7.1 </a:t>
            </a:r>
            <a:r>
              <a:rPr lang="zh-CN" altLang="en-US"/>
              <a:t>假设检验的基本概念</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A8B6E78D-3528-4451-9B33-DE92C2F60C09}" type="slidenum">
              <a:rPr lang="en-US" altLang="zh-CN"/>
              <a:pPr/>
              <a:t>50</a:t>
            </a:fld>
            <a:endParaRPr lang="en-US" altLang="zh-CN"/>
          </a:p>
        </p:txBody>
      </p:sp>
      <p:graphicFrame>
        <p:nvGraphicFramePr>
          <p:cNvPr id="196610" name="Object 2"/>
          <p:cNvGraphicFramePr>
            <a:graphicFrameLocks noChangeAspect="1"/>
          </p:cNvGraphicFramePr>
          <p:nvPr/>
        </p:nvGraphicFramePr>
        <p:xfrm>
          <a:off x="320675" y="330200"/>
          <a:ext cx="8366125" cy="5865813"/>
        </p:xfrm>
        <a:graphic>
          <a:graphicData uri="http://schemas.openxmlformats.org/presentationml/2006/ole">
            <mc:AlternateContent xmlns:mc="http://schemas.openxmlformats.org/markup-compatibility/2006">
              <mc:Choice xmlns:v="urn:schemas-microsoft-com:vml" Requires="v">
                <p:oleObj spid="_x0000_s196611" name="Document" r:id="rId3" imgW="8433001" imgH="5931053" progId="Word.Document.8">
                  <p:embed/>
                </p:oleObj>
              </mc:Choice>
              <mc:Fallback>
                <p:oleObj name="Document" r:id="rId3" imgW="8433001" imgH="593105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 y="330200"/>
                        <a:ext cx="8366125" cy="586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F53BC442-6FF0-4E04-A3F9-943A2F9D6633}" type="slidenum">
              <a:rPr lang="en-US" altLang="zh-CN"/>
              <a:pPr/>
              <a:t>51</a:t>
            </a:fld>
            <a:endParaRPr lang="en-US" altLang="zh-CN"/>
          </a:p>
        </p:txBody>
      </p:sp>
      <p:sp>
        <p:nvSpPr>
          <p:cNvPr id="197636" name="Rectangle 4"/>
          <p:cNvSpPr>
            <a:spLocks noGrp="1" noChangeArrowheads="1"/>
          </p:cNvSpPr>
          <p:nvPr>
            <p:ph type="title"/>
          </p:nvPr>
        </p:nvSpPr>
        <p:spPr>
          <a:xfrm>
            <a:off x="457200" y="277813"/>
            <a:ext cx="8229600" cy="6103937"/>
          </a:xfrm>
        </p:spPr>
        <p:txBody>
          <a:bodyPr/>
          <a:lstStyle/>
          <a:p>
            <a:r>
              <a:rPr lang="zh-CN" altLang="en-US" b="1">
                <a:solidFill>
                  <a:schemeClr val="hlink"/>
                </a:solidFill>
              </a:rPr>
              <a:t>例</a:t>
            </a:r>
            <a:r>
              <a:rPr lang="en-US" altLang="zh-CN" b="1">
                <a:solidFill>
                  <a:schemeClr val="hlink"/>
                </a:solidFill>
              </a:rPr>
              <a:t>5</a:t>
            </a:r>
            <a:r>
              <a:rPr lang="en-US" altLang="zh-CN"/>
              <a:t> </a:t>
            </a:r>
            <a:r>
              <a:rPr lang="zh-CN" altLang="en-US"/>
              <a:t>厂生产的某种型号的电池</a:t>
            </a:r>
            <a:r>
              <a:rPr lang="en-US" altLang="zh-CN"/>
              <a:t>, </a:t>
            </a:r>
            <a:r>
              <a:rPr lang="zh-CN" altLang="en-US"/>
              <a:t>其寿命</a:t>
            </a:r>
            <a:r>
              <a:rPr lang="en-US" altLang="zh-CN"/>
              <a:t>(</a:t>
            </a:r>
            <a:r>
              <a:rPr lang="zh-CN" altLang="en-US"/>
              <a:t>以小时计</a:t>
            </a:r>
            <a:r>
              <a:rPr lang="en-US" altLang="zh-CN"/>
              <a:t>)</a:t>
            </a:r>
            <a:r>
              <a:rPr lang="zh-CN" altLang="en-US"/>
              <a:t>长期以来服从方差</a:t>
            </a:r>
            <a:r>
              <a:rPr lang="en-US" altLang="zh-CN" i="1">
                <a:latin typeface="Symbol" panose="05050102010706020507" pitchFamily="18" charset="2"/>
              </a:rPr>
              <a:t>s</a:t>
            </a:r>
            <a:r>
              <a:rPr lang="en-US" altLang="zh-CN" baseline="30000"/>
              <a:t>2</a:t>
            </a:r>
            <a:r>
              <a:rPr lang="en-US" altLang="zh-CN"/>
              <a:t>=5000</a:t>
            </a:r>
            <a:r>
              <a:rPr lang="zh-CN" altLang="en-US"/>
              <a:t>的正态分布</a:t>
            </a:r>
            <a:r>
              <a:rPr lang="en-US" altLang="zh-CN"/>
              <a:t>, </a:t>
            </a:r>
            <a:r>
              <a:rPr lang="zh-CN" altLang="en-US"/>
              <a:t>现有一批这种电池</a:t>
            </a:r>
            <a:r>
              <a:rPr lang="en-US" altLang="zh-CN"/>
              <a:t>, </a:t>
            </a:r>
            <a:r>
              <a:rPr lang="zh-CN" altLang="en-US"/>
              <a:t>从它的生产情况来看</a:t>
            </a:r>
            <a:r>
              <a:rPr lang="en-US" altLang="zh-CN"/>
              <a:t>, </a:t>
            </a:r>
            <a:r>
              <a:rPr lang="zh-CN" altLang="en-US"/>
              <a:t>寿命的波动性有所改变</a:t>
            </a:r>
            <a:r>
              <a:rPr lang="en-US" altLang="zh-CN"/>
              <a:t>. </a:t>
            </a:r>
            <a:r>
              <a:rPr lang="zh-CN" altLang="en-US"/>
              <a:t>现在随机取</a:t>
            </a:r>
            <a:r>
              <a:rPr lang="en-US" altLang="zh-CN"/>
              <a:t>26</a:t>
            </a:r>
            <a:r>
              <a:rPr lang="zh-CN" altLang="en-US"/>
              <a:t>只电池</a:t>
            </a:r>
            <a:r>
              <a:rPr lang="en-US" altLang="zh-CN"/>
              <a:t>, </a:t>
            </a:r>
            <a:r>
              <a:rPr lang="zh-CN" altLang="en-US"/>
              <a:t>测出其寿命的样本方差</a:t>
            </a:r>
            <a:r>
              <a:rPr lang="en-US" altLang="zh-CN" i="1"/>
              <a:t>s</a:t>
            </a:r>
            <a:r>
              <a:rPr lang="en-US" altLang="zh-CN" baseline="30000"/>
              <a:t>2</a:t>
            </a:r>
            <a:r>
              <a:rPr lang="en-US" altLang="zh-CN"/>
              <a:t>=9200. </a:t>
            </a:r>
            <a:r>
              <a:rPr lang="zh-CN" altLang="en-US"/>
              <a:t>问根据这一数据能否推断这批电池的寿命的波动性较以往的有显著的变化</a:t>
            </a:r>
            <a:r>
              <a:rPr lang="en-US" altLang="zh-CN"/>
              <a:t>(</a:t>
            </a:r>
            <a:r>
              <a:rPr lang="zh-CN" altLang="en-US"/>
              <a:t>取</a:t>
            </a:r>
            <a:r>
              <a:rPr lang="en-US" altLang="zh-CN" i="1">
                <a:latin typeface="Symbol" panose="05050102010706020507" pitchFamily="18" charset="2"/>
              </a:rPr>
              <a:t>a</a:t>
            </a:r>
            <a:r>
              <a:rPr lang="en-US" altLang="zh-CN"/>
              <a:t>=0.02)?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D0B59E0A-975A-4534-A3FC-7F46253A8767}" type="slidenum">
              <a:rPr lang="en-US" altLang="zh-CN"/>
              <a:pPr/>
              <a:t>52</a:t>
            </a:fld>
            <a:endParaRPr lang="en-US" altLang="zh-CN"/>
          </a:p>
        </p:txBody>
      </p:sp>
      <p:sp>
        <p:nvSpPr>
          <p:cNvPr id="199684" name="Rectangle 4"/>
          <p:cNvSpPr>
            <a:spLocks noGrp="1" noChangeArrowheads="1"/>
          </p:cNvSpPr>
          <p:nvPr>
            <p:ph type="title"/>
          </p:nvPr>
        </p:nvSpPr>
        <p:spPr>
          <a:xfrm>
            <a:off x="457200" y="277813"/>
            <a:ext cx="8229600" cy="774700"/>
          </a:xfrm>
        </p:spPr>
        <p:txBody>
          <a:bodyPr/>
          <a:lstStyle/>
          <a:p>
            <a:r>
              <a:rPr lang="zh-CN" altLang="en-US" b="1">
                <a:solidFill>
                  <a:schemeClr val="hlink"/>
                </a:solidFill>
              </a:rPr>
              <a:t>解</a:t>
            </a:r>
            <a:r>
              <a:rPr lang="zh-CN" altLang="en-US"/>
              <a:t> 检验假设</a:t>
            </a:r>
            <a:r>
              <a:rPr lang="en-US" altLang="zh-CN" i="1"/>
              <a:t>H</a:t>
            </a:r>
            <a:r>
              <a:rPr lang="en-US" altLang="zh-CN" baseline="-25000"/>
              <a:t>0</a:t>
            </a:r>
            <a:r>
              <a:rPr lang="en-US" altLang="zh-CN"/>
              <a:t>:</a:t>
            </a:r>
            <a:r>
              <a:rPr lang="en-US" altLang="zh-CN" i="1">
                <a:latin typeface="Symbol" panose="05050102010706020507" pitchFamily="18" charset="2"/>
              </a:rPr>
              <a:t>s</a:t>
            </a:r>
            <a:r>
              <a:rPr lang="en-US" altLang="zh-CN" baseline="30000"/>
              <a:t>2</a:t>
            </a:r>
            <a:r>
              <a:rPr lang="en-US" altLang="zh-CN"/>
              <a:t>=5000,</a:t>
            </a:r>
            <a:r>
              <a:rPr lang="en-US" altLang="zh-CN" i="1"/>
              <a:t>H</a:t>
            </a:r>
            <a:r>
              <a:rPr lang="en-US" altLang="zh-CN" baseline="-25000"/>
              <a:t>1</a:t>
            </a:r>
            <a:r>
              <a:rPr lang="en-US" altLang="zh-CN"/>
              <a:t>:</a:t>
            </a:r>
            <a:r>
              <a:rPr lang="en-US" altLang="zh-CN" i="1">
                <a:latin typeface="Symbol" panose="05050102010706020507" pitchFamily="18" charset="2"/>
              </a:rPr>
              <a:t>s</a:t>
            </a:r>
            <a:r>
              <a:rPr lang="en-US" altLang="zh-CN" baseline="30000"/>
              <a:t>2</a:t>
            </a:r>
            <a:r>
              <a:rPr lang="en-US" altLang="zh-CN">
                <a:sym typeface="Symbol" panose="05050102010706020507" pitchFamily="18" charset="2"/>
              </a:rPr>
              <a:t>5000.</a:t>
            </a:r>
          </a:p>
        </p:txBody>
      </p:sp>
      <p:graphicFrame>
        <p:nvGraphicFramePr>
          <p:cNvPr id="199685" name="Object 5"/>
          <p:cNvGraphicFramePr>
            <a:graphicFrameLocks noChangeAspect="1"/>
          </p:cNvGraphicFramePr>
          <p:nvPr/>
        </p:nvGraphicFramePr>
        <p:xfrm>
          <a:off x="971550" y="981075"/>
          <a:ext cx="6883400" cy="2108200"/>
        </p:xfrm>
        <a:graphic>
          <a:graphicData uri="http://schemas.openxmlformats.org/presentationml/2006/ole">
            <mc:AlternateContent xmlns:mc="http://schemas.openxmlformats.org/markup-compatibility/2006">
              <mc:Choice xmlns:v="urn:schemas-microsoft-com:vml" Requires="v">
                <p:oleObj spid="_x0000_s199689" name="Equation" r:id="rId3" imgW="6883200" imgH="2108160" progId="Equation.DSMT4">
                  <p:embed/>
                </p:oleObj>
              </mc:Choice>
              <mc:Fallback>
                <p:oleObj name="Equation" r:id="rId3" imgW="6883200" imgH="21081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981075"/>
                        <a:ext cx="6883400"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6" name="Text Box 6"/>
          <p:cNvSpPr txBox="1">
            <a:spLocks noChangeArrowheads="1"/>
          </p:cNvSpPr>
          <p:nvPr/>
        </p:nvSpPr>
        <p:spPr bwMode="auto">
          <a:xfrm>
            <a:off x="323850" y="3213100"/>
            <a:ext cx="2087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算出</a:t>
            </a:r>
          </a:p>
        </p:txBody>
      </p:sp>
      <p:graphicFrame>
        <p:nvGraphicFramePr>
          <p:cNvPr id="199687" name="Object 7"/>
          <p:cNvGraphicFramePr>
            <a:graphicFrameLocks noChangeAspect="1"/>
          </p:cNvGraphicFramePr>
          <p:nvPr/>
        </p:nvGraphicFramePr>
        <p:xfrm>
          <a:off x="1619250" y="3357563"/>
          <a:ext cx="5270500" cy="1231900"/>
        </p:xfrm>
        <a:graphic>
          <a:graphicData uri="http://schemas.openxmlformats.org/presentationml/2006/ole">
            <mc:AlternateContent xmlns:mc="http://schemas.openxmlformats.org/markup-compatibility/2006">
              <mc:Choice xmlns:v="urn:schemas-microsoft-com:vml" Requires="v">
                <p:oleObj spid="_x0000_s199690" name="Equation" r:id="rId5" imgW="5270400" imgH="1231560" progId="Equation.DSMT4">
                  <p:embed/>
                </p:oleObj>
              </mc:Choice>
              <mc:Fallback>
                <p:oleObj name="Equation" r:id="rId5" imgW="5270400" imgH="12315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357563"/>
                        <a:ext cx="52705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8" name="Text Box 8"/>
          <p:cNvSpPr txBox="1">
            <a:spLocks noChangeArrowheads="1"/>
          </p:cNvSpPr>
          <p:nvPr/>
        </p:nvSpPr>
        <p:spPr bwMode="auto">
          <a:xfrm>
            <a:off x="250825" y="4797425"/>
            <a:ext cx="85693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故拒绝</a:t>
            </a:r>
            <a:r>
              <a:rPr lang="en-US" altLang="zh-CN" i="1"/>
              <a:t>H</a:t>
            </a:r>
            <a:r>
              <a:rPr lang="en-US" altLang="zh-CN" baseline="-25000"/>
              <a:t>0</a:t>
            </a:r>
            <a:r>
              <a:rPr lang="en-US" altLang="zh-CN"/>
              <a:t>, </a:t>
            </a:r>
            <a:r>
              <a:rPr lang="zh-CN" altLang="en-US"/>
              <a:t>认为这批电池寿命的波动性较以往有显著变化</a:t>
            </a:r>
            <a:r>
              <a:rPr lang="en-US" altLang="zh-CN"/>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28A477C8-F9CC-44F1-A507-903E5F9ACE08}" type="slidenum">
              <a:rPr lang="en-US" altLang="zh-CN"/>
              <a:pPr/>
              <a:t>53</a:t>
            </a:fld>
            <a:endParaRPr lang="en-US" altLang="zh-CN"/>
          </a:p>
        </p:txBody>
      </p:sp>
      <p:sp>
        <p:nvSpPr>
          <p:cNvPr id="201732" name="Rectangle 4"/>
          <p:cNvSpPr>
            <a:spLocks noGrp="1" noChangeArrowheads="1"/>
          </p:cNvSpPr>
          <p:nvPr>
            <p:ph type="title"/>
          </p:nvPr>
        </p:nvSpPr>
        <p:spPr>
          <a:xfrm>
            <a:off x="457200" y="277813"/>
            <a:ext cx="8229600" cy="5959475"/>
          </a:xfrm>
        </p:spPr>
        <p:txBody>
          <a:bodyPr/>
          <a:lstStyle/>
          <a:p>
            <a:r>
              <a:rPr lang="zh-CN" altLang="en-US" b="1">
                <a:solidFill>
                  <a:schemeClr val="hlink"/>
                </a:solidFill>
              </a:rPr>
              <a:t>例</a:t>
            </a:r>
            <a:r>
              <a:rPr lang="en-US" altLang="zh-CN" b="1">
                <a:solidFill>
                  <a:schemeClr val="hlink"/>
                </a:solidFill>
              </a:rPr>
              <a:t>6</a:t>
            </a:r>
            <a:r>
              <a:rPr lang="en-US" altLang="zh-CN"/>
              <a:t> </a:t>
            </a:r>
            <a:r>
              <a:rPr lang="zh-CN" altLang="en-US"/>
              <a:t>某工厂生产金属丝</a:t>
            </a:r>
            <a:r>
              <a:rPr lang="en-US" altLang="zh-CN"/>
              <a:t>, </a:t>
            </a:r>
            <a:r>
              <a:rPr lang="zh-CN" altLang="en-US"/>
              <a:t>产品指标为折断力</a:t>
            </a:r>
            <a:r>
              <a:rPr lang="en-US" altLang="zh-CN"/>
              <a:t>, </a:t>
            </a:r>
            <a:r>
              <a:rPr lang="zh-CN" altLang="en-US"/>
              <a:t>折断力的方差被用作工厂生产精度的表征</a:t>
            </a:r>
            <a:r>
              <a:rPr lang="en-US" altLang="zh-CN"/>
              <a:t>. </a:t>
            </a:r>
            <a:r>
              <a:rPr lang="zh-CN" altLang="en-US"/>
              <a:t>方差越小</a:t>
            </a:r>
            <a:r>
              <a:rPr lang="en-US" altLang="zh-CN"/>
              <a:t>, </a:t>
            </a:r>
            <a:r>
              <a:rPr lang="zh-CN" altLang="en-US"/>
              <a:t>表明精度越高</a:t>
            </a:r>
            <a:r>
              <a:rPr lang="en-US" altLang="zh-CN"/>
              <a:t>. </a:t>
            </a:r>
            <a:r>
              <a:rPr lang="zh-CN" altLang="en-US"/>
              <a:t>以往工厂一直把方差保持在</a:t>
            </a:r>
            <a:r>
              <a:rPr lang="en-US" altLang="zh-CN"/>
              <a:t>64(kg</a:t>
            </a:r>
            <a:r>
              <a:rPr lang="en-US" altLang="zh-CN" baseline="30000"/>
              <a:t>2</a:t>
            </a:r>
            <a:r>
              <a:rPr lang="en-US" altLang="zh-CN"/>
              <a:t>)</a:t>
            </a:r>
            <a:r>
              <a:rPr lang="zh-CN" altLang="en-US"/>
              <a:t>与</a:t>
            </a:r>
            <a:r>
              <a:rPr lang="en-US" altLang="zh-CN"/>
              <a:t>64</a:t>
            </a:r>
            <a:r>
              <a:rPr lang="zh-CN" altLang="en-US"/>
              <a:t>以下</a:t>
            </a:r>
            <a:r>
              <a:rPr lang="en-US" altLang="zh-CN"/>
              <a:t>. </a:t>
            </a:r>
            <a:r>
              <a:rPr lang="zh-CN" altLang="en-US"/>
              <a:t>最近从一批产品中抽取</a:t>
            </a:r>
            <a:r>
              <a:rPr lang="en-US" altLang="zh-CN"/>
              <a:t>10</a:t>
            </a:r>
            <a:r>
              <a:rPr lang="zh-CN" altLang="en-US"/>
              <a:t>根作折断力试验</a:t>
            </a:r>
            <a:r>
              <a:rPr lang="en-US" altLang="zh-CN"/>
              <a:t>, </a:t>
            </a:r>
            <a:r>
              <a:rPr lang="zh-CN" altLang="en-US"/>
              <a:t>测得的结果</a:t>
            </a:r>
            <a:r>
              <a:rPr lang="en-US" altLang="zh-CN"/>
              <a:t>(</a:t>
            </a:r>
            <a:r>
              <a:rPr lang="zh-CN" altLang="en-US"/>
              <a:t>单位为千克</a:t>
            </a:r>
            <a:r>
              <a:rPr lang="en-US" altLang="zh-CN"/>
              <a:t>)</a:t>
            </a:r>
            <a:r>
              <a:rPr lang="zh-CN" altLang="en-US"/>
              <a:t>如下</a:t>
            </a:r>
            <a:r>
              <a:rPr lang="en-US" altLang="zh-CN"/>
              <a:t>:</a:t>
            </a:r>
            <a:br>
              <a:rPr lang="en-US" altLang="zh-CN"/>
            </a:br>
            <a:r>
              <a:rPr lang="en-US" altLang="zh-CN"/>
              <a:t>578,572,570,568,572,570,572,596,584,570</a:t>
            </a:r>
            <a:br>
              <a:rPr lang="en-US" altLang="zh-CN"/>
            </a:br>
            <a:r>
              <a:rPr lang="zh-CN" altLang="en-US"/>
              <a:t>由上述样本数据得</a:t>
            </a:r>
            <a:r>
              <a:rPr lang="en-US" altLang="zh-CN"/>
              <a:t>: </a:t>
            </a:r>
            <a:r>
              <a:rPr lang="en-US" altLang="zh-CN" baseline="-2000">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=575.2, </a:t>
            </a:r>
            <a:r>
              <a:rPr lang="en-US" altLang="zh-CN" i="1">
                <a:sym typeface="Symbol" panose="05050102010706020507" pitchFamily="18" charset="2"/>
              </a:rPr>
              <a:t>s</a:t>
            </a:r>
            <a:r>
              <a:rPr lang="en-US" altLang="zh-CN" baseline="30000">
                <a:sym typeface="Symbol" panose="05050102010706020507" pitchFamily="18" charset="2"/>
              </a:rPr>
              <a:t>2</a:t>
            </a:r>
            <a:r>
              <a:rPr lang="en-US" altLang="zh-CN">
                <a:sym typeface="Symbol" panose="05050102010706020507" pitchFamily="18" charset="2"/>
              </a:rPr>
              <a:t>=76.74.</a:t>
            </a:r>
            <a:br>
              <a:rPr lang="en-US" altLang="zh-CN">
                <a:sym typeface="Symbol" panose="05050102010706020507" pitchFamily="18" charset="2"/>
              </a:rPr>
            </a:br>
            <a:r>
              <a:rPr lang="zh-CN" altLang="en-US">
                <a:sym typeface="Symbol" panose="05050102010706020507" pitchFamily="18" charset="2"/>
              </a:rPr>
              <a:t>判断折断力的方差是否变大了</a:t>
            </a:r>
            <a:r>
              <a:rPr lang="en-US" altLang="zh-CN">
                <a:sym typeface="Symbol" panose="05050102010706020507" pitchFamily="18" charset="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C18AC8D9-B06F-4E1C-9541-27B85FE5BE9C}" type="slidenum">
              <a:rPr lang="en-US" altLang="zh-CN"/>
              <a:pPr/>
              <a:t>54</a:t>
            </a:fld>
            <a:endParaRPr lang="en-US" altLang="zh-CN"/>
          </a:p>
        </p:txBody>
      </p:sp>
      <p:sp>
        <p:nvSpPr>
          <p:cNvPr id="203780" name="Rectangle 4"/>
          <p:cNvSpPr>
            <a:spLocks noGrp="1" noChangeArrowheads="1"/>
          </p:cNvSpPr>
          <p:nvPr>
            <p:ph type="title"/>
          </p:nvPr>
        </p:nvSpPr>
        <p:spPr/>
        <p:txBody>
          <a:bodyPr/>
          <a:lstStyle/>
          <a:p>
            <a:r>
              <a:rPr lang="zh-CN" altLang="en-US" b="1">
                <a:solidFill>
                  <a:schemeClr val="hlink"/>
                </a:solidFill>
              </a:rPr>
              <a:t>解</a:t>
            </a:r>
            <a:r>
              <a:rPr lang="zh-CN" altLang="en-US"/>
              <a:t> 作假设检验 </a:t>
            </a:r>
            <a:r>
              <a:rPr lang="en-US" altLang="zh-CN" i="1"/>
              <a:t>H</a:t>
            </a:r>
            <a:r>
              <a:rPr lang="en-US" altLang="zh-CN" baseline="-25000"/>
              <a:t>0</a:t>
            </a:r>
            <a:r>
              <a:rPr lang="en-US" altLang="zh-CN"/>
              <a:t>:</a:t>
            </a:r>
            <a:r>
              <a:rPr lang="en-US" altLang="zh-CN" i="1">
                <a:latin typeface="Symbol" panose="05050102010706020507" pitchFamily="18" charset="2"/>
              </a:rPr>
              <a:t>s</a:t>
            </a:r>
            <a:r>
              <a:rPr lang="en-US" altLang="zh-CN" baseline="30000"/>
              <a:t>2</a:t>
            </a:r>
            <a:r>
              <a:rPr lang="en-US" altLang="zh-CN">
                <a:sym typeface="Symbol" panose="05050102010706020507" pitchFamily="18" charset="2"/>
              </a:rPr>
              <a:t>64, </a:t>
            </a:r>
            <a:r>
              <a:rPr lang="en-US" altLang="zh-CN" i="1">
                <a:sym typeface="Symbol" panose="05050102010706020507" pitchFamily="18" charset="2"/>
              </a:rPr>
              <a:t>H</a:t>
            </a:r>
            <a:r>
              <a:rPr lang="en-US" altLang="zh-CN" baseline="-25000">
                <a:sym typeface="Symbol" panose="05050102010706020507" pitchFamily="18" charset="2"/>
              </a:rPr>
              <a:t>1</a:t>
            </a:r>
            <a:r>
              <a:rPr lang="en-US" altLang="zh-CN">
                <a:sym typeface="Symbol" panose="05050102010706020507" pitchFamily="18" charset="2"/>
              </a:rPr>
              <a:t>:</a:t>
            </a:r>
            <a:r>
              <a:rPr lang="en-US" altLang="zh-CN" i="1">
                <a:latin typeface="Symbol" panose="05050102010706020507" pitchFamily="18" charset="2"/>
                <a:sym typeface="Symbol" panose="05050102010706020507" pitchFamily="18" charset="2"/>
              </a:rPr>
              <a:t>s</a:t>
            </a:r>
            <a:r>
              <a:rPr lang="en-US" altLang="zh-CN" baseline="30000">
                <a:sym typeface="Symbol" panose="05050102010706020507" pitchFamily="18" charset="2"/>
              </a:rPr>
              <a:t>2</a:t>
            </a:r>
            <a:r>
              <a:rPr lang="en-US" altLang="zh-CN">
                <a:sym typeface="Symbol" panose="05050102010706020507" pitchFamily="18" charset="2"/>
              </a:rPr>
              <a:t>&gt;64</a:t>
            </a:r>
          </a:p>
        </p:txBody>
      </p:sp>
      <p:graphicFrame>
        <p:nvGraphicFramePr>
          <p:cNvPr id="203781" name="Object 5"/>
          <p:cNvGraphicFramePr>
            <a:graphicFrameLocks noChangeAspect="1"/>
          </p:cNvGraphicFramePr>
          <p:nvPr/>
        </p:nvGraphicFramePr>
        <p:xfrm>
          <a:off x="1331913" y="981075"/>
          <a:ext cx="6129337" cy="4200525"/>
        </p:xfrm>
        <a:graphic>
          <a:graphicData uri="http://schemas.openxmlformats.org/presentationml/2006/ole">
            <mc:AlternateContent xmlns:mc="http://schemas.openxmlformats.org/markup-compatibility/2006">
              <mc:Choice xmlns:v="urn:schemas-microsoft-com:vml" Requires="v">
                <p:oleObj spid="_x0000_s203783" name="Equation" r:id="rId3" imgW="6134040" imgH="4203360" progId="Equation.DSMT4">
                  <p:embed/>
                </p:oleObj>
              </mc:Choice>
              <mc:Fallback>
                <p:oleObj name="Equation" r:id="rId3" imgW="6134040" imgH="42033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81075"/>
                        <a:ext cx="6129337" cy="420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82" name="Text Box 6"/>
          <p:cNvSpPr txBox="1">
            <a:spLocks noChangeArrowheads="1"/>
          </p:cNvSpPr>
          <p:nvPr/>
        </p:nvSpPr>
        <p:spPr bwMode="auto">
          <a:xfrm>
            <a:off x="539750" y="5373688"/>
            <a:ext cx="79930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不能拒绝原假设</a:t>
            </a:r>
            <a:r>
              <a:rPr lang="en-US" altLang="zh-CN" i="1"/>
              <a:t>H</a:t>
            </a:r>
            <a:r>
              <a:rPr lang="en-US" altLang="zh-CN" baseline="-25000"/>
              <a:t>0</a:t>
            </a:r>
            <a:r>
              <a:rPr lang="en-US" altLang="zh-CN"/>
              <a:t>. </a:t>
            </a:r>
            <a:r>
              <a:rPr lang="zh-CN" altLang="en-US"/>
              <a:t>生产流程正常无须调整</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F026060-835D-40C5-99A0-D06EDBE20E8C}" type="slidenum">
              <a:rPr lang="en-US" altLang="zh-CN"/>
              <a:pPr/>
              <a:t>55</a:t>
            </a:fld>
            <a:endParaRPr lang="en-US" altLang="zh-CN"/>
          </a:p>
        </p:txBody>
      </p:sp>
      <p:sp>
        <p:nvSpPr>
          <p:cNvPr id="205828" name="Rectangle 4"/>
          <p:cNvSpPr>
            <a:spLocks noGrp="1" noChangeArrowheads="1"/>
          </p:cNvSpPr>
          <p:nvPr>
            <p:ph type="title"/>
          </p:nvPr>
        </p:nvSpPr>
        <p:spPr>
          <a:xfrm>
            <a:off x="457200" y="277813"/>
            <a:ext cx="8229600" cy="5599112"/>
          </a:xfrm>
        </p:spPr>
        <p:txBody>
          <a:bodyPr/>
          <a:lstStyle/>
          <a:p>
            <a:r>
              <a:rPr lang="zh-CN" altLang="en-US" b="1">
                <a:solidFill>
                  <a:schemeClr val="hlink"/>
                </a:solidFill>
              </a:rPr>
              <a:t>课堂练习</a:t>
            </a:r>
            <a:r>
              <a:rPr lang="zh-CN" altLang="en-US"/>
              <a:t/>
            </a:r>
            <a:br>
              <a:rPr lang="zh-CN" altLang="en-US"/>
            </a:br>
            <a:r>
              <a:rPr lang="en-US" altLang="zh-CN"/>
              <a:t>1. </a:t>
            </a:r>
            <a:r>
              <a:rPr lang="zh-CN" altLang="en-US"/>
              <a:t>某饲养厂规定</a:t>
            </a:r>
            <a:r>
              <a:rPr lang="en-US" altLang="zh-CN"/>
              <a:t>, </a:t>
            </a:r>
            <a:r>
              <a:rPr lang="zh-CN" altLang="en-US"/>
              <a:t>屠宰的肉用鸡体重不得少于</a:t>
            </a:r>
            <a:r>
              <a:rPr lang="en-US" altLang="zh-CN"/>
              <a:t>3kg, </a:t>
            </a:r>
            <a:r>
              <a:rPr lang="zh-CN" altLang="en-US"/>
              <a:t>现从该饲养厂的鸡群中</a:t>
            </a:r>
            <a:r>
              <a:rPr lang="en-US" altLang="zh-CN"/>
              <a:t>, </a:t>
            </a:r>
            <a:r>
              <a:rPr lang="zh-CN" altLang="en-US"/>
              <a:t>随机抓</a:t>
            </a:r>
            <a:r>
              <a:rPr lang="en-US" altLang="zh-CN"/>
              <a:t>16</a:t>
            </a:r>
            <a:r>
              <a:rPr lang="zh-CN" altLang="en-US"/>
              <a:t>只</a:t>
            </a:r>
            <a:r>
              <a:rPr lang="en-US" altLang="zh-CN"/>
              <a:t>, </a:t>
            </a:r>
            <a:r>
              <a:rPr lang="zh-CN" altLang="en-US"/>
              <a:t>且计算平均体重</a:t>
            </a:r>
            <a:r>
              <a:rPr lang="zh-CN" altLang="en-US" baseline="-2000">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=2.8kg, </a:t>
            </a:r>
            <a:r>
              <a:rPr lang="zh-CN" altLang="en-US">
                <a:sym typeface="Symbol" panose="05050102010706020507" pitchFamily="18" charset="2"/>
              </a:rPr>
              <a:t>标准差</a:t>
            </a:r>
            <a:r>
              <a:rPr lang="en-US" altLang="zh-CN" i="1">
                <a:sym typeface="Symbol" panose="05050102010706020507" pitchFamily="18" charset="2"/>
              </a:rPr>
              <a:t>s</a:t>
            </a:r>
            <a:r>
              <a:rPr lang="en-US" altLang="zh-CN">
                <a:sym typeface="Symbol" panose="05050102010706020507" pitchFamily="18" charset="2"/>
              </a:rPr>
              <a:t>=0.2kg, </a:t>
            </a:r>
            <a:r>
              <a:rPr lang="zh-CN" altLang="en-US">
                <a:sym typeface="Symbol" panose="05050102010706020507" pitchFamily="18" charset="2"/>
              </a:rPr>
              <a:t>设肉用鸡重量</a:t>
            </a:r>
            <a:r>
              <a:rPr lang="en-US" altLang="zh-CN" i="1">
                <a:sym typeface="Symbol" panose="05050102010706020507" pitchFamily="18" charset="2"/>
              </a:rPr>
              <a:t>X</a:t>
            </a:r>
            <a:r>
              <a:rPr lang="zh-CN" altLang="en-US">
                <a:sym typeface="Symbol" panose="05050102010706020507" pitchFamily="18" charset="2"/>
              </a:rPr>
              <a:t>服从正态分布</a:t>
            </a:r>
            <a:r>
              <a:rPr lang="en-US" altLang="zh-CN">
                <a:sym typeface="Symbol" panose="05050102010706020507" pitchFamily="18" charset="2"/>
              </a:rPr>
              <a:t>, </a:t>
            </a:r>
            <a:r>
              <a:rPr lang="zh-CN" altLang="en-US">
                <a:sym typeface="Symbol" panose="05050102010706020507" pitchFamily="18" charset="2"/>
              </a:rPr>
              <a:t>试以</a:t>
            </a:r>
            <a:r>
              <a:rPr lang="en-US" altLang="zh-CN" i="1">
                <a:latin typeface="Symbol" panose="05050102010706020507" pitchFamily="18" charset="2"/>
                <a:sym typeface="Symbol" panose="05050102010706020507" pitchFamily="18" charset="2"/>
              </a:rPr>
              <a:t>a</a:t>
            </a:r>
            <a:r>
              <a:rPr lang="en-US" altLang="zh-CN">
                <a:sym typeface="Symbol" panose="05050102010706020507" pitchFamily="18" charset="2"/>
              </a:rPr>
              <a:t>=0.05</a:t>
            </a:r>
            <a:r>
              <a:rPr lang="zh-CN" altLang="en-US">
                <a:sym typeface="Symbol" panose="05050102010706020507" pitchFamily="18" charset="2"/>
              </a:rPr>
              <a:t>的显著性水平作出该批鸡可否屠宰的判断</a:t>
            </a:r>
            <a:r>
              <a:rPr lang="en-US" altLang="zh-CN">
                <a:sym typeface="Symbol" panose="05050102010706020507" pitchFamily="18" charset="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EC37554-90D6-470B-8EFB-52693A7896D3}" type="slidenum">
              <a:rPr lang="en-US" altLang="zh-CN"/>
              <a:pPr/>
              <a:t>56</a:t>
            </a:fld>
            <a:endParaRPr lang="en-US" altLang="zh-CN"/>
          </a:p>
        </p:txBody>
      </p:sp>
      <p:sp>
        <p:nvSpPr>
          <p:cNvPr id="207876" name="Rectangle 4"/>
          <p:cNvSpPr>
            <a:spLocks noGrp="1" noChangeArrowheads="1"/>
          </p:cNvSpPr>
          <p:nvPr>
            <p:ph type="title"/>
          </p:nvPr>
        </p:nvSpPr>
        <p:spPr>
          <a:xfrm>
            <a:off x="457200" y="277813"/>
            <a:ext cx="8229600" cy="5959475"/>
          </a:xfrm>
        </p:spPr>
        <p:txBody>
          <a:bodyPr/>
          <a:lstStyle/>
          <a:p>
            <a:r>
              <a:rPr lang="en-US" altLang="zh-CN"/>
              <a:t>2. </a:t>
            </a:r>
            <a:r>
              <a:rPr lang="zh-CN" altLang="en-US"/>
              <a:t>某厂生产一种保险丝</a:t>
            </a:r>
            <a:r>
              <a:rPr lang="en-US" altLang="zh-CN"/>
              <a:t>. </a:t>
            </a:r>
            <a:r>
              <a:rPr lang="zh-CN" altLang="en-US"/>
              <a:t>规定保险丝熔化时间的方差不超过</a:t>
            </a:r>
            <a:r>
              <a:rPr lang="en-US" altLang="zh-CN"/>
              <a:t>400, </a:t>
            </a:r>
            <a:r>
              <a:rPr lang="zh-CN" altLang="en-US"/>
              <a:t>现从一批产品中抽取</a:t>
            </a:r>
            <a:r>
              <a:rPr lang="en-US" altLang="zh-CN"/>
              <a:t>25</a:t>
            </a:r>
            <a:r>
              <a:rPr lang="zh-CN" altLang="en-US"/>
              <a:t>个</a:t>
            </a:r>
            <a:r>
              <a:rPr lang="en-US" altLang="zh-CN"/>
              <a:t>, </a:t>
            </a:r>
            <a:r>
              <a:rPr lang="zh-CN" altLang="en-US"/>
              <a:t>测得其熔化时间的方差为</a:t>
            </a:r>
            <a:r>
              <a:rPr lang="en-US" altLang="zh-CN"/>
              <a:t>388.58, </a:t>
            </a:r>
            <a:r>
              <a:rPr lang="zh-CN" altLang="en-US"/>
              <a:t>试根据所给数据</a:t>
            </a:r>
            <a:r>
              <a:rPr lang="en-US" altLang="zh-CN"/>
              <a:t>, </a:t>
            </a:r>
            <a:r>
              <a:rPr lang="zh-CN" altLang="en-US"/>
              <a:t>检验这批产品的方差是否符合要求</a:t>
            </a:r>
            <a:r>
              <a:rPr lang="en-US" altLang="zh-CN"/>
              <a:t>(</a:t>
            </a:r>
            <a:r>
              <a:rPr lang="en-US" altLang="zh-CN" i="1">
                <a:latin typeface="Symbol" panose="05050102010706020507" pitchFamily="18" charset="2"/>
              </a:rPr>
              <a:t>a</a:t>
            </a:r>
            <a:r>
              <a:rPr lang="en-US" altLang="zh-CN"/>
              <a:t>=0.05).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1E303D4-0106-4889-A862-0FB98222A289}" type="slidenum">
              <a:rPr lang="en-US" altLang="zh-CN"/>
              <a:pPr/>
              <a:t>57</a:t>
            </a:fld>
            <a:endParaRPr lang="en-US" altLang="zh-CN"/>
          </a:p>
        </p:txBody>
      </p:sp>
      <p:sp>
        <p:nvSpPr>
          <p:cNvPr id="209924" name="Rectangle 4"/>
          <p:cNvSpPr>
            <a:spLocks noGrp="1" noChangeArrowheads="1"/>
          </p:cNvSpPr>
          <p:nvPr>
            <p:ph type="title"/>
          </p:nvPr>
        </p:nvSpPr>
        <p:spPr>
          <a:xfrm>
            <a:off x="457200" y="277813"/>
            <a:ext cx="8229600" cy="6175375"/>
          </a:xfrm>
        </p:spPr>
        <p:txBody>
          <a:bodyPr/>
          <a:lstStyle/>
          <a:p>
            <a:r>
              <a:rPr lang="zh-CN" altLang="en-US"/>
              <a:t>作业  习题</a:t>
            </a:r>
            <a:r>
              <a:rPr lang="en-US" altLang="zh-CN"/>
              <a:t>7-2 </a:t>
            </a:r>
            <a:r>
              <a:rPr lang="zh-CN" altLang="en-US"/>
              <a:t>第</a:t>
            </a:r>
            <a:r>
              <a:rPr lang="en-US" altLang="zh-CN"/>
              <a:t>234</a:t>
            </a:r>
            <a:r>
              <a:rPr lang="zh-CN" altLang="en-US"/>
              <a:t>页开始</a:t>
            </a:r>
            <a:br>
              <a:rPr lang="zh-CN" altLang="en-US"/>
            </a:br>
            <a:r>
              <a:rPr lang="zh-CN" altLang="en-US"/>
              <a:t>第</a:t>
            </a:r>
            <a:r>
              <a:rPr lang="en-US" altLang="zh-CN"/>
              <a:t>1,4,5,9</a:t>
            </a:r>
            <a:r>
              <a:rPr lang="zh-CN" altLang="en-US"/>
              <a:t>题</a:t>
            </a:r>
            <a:br>
              <a:rPr lang="zh-CN" altLang="en-US"/>
            </a:b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4A533A5-525F-43A9-A9D3-50C25D6AC97D}" type="slidenum">
              <a:rPr lang="en-US" altLang="zh-CN"/>
              <a:pPr/>
              <a:t>6</a:t>
            </a:fld>
            <a:endParaRPr lang="en-US" altLang="zh-CN"/>
          </a:p>
        </p:txBody>
      </p:sp>
      <p:sp>
        <p:nvSpPr>
          <p:cNvPr id="111620" name="Rectangle 4"/>
          <p:cNvSpPr>
            <a:spLocks noGrp="1" noChangeArrowheads="1"/>
          </p:cNvSpPr>
          <p:nvPr>
            <p:ph type="title"/>
          </p:nvPr>
        </p:nvSpPr>
        <p:spPr>
          <a:xfrm>
            <a:off x="457200" y="277813"/>
            <a:ext cx="8229600" cy="4951412"/>
          </a:xfrm>
        </p:spPr>
        <p:txBody>
          <a:bodyPr/>
          <a:lstStyle/>
          <a:p>
            <a:r>
              <a:rPr lang="zh-CN" altLang="en-US" b="1">
                <a:solidFill>
                  <a:schemeClr val="hlink"/>
                </a:solidFill>
              </a:rPr>
              <a:t>一</a:t>
            </a:r>
            <a:r>
              <a:rPr lang="en-US" altLang="zh-CN" b="1">
                <a:solidFill>
                  <a:schemeClr val="hlink"/>
                </a:solidFill>
              </a:rPr>
              <a:t>, </a:t>
            </a:r>
            <a:r>
              <a:rPr lang="zh-CN" altLang="en-US" b="1">
                <a:solidFill>
                  <a:schemeClr val="hlink"/>
                </a:solidFill>
              </a:rPr>
              <a:t>引例</a:t>
            </a:r>
            <a:r>
              <a:rPr lang="zh-CN" altLang="en-US"/>
              <a:t/>
            </a:r>
            <a:br>
              <a:rPr lang="zh-CN" altLang="en-US"/>
            </a:br>
            <a:r>
              <a:rPr lang="zh-CN" altLang="en-US"/>
              <a:t>设一箱中有红白两种颜色的球共</a:t>
            </a:r>
            <a:r>
              <a:rPr lang="en-US" altLang="zh-CN"/>
              <a:t>100</a:t>
            </a:r>
            <a:r>
              <a:rPr lang="zh-CN" altLang="en-US"/>
              <a:t>个</a:t>
            </a:r>
            <a:r>
              <a:rPr lang="en-US" altLang="zh-CN"/>
              <a:t>, </a:t>
            </a:r>
            <a:r>
              <a:rPr lang="zh-CN" altLang="en-US"/>
              <a:t>甲说这里有</a:t>
            </a:r>
            <a:r>
              <a:rPr lang="en-US" altLang="zh-CN"/>
              <a:t>98</a:t>
            </a:r>
            <a:r>
              <a:rPr lang="zh-CN" altLang="en-US"/>
              <a:t>个白球</a:t>
            </a:r>
            <a:r>
              <a:rPr lang="en-US" altLang="zh-CN"/>
              <a:t>, </a:t>
            </a:r>
            <a:r>
              <a:rPr lang="zh-CN" altLang="en-US"/>
              <a:t>乙从箱中任取一个</a:t>
            </a:r>
            <a:r>
              <a:rPr lang="en-US" altLang="zh-CN"/>
              <a:t>, </a:t>
            </a:r>
            <a:r>
              <a:rPr lang="zh-CN" altLang="en-US"/>
              <a:t>发现是红球</a:t>
            </a:r>
            <a:r>
              <a:rPr lang="en-US" altLang="zh-CN"/>
              <a:t>, </a:t>
            </a:r>
            <a:r>
              <a:rPr lang="zh-CN" altLang="en-US"/>
              <a:t>问甲的说法是否正确</a:t>
            </a:r>
            <a:r>
              <a:rPr lang="en-US" altLang="zh-CN"/>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9C42978A-6039-4CC0-9CC8-B13F1A5FB7F0}" type="slidenum">
              <a:rPr lang="en-US" altLang="zh-CN"/>
              <a:pPr/>
              <a:t>7</a:t>
            </a:fld>
            <a:endParaRPr lang="en-US" altLang="zh-CN"/>
          </a:p>
        </p:txBody>
      </p:sp>
      <p:sp>
        <p:nvSpPr>
          <p:cNvPr id="113668" name="Rectangle 4"/>
          <p:cNvSpPr>
            <a:spLocks noGrp="1" noChangeArrowheads="1"/>
          </p:cNvSpPr>
          <p:nvPr>
            <p:ph type="title"/>
          </p:nvPr>
        </p:nvSpPr>
        <p:spPr>
          <a:xfrm>
            <a:off x="457200" y="277813"/>
            <a:ext cx="8229600" cy="5888037"/>
          </a:xfrm>
        </p:spPr>
        <p:txBody>
          <a:bodyPr/>
          <a:lstStyle/>
          <a:p>
            <a:r>
              <a:rPr lang="zh-CN" altLang="en-US"/>
              <a:t>先作假设</a:t>
            </a:r>
            <a:r>
              <a:rPr lang="en-US" altLang="zh-CN" i="1"/>
              <a:t>H</a:t>
            </a:r>
            <a:r>
              <a:rPr lang="en-US" altLang="zh-CN" baseline="-25000"/>
              <a:t>0</a:t>
            </a:r>
            <a:r>
              <a:rPr lang="en-US" altLang="zh-CN"/>
              <a:t>: </a:t>
            </a:r>
            <a:r>
              <a:rPr lang="zh-CN" altLang="en-US"/>
              <a:t>箱中确有</a:t>
            </a:r>
            <a:r>
              <a:rPr lang="en-US" altLang="zh-CN"/>
              <a:t>98</a:t>
            </a:r>
            <a:r>
              <a:rPr lang="zh-CN" altLang="en-US"/>
              <a:t>个白球</a:t>
            </a:r>
            <a:r>
              <a:rPr lang="en-US" altLang="zh-CN"/>
              <a:t>.</a:t>
            </a:r>
            <a:br>
              <a:rPr lang="en-US" altLang="zh-CN"/>
            </a:br>
            <a:r>
              <a:rPr lang="zh-CN" altLang="en-US"/>
              <a:t>如果假设</a:t>
            </a:r>
            <a:r>
              <a:rPr lang="en-US" altLang="zh-CN" i="1"/>
              <a:t>H</a:t>
            </a:r>
            <a:r>
              <a:rPr lang="en-US" altLang="zh-CN" baseline="-25000"/>
              <a:t>0</a:t>
            </a:r>
            <a:r>
              <a:rPr lang="zh-CN" altLang="en-US"/>
              <a:t>正确</a:t>
            </a:r>
            <a:r>
              <a:rPr lang="en-US" altLang="zh-CN"/>
              <a:t>, </a:t>
            </a:r>
            <a:r>
              <a:rPr lang="zh-CN" altLang="en-US"/>
              <a:t>则从箱中任取一个球是红球的概率只有</a:t>
            </a:r>
            <a:r>
              <a:rPr lang="en-US" altLang="zh-CN"/>
              <a:t>0.02, </a:t>
            </a:r>
            <a:r>
              <a:rPr lang="zh-CN" altLang="en-US"/>
              <a:t>是小概率事件</a:t>
            </a:r>
            <a:r>
              <a:rPr lang="en-US" altLang="zh-CN"/>
              <a:t>. </a:t>
            </a:r>
            <a:r>
              <a:rPr lang="zh-CN" altLang="en-US"/>
              <a:t>通常认为在一次随机试验中</a:t>
            </a:r>
            <a:r>
              <a:rPr lang="en-US" altLang="zh-CN"/>
              <a:t>, </a:t>
            </a:r>
            <a:r>
              <a:rPr lang="zh-CN" altLang="en-US"/>
              <a:t>概率小的事件不易发生</a:t>
            </a:r>
            <a:r>
              <a:rPr lang="en-US" altLang="zh-CN"/>
              <a:t>, </a:t>
            </a:r>
            <a:r>
              <a:rPr lang="zh-CN" altLang="en-US"/>
              <a:t>因此</a:t>
            </a:r>
            <a:r>
              <a:rPr lang="en-US" altLang="zh-CN"/>
              <a:t>, </a:t>
            </a:r>
            <a:r>
              <a:rPr lang="zh-CN" altLang="en-US"/>
              <a:t>若乙从箱中任取一个</a:t>
            </a:r>
            <a:r>
              <a:rPr lang="en-US" altLang="zh-CN"/>
              <a:t>, </a:t>
            </a:r>
            <a:r>
              <a:rPr lang="zh-CN" altLang="en-US"/>
              <a:t>发现是白球</a:t>
            </a:r>
            <a:r>
              <a:rPr lang="en-US" altLang="zh-CN"/>
              <a:t>, </a:t>
            </a:r>
            <a:r>
              <a:rPr lang="zh-CN" altLang="en-US"/>
              <a:t>则没有理由怀疑假设</a:t>
            </a:r>
            <a:r>
              <a:rPr lang="en-US" altLang="zh-CN" i="1"/>
              <a:t>H</a:t>
            </a:r>
            <a:r>
              <a:rPr lang="en-US" altLang="zh-CN" baseline="-25000"/>
              <a:t>0</a:t>
            </a:r>
            <a:r>
              <a:rPr lang="zh-CN" altLang="en-US"/>
              <a:t>的正确性</a:t>
            </a:r>
            <a:r>
              <a:rPr lang="en-US" altLang="zh-CN"/>
              <a:t>. </a:t>
            </a:r>
            <a:r>
              <a:rPr lang="zh-CN" altLang="en-US"/>
              <a:t>今乙从箱中任取一个</a:t>
            </a:r>
            <a:r>
              <a:rPr lang="en-US" altLang="zh-CN"/>
              <a:t>, </a:t>
            </a:r>
            <a:r>
              <a:rPr lang="zh-CN" altLang="en-US"/>
              <a:t>发现是红球</a:t>
            </a:r>
            <a:r>
              <a:rPr lang="en-US" altLang="zh-CN"/>
              <a:t>, </a:t>
            </a:r>
            <a:r>
              <a:rPr lang="zh-CN" altLang="en-US"/>
              <a:t>即小概率事件竟然在一次试验中发生了</a:t>
            </a:r>
            <a:r>
              <a:rPr lang="en-US" altLang="zh-CN"/>
              <a:t>, </a:t>
            </a:r>
            <a:r>
              <a:rPr lang="zh-CN" altLang="en-US"/>
              <a:t>故有理由拒绝假设</a:t>
            </a:r>
            <a:r>
              <a:rPr lang="en-US" altLang="zh-CN" i="1"/>
              <a:t>H</a:t>
            </a:r>
            <a:r>
              <a:rPr lang="en-US" altLang="zh-CN" baseline="-25000"/>
              <a:t>0</a:t>
            </a:r>
            <a:r>
              <a:rPr lang="en-US" altLang="zh-CN"/>
              <a:t>, </a:t>
            </a:r>
            <a:r>
              <a:rPr lang="zh-CN" altLang="en-US"/>
              <a:t>即认为甲的说法不正确</a:t>
            </a:r>
            <a:r>
              <a:rPr lang="en-US" altLang="zh-CN"/>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152DCDD6-F86A-47F3-9778-6C0C4204160C}" type="slidenum">
              <a:rPr lang="en-US" altLang="zh-CN"/>
              <a:pPr/>
              <a:t>8</a:t>
            </a:fld>
            <a:endParaRPr lang="en-US" altLang="zh-CN"/>
          </a:p>
        </p:txBody>
      </p:sp>
      <p:sp>
        <p:nvSpPr>
          <p:cNvPr id="115716" name="Rectangle 4"/>
          <p:cNvSpPr>
            <a:spLocks noGrp="1" noChangeArrowheads="1"/>
          </p:cNvSpPr>
          <p:nvPr>
            <p:ph type="title"/>
          </p:nvPr>
        </p:nvSpPr>
        <p:spPr>
          <a:xfrm>
            <a:off x="457200" y="277813"/>
            <a:ext cx="8229600" cy="6103937"/>
          </a:xfrm>
        </p:spPr>
        <p:txBody>
          <a:bodyPr/>
          <a:lstStyle/>
          <a:p>
            <a:r>
              <a:rPr lang="zh-CN" altLang="en-US"/>
              <a:t>二</a:t>
            </a:r>
            <a:r>
              <a:rPr lang="en-US" altLang="zh-CN"/>
              <a:t>, </a:t>
            </a:r>
            <a:r>
              <a:rPr lang="zh-CN" altLang="en-US"/>
              <a:t>假设检验的基本思想</a:t>
            </a:r>
            <a:br>
              <a:rPr lang="zh-CN" altLang="en-US"/>
            </a:br>
            <a:r>
              <a:rPr lang="zh-CN" altLang="en-US"/>
              <a:t>假设检验的基本思想实质上是带有某种概率性质的反证法</a:t>
            </a:r>
            <a:r>
              <a:rPr lang="en-US" altLang="zh-CN"/>
              <a:t>. </a:t>
            </a:r>
            <a:r>
              <a:rPr lang="zh-CN" altLang="en-US"/>
              <a:t>为了检验一个假设</a:t>
            </a:r>
            <a:r>
              <a:rPr lang="en-US" altLang="zh-CN" i="1"/>
              <a:t>H</a:t>
            </a:r>
            <a:r>
              <a:rPr lang="en-US" altLang="zh-CN" baseline="-25000"/>
              <a:t>0</a:t>
            </a:r>
            <a:r>
              <a:rPr lang="zh-CN" altLang="en-US"/>
              <a:t>是否正确</a:t>
            </a:r>
            <a:r>
              <a:rPr lang="en-US" altLang="zh-CN"/>
              <a:t>, </a:t>
            </a:r>
            <a:r>
              <a:rPr lang="zh-CN" altLang="en-US"/>
              <a:t>首先假定该假设</a:t>
            </a:r>
            <a:r>
              <a:rPr lang="en-US" altLang="zh-CN" i="1"/>
              <a:t>H</a:t>
            </a:r>
            <a:r>
              <a:rPr lang="en-US" altLang="zh-CN" baseline="-25000"/>
              <a:t>0</a:t>
            </a:r>
            <a:r>
              <a:rPr lang="zh-CN" altLang="en-US"/>
              <a:t>正确</a:t>
            </a:r>
            <a:r>
              <a:rPr lang="en-US" altLang="zh-CN"/>
              <a:t>, </a:t>
            </a:r>
            <a:r>
              <a:rPr lang="zh-CN" altLang="en-US"/>
              <a:t>然后根据抽取到的样本对假设</a:t>
            </a:r>
            <a:r>
              <a:rPr lang="en-US" altLang="zh-CN" i="1"/>
              <a:t>H</a:t>
            </a:r>
            <a:r>
              <a:rPr lang="en-US" altLang="zh-CN" baseline="-25000"/>
              <a:t>0</a:t>
            </a:r>
            <a:r>
              <a:rPr lang="zh-CN" altLang="en-US"/>
              <a:t>作出接受或拒绝的决策</a:t>
            </a:r>
            <a:r>
              <a:rPr lang="en-US" altLang="zh-CN"/>
              <a:t>. </a:t>
            </a:r>
            <a:r>
              <a:rPr lang="zh-CN" altLang="en-US"/>
              <a:t>如果样本观察值导致了不合理的现象发生</a:t>
            </a:r>
            <a:r>
              <a:rPr lang="en-US" altLang="zh-CN"/>
              <a:t>, </a:t>
            </a:r>
            <a:r>
              <a:rPr lang="zh-CN" altLang="en-US"/>
              <a:t>就应拒绝假设</a:t>
            </a:r>
            <a:r>
              <a:rPr lang="en-US" altLang="zh-CN" i="1"/>
              <a:t>H</a:t>
            </a:r>
            <a:r>
              <a:rPr lang="en-US" altLang="zh-CN" baseline="-25000"/>
              <a:t>0</a:t>
            </a:r>
            <a:r>
              <a:rPr lang="en-US" altLang="zh-CN"/>
              <a:t>, </a:t>
            </a:r>
            <a:r>
              <a:rPr lang="zh-CN" altLang="en-US"/>
              <a:t>否则应接受假设</a:t>
            </a:r>
            <a:r>
              <a:rPr lang="en-US" altLang="zh-CN" i="1"/>
              <a:t>H</a:t>
            </a:r>
            <a:r>
              <a:rPr lang="en-US" altLang="zh-CN" baseline="-25000"/>
              <a:t>0</a:t>
            </a:r>
            <a:r>
              <a:rPr lang="en-US" altLang="zh-CN"/>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197E95B-AB53-4735-B0B2-F71BF99A0641}" type="slidenum">
              <a:rPr lang="en-US" altLang="zh-CN"/>
              <a:pPr/>
              <a:t>9</a:t>
            </a:fld>
            <a:endParaRPr lang="en-US" altLang="zh-CN"/>
          </a:p>
        </p:txBody>
      </p:sp>
      <p:sp>
        <p:nvSpPr>
          <p:cNvPr id="117764" name="Rectangle 4"/>
          <p:cNvSpPr>
            <a:spLocks noGrp="1" noChangeArrowheads="1"/>
          </p:cNvSpPr>
          <p:nvPr>
            <p:ph type="title"/>
          </p:nvPr>
        </p:nvSpPr>
        <p:spPr>
          <a:xfrm>
            <a:off x="457200" y="277813"/>
            <a:ext cx="8229600" cy="5959475"/>
          </a:xfrm>
        </p:spPr>
        <p:txBody>
          <a:bodyPr/>
          <a:lstStyle/>
          <a:p>
            <a:r>
              <a:rPr lang="zh-CN" altLang="en-US"/>
              <a:t>假设检验中所谓</a:t>
            </a:r>
            <a:r>
              <a:rPr lang="en-US" altLang="zh-CN"/>
              <a:t>"</a:t>
            </a:r>
            <a:r>
              <a:rPr lang="zh-CN" altLang="en-US"/>
              <a:t>不合理</a:t>
            </a:r>
            <a:r>
              <a:rPr lang="en-US" altLang="zh-CN"/>
              <a:t>", </a:t>
            </a:r>
            <a:r>
              <a:rPr lang="zh-CN" altLang="en-US"/>
              <a:t>并非逻辑中的绝对矛盾</a:t>
            </a:r>
            <a:r>
              <a:rPr lang="en-US" altLang="zh-CN"/>
              <a:t>, </a:t>
            </a:r>
            <a:r>
              <a:rPr lang="zh-CN" altLang="en-US"/>
              <a:t>而是基于人们在实践中广泛采用的原则</a:t>
            </a:r>
            <a:r>
              <a:rPr lang="en-US" altLang="zh-CN"/>
              <a:t>, </a:t>
            </a:r>
            <a:r>
              <a:rPr lang="zh-CN" altLang="en-US"/>
              <a:t>即小概率事件在一次试验中是几乎不发生的</a:t>
            </a:r>
            <a:r>
              <a:rPr lang="en-US" altLang="zh-CN"/>
              <a:t>. </a:t>
            </a:r>
            <a:r>
              <a:rPr lang="zh-CN" altLang="en-US"/>
              <a:t>但概率小到什么程度才能算作</a:t>
            </a:r>
            <a:r>
              <a:rPr lang="en-US" altLang="zh-CN"/>
              <a:t>"</a:t>
            </a:r>
            <a:r>
              <a:rPr lang="zh-CN" altLang="en-US"/>
              <a:t>小概率事件</a:t>
            </a:r>
            <a:r>
              <a:rPr lang="en-US" altLang="zh-CN"/>
              <a:t>", </a:t>
            </a:r>
            <a:r>
              <a:rPr lang="zh-CN" altLang="en-US"/>
              <a:t>显然</a:t>
            </a:r>
            <a:r>
              <a:rPr lang="en-US" altLang="zh-CN"/>
              <a:t>, </a:t>
            </a:r>
            <a:r>
              <a:rPr lang="zh-CN" altLang="en-US"/>
              <a:t>概率越小</a:t>
            </a:r>
            <a:r>
              <a:rPr lang="en-US" altLang="zh-CN"/>
              <a:t>, </a:t>
            </a:r>
            <a:r>
              <a:rPr lang="zh-CN" altLang="en-US"/>
              <a:t>否定假设</a:t>
            </a:r>
            <a:r>
              <a:rPr lang="en-US" altLang="zh-CN" i="1"/>
              <a:t>H</a:t>
            </a:r>
            <a:r>
              <a:rPr lang="en-US" altLang="zh-CN" baseline="-25000"/>
              <a:t>0</a:t>
            </a:r>
            <a:r>
              <a:rPr lang="zh-CN" altLang="en-US"/>
              <a:t>越有说服力</a:t>
            </a:r>
            <a:r>
              <a:rPr lang="en-US" altLang="zh-CN"/>
              <a:t>. </a:t>
            </a:r>
            <a:r>
              <a:rPr lang="zh-CN" altLang="en-US"/>
              <a:t>常记这个概率值为</a:t>
            </a:r>
            <a:r>
              <a:rPr lang="en-US" altLang="zh-CN" i="1">
                <a:latin typeface="Symbol" panose="05050102010706020507" pitchFamily="18" charset="2"/>
              </a:rPr>
              <a:t>a</a:t>
            </a:r>
            <a:r>
              <a:rPr lang="en-US" altLang="zh-CN"/>
              <a:t>(0&lt;</a:t>
            </a:r>
            <a:r>
              <a:rPr lang="en-US" altLang="zh-CN" i="1">
                <a:latin typeface="Symbol" panose="05050102010706020507" pitchFamily="18" charset="2"/>
              </a:rPr>
              <a:t>a</a:t>
            </a:r>
            <a:r>
              <a:rPr lang="en-US" altLang="zh-CN"/>
              <a:t>&lt;1), </a:t>
            </a:r>
            <a:r>
              <a:rPr lang="zh-CN" altLang="en-US"/>
              <a:t>称为检验的显著性水平</a:t>
            </a:r>
            <a:r>
              <a:rPr lang="en-US" altLang="zh-CN"/>
              <a:t>, </a:t>
            </a:r>
            <a:r>
              <a:rPr lang="zh-CN" altLang="en-US"/>
              <a:t>对不同的问题</a:t>
            </a:r>
            <a:r>
              <a:rPr lang="en-US" altLang="zh-CN"/>
              <a:t>, </a:t>
            </a:r>
            <a:r>
              <a:rPr lang="zh-CN" altLang="en-US"/>
              <a:t>检验的显著性水平</a:t>
            </a:r>
            <a:r>
              <a:rPr lang="en-US" altLang="zh-CN" i="1">
                <a:latin typeface="Symbol" panose="05050102010706020507" pitchFamily="18" charset="2"/>
              </a:rPr>
              <a:t>a</a:t>
            </a:r>
            <a:r>
              <a:rPr lang="zh-CN" altLang="en-US"/>
              <a:t>不一定相同</a:t>
            </a:r>
            <a:r>
              <a:rPr lang="en-US" altLang="zh-CN"/>
              <a:t>, </a:t>
            </a:r>
            <a:r>
              <a:rPr lang="zh-CN" altLang="en-US"/>
              <a:t>但一般应取为较小的值</a:t>
            </a:r>
            <a:r>
              <a:rPr lang="en-US" altLang="zh-CN"/>
              <a:t>, </a:t>
            </a:r>
            <a:r>
              <a:rPr lang="zh-CN" altLang="en-US"/>
              <a:t>如</a:t>
            </a:r>
            <a:r>
              <a:rPr lang="en-US" altLang="zh-CN"/>
              <a:t>0.1, 0.05, </a:t>
            </a:r>
            <a:r>
              <a:rPr lang="zh-CN" altLang="en-US"/>
              <a:t>或</a:t>
            </a:r>
            <a:r>
              <a:rPr lang="en-US" altLang="zh-CN"/>
              <a:t>0.01</a:t>
            </a:r>
            <a:r>
              <a:rPr lang="zh-CN" altLang="en-US"/>
              <a:t>等</a:t>
            </a:r>
            <a:r>
              <a:rPr lang="en-US" altLang="zh-CN"/>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概率论与数理统计讲义">
  <a:themeElements>
    <a:clrScheme name="概率论与数理统计讲义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概率论与数理统计讲义">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概率论与数理统计讲义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概率论与数理统计讲义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概率论与数理统计讲义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概率论与数理统计讲义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概率论与数理统计讲义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概率论与数理统计讲义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概率论与数理统计讲义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概率论与数理统计讲义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概率论与数理统计讲义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概率论与数理统计讲义</Template>
  <TotalTime>1672</TotalTime>
  <Words>1787</Words>
  <Application>Microsoft Office PowerPoint</Application>
  <PresentationFormat>全屏显示(4:3)</PresentationFormat>
  <Paragraphs>127</Paragraphs>
  <Slides>57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6" baseType="lpstr">
      <vt:lpstr>Arial</vt:lpstr>
      <vt:lpstr>宋体</vt:lpstr>
      <vt:lpstr>Times New Roman</vt:lpstr>
      <vt:lpstr>Wingdings</vt:lpstr>
      <vt:lpstr>Symbol</vt:lpstr>
      <vt:lpstr>Euclid Extra</vt:lpstr>
      <vt:lpstr>概率论与数理统计讲义</vt:lpstr>
      <vt:lpstr>MathType 6.0 Equation</vt:lpstr>
      <vt:lpstr>Microsoft Word 97 - 2003 文档</vt:lpstr>
      <vt:lpstr>概率论与数理统计第22讲</vt:lpstr>
      <vt:lpstr>第七章　假设检验</vt:lpstr>
      <vt:lpstr>统计推断的另一类重要问题是假设检验, 在总体分布未知或虽知其类型但含有未知参数的时候, 为推断总体的某些未知特性, 提出某些关于总体的假设. 我们需要根据样本所提供的信息以及运用适当的统计量, 对提出的假设作出接受或拒绝的决策, 假设检验是作出这一决策的过程.</vt:lpstr>
      <vt:lpstr>参数假设检验是针对总体分布函数中的未知参数而提出的假设进行检验, 非参数假设检验是针对总体分布函数形式或类型的假设进行检验, 本章主要讨论单参数假设检验问题</vt:lpstr>
      <vt:lpstr>§7.1 假设检验的基本概念</vt:lpstr>
      <vt:lpstr>一, 引例 设一箱中有红白两种颜色的球共100个, 甲说这里有98个白球, 乙从箱中任取一个, 发现是红球, 问甲的说法是否正确?</vt:lpstr>
      <vt:lpstr>先作假设H0: 箱中确有98个白球. 如果假设H0正确, 则从箱中任取一个球是红球的概率只有0.02, 是小概率事件. 通常认为在一次随机试验中, 概率小的事件不易发生, 因此, 若乙从箱中任取一个, 发现是白球, 则没有理由怀疑假设H0的正确性. 今乙从箱中任取一个, 发现是红球, 即小概率事件竟然在一次试验中发生了, 故有理由拒绝假设H0, 即认为甲的说法不正确.</vt:lpstr>
      <vt:lpstr>二, 假设检验的基本思想 假设检验的基本思想实质上是带有某种概率性质的反证法. 为了检验一个假设H0是否正确, 首先假定该假设H0正确, 然后根据抽取到的样本对假设H0作出接受或拒绝的决策. 如果样本观察值导致了不合理的现象发生, 就应拒绝假设H0, 否则应接受假设H0.</vt:lpstr>
      <vt:lpstr>假设检验中所谓"不合理", 并非逻辑中的绝对矛盾, 而是基于人们在实践中广泛采用的原则, 即小概率事件在一次试验中是几乎不发生的. 但概率小到什么程度才能算作"小概率事件", 显然, 概率越小, 否定假设H0越有说服力. 常记这个概率值为a(0&lt;a&lt;1), 称为检验的显著性水平, 对不同的问题, 检验的显著性水平a不一定相同, 但一般应取为较小的值, 如0.1, 0.05, 或0.01等.</vt:lpstr>
      <vt:lpstr>三、假设检验的两类错误 当假设H0正确时, 小概率事件也有可能发生, 此时我们会拒绝假设H0, 因而犯了"弃真"的错误, 称此为第一类错误. 犯第一类错误的概率恰好就是"小概率事件"发生的概率a, 即  P{拒绝H0|H0为真}=a.</vt:lpstr>
      <vt:lpstr>反之, 若假设H0不正确, 但一次抽样检验结果, 未发生不合理的结果, 这时我们会接受H0, 因而犯了"取伪"的错误, 称此为第二类错误. 记b为犯第二类错误的概率, 即  P{接受H0|H0不真}=b.</vt:lpstr>
      <vt:lpstr>理论上, 自然希望犯这两类错误的概率都很小. 当样本容量n固定时, a,b不能同时都小, 即a变小时, b就变大; 而b变小时, a就变大. 一般只有当样本容量n增大时, 才有可能使两者变小. 在实际应用中, 一般原则是: 控制犯第一类错误的概率, 即给定a, 然后通过增大样本容量n来减小b.</vt:lpstr>
      <vt:lpstr>关于显著性水平a的选取: 若注重经济效益, a可取小些, 如a=0.01; 若注重社会效益, a可取大些, 如a=0.1; 若要兼顾经济效益和社会效益, 一般可取a=0.05.</vt:lpstr>
      <vt:lpstr>四, 假设检验问题的一般提法 在假设检验问题中, 把要检测的假设H0称为原假设(零假设或基本假设), 把原假设H0的对立面称为备择假设或对立假设, 记为H1.</vt:lpstr>
      <vt:lpstr>例如, 有一封装罐装可乐的生产流水线, 每罐的标准容量规定为350毫升. 质检员每天都要检验可乐的容量是否合格, 已知每罐的容量服从正态分布, 且生产比较稳定时, 其标准差s=5毫升. 某日上班后, 质检员每隔半小时从生产线上取一罐, 共抽取了6罐, 测得容量(单位为毫升)如下:  353, 345, 357, 339, 355, 360. 试问生产线工作是否正常?</vt:lpstr>
      <vt:lpstr>本例的假设检验问题可简记为  H0:m=m0, H1:mm0, (m0=350) (1.1) 形如(1.1)式的备择假设H1, 表示m可能大于m0也可能小于m0, 称为双侧(边)备择假设. 形如(1.1)式的假设检验称为双侧(边)假设检验.</vt:lpstr>
      <vt:lpstr>在实际问题中, 有时还需要检验下列形式的假设  H0:mm0, H1:m&gt;m0,   (1.2)  H0:mm0, H1:m&lt;m0,   (1.3) 形如(1.2)式的假设检验称为右侧(边)检验; 形如(1.3)式的假设检验称为左侧(边)检验; 右侧(边)检验和左侧(边)检验统称为单侧(边)检验.</vt:lpstr>
      <vt:lpstr>为检验提出的假设, 通常需构造检验统计量, 并取总体的一个样本值, 根据该样本提供的信息来判断假设是否成立. 当检验统计量取某个区域W中的值时, 我们拒绝原假设H0, 则称W为拒绝域, 拒绝域的边界点称为临界点.</vt:lpstr>
      <vt:lpstr>五, 假设检验的一般步骤 (1) 根据实际问题的要求, 充分考虑和利用已知的背景知识, 提出原假设H0及备择假设H1; (2) 给定显著性水平a以及样本容量n; (3) 确定检验统计量U, 并在原假设H0成立的前提下导出U的概率分布, 要求U的分布不依赖于任何未知参数; (4) 确定拒绝域, 即依据直观分析先确定拒绝域的形式, 然后根据给定的显著性水平a和U的分布, 由  P{拒绝H0|H0为真}=a 确定拒绝域的临界值, 从而确定拒绝域; (5) 作一次具体的抽样, 根据得到的样本观察值和所得的拒绝域, 对假设H0作出拒绝或接受的判断.</vt:lpstr>
      <vt:lpstr>例1 某化学日用品有限责任公司用包装机包装洗衣粉, 洗衣粉包装机在正常工作时, 装包量X~N(500,22)(单位:g), 每天开工后, 需先检验包装机工作是否正常. 某天开工后, 在装好的洗衣粉中任取9袋, 其重量如下:  505, 499, 502, 506, 498, 498, 497, 510, 503 假设总体标准差s不变, 即s=2, 试问这天包装机工作是否正常?(a=0.05)</vt:lpstr>
      <vt:lpstr>解 (1) 提出假设检验:  H0:m=500,     H1:m500 (2) 以H0成立为前提, 确定检验H0的统计量及其分布.</vt:lpstr>
      <vt:lpstr>PowerPoint 演示文稿</vt:lpstr>
      <vt:lpstr>六, 多参数与非参数假设检验问题 原则上, 以上介绍的所有单参数假设检验的内容也适用于多参数与非参数假设检验问题, 只需在某些细节上作适当调整即可, 这里仅说明下列两点: (1) 对多参数假设检验问题, 要寻求一个包含所有待检参数的检验统计量, 使之服从一个已知的确定分布; (2) 非参数假设检验问题可近似地化为一个多参数假设检验问题.</vt:lpstr>
      <vt:lpstr>§7.2 单正态总体的假设检验</vt:lpstr>
      <vt:lpstr>一, 总体均值的假设检验 当检验关于总体均值m(数学期望)的假设时, 该总体中的另一个参数, 即方差s2是否已知, 会影响到对于检验统计量的选择, 故下面分两种情形进行讨论.</vt:lpstr>
      <vt:lpstr>1. 方差s2已知情形 设总体X~N(m,s2), 其中总体方差s2已知, X1,X2,…,Xn是取自总体X的一个样本, X为样本均值.</vt:lpstr>
      <vt:lpstr>(1) 检验假设H0:m=m0, H1:mm0. 其中m0为已知常数. 则当H0为真时,</vt:lpstr>
      <vt:lpstr>因为X是m的无偏估计量, 当H0成立时, |u|不应太大, 当H1成立时, |u|有偏大的趋势, 故拒绝域形式为</vt:lpstr>
      <vt:lpstr>由此即得拒绝域为</vt:lpstr>
      <vt:lpstr>类似地, 对单侧检验有: (2)右侧检验: 检验假设H0:mm0, H1:m&gt;m0, 其中m0为已知常数. 可得拒绝域为</vt:lpstr>
      <vt:lpstr>(3)左侧检验: 检验假设H0:mm0, H1:m&lt;m0, 其中m0为已知常数. 可得拒绝域为</vt:lpstr>
      <vt:lpstr>例1 某车间生产钢丝, 用X表示钢丝的折断力, 由经验判断X~N(m,s2), 其中m=570, s2=82; 今换了一批材料, 从性能上看估计折断力的方差不会有什么变化(即仍有s2=82), 但不知折断力的均值m和原先有无差别. 现抽得样本, 测得其折断力为:  578 572 570 568 572 570 570 572 596 584 取a=0.05, 试检验折断力均值有无变化?</vt:lpstr>
      <vt:lpstr>解 建立假设H0:m=m0=570, H1:m570 查正态分布表得ua/2=u0.025=1.96, 从而拒绝域为  |u|&gt;1.96 计算出</vt:lpstr>
      <vt:lpstr>例2 有一工厂生产一种灯管, 已知灯管的寿命X服从正态分布N(m,40000), 根据以往的生产经验, 知道灯管的平均寿命不会超过1500小时. 为了提高灯管的平均寿命, 工厂采用了新的工艺. 为了弄清楚新工艺是否真的能提高灯管的平均寿命, 他们测试了采用新工艺生产的25只灯管的寿命, 其平均值是1575小时. 尽管样本的平均值大于1500小时, 试问: 可否由此判定这恰是新工艺的效应而非偶然的原因使得抽出的这25只灯管的平均寿命较长呢?</vt:lpstr>
      <vt:lpstr>解 可把问题转述为假设检验问题:  H0:m1500, H1:m&gt;1500 从而可用右侧检验法来检验, 相应于m0=1500, s=200, n=25取显著性水平为a=0.05, 查附表得ua=1.645, 因已测出x=1575, 从而</vt:lpstr>
      <vt:lpstr>由于u=1.875&gt;ua=1.645, 从而否定原假设H0, 接受备择假设H1, 即认为新工艺事实上提高了灯管的平均寿命.</vt:lpstr>
      <vt:lpstr>2. 方差s2未知情形 设总体X~N(m,s2), 其中总体方差s2未知, X1,X2,…,Xn是取自X的一个样本, X与S2分别为样本均值与样本方差. (1) 检验假设H0:m=m0, H1:mm0. 其中m0为已知常数. 则当H0为真时,</vt:lpstr>
      <vt:lpstr>故选取T为检验统计量, 记其观察值为t, 相应的检验法称为t检验法. 由于X是m的无偏估计量, S2是s2的无偏估计量, 当H0成立时, |t|不应太大, 当H1成立时, |t|有偏大的趋势. 对于给定的显著性水平a, 查分布表得ta/2(n-1), 使   P{|T|&gt;ta/2(n-1)}=a</vt:lpstr>
      <vt:lpstr>由此得拒绝域为</vt:lpstr>
      <vt:lpstr>类似地, 对单侧检验有: (2)右侧检验: 检验假设H0:mm0, H1:m&gt;m0, 其中m0为已知常数. 可得拒绝域为</vt:lpstr>
      <vt:lpstr>(3)左侧检验: 检验假设H0:mm0, H1:m&lt;m0, 其中m0为已知常数. 可得拒绝域为</vt:lpstr>
      <vt:lpstr>例3 水泥厂用自动包装机包装水泥, 每袋额定重量是50kg, 某日开工后随机抽查了9袋, 称得重量如下: 49.6 49.3 50.1 50.0 49.2 49.9 49.8 51.0 51.2 设每袋重量服从正态分布, 问包装机工作是否正常(a=0.05)?</vt:lpstr>
      <vt:lpstr>解 建立假设H0:m=50, H1:m50 样本容量n=9, 因此t分布的自由度为8, 对于给定的显著性水平a=0.05, 查t分布表得 ta/2(n-1)=t0.025(8)=2.306, 从而拒绝域为|t|&gt;2.306. 由数据计算出x=49.9, s2=0.29,</vt:lpstr>
      <vt:lpstr>例4 一公司声称某种类型的电池的平均寿命至少为21.5小时. 有一实验室检验了该公司制造的6套电池, 得到如下的寿命小时数:  19, 18, 22, 20, 16, 25 试问: 这些结果是否表明, 这种类型的电池低于该公司所声称的寿命? (显著性水平a=0.05).</vt:lpstr>
      <vt:lpstr>解 可把上述问题归纳为下述假设检验问题: H0:m21.5, H1:m&lt;21.5. m0=21.5, n=6, 对于给定的显著性水平a=0.05, 查表得ta(n-1)=t0.05(5)=2.015. 再据测得的6个寿命小时数算得   x=20,   s2=10.</vt:lpstr>
      <vt:lpstr>PowerPoint 演示文稿</vt:lpstr>
      <vt:lpstr>PowerPoint 演示文稿</vt:lpstr>
      <vt:lpstr>PowerPoint 演示文稿</vt:lpstr>
      <vt:lpstr>PowerPoint 演示文稿</vt:lpstr>
      <vt:lpstr>PowerPoint 演示文稿</vt:lpstr>
      <vt:lpstr>例5 厂生产的某种型号的电池, 其寿命(以小时计)长期以来服从方差s2=5000的正态分布, 现有一批这种电池, 从它的生产情况来看, 寿命的波动性有所改变. 现在随机取26只电池, 测出其寿命的样本方差s2=9200. 问根据这一数据能否推断这批电池的寿命的波动性较以往的有显著的变化(取a=0.02)?</vt:lpstr>
      <vt:lpstr>解 检验假设H0:s2=5000,H1:s25000.</vt:lpstr>
      <vt:lpstr>例6 某工厂生产金属丝, 产品指标为折断力, 折断力的方差被用作工厂生产精度的表征. 方差越小, 表明精度越高. 以往工厂一直把方差保持在64(kg2)与64以下. 最近从一批产品中抽取10根作折断力试验, 测得的结果(单位为千克)如下: 578,572,570,568,572,570,572,596,584,570 由上述样本数据得: x=575.2, s2=76.74. 判断折断力的方差是否变大了.</vt:lpstr>
      <vt:lpstr>解 作假设检验 H0:s264, H1:s2&gt;64</vt:lpstr>
      <vt:lpstr>课堂练习 1. 某饲养厂规定, 屠宰的肉用鸡体重不得少于3kg, 现从该饲养厂的鸡群中, 随机抓16只, 且计算平均体重x=2.8kg, 标准差s=0.2kg, 设肉用鸡重量X服从正态分布, 试以a=0.05的显著性水平作出该批鸡可否屠宰的判断.</vt:lpstr>
      <vt:lpstr>2. 某厂生产一种保险丝. 规定保险丝熔化时间的方差不超过400, 现从一批产品中抽取25个, 测得其熔化时间的方差为388.58, 试根据所给数据, 检验这批产品的方差是否符合要求(a=0.05).</vt:lpstr>
      <vt:lpstr>作业  习题7-2 第234页开始 第1,4,5,9题 </vt:lpstr>
    </vt:vector>
  </TitlesOfParts>
  <Company>shenzhen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概率论与数理统计第22讲</dc:title>
  <dc:creator>cbhong</dc:creator>
  <dc:description>假设检验</dc:description>
  <cp:lastModifiedBy>乐嘻嘻</cp:lastModifiedBy>
  <cp:revision>22</cp:revision>
  <dcterms:created xsi:type="dcterms:W3CDTF">2006-05-27T13:03:15Z</dcterms:created>
  <dcterms:modified xsi:type="dcterms:W3CDTF">2015-03-17T05:14:08Z</dcterms:modified>
</cp:coreProperties>
</file>