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Lst>
  <p:sldSz cx="9144000" cy="6858000" type="screen4x3"/>
  <p:notesSz cx="6858000" cy="9144000"/>
  <p:defaultTextStyle>
    <a:defPPr>
      <a:defRPr lang="zh-CN"/>
    </a:defPPr>
    <a:lvl1pPr algn="l" rtl="0" fontAlgn="base">
      <a:spcBef>
        <a:spcPct val="50000"/>
      </a:spcBef>
      <a:spcAft>
        <a:spcPct val="0"/>
      </a:spcAft>
      <a:defRPr sz="36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50000"/>
      </a:spcBef>
      <a:spcAft>
        <a:spcPct val="0"/>
      </a:spcAft>
      <a:defRPr sz="36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50000"/>
      </a:spcBef>
      <a:spcAft>
        <a:spcPct val="0"/>
      </a:spcAft>
      <a:defRPr sz="36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50000"/>
      </a:spcBef>
      <a:spcAft>
        <a:spcPct val="0"/>
      </a:spcAft>
      <a:defRPr sz="36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50000"/>
      </a:spcBef>
      <a:spcAft>
        <a:spcPct val="0"/>
      </a:spcAft>
      <a:defRPr sz="36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36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36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36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36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200" y="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200">
                <a:latin typeface="Arial" panose="020B0604020202020204" pitchFamily="34" charset="0"/>
              </a:defRPr>
            </a:lvl1pPr>
          </a:lstStyle>
          <a:p>
            <a:endParaRPr lang="en-US" altLang="zh-CN"/>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a:latin typeface="Arial" panose="020B0604020202020204" pitchFamily="34" charset="0"/>
              </a:defRPr>
            </a:lvl1pPr>
          </a:lstStyle>
          <a:p>
            <a:endParaRPr lang="en-US" altLang="zh-CN"/>
          </a:p>
        </p:txBody>
      </p:sp>
      <p:sp>
        <p:nvSpPr>
          <p:cNvPr id="819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200">
                <a:latin typeface="Arial" panose="020B0604020202020204" pitchFamily="34" charset="0"/>
              </a:defRPr>
            </a:lvl1pPr>
          </a:lstStyle>
          <a:p>
            <a:endParaRPr lang="en-US"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a:latin typeface="Arial" panose="020B0604020202020204" pitchFamily="34" charset="0"/>
              </a:defRPr>
            </a:lvl1pPr>
          </a:lstStyle>
          <a:p>
            <a:fld id="{A376EBB5-A20E-4977-9117-2838C955BE2F}" type="slidenum">
              <a:rPr lang="en-US" altLang="zh-CN"/>
              <a:pPr/>
              <a:t>‹#›</a:t>
            </a:fld>
            <a:endParaRPr lang="en-US" altLang="zh-CN"/>
          </a:p>
        </p:txBody>
      </p:sp>
    </p:spTree>
    <p:extLst>
      <p:ext uri="{BB962C8B-B14F-4D97-AF65-F5344CB8AC3E}">
        <p14:creationId xmlns:p14="http://schemas.microsoft.com/office/powerpoint/2010/main" val="298527789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122" name="Group 2"/>
          <p:cNvGrpSpPr>
            <a:grpSpLocks/>
          </p:cNvGrpSpPr>
          <p:nvPr/>
        </p:nvGrpSpPr>
        <p:grpSpPr bwMode="auto">
          <a:xfrm>
            <a:off x="0" y="3902075"/>
            <a:ext cx="3400425" cy="2949575"/>
            <a:chOff x="0" y="2458"/>
            <a:chExt cx="2142" cy="1858"/>
          </a:xfrm>
        </p:grpSpPr>
        <p:sp>
          <p:nvSpPr>
            <p:cNvPr id="5123" name="Freeform 3"/>
            <p:cNvSpPr>
              <a:spLocks/>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4" name="Freeform 4"/>
            <p:cNvSpPr>
              <a:spLocks/>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5" name="Freeform 5"/>
            <p:cNvSpPr>
              <a:spLocks/>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6" name="Freeform 6"/>
            <p:cNvSpPr>
              <a:spLocks/>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7"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8"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9"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130" name="Rectangle 10"/>
          <p:cNvSpPr>
            <a:spLocks noGrp="1" noChangeArrowheads="1"/>
          </p:cNvSpPr>
          <p:nvPr>
            <p:ph type="ctrTitle" sz="quarter"/>
          </p:nvPr>
        </p:nvSpPr>
        <p:spPr>
          <a:xfrm>
            <a:off x="685800" y="1873250"/>
            <a:ext cx="7772400" cy="1555750"/>
          </a:xfrm>
        </p:spPr>
        <p:txBody>
          <a:bodyPr anchor="ctr" anchorCtr="1"/>
          <a:lstStyle>
            <a:lvl1pPr>
              <a:defRPr sz="4000"/>
            </a:lvl1pPr>
          </a:lstStyle>
          <a:p>
            <a:pPr lvl="0"/>
            <a:r>
              <a:rPr lang="zh-CN" altLang="en-US" noProof="0" smtClean="0"/>
              <a:t>单击此处编辑母版标题样式</a:t>
            </a:r>
          </a:p>
        </p:txBody>
      </p:sp>
      <p:sp>
        <p:nvSpPr>
          <p:cNvPr id="5131" name="Rectangle 11"/>
          <p:cNvSpPr>
            <a:spLocks noGrp="1" noChangeArrowheads="1"/>
          </p:cNvSpPr>
          <p:nvPr>
            <p:ph type="subTitle" sz="quarter" idx="1"/>
          </p:nvPr>
        </p:nvSpPr>
        <p:spPr>
          <a:xfrm>
            <a:off x="1371600" y="3886200"/>
            <a:ext cx="6400800" cy="1752600"/>
          </a:xfrm>
        </p:spPr>
        <p:txBody>
          <a:bodyPr/>
          <a:lstStyle>
            <a:lvl1pPr marL="0" indent="0">
              <a:buFont typeface="Wingdings" panose="05000000000000000000" pitchFamily="2" charset="2"/>
              <a:buNone/>
              <a:defRPr sz="4000"/>
            </a:lvl1pPr>
          </a:lstStyle>
          <a:p>
            <a:pPr lvl="0"/>
            <a:r>
              <a:rPr lang="zh-CN" altLang="en-US" noProof="0" smtClean="0"/>
              <a:t>单击此处编辑母版副标题样式</a:t>
            </a:r>
          </a:p>
        </p:txBody>
      </p:sp>
      <p:sp>
        <p:nvSpPr>
          <p:cNvPr id="5132" name="Rectangle 12"/>
          <p:cNvSpPr>
            <a:spLocks noGrp="1" noChangeArrowheads="1"/>
          </p:cNvSpPr>
          <p:nvPr>
            <p:ph type="dt" sz="quarter" idx="2"/>
          </p:nvPr>
        </p:nvSpPr>
        <p:spPr/>
        <p:txBody>
          <a:bodyPr/>
          <a:lstStyle>
            <a:lvl1pPr>
              <a:defRPr/>
            </a:lvl1pPr>
          </a:lstStyle>
          <a:p>
            <a:endParaRPr lang="en-US" altLang="zh-CN"/>
          </a:p>
        </p:txBody>
      </p:sp>
      <p:sp>
        <p:nvSpPr>
          <p:cNvPr id="5133" name="Rectangle 13"/>
          <p:cNvSpPr>
            <a:spLocks noGrp="1" noChangeArrowheads="1"/>
          </p:cNvSpPr>
          <p:nvPr>
            <p:ph type="ftr" sz="quarter" idx="3"/>
          </p:nvPr>
        </p:nvSpPr>
        <p:spPr/>
        <p:txBody>
          <a:bodyPr/>
          <a:lstStyle>
            <a:lvl1pPr>
              <a:defRPr/>
            </a:lvl1pPr>
          </a:lstStyle>
          <a:p>
            <a:endParaRPr lang="en-US" altLang="zh-CN"/>
          </a:p>
        </p:txBody>
      </p:sp>
      <p:sp>
        <p:nvSpPr>
          <p:cNvPr id="5134" name="Rectangle 14"/>
          <p:cNvSpPr>
            <a:spLocks noGrp="1" noChangeArrowheads="1"/>
          </p:cNvSpPr>
          <p:nvPr>
            <p:ph type="sldNum" sz="quarter" idx="4"/>
          </p:nvPr>
        </p:nvSpPr>
        <p:spPr>
          <a:xfrm>
            <a:off x="6732588" y="6400800"/>
            <a:ext cx="2133600" cy="457200"/>
          </a:xfrm>
        </p:spPr>
        <p:txBody>
          <a:bodyPr/>
          <a:lstStyle>
            <a:lvl1pPr>
              <a:defRPr/>
            </a:lvl1pPr>
          </a:lstStyle>
          <a:p>
            <a:fld id="{ABF5B778-7308-490E-B2EF-982603261624}" type="slidenum">
              <a:rPr lang="en-US" altLang="zh-CN"/>
              <a:pPr/>
              <a:t>‹#›</a:t>
            </a:fld>
            <a:endParaRPr lang="en-US" altLang="zh-CN"/>
          </a:p>
        </p:txBody>
      </p:sp>
      <p:sp>
        <p:nvSpPr>
          <p:cNvPr id="5135" name="AutoShape 15">
            <a:hlinkClick r:id="" action="ppaction://hlinkshowjump?jump=lastslideviewed" highlightClick="1"/>
          </p:cNvPr>
          <p:cNvSpPr>
            <a:spLocks noChangeArrowheads="1"/>
          </p:cNvSpPr>
          <p:nvPr/>
        </p:nvSpPr>
        <p:spPr bwMode="auto">
          <a:xfrm>
            <a:off x="8928100" y="6497638"/>
            <a:ext cx="215900" cy="360362"/>
          </a:xfrm>
          <a:prstGeom prst="actionButtonReturn">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1F2F081-EA0D-4596-BDF3-8A3463172EC1}" type="slidenum">
              <a:rPr lang="en-US" altLang="zh-CN"/>
              <a:pPr/>
              <a:t>‹#›</a:t>
            </a:fld>
            <a:endParaRPr lang="en-US" altLang="zh-CN"/>
          </a:p>
        </p:txBody>
      </p:sp>
    </p:spTree>
    <p:extLst>
      <p:ext uri="{BB962C8B-B14F-4D97-AF65-F5344CB8AC3E}">
        <p14:creationId xmlns:p14="http://schemas.microsoft.com/office/powerpoint/2010/main" val="2353446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34D3654-2994-477A-9B82-842AC100D6B8}" type="slidenum">
              <a:rPr lang="en-US" altLang="zh-CN"/>
              <a:pPr/>
              <a:t>‹#›</a:t>
            </a:fld>
            <a:endParaRPr lang="en-US" altLang="zh-CN"/>
          </a:p>
        </p:txBody>
      </p:sp>
    </p:spTree>
    <p:extLst>
      <p:ext uri="{BB962C8B-B14F-4D97-AF65-F5344CB8AC3E}">
        <p14:creationId xmlns:p14="http://schemas.microsoft.com/office/powerpoint/2010/main" val="3865590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4D2426B-25FD-45AB-8607-7F7197088403}" type="slidenum">
              <a:rPr lang="en-US" altLang="zh-CN"/>
              <a:pPr/>
              <a:t>‹#›</a:t>
            </a:fld>
            <a:endParaRPr lang="en-US" altLang="zh-CN"/>
          </a:p>
        </p:txBody>
      </p:sp>
    </p:spTree>
    <p:extLst>
      <p:ext uri="{BB962C8B-B14F-4D97-AF65-F5344CB8AC3E}">
        <p14:creationId xmlns:p14="http://schemas.microsoft.com/office/powerpoint/2010/main" val="3336150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C81CBF7-849A-43D5-B2E8-F96F077337EB}" type="slidenum">
              <a:rPr lang="en-US" altLang="zh-CN"/>
              <a:pPr/>
              <a:t>‹#›</a:t>
            </a:fld>
            <a:endParaRPr lang="en-US" altLang="zh-CN"/>
          </a:p>
        </p:txBody>
      </p:sp>
    </p:spTree>
    <p:extLst>
      <p:ext uri="{BB962C8B-B14F-4D97-AF65-F5344CB8AC3E}">
        <p14:creationId xmlns:p14="http://schemas.microsoft.com/office/powerpoint/2010/main" val="572832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9731082-180B-4AF5-BC56-C9A3D2DE78F3}" type="slidenum">
              <a:rPr lang="en-US" altLang="zh-CN"/>
              <a:pPr/>
              <a:t>‹#›</a:t>
            </a:fld>
            <a:endParaRPr lang="en-US" altLang="zh-CN"/>
          </a:p>
        </p:txBody>
      </p:sp>
    </p:spTree>
    <p:extLst>
      <p:ext uri="{BB962C8B-B14F-4D97-AF65-F5344CB8AC3E}">
        <p14:creationId xmlns:p14="http://schemas.microsoft.com/office/powerpoint/2010/main" val="2377279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895A270B-7458-4361-9ADF-559A786ED92F}" type="slidenum">
              <a:rPr lang="en-US" altLang="zh-CN"/>
              <a:pPr/>
              <a:t>‹#›</a:t>
            </a:fld>
            <a:endParaRPr lang="en-US" altLang="zh-CN"/>
          </a:p>
        </p:txBody>
      </p:sp>
    </p:spTree>
    <p:extLst>
      <p:ext uri="{BB962C8B-B14F-4D97-AF65-F5344CB8AC3E}">
        <p14:creationId xmlns:p14="http://schemas.microsoft.com/office/powerpoint/2010/main" val="555463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25134CEE-0BB8-42A9-B4D5-C8C82A565299}" type="slidenum">
              <a:rPr lang="en-US" altLang="zh-CN"/>
              <a:pPr/>
              <a:t>‹#›</a:t>
            </a:fld>
            <a:endParaRPr lang="en-US" altLang="zh-CN"/>
          </a:p>
        </p:txBody>
      </p:sp>
    </p:spTree>
    <p:extLst>
      <p:ext uri="{BB962C8B-B14F-4D97-AF65-F5344CB8AC3E}">
        <p14:creationId xmlns:p14="http://schemas.microsoft.com/office/powerpoint/2010/main" val="221473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0FB73D98-4FD5-48FC-83F4-4A9EA262741B}" type="slidenum">
              <a:rPr lang="en-US" altLang="zh-CN"/>
              <a:pPr/>
              <a:t>‹#›</a:t>
            </a:fld>
            <a:endParaRPr lang="en-US" altLang="zh-CN"/>
          </a:p>
        </p:txBody>
      </p:sp>
    </p:spTree>
    <p:extLst>
      <p:ext uri="{BB962C8B-B14F-4D97-AF65-F5344CB8AC3E}">
        <p14:creationId xmlns:p14="http://schemas.microsoft.com/office/powerpoint/2010/main" val="2408617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25B4C00-7301-4B37-8CB7-ADC83683B880}" type="slidenum">
              <a:rPr lang="en-US" altLang="zh-CN"/>
              <a:pPr/>
              <a:t>‹#›</a:t>
            </a:fld>
            <a:endParaRPr lang="en-US" altLang="zh-CN"/>
          </a:p>
        </p:txBody>
      </p:sp>
    </p:spTree>
    <p:extLst>
      <p:ext uri="{BB962C8B-B14F-4D97-AF65-F5344CB8AC3E}">
        <p14:creationId xmlns:p14="http://schemas.microsoft.com/office/powerpoint/2010/main" val="3897117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DFF4D8E-95D3-43CB-AF7B-938244D1571B}" type="slidenum">
              <a:rPr lang="en-US" altLang="zh-CN"/>
              <a:pPr/>
              <a:t>‹#›</a:t>
            </a:fld>
            <a:endParaRPr lang="en-US" altLang="zh-CN"/>
          </a:p>
        </p:txBody>
      </p:sp>
    </p:spTree>
    <p:extLst>
      <p:ext uri="{BB962C8B-B14F-4D97-AF65-F5344CB8AC3E}">
        <p14:creationId xmlns:p14="http://schemas.microsoft.com/office/powerpoint/2010/main" val="3767151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98" name="Group 2"/>
          <p:cNvGrpSpPr>
            <a:grpSpLocks/>
          </p:cNvGrpSpPr>
          <p:nvPr/>
        </p:nvGrpSpPr>
        <p:grpSpPr bwMode="auto">
          <a:xfrm>
            <a:off x="0" y="3902075"/>
            <a:ext cx="3400425" cy="2949575"/>
            <a:chOff x="0" y="2458"/>
            <a:chExt cx="2142" cy="1858"/>
          </a:xfrm>
        </p:grpSpPr>
        <p:sp>
          <p:nvSpPr>
            <p:cNvPr id="4099" name="Freeform 3"/>
            <p:cNvSpPr>
              <a:spLocks/>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0" name="Freeform 4"/>
            <p:cNvSpPr>
              <a:spLocks/>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1" name="Freeform 5"/>
            <p:cNvSpPr>
              <a:spLocks/>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2" name="Freeform 6"/>
            <p:cNvSpPr>
              <a:spLocks/>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3"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04"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05"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106" name="Rectangle 10"/>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4107" name="Rectangle 11"/>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0"/>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8" name="Rectangle 12"/>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effectLst>
                  <a:outerShdw blurRad="38100" dist="38100" dir="2700000" algn="tl">
                    <a:srgbClr val="010199"/>
                  </a:outerShdw>
                </a:effectLst>
                <a:latin typeface="Arial" panose="020B0604020202020204" pitchFamily="34" charset="0"/>
              </a:defRPr>
            </a:lvl1pPr>
          </a:lstStyle>
          <a:p>
            <a:endParaRPr lang="en-US" altLang="zh-CN"/>
          </a:p>
        </p:txBody>
      </p:sp>
      <p:sp>
        <p:nvSpPr>
          <p:cNvPr id="4109" name="Rectangle 13"/>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defRPr sz="1000">
                <a:effectLst>
                  <a:outerShdw blurRad="38100" dist="38100" dir="2700000" algn="tl">
                    <a:srgbClr val="010199"/>
                  </a:outerShdw>
                </a:effectLst>
                <a:latin typeface="Arial" panose="020B0604020202020204" pitchFamily="34" charset="0"/>
              </a:defRPr>
            </a:lvl1pPr>
          </a:lstStyle>
          <a:p>
            <a:endParaRPr lang="en-US" altLang="zh-CN"/>
          </a:p>
        </p:txBody>
      </p:sp>
      <p:sp>
        <p:nvSpPr>
          <p:cNvPr id="4110" name="Rectangle 14"/>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000">
                <a:effectLst>
                  <a:outerShdw blurRad="38100" dist="38100" dir="2700000" algn="tl">
                    <a:srgbClr val="010199"/>
                  </a:outerShdw>
                </a:effectLst>
                <a:latin typeface="Arial" panose="020B0604020202020204" pitchFamily="34" charset="0"/>
              </a:defRPr>
            </a:lvl1pPr>
          </a:lstStyle>
          <a:p>
            <a:fld id="{621AB014-8E18-41AA-AE0D-C950A06FF75E}" type="slidenum">
              <a:rPr lang="en-US" altLang="zh-CN"/>
              <a:pPr/>
              <a:t>‹#›</a:t>
            </a:fld>
            <a:endParaRPr lang="en-US" altLang="zh-CN"/>
          </a:p>
        </p:txBody>
      </p:sp>
      <p:sp>
        <p:nvSpPr>
          <p:cNvPr id="4111" name="AutoShape 15">
            <a:hlinkClick r:id="" action="ppaction://hlinkshowjump?jump=lastslideviewed" highlightClick="1"/>
          </p:cNvPr>
          <p:cNvSpPr>
            <a:spLocks noChangeArrowheads="1"/>
          </p:cNvSpPr>
          <p:nvPr/>
        </p:nvSpPr>
        <p:spPr bwMode="auto">
          <a:xfrm>
            <a:off x="8748713" y="6237288"/>
            <a:ext cx="287337" cy="431800"/>
          </a:xfrm>
          <a:prstGeom prst="actionButtonReturn">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hf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Times New Roman" panose="02020603050405020304" pitchFamily="18" charset="0"/>
          <a:ea typeface="宋体" panose="02010600030101010101" pitchFamily="2" charset="-122"/>
        </a:defRPr>
      </a:lvl2pPr>
      <a:lvl3pPr algn="l" rtl="0" fontAlgn="base">
        <a:spcBef>
          <a:spcPct val="0"/>
        </a:spcBef>
        <a:spcAft>
          <a:spcPct val="0"/>
        </a:spcAft>
        <a:defRPr sz="3600">
          <a:solidFill>
            <a:schemeClr val="tx1"/>
          </a:solidFill>
          <a:latin typeface="Times New Roman" panose="02020603050405020304" pitchFamily="18" charset="0"/>
          <a:ea typeface="宋体" panose="02010600030101010101" pitchFamily="2" charset="-122"/>
        </a:defRPr>
      </a:lvl3pPr>
      <a:lvl4pPr algn="l" rtl="0" fontAlgn="base">
        <a:spcBef>
          <a:spcPct val="0"/>
        </a:spcBef>
        <a:spcAft>
          <a:spcPct val="0"/>
        </a:spcAft>
        <a:defRPr sz="3600">
          <a:solidFill>
            <a:schemeClr val="tx1"/>
          </a:solidFill>
          <a:latin typeface="Times New Roman" panose="02020603050405020304" pitchFamily="18" charset="0"/>
          <a:ea typeface="宋体" panose="02010600030101010101" pitchFamily="2" charset="-122"/>
        </a:defRPr>
      </a:lvl4pPr>
      <a:lvl5pPr algn="l" rtl="0" fontAlgn="base">
        <a:spcBef>
          <a:spcPct val="0"/>
        </a:spcBef>
        <a:spcAft>
          <a:spcPct val="0"/>
        </a:spcAft>
        <a:defRPr sz="3600">
          <a:solidFill>
            <a:schemeClr val="tx1"/>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lr>
          <a:schemeClr val="hlink"/>
        </a:buClr>
        <a:buSzPct val="75000"/>
        <a:buFont typeface="Wingdings" panose="05000000000000000000" pitchFamily="2" charset="2"/>
        <a:buChar char="l"/>
        <a:defRPr sz="36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Wingdings" panose="05000000000000000000" pitchFamily="2" charset="2"/>
        <a:defRPr sz="3600" kern="1200">
          <a:solidFill>
            <a:schemeClr val="tx1"/>
          </a:solidFill>
          <a:effectLst>
            <a:outerShdw blurRad="38100" dist="38100" dir="2700000" algn="tl">
              <a:srgbClr val="010199"/>
            </a:outerShdw>
          </a:effectLst>
          <a:latin typeface="Arial" panose="020B0604020202020204" pitchFamily="34" charset="0"/>
          <a:ea typeface="+mn-ea"/>
          <a:cs typeface="+mn-cs"/>
        </a:defRPr>
      </a:lvl2pPr>
      <a:lvl3pPr marL="1143000" indent="-228600" algn="l" rtl="0" fontAlgn="base">
        <a:spcBef>
          <a:spcPct val="20000"/>
        </a:spcBef>
        <a:spcAft>
          <a:spcPct val="0"/>
        </a:spcAft>
        <a:buClr>
          <a:schemeClr val="accent2"/>
        </a:buClr>
        <a:buSzPct val="75000"/>
        <a:buFont typeface="Wingdings" panose="05000000000000000000" pitchFamily="2" charset="2"/>
        <a:buChar char="l"/>
        <a:defRPr sz="2400" kern="1200">
          <a:solidFill>
            <a:schemeClr val="tx1"/>
          </a:solidFill>
          <a:effectLst>
            <a:outerShdw blurRad="38100" dist="38100" dir="2700000" algn="tl">
              <a:srgbClr val="010199"/>
            </a:outerShdw>
          </a:effectLst>
          <a:latin typeface="Arial" panose="020B0604020202020204" pitchFamily="34" charset="0"/>
          <a:ea typeface="+mn-ea"/>
          <a:cs typeface="+mn-cs"/>
        </a:defRPr>
      </a:lvl3pPr>
      <a:lvl4pPr marL="1600200" indent="-228600" algn="l" rtl="0" fontAlgn="base">
        <a:spcBef>
          <a:spcPct val="20000"/>
        </a:spcBef>
        <a:spcAft>
          <a:spcPct val="0"/>
        </a:spcAft>
        <a:buClr>
          <a:schemeClr val="folHlink"/>
        </a:buClr>
        <a:buSzPct val="75000"/>
        <a:buFont typeface="Wingdings" panose="05000000000000000000" pitchFamily="2" charset="2"/>
        <a:buChar char="l"/>
        <a:defRPr sz="2000" kern="1200">
          <a:solidFill>
            <a:schemeClr val="tx1"/>
          </a:solidFill>
          <a:effectLst>
            <a:outerShdw blurRad="38100" dist="38100" dir="2700000" algn="tl">
              <a:srgbClr val="010199"/>
            </a:outerShdw>
          </a:effectLst>
          <a:latin typeface="Arial" panose="020B0604020202020204" pitchFamily="34" charset="0"/>
          <a:ea typeface="+mn-ea"/>
          <a:cs typeface="+mn-cs"/>
        </a:defRPr>
      </a:lvl4pPr>
      <a:lvl5pPr marL="2057400" indent="-228600" algn="l" rtl="0" fontAlgn="base">
        <a:spcBef>
          <a:spcPct val="20000"/>
        </a:spcBef>
        <a:spcAft>
          <a:spcPct val="0"/>
        </a:spcAft>
        <a:buClr>
          <a:schemeClr val="tx1"/>
        </a:buClr>
        <a:buSzPct val="75000"/>
        <a:buFont typeface="Wingdings" panose="05000000000000000000" pitchFamily="2" charset="2"/>
        <a:buChar char="l"/>
        <a:defRPr sz="2000" kern="1200">
          <a:solidFill>
            <a:schemeClr val="tx1"/>
          </a:solidFill>
          <a:effectLst>
            <a:outerShdw blurRad="38100" dist="38100" dir="2700000" algn="tl">
              <a:srgbClr val="010199"/>
            </a:outerShdw>
          </a:effectLst>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ftp://math.shekou.com/" TargetMode="External"/><Relationship Id="rId2" Type="http://schemas.openxmlformats.org/officeDocument/2006/relationships/hyperlink" Target="http://math.shekou.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image" Target="../media/image8.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9.vml"/><Relationship Id="rId4" Type="http://schemas.openxmlformats.org/officeDocument/2006/relationships/image" Target="../media/image9.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Microsoft_Word_97_-_2003___4.doc"/><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image" Target="../media/image12.wmf"/><Relationship Id="rId5" Type="http://schemas.openxmlformats.org/officeDocument/2006/relationships/oleObject" Target="../embeddings/oleObject8.bin"/><Relationship Id="rId4" Type="http://schemas.openxmlformats.org/officeDocument/2006/relationships/image" Target="../media/image11.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12.vml"/><Relationship Id="rId4" Type="http://schemas.openxmlformats.org/officeDocument/2006/relationships/image" Target="../media/image13.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13.vml"/><Relationship Id="rId4" Type="http://schemas.openxmlformats.org/officeDocument/2006/relationships/image" Target="../media/image14.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14.vml"/><Relationship Id="rId4" Type="http://schemas.openxmlformats.org/officeDocument/2006/relationships/image" Target="../media/image15.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Microsoft_Word_97_-_2003___5.doc"/><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16.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Microsoft_Word_97_-_2003___6.doc"/><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17.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Microsoft_Word_97_-_2003___7.doc"/><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18.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Microsoft_Word_97_-_2003___8.doc"/><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19.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Microsoft_Word_97_-_2003___9.doc"/><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20.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Microsoft_Word_97_-_2003___10.doc"/><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21.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Microsoft_Word_97_-_2003___11.doc"/><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22.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Microsoft_Word_97_-_2003___12.doc"/><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image" Target="../media/image23.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oleObject" Target="../embeddings/Microsoft_Word_97_-_2003___1.doc"/><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23.vml"/><Relationship Id="rId6" Type="http://schemas.openxmlformats.org/officeDocument/2006/relationships/image" Target="../media/image25.wmf"/><Relationship Id="rId5" Type="http://schemas.openxmlformats.org/officeDocument/2006/relationships/oleObject" Target="../embeddings/oleObject13.bin"/><Relationship Id="rId4" Type="http://schemas.openxmlformats.org/officeDocument/2006/relationships/image" Target="../media/image24.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6.xml"/><Relationship Id="rId1" Type="http://schemas.openxmlformats.org/officeDocument/2006/relationships/vmlDrawing" Target="../drawings/vmlDrawing24.vml"/><Relationship Id="rId4" Type="http://schemas.openxmlformats.org/officeDocument/2006/relationships/image" Target="../media/image25.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6.xml"/><Relationship Id="rId1" Type="http://schemas.openxmlformats.org/officeDocument/2006/relationships/vmlDrawing" Target="../drawings/vmlDrawing25.vml"/><Relationship Id="rId4" Type="http://schemas.openxmlformats.org/officeDocument/2006/relationships/image" Target="../media/image26.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6.xml"/><Relationship Id="rId1" Type="http://schemas.openxmlformats.org/officeDocument/2006/relationships/vmlDrawing" Target="../drawings/vmlDrawing26.vml"/><Relationship Id="rId4" Type="http://schemas.openxmlformats.org/officeDocument/2006/relationships/image" Target="../media/image26.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oleObject" Target="../embeddings/Microsoft_Word_97_-_2003___2.doc"/><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6.xml"/><Relationship Id="rId1" Type="http://schemas.openxmlformats.org/officeDocument/2006/relationships/vmlDrawing" Target="../drawings/vmlDrawing27.vml"/><Relationship Id="rId4" Type="http://schemas.openxmlformats.org/officeDocument/2006/relationships/image" Target="../media/image27.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Microsoft_Word_97_-_2003___13.doc"/><Relationship Id="rId2" Type="http://schemas.openxmlformats.org/officeDocument/2006/relationships/slideLayout" Target="../slideLayouts/slideLayout7.xml"/><Relationship Id="rId1" Type="http://schemas.openxmlformats.org/officeDocument/2006/relationships/vmlDrawing" Target="../drawings/vmlDrawing28.vml"/><Relationship Id="rId4" Type="http://schemas.openxmlformats.org/officeDocument/2006/relationships/image" Target="../media/image28.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6.xml"/><Relationship Id="rId1" Type="http://schemas.openxmlformats.org/officeDocument/2006/relationships/vmlDrawing" Target="../drawings/vmlDrawing29.vml"/><Relationship Id="rId4" Type="http://schemas.openxmlformats.org/officeDocument/2006/relationships/image" Target="../media/image29.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50.xml.rels><?xml version="1.0" encoding="UTF-8" standalone="yes"?>
<Relationships xmlns="http://schemas.openxmlformats.org/package/2006/relationships"><Relationship Id="rId3" Type="http://schemas.openxmlformats.org/officeDocument/2006/relationships/oleObject" Target="../embeddings/Microsoft_Word_97_-_2003___14.doc"/><Relationship Id="rId2" Type="http://schemas.openxmlformats.org/officeDocument/2006/relationships/slideLayout" Target="../slideLayouts/slideLayout7.xml"/><Relationship Id="rId1" Type="http://schemas.openxmlformats.org/officeDocument/2006/relationships/vmlDrawing" Target="../drawings/vmlDrawing30.vml"/><Relationship Id="rId4" Type="http://schemas.openxmlformats.org/officeDocument/2006/relationships/image" Target="../media/image30.e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6.xml"/><Relationship Id="rId1" Type="http://schemas.openxmlformats.org/officeDocument/2006/relationships/vmlDrawing" Target="../drawings/vmlDrawing31.vml"/><Relationship Id="rId6" Type="http://schemas.openxmlformats.org/officeDocument/2006/relationships/image" Target="../media/image32.wmf"/><Relationship Id="rId5" Type="http://schemas.openxmlformats.org/officeDocument/2006/relationships/oleObject" Target="../embeddings/oleObject20.bin"/><Relationship Id="rId4" Type="http://schemas.openxmlformats.org/officeDocument/2006/relationships/image" Target="../media/image31.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6.xml"/><Relationship Id="rId1" Type="http://schemas.openxmlformats.org/officeDocument/2006/relationships/vmlDrawing" Target="../drawings/vmlDrawing32.vml"/><Relationship Id="rId6" Type="http://schemas.openxmlformats.org/officeDocument/2006/relationships/image" Target="../media/image34.wmf"/><Relationship Id="rId5" Type="http://schemas.openxmlformats.org/officeDocument/2006/relationships/oleObject" Target="../embeddings/oleObject22.bin"/><Relationship Id="rId4" Type="http://schemas.openxmlformats.org/officeDocument/2006/relationships/image" Target="../media/image33.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3" Type="http://schemas.openxmlformats.org/officeDocument/2006/relationships/oleObject" Target="../embeddings/Microsoft_Word_97_-_2003___3.doc"/><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4"/>
          <p:cNvSpPr>
            <a:spLocks noGrp="1" noChangeArrowheads="1"/>
          </p:cNvSpPr>
          <p:nvPr>
            <p:ph type="sldNum" sz="quarter" idx="4"/>
          </p:nvPr>
        </p:nvSpPr>
        <p:spPr/>
        <p:txBody>
          <a:bodyPr/>
          <a:lstStyle/>
          <a:p>
            <a:fld id="{006BC0EA-A7AA-43E6-8633-C242CC18F209}" type="slidenum">
              <a:rPr lang="en-US" altLang="zh-CN"/>
              <a:pPr/>
              <a:t>1</a:t>
            </a:fld>
            <a:endParaRPr lang="en-US" altLang="zh-CN"/>
          </a:p>
        </p:txBody>
      </p:sp>
      <p:sp>
        <p:nvSpPr>
          <p:cNvPr id="2050" name="Rectangle 2"/>
          <p:cNvSpPr>
            <a:spLocks noGrp="1" noChangeArrowheads="1"/>
          </p:cNvSpPr>
          <p:nvPr>
            <p:ph type="ctrTitle"/>
          </p:nvPr>
        </p:nvSpPr>
        <p:spPr/>
        <p:txBody>
          <a:bodyPr/>
          <a:lstStyle/>
          <a:p>
            <a:r>
              <a:rPr lang="zh-CN" altLang="en-US" sz="4800"/>
              <a:t>概率论与数理统计第</a:t>
            </a:r>
            <a:r>
              <a:rPr lang="en-US" altLang="zh-CN" sz="4800"/>
              <a:t>23</a:t>
            </a:r>
            <a:r>
              <a:rPr lang="zh-CN" altLang="en-US" sz="4800"/>
              <a:t>讲</a:t>
            </a:r>
          </a:p>
        </p:txBody>
      </p:sp>
      <p:sp>
        <p:nvSpPr>
          <p:cNvPr id="2051" name="Rectangle 3"/>
          <p:cNvSpPr>
            <a:spLocks noGrp="1" noChangeArrowheads="1"/>
          </p:cNvSpPr>
          <p:nvPr>
            <p:ph type="subTitle" idx="1"/>
          </p:nvPr>
        </p:nvSpPr>
        <p:spPr>
          <a:xfrm>
            <a:off x="827088" y="3886200"/>
            <a:ext cx="7489825" cy="2422525"/>
          </a:xfrm>
        </p:spPr>
        <p:txBody>
          <a:bodyPr/>
          <a:lstStyle/>
          <a:p>
            <a:pPr>
              <a:lnSpc>
                <a:spcPct val="90000"/>
              </a:lnSpc>
            </a:pPr>
            <a:r>
              <a:rPr lang="zh-CN" altLang="en-US" sz="3200"/>
              <a:t>本讲义可在网址</a:t>
            </a:r>
            <a:r>
              <a:rPr lang="en-US" altLang="zh-CN" sz="3200">
                <a:hlinkClick r:id="rId2"/>
              </a:rPr>
              <a:t>http://math.shekou.com</a:t>
            </a:r>
            <a:endParaRPr lang="en-US" altLang="zh-CN" sz="3200"/>
          </a:p>
          <a:p>
            <a:pPr>
              <a:lnSpc>
                <a:spcPct val="90000"/>
              </a:lnSpc>
            </a:pPr>
            <a:r>
              <a:rPr lang="zh-CN" altLang="en-US" sz="3200"/>
              <a:t>或</a:t>
            </a:r>
          </a:p>
          <a:p>
            <a:pPr>
              <a:lnSpc>
                <a:spcPct val="90000"/>
              </a:lnSpc>
            </a:pPr>
            <a:r>
              <a:rPr lang="en-US" altLang="zh-CN" sz="3200">
                <a:hlinkClick r:id="rId3"/>
              </a:rPr>
              <a:t>ftp://math.shekou.com</a:t>
            </a:r>
            <a:endParaRPr lang="en-US" altLang="zh-CN" sz="3200"/>
          </a:p>
          <a:p>
            <a:pPr>
              <a:lnSpc>
                <a:spcPct val="90000"/>
              </a:lnSpc>
            </a:pPr>
            <a:r>
              <a:rPr lang="zh-CN" altLang="en-US" sz="3200"/>
              <a:t>下载</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2"/>
          </p:nvPr>
        </p:nvSpPr>
        <p:spPr/>
        <p:txBody>
          <a:bodyPr/>
          <a:lstStyle/>
          <a:p>
            <a:fld id="{622F5230-C7A0-48A0-9634-E77F07ACB0CA}" type="slidenum">
              <a:rPr lang="en-US" altLang="zh-CN"/>
              <a:pPr/>
              <a:t>10</a:t>
            </a:fld>
            <a:endParaRPr lang="en-US" altLang="zh-CN"/>
          </a:p>
        </p:txBody>
      </p:sp>
      <p:sp>
        <p:nvSpPr>
          <p:cNvPr id="117764" name="Rectangle 4"/>
          <p:cNvSpPr>
            <a:spLocks noGrp="1" noChangeArrowheads="1"/>
          </p:cNvSpPr>
          <p:nvPr>
            <p:ph type="title"/>
          </p:nvPr>
        </p:nvSpPr>
        <p:spPr>
          <a:xfrm>
            <a:off x="457200" y="277813"/>
            <a:ext cx="8218488" cy="2574925"/>
          </a:xfrm>
        </p:spPr>
        <p:txBody>
          <a:bodyPr/>
          <a:lstStyle/>
          <a:p>
            <a:r>
              <a:rPr lang="zh-CN" altLang="en-US"/>
              <a:t>类似地</a:t>
            </a:r>
            <a:r>
              <a:rPr lang="en-US" altLang="zh-CN"/>
              <a:t>,</a:t>
            </a:r>
            <a:r>
              <a:rPr lang="zh-CN" altLang="en-US"/>
              <a:t>对单侧检验有</a:t>
            </a:r>
            <a:br>
              <a:rPr lang="zh-CN" altLang="en-US"/>
            </a:br>
            <a:r>
              <a:rPr lang="en-US" altLang="zh-CN"/>
              <a:t>(2) </a:t>
            </a:r>
            <a:r>
              <a:rPr lang="zh-CN" altLang="en-US"/>
              <a:t>右侧检验</a:t>
            </a:r>
            <a:r>
              <a:rPr lang="en-US" altLang="zh-CN"/>
              <a:t>: </a:t>
            </a:r>
            <a:r>
              <a:rPr lang="zh-CN" altLang="en-US"/>
              <a:t>检验假设</a:t>
            </a:r>
            <a:r>
              <a:rPr lang="en-US" altLang="zh-CN" i="1"/>
              <a:t>H</a:t>
            </a:r>
            <a:r>
              <a:rPr lang="en-US" altLang="zh-CN" baseline="-25000"/>
              <a:t>0</a:t>
            </a:r>
            <a:r>
              <a:rPr lang="en-US" altLang="zh-CN"/>
              <a:t>:</a:t>
            </a:r>
            <a:r>
              <a:rPr lang="en-US" altLang="zh-CN" i="1">
                <a:latin typeface="Symbol" panose="05050102010706020507" pitchFamily="18" charset="2"/>
              </a:rPr>
              <a:t>m</a:t>
            </a:r>
            <a:r>
              <a:rPr lang="en-US" altLang="zh-CN" baseline="-25000"/>
              <a:t>1</a:t>
            </a:r>
            <a:r>
              <a:rPr lang="en-US" altLang="zh-CN">
                <a:latin typeface="Symbol" panose="05050102010706020507" pitchFamily="18" charset="2"/>
              </a:rPr>
              <a:t>-</a:t>
            </a:r>
            <a:r>
              <a:rPr lang="en-US" altLang="zh-CN" i="1">
                <a:latin typeface="Symbol" panose="05050102010706020507" pitchFamily="18" charset="2"/>
              </a:rPr>
              <a:t>m</a:t>
            </a:r>
            <a:r>
              <a:rPr lang="en-US" altLang="zh-CN" baseline="-25000"/>
              <a:t>2</a:t>
            </a:r>
            <a:r>
              <a:rPr lang="en-US" altLang="zh-CN">
                <a:sym typeface="Symbol" panose="05050102010706020507" pitchFamily="18" charset="2"/>
              </a:rPr>
              <a:t></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0</a:t>
            </a:r>
            <a:r>
              <a:rPr lang="en-US" altLang="zh-CN">
                <a:sym typeface="Symbol" panose="05050102010706020507" pitchFamily="18" charset="2"/>
              </a:rPr>
              <a:t>, </a:t>
            </a:r>
            <a:r>
              <a:rPr lang="en-US" altLang="zh-CN" i="1">
                <a:sym typeface="Symbol" panose="05050102010706020507" pitchFamily="18" charset="2"/>
              </a:rPr>
              <a:t>H</a:t>
            </a:r>
            <a:r>
              <a:rPr lang="en-US" altLang="zh-CN" baseline="-25000">
                <a:sym typeface="Symbol" panose="05050102010706020507" pitchFamily="18" charset="2"/>
              </a:rPr>
              <a:t>1</a:t>
            </a:r>
            <a:r>
              <a:rPr lang="en-US" altLang="zh-CN">
                <a:sym typeface="Symbol" panose="05050102010706020507" pitchFamily="18" charset="2"/>
              </a:rPr>
              <a:t>:</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1</a:t>
            </a:r>
            <a:r>
              <a:rPr lang="en-US" altLang="zh-CN">
                <a:latin typeface="Symbol" panose="05050102010706020507" pitchFamily="18" charset="2"/>
                <a:sym typeface="Symbol" panose="05050102010706020507" pitchFamily="18" charset="2"/>
              </a:rPr>
              <a:t>-</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2</a:t>
            </a:r>
            <a:r>
              <a:rPr lang="en-US" altLang="zh-CN">
                <a:sym typeface="Symbol" panose="05050102010706020507" pitchFamily="18" charset="2"/>
              </a:rPr>
              <a:t>&gt;</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0</a:t>
            </a:r>
            <a:r>
              <a:rPr lang="en-US" altLang="zh-CN">
                <a:sym typeface="Symbol" panose="05050102010706020507" pitchFamily="18" charset="2"/>
              </a:rPr>
              <a:t>. </a:t>
            </a:r>
            <a:r>
              <a:rPr lang="zh-CN" altLang="en-US">
                <a:sym typeface="Symbol" panose="05050102010706020507" pitchFamily="18" charset="2"/>
              </a:rPr>
              <a:t>其中</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0</a:t>
            </a:r>
            <a:r>
              <a:rPr lang="zh-CN" altLang="en-US">
                <a:sym typeface="Symbol" panose="05050102010706020507" pitchFamily="18" charset="2"/>
              </a:rPr>
              <a:t>为已知常数</a:t>
            </a:r>
            <a:r>
              <a:rPr lang="en-US" altLang="zh-CN">
                <a:sym typeface="Symbol" panose="05050102010706020507" pitchFamily="18" charset="2"/>
              </a:rPr>
              <a:t>. </a:t>
            </a:r>
            <a:r>
              <a:rPr lang="zh-CN" altLang="en-US">
                <a:sym typeface="Symbol" panose="05050102010706020507" pitchFamily="18" charset="2"/>
              </a:rPr>
              <a:t>得拒绝域为</a:t>
            </a:r>
          </a:p>
        </p:txBody>
      </p:sp>
      <p:graphicFrame>
        <p:nvGraphicFramePr>
          <p:cNvPr id="117765" name="Object 5"/>
          <p:cNvGraphicFramePr>
            <a:graphicFrameLocks noChangeAspect="1"/>
          </p:cNvGraphicFramePr>
          <p:nvPr/>
        </p:nvGraphicFramePr>
        <p:xfrm>
          <a:off x="684213" y="2781300"/>
          <a:ext cx="7797800" cy="1244600"/>
        </p:xfrm>
        <a:graphic>
          <a:graphicData uri="http://schemas.openxmlformats.org/presentationml/2006/ole">
            <mc:AlternateContent xmlns:mc="http://schemas.openxmlformats.org/markup-compatibility/2006">
              <mc:Choice xmlns:v="urn:schemas-microsoft-com:vml" Requires="v">
                <p:oleObj spid="_x0000_s117766" name="Equation" r:id="rId3" imgW="7797600" imgH="1244520" progId="Equation.DSMT4">
                  <p:embed/>
                </p:oleObj>
              </mc:Choice>
              <mc:Fallback>
                <p:oleObj name="Equation" r:id="rId3" imgW="7797600" imgH="124452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781300"/>
                        <a:ext cx="7797800" cy="1244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2"/>
          </p:nvPr>
        </p:nvSpPr>
        <p:spPr/>
        <p:txBody>
          <a:bodyPr/>
          <a:lstStyle/>
          <a:p>
            <a:fld id="{C624B5E3-D1AB-4464-A3DA-E5D70F10D1A9}" type="slidenum">
              <a:rPr lang="en-US" altLang="zh-CN"/>
              <a:pPr/>
              <a:t>11</a:t>
            </a:fld>
            <a:endParaRPr lang="en-US" altLang="zh-CN"/>
          </a:p>
        </p:txBody>
      </p:sp>
      <p:sp>
        <p:nvSpPr>
          <p:cNvPr id="119810" name="Rectangle 2"/>
          <p:cNvSpPr>
            <a:spLocks noGrp="1" noChangeArrowheads="1"/>
          </p:cNvSpPr>
          <p:nvPr>
            <p:ph type="title"/>
          </p:nvPr>
        </p:nvSpPr>
        <p:spPr>
          <a:xfrm>
            <a:off x="457200" y="277813"/>
            <a:ext cx="8218488" cy="1855787"/>
          </a:xfrm>
        </p:spPr>
        <p:txBody>
          <a:bodyPr/>
          <a:lstStyle/>
          <a:p>
            <a:r>
              <a:rPr lang="en-US" altLang="zh-CN"/>
              <a:t>(3) </a:t>
            </a:r>
            <a:r>
              <a:rPr lang="zh-CN" altLang="en-US"/>
              <a:t>右侧检验</a:t>
            </a:r>
            <a:r>
              <a:rPr lang="en-US" altLang="zh-CN"/>
              <a:t>: </a:t>
            </a:r>
            <a:r>
              <a:rPr lang="zh-CN" altLang="en-US"/>
              <a:t>检验假设</a:t>
            </a:r>
            <a:r>
              <a:rPr lang="en-US" altLang="zh-CN" i="1"/>
              <a:t>H</a:t>
            </a:r>
            <a:r>
              <a:rPr lang="en-US" altLang="zh-CN" baseline="-25000"/>
              <a:t>0</a:t>
            </a:r>
            <a:r>
              <a:rPr lang="en-US" altLang="zh-CN"/>
              <a:t>:</a:t>
            </a:r>
            <a:r>
              <a:rPr lang="en-US" altLang="zh-CN" i="1">
                <a:latin typeface="Symbol" panose="05050102010706020507" pitchFamily="18" charset="2"/>
              </a:rPr>
              <a:t>m</a:t>
            </a:r>
            <a:r>
              <a:rPr lang="en-US" altLang="zh-CN" baseline="-25000"/>
              <a:t>1</a:t>
            </a:r>
            <a:r>
              <a:rPr lang="en-US" altLang="zh-CN">
                <a:latin typeface="Symbol" panose="05050102010706020507" pitchFamily="18" charset="2"/>
              </a:rPr>
              <a:t>-</a:t>
            </a:r>
            <a:r>
              <a:rPr lang="en-US" altLang="zh-CN" i="1">
                <a:latin typeface="Symbol" panose="05050102010706020507" pitchFamily="18" charset="2"/>
              </a:rPr>
              <a:t>m</a:t>
            </a:r>
            <a:r>
              <a:rPr lang="en-US" altLang="zh-CN" baseline="-25000"/>
              <a:t>2</a:t>
            </a:r>
            <a:r>
              <a:rPr lang="en-US" altLang="zh-CN">
                <a:sym typeface="Symbol" panose="05050102010706020507" pitchFamily="18" charset="2"/>
              </a:rPr>
              <a:t></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0</a:t>
            </a:r>
            <a:r>
              <a:rPr lang="en-US" altLang="zh-CN">
                <a:sym typeface="Symbol" panose="05050102010706020507" pitchFamily="18" charset="2"/>
              </a:rPr>
              <a:t>, </a:t>
            </a:r>
            <a:r>
              <a:rPr lang="en-US" altLang="zh-CN" i="1">
                <a:sym typeface="Symbol" panose="05050102010706020507" pitchFamily="18" charset="2"/>
              </a:rPr>
              <a:t>H</a:t>
            </a:r>
            <a:r>
              <a:rPr lang="en-US" altLang="zh-CN" baseline="-25000">
                <a:sym typeface="Symbol" panose="05050102010706020507" pitchFamily="18" charset="2"/>
              </a:rPr>
              <a:t>1</a:t>
            </a:r>
            <a:r>
              <a:rPr lang="en-US" altLang="zh-CN">
                <a:sym typeface="Symbol" panose="05050102010706020507" pitchFamily="18" charset="2"/>
              </a:rPr>
              <a:t>:</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1</a:t>
            </a:r>
            <a:r>
              <a:rPr lang="en-US" altLang="zh-CN">
                <a:latin typeface="Symbol" panose="05050102010706020507" pitchFamily="18" charset="2"/>
                <a:sym typeface="Symbol" panose="05050102010706020507" pitchFamily="18" charset="2"/>
              </a:rPr>
              <a:t>-</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2</a:t>
            </a:r>
            <a:r>
              <a:rPr lang="en-US" altLang="zh-CN">
                <a:sym typeface="Symbol" panose="05050102010706020507" pitchFamily="18" charset="2"/>
              </a:rPr>
              <a:t>&lt;</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0</a:t>
            </a:r>
            <a:r>
              <a:rPr lang="en-US" altLang="zh-CN">
                <a:sym typeface="Symbol" panose="05050102010706020507" pitchFamily="18" charset="2"/>
              </a:rPr>
              <a:t>. </a:t>
            </a:r>
            <a:r>
              <a:rPr lang="zh-CN" altLang="en-US">
                <a:sym typeface="Symbol" panose="05050102010706020507" pitchFamily="18" charset="2"/>
              </a:rPr>
              <a:t>其中</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0</a:t>
            </a:r>
            <a:r>
              <a:rPr lang="zh-CN" altLang="en-US">
                <a:sym typeface="Symbol" panose="05050102010706020507" pitchFamily="18" charset="2"/>
              </a:rPr>
              <a:t>为已知常数</a:t>
            </a:r>
            <a:r>
              <a:rPr lang="en-US" altLang="zh-CN">
                <a:sym typeface="Symbol" panose="05050102010706020507" pitchFamily="18" charset="2"/>
              </a:rPr>
              <a:t>. </a:t>
            </a:r>
            <a:r>
              <a:rPr lang="zh-CN" altLang="en-US">
                <a:sym typeface="Symbol" panose="05050102010706020507" pitchFamily="18" charset="2"/>
              </a:rPr>
              <a:t>得拒绝域为</a:t>
            </a:r>
          </a:p>
        </p:txBody>
      </p:sp>
      <p:graphicFrame>
        <p:nvGraphicFramePr>
          <p:cNvPr id="119811" name="Object 3"/>
          <p:cNvGraphicFramePr>
            <a:graphicFrameLocks noChangeAspect="1"/>
          </p:cNvGraphicFramePr>
          <p:nvPr/>
        </p:nvGraphicFramePr>
        <p:xfrm>
          <a:off x="906463" y="2205038"/>
          <a:ext cx="7785100" cy="1244600"/>
        </p:xfrm>
        <a:graphic>
          <a:graphicData uri="http://schemas.openxmlformats.org/presentationml/2006/ole">
            <mc:AlternateContent xmlns:mc="http://schemas.openxmlformats.org/markup-compatibility/2006">
              <mc:Choice xmlns:v="urn:schemas-microsoft-com:vml" Requires="v">
                <p:oleObj spid="_x0000_s119812" name="Equation" r:id="rId3" imgW="7785000" imgH="1244520" progId="Equation.DSMT4">
                  <p:embed/>
                </p:oleObj>
              </mc:Choice>
              <mc:Fallback>
                <p:oleObj name="Equation" r:id="rId3" imgW="7785000" imgH="124452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463" y="2205038"/>
                        <a:ext cx="7785100" cy="1244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B4487D93-1525-48F7-823E-6CEB8DEED0FB}" type="slidenum">
              <a:rPr lang="en-US" altLang="zh-CN"/>
              <a:pPr/>
              <a:t>12</a:t>
            </a:fld>
            <a:endParaRPr lang="en-US" altLang="zh-CN"/>
          </a:p>
        </p:txBody>
      </p:sp>
      <p:graphicFrame>
        <p:nvGraphicFramePr>
          <p:cNvPr id="120836" name="Object 4"/>
          <p:cNvGraphicFramePr>
            <a:graphicFrameLocks noChangeAspect="1"/>
          </p:cNvGraphicFramePr>
          <p:nvPr/>
        </p:nvGraphicFramePr>
        <p:xfrm>
          <a:off x="377825" y="355600"/>
          <a:ext cx="8593138" cy="5154613"/>
        </p:xfrm>
        <a:graphic>
          <a:graphicData uri="http://schemas.openxmlformats.org/presentationml/2006/ole">
            <mc:AlternateContent xmlns:mc="http://schemas.openxmlformats.org/markup-compatibility/2006">
              <mc:Choice xmlns:v="urn:schemas-microsoft-com:vml" Requires="v">
                <p:oleObj spid="_x0000_s120837" name="Document" r:id="rId3" imgW="8593571" imgH="5154839" progId="Word.Document.8">
                  <p:embed/>
                </p:oleObj>
              </mc:Choice>
              <mc:Fallback>
                <p:oleObj name="Document" r:id="rId3" imgW="8593571" imgH="5154839"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825" y="355600"/>
                        <a:ext cx="8593138" cy="5154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2"/>
          </p:nvPr>
        </p:nvSpPr>
        <p:spPr/>
        <p:txBody>
          <a:bodyPr/>
          <a:lstStyle/>
          <a:p>
            <a:fld id="{B238ECAC-BE9C-4860-9D3A-6FFFAB27DE1F}" type="slidenum">
              <a:rPr lang="en-US" altLang="zh-CN"/>
              <a:pPr/>
              <a:t>13</a:t>
            </a:fld>
            <a:endParaRPr lang="en-US" altLang="zh-CN"/>
          </a:p>
        </p:txBody>
      </p:sp>
      <p:sp>
        <p:nvSpPr>
          <p:cNvPr id="121860" name="Rectangle 4"/>
          <p:cNvSpPr>
            <a:spLocks noGrp="1" noChangeArrowheads="1"/>
          </p:cNvSpPr>
          <p:nvPr>
            <p:ph type="title"/>
          </p:nvPr>
        </p:nvSpPr>
        <p:spPr>
          <a:xfrm>
            <a:off x="468313" y="3068638"/>
            <a:ext cx="8229600" cy="1368425"/>
          </a:xfrm>
        </p:spPr>
        <p:txBody>
          <a:bodyPr/>
          <a:lstStyle/>
          <a:p>
            <a:r>
              <a:rPr lang="zh-CN" altLang="en-US"/>
              <a:t>故选取</a:t>
            </a:r>
            <a:r>
              <a:rPr lang="en-US" altLang="zh-CN" i="1"/>
              <a:t>T</a:t>
            </a:r>
            <a:r>
              <a:rPr lang="zh-CN" altLang="en-US"/>
              <a:t>作为检验统计量</a:t>
            </a:r>
            <a:r>
              <a:rPr lang="en-US" altLang="zh-CN"/>
              <a:t>. </a:t>
            </a:r>
            <a:r>
              <a:rPr lang="zh-CN" altLang="en-US"/>
              <a:t>记其观察值为</a:t>
            </a:r>
            <a:r>
              <a:rPr lang="en-US" altLang="zh-CN" i="1"/>
              <a:t>t</a:t>
            </a:r>
            <a:r>
              <a:rPr lang="en-US" altLang="zh-CN"/>
              <a:t>.</a:t>
            </a:r>
            <a:br>
              <a:rPr lang="en-US" altLang="zh-CN"/>
            </a:br>
            <a:r>
              <a:rPr lang="zh-CN" altLang="en-US"/>
              <a:t>可得拒绝域为</a:t>
            </a:r>
          </a:p>
        </p:txBody>
      </p:sp>
      <p:graphicFrame>
        <p:nvGraphicFramePr>
          <p:cNvPr id="121861" name="Object 5"/>
          <p:cNvGraphicFramePr>
            <a:graphicFrameLocks noChangeAspect="1"/>
          </p:cNvGraphicFramePr>
          <p:nvPr/>
        </p:nvGraphicFramePr>
        <p:xfrm>
          <a:off x="1258888" y="260350"/>
          <a:ext cx="6654800" cy="2654300"/>
        </p:xfrm>
        <a:graphic>
          <a:graphicData uri="http://schemas.openxmlformats.org/presentationml/2006/ole">
            <mc:AlternateContent xmlns:mc="http://schemas.openxmlformats.org/markup-compatibility/2006">
              <mc:Choice xmlns:v="urn:schemas-microsoft-com:vml" Requires="v">
                <p:oleObj spid="_x0000_s121863" name="Equation" r:id="rId3" imgW="6654600" imgH="2654280" progId="Equation.DSMT4">
                  <p:embed/>
                </p:oleObj>
              </mc:Choice>
              <mc:Fallback>
                <p:oleObj name="Equation" r:id="rId3" imgW="6654600" imgH="265428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60350"/>
                        <a:ext cx="6654800"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862" name="Object 6"/>
          <p:cNvGraphicFramePr>
            <a:graphicFrameLocks noChangeAspect="1"/>
          </p:cNvGraphicFramePr>
          <p:nvPr/>
        </p:nvGraphicFramePr>
        <p:xfrm>
          <a:off x="827088" y="4365625"/>
          <a:ext cx="7531100" cy="1371600"/>
        </p:xfrm>
        <a:graphic>
          <a:graphicData uri="http://schemas.openxmlformats.org/presentationml/2006/ole">
            <mc:AlternateContent xmlns:mc="http://schemas.openxmlformats.org/markup-compatibility/2006">
              <mc:Choice xmlns:v="urn:schemas-microsoft-com:vml" Requires="v">
                <p:oleObj spid="_x0000_s121864" name="Equation" r:id="rId5" imgW="7530840" imgH="1371600" progId="Equation.DSMT4">
                  <p:embed/>
                </p:oleObj>
              </mc:Choice>
              <mc:Fallback>
                <p:oleObj name="Equation" r:id="rId5" imgW="7530840" imgH="13716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4365625"/>
                        <a:ext cx="7531100"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2"/>
          </p:nvPr>
        </p:nvSpPr>
        <p:spPr/>
        <p:txBody>
          <a:bodyPr/>
          <a:lstStyle/>
          <a:p>
            <a:fld id="{01F13626-B553-4E12-BB72-4554581A1598}" type="slidenum">
              <a:rPr lang="en-US" altLang="zh-CN"/>
              <a:pPr/>
              <a:t>14</a:t>
            </a:fld>
            <a:endParaRPr lang="en-US" altLang="zh-CN"/>
          </a:p>
        </p:txBody>
      </p:sp>
      <p:sp>
        <p:nvSpPr>
          <p:cNvPr id="123908" name="Rectangle 4"/>
          <p:cNvSpPr>
            <a:spLocks noGrp="1" noChangeArrowheads="1"/>
          </p:cNvSpPr>
          <p:nvPr>
            <p:ph type="title"/>
          </p:nvPr>
        </p:nvSpPr>
        <p:spPr>
          <a:xfrm>
            <a:off x="457200" y="277813"/>
            <a:ext cx="8229600" cy="1927225"/>
          </a:xfrm>
        </p:spPr>
        <p:txBody>
          <a:bodyPr/>
          <a:lstStyle/>
          <a:p>
            <a:r>
              <a:rPr lang="zh-CN" altLang="en-US"/>
              <a:t>类似地</a:t>
            </a:r>
            <a:r>
              <a:rPr lang="en-US" altLang="zh-CN"/>
              <a:t>,</a:t>
            </a:r>
            <a:br>
              <a:rPr lang="en-US" altLang="zh-CN"/>
            </a:br>
            <a:r>
              <a:rPr lang="en-US" altLang="zh-CN"/>
              <a:t>(2) </a:t>
            </a:r>
            <a:r>
              <a:rPr lang="zh-CN" altLang="en-US"/>
              <a:t>检验假设</a:t>
            </a:r>
            <a:r>
              <a:rPr lang="en-US" altLang="zh-CN" i="1"/>
              <a:t>H</a:t>
            </a:r>
            <a:r>
              <a:rPr lang="en-US" altLang="zh-CN" baseline="-25000"/>
              <a:t>0</a:t>
            </a:r>
            <a:r>
              <a:rPr lang="en-US" altLang="zh-CN"/>
              <a:t>:</a:t>
            </a:r>
            <a:r>
              <a:rPr lang="en-US" altLang="zh-CN" i="1">
                <a:latin typeface="Symbol" panose="05050102010706020507" pitchFamily="18" charset="2"/>
              </a:rPr>
              <a:t>m</a:t>
            </a:r>
            <a:r>
              <a:rPr lang="en-US" altLang="zh-CN" baseline="-25000"/>
              <a:t>1</a:t>
            </a:r>
            <a:r>
              <a:rPr lang="en-US" altLang="zh-CN">
                <a:latin typeface="Symbol" panose="05050102010706020507" pitchFamily="18" charset="2"/>
              </a:rPr>
              <a:t>-</a:t>
            </a:r>
            <a:r>
              <a:rPr lang="en-US" altLang="zh-CN" i="1">
                <a:latin typeface="Symbol" panose="05050102010706020507" pitchFamily="18" charset="2"/>
              </a:rPr>
              <a:t>m</a:t>
            </a:r>
            <a:r>
              <a:rPr lang="en-US" altLang="zh-CN" baseline="-25000"/>
              <a:t>2</a:t>
            </a:r>
            <a:r>
              <a:rPr lang="en-US" altLang="zh-CN">
                <a:sym typeface="Symbol" panose="05050102010706020507" pitchFamily="18" charset="2"/>
              </a:rPr>
              <a:t></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0</a:t>
            </a:r>
            <a:r>
              <a:rPr lang="en-US" altLang="zh-CN">
                <a:sym typeface="Symbol" panose="05050102010706020507" pitchFamily="18" charset="2"/>
              </a:rPr>
              <a:t>, </a:t>
            </a:r>
            <a:r>
              <a:rPr lang="en-US" altLang="zh-CN" i="1">
                <a:sym typeface="Symbol" panose="05050102010706020507" pitchFamily="18" charset="2"/>
              </a:rPr>
              <a:t>H</a:t>
            </a:r>
            <a:r>
              <a:rPr lang="en-US" altLang="zh-CN" baseline="-25000">
                <a:sym typeface="Symbol" panose="05050102010706020507" pitchFamily="18" charset="2"/>
              </a:rPr>
              <a:t>1</a:t>
            </a:r>
            <a:r>
              <a:rPr lang="en-US" altLang="zh-CN">
                <a:sym typeface="Symbol" panose="05050102010706020507" pitchFamily="18" charset="2"/>
              </a:rPr>
              <a:t>:</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1</a:t>
            </a:r>
            <a:r>
              <a:rPr lang="en-US" altLang="zh-CN">
                <a:latin typeface="Symbol" panose="05050102010706020507" pitchFamily="18" charset="2"/>
                <a:sym typeface="Symbol" panose="05050102010706020507" pitchFamily="18" charset="2"/>
              </a:rPr>
              <a:t>-</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2</a:t>
            </a:r>
            <a:r>
              <a:rPr lang="en-US" altLang="zh-CN">
                <a:sym typeface="Symbol" panose="05050102010706020507" pitchFamily="18" charset="2"/>
              </a:rPr>
              <a:t>&gt;</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0</a:t>
            </a:r>
            <a:r>
              <a:rPr lang="en-US" altLang="zh-CN">
                <a:sym typeface="Symbol" panose="05050102010706020507" pitchFamily="18" charset="2"/>
              </a:rPr>
              <a:t>. </a:t>
            </a:r>
            <a:r>
              <a:rPr lang="zh-CN" altLang="en-US">
                <a:sym typeface="Symbol" panose="05050102010706020507" pitchFamily="18" charset="2"/>
              </a:rPr>
              <a:t>其中</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0</a:t>
            </a:r>
            <a:r>
              <a:rPr lang="zh-CN" altLang="en-US">
                <a:sym typeface="Symbol" panose="05050102010706020507" pitchFamily="18" charset="2"/>
              </a:rPr>
              <a:t>为已知常数</a:t>
            </a:r>
            <a:r>
              <a:rPr lang="en-US" altLang="zh-CN">
                <a:sym typeface="Symbol" panose="05050102010706020507" pitchFamily="18" charset="2"/>
              </a:rPr>
              <a:t>. </a:t>
            </a:r>
            <a:r>
              <a:rPr lang="zh-CN" altLang="en-US">
                <a:sym typeface="Symbol" panose="05050102010706020507" pitchFamily="18" charset="2"/>
              </a:rPr>
              <a:t>得拒绝域为</a:t>
            </a:r>
          </a:p>
        </p:txBody>
      </p:sp>
      <p:graphicFrame>
        <p:nvGraphicFramePr>
          <p:cNvPr id="123909" name="Object 5"/>
          <p:cNvGraphicFramePr>
            <a:graphicFrameLocks noChangeAspect="1"/>
          </p:cNvGraphicFramePr>
          <p:nvPr/>
        </p:nvGraphicFramePr>
        <p:xfrm>
          <a:off x="1403350" y="2276475"/>
          <a:ext cx="7112000" cy="1308100"/>
        </p:xfrm>
        <a:graphic>
          <a:graphicData uri="http://schemas.openxmlformats.org/presentationml/2006/ole">
            <mc:AlternateContent xmlns:mc="http://schemas.openxmlformats.org/markup-compatibility/2006">
              <mc:Choice xmlns:v="urn:schemas-microsoft-com:vml" Requires="v">
                <p:oleObj spid="_x0000_s123910" name="Equation" r:id="rId3" imgW="7111800" imgH="1307880" progId="Equation.DSMT4">
                  <p:embed/>
                </p:oleObj>
              </mc:Choice>
              <mc:Fallback>
                <p:oleObj name="Equation" r:id="rId3" imgW="7111800" imgH="130788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276475"/>
                        <a:ext cx="7112000" cy="130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2"/>
          </p:nvPr>
        </p:nvSpPr>
        <p:spPr/>
        <p:txBody>
          <a:bodyPr/>
          <a:lstStyle/>
          <a:p>
            <a:fld id="{B0F79B1D-139E-4C35-80B8-46A769841FB1}" type="slidenum">
              <a:rPr lang="en-US" altLang="zh-CN"/>
              <a:pPr/>
              <a:t>15</a:t>
            </a:fld>
            <a:endParaRPr lang="en-US" altLang="zh-CN"/>
          </a:p>
        </p:txBody>
      </p:sp>
      <p:sp>
        <p:nvSpPr>
          <p:cNvPr id="125954" name="Rectangle 2"/>
          <p:cNvSpPr>
            <a:spLocks noGrp="1" noChangeArrowheads="1"/>
          </p:cNvSpPr>
          <p:nvPr>
            <p:ph type="title"/>
          </p:nvPr>
        </p:nvSpPr>
        <p:spPr>
          <a:xfrm>
            <a:off x="457200" y="277813"/>
            <a:ext cx="8229600" cy="1350962"/>
          </a:xfrm>
        </p:spPr>
        <p:txBody>
          <a:bodyPr/>
          <a:lstStyle/>
          <a:p>
            <a:r>
              <a:rPr lang="en-US" altLang="zh-CN"/>
              <a:t>(2) </a:t>
            </a:r>
            <a:r>
              <a:rPr lang="zh-CN" altLang="en-US"/>
              <a:t>检验假设</a:t>
            </a:r>
            <a:r>
              <a:rPr lang="en-US" altLang="zh-CN" i="1"/>
              <a:t>H</a:t>
            </a:r>
            <a:r>
              <a:rPr lang="en-US" altLang="zh-CN" baseline="-25000"/>
              <a:t>0</a:t>
            </a:r>
            <a:r>
              <a:rPr lang="en-US" altLang="zh-CN"/>
              <a:t>:</a:t>
            </a:r>
            <a:r>
              <a:rPr lang="en-US" altLang="zh-CN" i="1">
                <a:latin typeface="Symbol" panose="05050102010706020507" pitchFamily="18" charset="2"/>
              </a:rPr>
              <a:t>m</a:t>
            </a:r>
            <a:r>
              <a:rPr lang="en-US" altLang="zh-CN" baseline="-25000"/>
              <a:t>1</a:t>
            </a:r>
            <a:r>
              <a:rPr lang="en-US" altLang="zh-CN">
                <a:latin typeface="Symbol" panose="05050102010706020507" pitchFamily="18" charset="2"/>
              </a:rPr>
              <a:t>-</a:t>
            </a:r>
            <a:r>
              <a:rPr lang="en-US" altLang="zh-CN" i="1">
                <a:latin typeface="Symbol" panose="05050102010706020507" pitchFamily="18" charset="2"/>
              </a:rPr>
              <a:t>m</a:t>
            </a:r>
            <a:r>
              <a:rPr lang="en-US" altLang="zh-CN" baseline="-25000"/>
              <a:t>2</a:t>
            </a:r>
            <a:r>
              <a:rPr lang="en-US" altLang="zh-CN">
                <a:sym typeface="Symbol" panose="05050102010706020507" pitchFamily="18" charset="2"/>
              </a:rPr>
              <a:t></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0</a:t>
            </a:r>
            <a:r>
              <a:rPr lang="en-US" altLang="zh-CN">
                <a:sym typeface="Symbol" panose="05050102010706020507" pitchFamily="18" charset="2"/>
              </a:rPr>
              <a:t>, </a:t>
            </a:r>
            <a:r>
              <a:rPr lang="en-US" altLang="zh-CN" i="1">
                <a:sym typeface="Symbol" panose="05050102010706020507" pitchFamily="18" charset="2"/>
              </a:rPr>
              <a:t>H</a:t>
            </a:r>
            <a:r>
              <a:rPr lang="en-US" altLang="zh-CN" baseline="-25000">
                <a:sym typeface="Symbol" panose="05050102010706020507" pitchFamily="18" charset="2"/>
              </a:rPr>
              <a:t>1</a:t>
            </a:r>
            <a:r>
              <a:rPr lang="en-US" altLang="zh-CN">
                <a:sym typeface="Symbol" panose="05050102010706020507" pitchFamily="18" charset="2"/>
              </a:rPr>
              <a:t>:</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1</a:t>
            </a:r>
            <a:r>
              <a:rPr lang="en-US" altLang="zh-CN">
                <a:latin typeface="Symbol" panose="05050102010706020507" pitchFamily="18" charset="2"/>
                <a:sym typeface="Symbol" panose="05050102010706020507" pitchFamily="18" charset="2"/>
              </a:rPr>
              <a:t>-</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2</a:t>
            </a:r>
            <a:r>
              <a:rPr lang="en-US" altLang="zh-CN">
                <a:sym typeface="Symbol" panose="05050102010706020507" pitchFamily="18" charset="2"/>
              </a:rPr>
              <a:t>&lt;</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0</a:t>
            </a:r>
            <a:r>
              <a:rPr lang="en-US" altLang="zh-CN">
                <a:sym typeface="Symbol" panose="05050102010706020507" pitchFamily="18" charset="2"/>
              </a:rPr>
              <a:t>. </a:t>
            </a:r>
            <a:r>
              <a:rPr lang="zh-CN" altLang="en-US">
                <a:sym typeface="Symbol" panose="05050102010706020507" pitchFamily="18" charset="2"/>
              </a:rPr>
              <a:t>其中</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0</a:t>
            </a:r>
            <a:r>
              <a:rPr lang="zh-CN" altLang="en-US">
                <a:sym typeface="Symbol" panose="05050102010706020507" pitchFamily="18" charset="2"/>
              </a:rPr>
              <a:t>为已知常数</a:t>
            </a:r>
            <a:r>
              <a:rPr lang="en-US" altLang="zh-CN">
                <a:sym typeface="Symbol" panose="05050102010706020507" pitchFamily="18" charset="2"/>
              </a:rPr>
              <a:t>. </a:t>
            </a:r>
            <a:r>
              <a:rPr lang="zh-CN" altLang="en-US">
                <a:sym typeface="Symbol" panose="05050102010706020507" pitchFamily="18" charset="2"/>
              </a:rPr>
              <a:t>得拒绝域为</a:t>
            </a:r>
          </a:p>
        </p:txBody>
      </p:sp>
      <p:graphicFrame>
        <p:nvGraphicFramePr>
          <p:cNvPr id="125955" name="Object 3"/>
          <p:cNvGraphicFramePr>
            <a:graphicFrameLocks noChangeAspect="1"/>
          </p:cNvGraphicFramePr>
          <p:nvPr/>
        </p:nvGraphicFramePr>
        <p:xfrm>
          <a:off x="1187450" y="1773238"/>
          <a:ext cx="7556500" cy="1308100"/>
        </p:xfrm>
        <a:graphic>
          <a:graphicData uri="http://schemas.openxmlformats.org/presentationml/2006/ole">
            <mc:AlternateContent xmlns:mc="http://schemas.openxmlformats.org/markup-compatibility/2006">
              <mc:Choice xmlns:v="urn:schemas-microsoft-com:vml" Requires="v">
                <p:oleObj spid="_x0000_s125956" name="Equation" r:id="rId3" imgW="7556400" imgH="1307880" progId="Equation.DSMT4">
                  <p:embed/>
                </p:oleObj>
              </mc:Choice>
              <mc:Fallback>
                <p:oleObj name="Equation" r:id="rId3" imgW="7556400" imgH="130788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773238"/>
                        <a:ext cx="7556500" cy="130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2"/>
          </p:nvPr>
        </p:nvSpPr>
        <p:spPr/>
        <p:txBody>
          <a:bodyPr/>
          <a:lstStyle/>
          <a:p>
            <a:fld id="{3B6C98E0-1892-4C95-B5C9-F7B4F33A9088}" type="slidenum">
              <a:rPr lang="en-US" altLang="zh-CN"/>
              <a:pPr/>
              <a:t>16</a:t>
            </a:fld>
            <a:endParaRPr lang="en-US" altLang="zh-CN"/>
          </a:p>
        </p:txBody>
      </p:sp>
      <p:sp>
        <p:nvSpPr>
          <p:cNvPr id="126980" name="Rectangle 4"/>
          <p:cNvSpPr>
            <a:spLocks noGrp="1" noChangeArrowheads="1"/>
          </p:cNvSpPr>
          <p:nvPr>
            <p:ph type="title"/>
          </p:nvPr>
        </p:nvSpPr>
        <p:spPr>
          <a:xfrm>
            <a:off x="457200" y="277813"/>
            <a:ext cx="8229600" cy="4303712"/>
          </a:xfrm>
        </p:spPr>
        <p:txBody>
          <a:bodyPr/>
          <a:lstStyle/>
          <a:p>
            <a:r>
              <a:rPr lang="zh-CN" altLang="en-US"/>
              <a:t>注</a:t>
            </a:r>
            <a:r>
              <a:rPr lang="en-US" altLang="zh-CN"/>
              <a:t>: </a:t>
            </a:r>
            <a:r>
              <a:rPr lang="zh-CN" altLang="en-US"/>
              <a:t>当</a:t>
            </a:r>
            <a:r>
              <a:rPr lang="en-US" altLang="zh-CN" i="1"/>
              <a:t>n</a:t>
            </a:r>
            <a:r>
              <a:rPr lang="en-US" altLang="zh-CN" baseline="-25000"/>
              <a:t>1</a:t>
            </a:r>
            <a:r>
              <a:rPr lang="en-US" altLang="zh-CN"/>
              <a:t>,</a:t>
            </a:r>
            <a:r>
              <a:rPr lang="en-US" altLang="zh-CN" i="1"/>
              <a:t>n</a:t>
            </a:r>
            <a:r>
              <a:rPr lang="en-US" altLang="zh-CN" baseline="-25000"/>
              <a:t>2</a:t>
            </a:r>
            <a:r>
              <a:rPr lang="zh-CN" altLang="en-US"/>
              <a:t>充分大时</a:t>
            </a:r>
            <a:r>
              <a:rPr lang="en-US" altLang="zh-CN"/>
              <a:t>, (</a:t>
            </a:r>
            <a:r>
              <a:rPr lang="en-US" altLang="zh-CN" i="1"/>
              <a:t>n</a:t>
            </a:r>
            <a:r>
              <a:rPr lang="en-US" altLang="zh-CN" baseline="-25000"/>
              <a:t>1</a:t>
            </a:r>
            <a:r>
              <a:rPr lang="en-US" altLang="zh-CN"/>
              <a:t>+</a:t>
            </a:r>
            <a:r>
              <a:rPr lang="en-US" altLang="zh-CN" i="1"/>
              <a:t>n</a:t>
            </a:r>
            <a:r>
              <a:rPr lang="en-US" altLang="zh-CN" baseline="-25000"/>
              <a:t>2</a:t>
            </a:r>
            <a:r>
              <a:rPr lang="en-US" altLang="zh-CN">
                <a:sym typeface="Symbol" panose="05050102010706020507" pitchFamily="18" charset="2"/>
              </a:rPr>
              <a:t>50)</a:t>
            </a:r>
          </a:p>
        </p:txBody>
      </p:sp>
      <p:graphicFrame>
        <p:nvGraphicFramePr>
          <p:cNvPr id="126981" name="Object 5"/>
          <p:cNvGraphicFramePr>
            <a:graphicFrameLocks noChangeAspect="1"/>
          </p:cNvGraphicFramePr>
          <p:nvPr/>
        </p:nvGraphicFramePr>
        <p:xfrm>
          <a:off x="2124075" y="1196975"/>
          <a:ext cx="3797300" cy="1346200"/>
        </p:xfrm>
        <a:graphic>
          <a:graphicData uri="http://schemas.openxmlformats.org/presentationml/2006/ole">
            <mc:AlternateContent xmlns:mc="http://schemas.openxmlformats.org/markup-compatibility/2006">
              <mc:Choice xmlns:v="urn:schemas-microsoft-com:vml" Requires="v">
                <p:oleObj spid="_x0000_s126983" name="Equation" r:id="rId3" imgW="3797280" imgH="1346040" progId="Equation.DSMT4">
                  <p:embed/>
                </p:oleObj>
              </mc:Choice>
              <mc:Fallback>
                <p:oleObj name="Equation" r:id="rId3" imgW="3797280" imgH="134604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1196975"/>
                        <a:ext cx="3797300" cy="1346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6982" name="Text Box 6"/>
          <p:cNvSpPr txBox="1">
            <a:spLocks noChangeArrowheads="1"/>
          </p:cNvSpPr>
          <p:nvPr/>
        </p:nvSpPr>
        <p:spPr bwMode="auto">
          <a:xfrm>
            <a:off x="468313" y="2636838"/>
            <a:ext cx="80645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近似服从</a:t>
            </a:r>
            <a:r>
              <a:rPr lang="en-US" altLang="zh-CN" i="1"/>
              <a:t>N</a:t>
            </a:r>
            <a:r>
              <a:rPr lang="en-US" altLang="zh-CN"/>
              <a:t>(0,1). </a:t>
            </a:r>
            <a:r>
              <a:rPr lang="zh-CN" altLang="en-US"/>
              <a:t>上述拒绝域的临界点可分别改换为</a:t>
            </a:r>
            <a:r>
              <a:rPr lang="en-US" altLang="zh-CN" i="1"/>
              <a:t>u</a:t>
            </a:r>
            <a:r>
              <a:rPr lang="en-US" altLang="zh-CN" i="1" baseline="-25000">
                <a:latin typeface="Symbol" panose="05050102010706020507" pitchFamily="18" charset="2"/>
              </a:rPr>
              <a:t>a</a:t>
            </a:r>
            <a:r>
              <a:rPr lang="en-US" altLang="zh-CN" baseline="-25000"/>
              <a:t>/2</a:t>
            </a:r>
            <a:r>
              <a:rPr lang="en-US" altLang="zh-CN"/>
              <a:t>; </a:t>
            </a:r>
            <a:r>
              <a:rPr lang="en-US" altLang="zh-CN" i="1"/>
              <a:t>u</a:t>
            </a:r>
            <a:r>
              <a:rPr lang="en-US" altLang="zh-CN" i="1" baseline="-25000">
                <a:latin typeface="Symbol" panose="05050102010706020507" pitchFamily="18" charset="2"/>
              </a:rPr>
              <a:t>a</a:t>
            </a:r>
            <a:r>
              <a:rPr lang="en-US" altLang="zh-CN"/>
              <a:t>; </a:t>
            </a:r>
            <a:r>
              <a:rPr lang="en-US" altLang="zh-CN">
                <a:latin typeface="Symbol" panose="05050102010706020507" pitchFamily="18" charset="2"/>
              </a:rPr>
              <a:t>-</a:t>
            </a:r>
            <a:r>
              <a:rPr lang="en-US" altLang="zh-CN" i="1"/>
              <a:t>u</a:t>
            </a:r>
            <a:r>
              <a:rPr lang="en-US" altLang="zh-CN" i="1" baseline="-25000">
                <a:latin typeface="Symbol" panose="05050102010706020507" pitchFamily="18" charset="2"/>
              </a:rPr>
              <a:t>a</a:t>
            </a:r>
            <a:r>
              <a:rPr lang="en-US" altLang="zh-CN"/>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9FC817D6-AF92-4521-9977-D73DCB6E9C7B}" type="slidenum">
              <a:rPr lang="en-US" altLang="zh-CN"/>
              <a:pPr/>
              <a:t>17</a:t>
            </a:fld>
            <a:endParaRPr lang="en-US" altLang="zh-CN"/>
          </a:p>
        </p:txBody>
      </p:sp>
      <p:graphicFrame>
        <p:nvGraphicFramePr>
          <p:cNvPr id="129026" name="Object 2"/>
          <p:cNvGraphicFramePr>
            <a:graphicFrameLocks noChangeAspect="1"/>
          </p:cNvGraphicFramePr>
          <p:nvPr/>
        </p:nvGraphicFramePr>
        <p:xfrm>
          <a:off x="379413" y="361950"/>
          <a:ext cx="8609012" cy="6057900"/>
        </p:xfrm>
        <a:graphic>
          <a:graphicData uri="http://schemas.openxmlformats.org/presentationml/2006/ole">
            <mc:AlternateContent xmlns:mc="http://schemas.openxmlformats.org/markup-compatibility/2006">
              <mc:Choice xmlns:v="urn:schemas-microsoft-com:vml" Requires="v">
                <p:oleObj spid="_x0000_s129027" name="Document" r:id="rId3" imgW="8590338" imgH="6058142" progId="Word.Document.8">
                  <p:embed/>
                </p:oleObj>
              </mc:Choice>
              <mc:Fallback>
                <p:oleObj name="Document" r:id="rId3" imgW="8590338" imgH="6058142"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413" y="361950"/>
                        <a:ext cx="8609012" cy="605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1E3243F0-1781-403B-8610-13D5563A997E}" type="slidenum">
              <a:rPr lang="en-US" altLang="zh-CN"/>
              <a:pPr/>
              <a:t>18</a:t>
            </a:fld>
            <a:endParaRPr lang="en-US" altLang="zh-CN"/>
          </a:p>
        </p:txBody>
      </p:sp>
      <p:graphicFrame>
        <p:nvGraphicFramePr>
          <p:cNvPr id="130052" name="Object 4"/>
          <p:cNvGraphicFramePr>
            <a:graphicFrameLocks noChangeAspect="1"/>
          </p:cNvGraphicFramePr>
          <p:nvPr/>
        </p:nvGraphicFramePr>
        <p:xfrm>
          <a:off x="250825" y="404813"/>
          <a:ext cx="8588375" cy="5980112"/>
        </p:xfrm>
        <a:graphic>
          <a:graphicData uri="http://schemas.openxmlformats.org/presentationml/2006/ole">
            <mc:AlternateContent xmlns:mc="http://schemas.openxmlformats.org/markup-compatibility/2006">
              <mc:Choice xmlns:v="urn:schemas-microsoft-com:vml" Requires="v">
                <p:oleObj spid="_x0000_s130053" name="Document" r:id="rId3" imgW="8588901" imgH="5980017" progId="Word.Document.8">
                  <p:embed/>
                </p:oleObj>
              </mc:Choice>
              <mc:Fallback>
                <p:oleObj name="Document" r:id="rId3" imgW="8588901" imgH="5980017"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404813"/>
                        <a:ext cx="8588375" cy="5980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385AF864-B6B2-487A-9AF3-BB09786751F5}" type="slidenum">
              <a:rPr lang="en-US" altLang="zh-CN"/>
              <a:pPr/>
              <a:t>19</a:t>
            </a:fld>
            <a:endParaRPr lang="en-US" altLang="zh-CN"/>
          </a:p>
        </p:txBody>
      </p:sp>
      <p:graphicFrame>
        <p:nvGraphicFramePr>
          <p:cNvPr id="131076" name="Object 4"/>
          <p:cNvGraphicFramePr>
            <a:graphicFrameLocks noChangeAspect="1"/>
          </p:cNvGraphicFramePr>
          <p:nvPr/>
        </p:nvGraphicFramePr>
        <p:xfrm>
          <a:off x="250825" y="260350"/>
          <a:ext cx="8559800" cy="6057900"/>
        </p:xfrm>
        <a:graphic>
          <a:graphicData uri="http://schemas.openxmlformats.org/presentationml/2006/ole">
            <mc:AlternateContent xmlns:mc="http://schemas.openxmlformats.org/markup-compatibility/2006">
              <mc:Choice xmlns:v="urn:schemas-microsoft-com:vml" Requires="v">
                <p:oleObj spid="_x0000_s131077" name="Document" r:id="rId3" imgW="8560523" imgH="6058142" progId="Word.Document.8">
                  <p:embed/>
                </p:oleObj>
              </mc:Choice>
              <mc:Fallback>
                <p:oleObj name="Document" r:id="rId3" imgW="8560523" imgH="6058142"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260350"/>
                        <a:ext cx="8559800" cy="605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4"/>
          <p:cNvSpPr>
            <a:spLocks noGrp="1" noChangeArrowheads="1"/>
          </p:cNvSpPr>
          <p:nvPr>
            <p:ph type="sldNum" sz="quarter" idx="4"/>
          </p:nvPr>
        </p:nvSpPr>
        <p:spPr/>
        <p:txBody>
          <a:bodyPr/>
          <a:lstStyle/>
          <a:p>
            <a:fld id="{F68CCA90-BF2C-4D08-8F68-D5484B19158D}" type="slidenum">
              <a:rPr lang="en-US" altLang="zh-CN"/>
              <a:pPr/>
              <a:t>2</a:t>
            </a:fld>
            <a:endParaRPr lang="en-US" altLang="zh-CN"/>
          </a:p>
        </p:txBody>
      </p:sp>
      <p:sp>
        <p:nvSpPr>
          <p:cNvPr id="103428" name="Rectangle 4"/>
          <p:cNvSpPr>
            <a:spLocks noGrp="1" noChangeArrowheads="1"/>
          </p:cNvSpPr>
          <p:nvPr>
            <p:ph type="ctrTitle"/>
          </p:nvPr>
        </p:nvSpPr>
        <p:spPr/>
        <p:txBody>
          <a:bodyPr/>
          <a:lstStyle/>
          <a:p>
            <a:r>
              <a:rPr lang="en-US" altLang="zh-CN">
                <a:cs typeface="Times New Roman" panose="02020603050405020304" pitchFamily="18" charset="0"/>
              </a:rPr>
              <a:t>§</a:t>
            </a:r>
            <a:r>
              <a:rPr lang="en-US" altLang="zh-CN"/>
              <a:t>7.3 </a:t>
            </a:r>
            <a:r>
              <a:rPr lang="zh-CN" altLang="en-US"/>
              <a:t>双正态总体的假设检验</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4"/>
          <p:cNvSpPr>
            <a:spLocks noGrp="1" noChangeArrowheads="1"/>
          </p:cNvSpPr>
          <p:nvPr>
            <p:ph type="sldNum" sz="quarter" idx="4"/>
          </p:nvPr>
        </p:nvSpPr>
        <p:spPr/>
        <p:txBody>
          <a:bodyPr/>
          <a:lstStyle/>
          <a:p>
            <a:fld id="{2D6DD1EA-D132-4264-847A-1D5F6F64D9E0}" type="slidenum">
              <a:rPr lang="en-US" altLang="zh-CN"/>
              <a:pPr/>
              <a:t>20</a:t>
            </a:fld>
            <a:endParaRPr lang="en-US" altLang="zh-CN"/>
          </a:p>
        </p:txBody>
      </p:sp>
      <p:sp>
        <p:nvSpPr>
          <p:cNvPr id="132100" name="Rectangle 4"/>
          <p:cNvSpPr>
            <a:spLocks noGrp="1" noChangeArrowheads="1"/>
          </p:cNvSpPr>
          <p:nvPr>
            <p:ph type="ctrTitle"/>
          </p:nvPr>
        </p:nvSpPr>
        <p:spPr/>
        <p:txBody>
          <a:bodyPr/>
          <a:lstStyle/>
          <a:p>
            <a:pPr algn="ctr"/>
            <a:r>
              <a:rPr lang="en-US" altLang="zh-CN">
                <a:cs typeface="Times New Roman" panose="02020603050405020304" pitchFamily="18" charset="0"/>
              </a:rPr>
              <a:t>§</a:t>
            </a:r>
            <a:r>
              <a:rPr lang="en-US" altLang="zh-CN"/>
              <a:t>7.4 </a:t>
            </a:r>
            <a:r>
              <a:rPr lang="zh-CN" altLang="en-US"/>
              <a:t>关于一般总体数学期望的假设检验</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D7449A66-2862-45C9-B081-37FAB9EA19BE}" type="slidenum">
              <a:rPr lang="en-US" altLang="zh-CN"/>
              <a:pPr/>
              <a:t>21</a:t>
            </a:fld>
            <a:endParaRPr lang="en-US" altLang="zh-CN"/>
          </a:p>
        </p:txBody>
      </p:sp>
      <p:sp>
        <p:nvSpPr>
          <p:cNvPr id="134148" name="Rectangle 4"/>
          <p:cNvSpPr>
            <a:spLocks noGrp="1" noChangeArrowheads="1"/>
          </p:cNvSpPr>
          <p:nvPr>
            <p:ph type="title"/>
          </p:nvPr>
        </p:nvSpPr>
        <p:spPr>
          <a:xfrm>
            <a:off x="457200" y="277813"/>
            <a:ext cx="8229600" cy="5888037"/>
          </a:xfrm>
        </p:spPr>
        <p:txBody>
          <a:bodyPr/>
          <a:lstStyle/>
          <a:p>
            <a:r>
              <a:rPr lang="zh-CN" altLang="en-US"/>
              <a:t>本节讨论一般总体的假设检验问题</a:t>
            </a:r>
            <a:r>
              <a:rPr lang="en-US" altLang="zh-CN"/>
              <a:t>, </a:t>
            </a:r>
            <a:r>
              <a:rPr lang="zh-CN" altLang="en-US"/>
              <a:t>此类问题可借助一些统计量的极限分布近似地进行假设检验</a:t>
            </a:r>
            <a:r>
              <a:rPr lang="en-US" altLang="zh-CN"/>
              <a:t>, </a:t>
            </a:r>
            <a:r>
              <a:rPr lang="zh-CN" altLang="en-US"/>
              <a:t>属于大样本统计范畴</a:t>
            </a:r>
            <a:r>
              <a:rPr lang="en-US" altLang="zh-CN"/>
              <a:t>. </a:t>
            </a:r>
            <a:r>
              <a:rPr lang="zh-CN" altLang="en-US"/>
              <a:t>其理论依据是中心极限定理</a:t>
            </a:r>
            <a:r>
              <a:rPr lang="en-US" altLang="zh-CN"/>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A9CBEB06-96AF-4AA2-BF18-5E2F47C2187D}" type="slidenum">
              <a:rPr lang="en-US" altLang="zh-CN"/>
              <a:pPr/>
              <a:t>22</a:t>
            </a:fld>
            <a:endParaRPr lang="en-US" altLang="zh-CN"/>
          </a:p>
        </p:txBody>
      </p:sp>
      <p:graphicFrame>
        <p:nvGraphicFramePr>
          <p:cNvPr id="136196" name="Object 4"/>
          <p:cNvGraphicFramePr>
            <a:graphicFrameLocks noChangeAspect="1"/>
          </p:cNvGraphicFramePr>
          <p:nvPr/>
        </p:nvGraphicFramePr>
        <p:xfrm>
          <a:off x="323850" y="333375"/>
          <a:ext cx="8469313" cy="6029325"/>
        </p:xfrm>
        <a:graphic>
          <a:graphicData uri="http://schemas.openxmlformats.org/presentationml/2006/ole">
            <mc:AlternateContent xmlns:mc="http://schemas.openxmlformats.org/markup-compatibility/2006">
              <mc:Choice xmlns:v="urn:schemas-microsoft-com:vml" Requires="v">
                <p:oleObj spid="_x0000_s136197" name="Document" r:id="rId3" imgW="8470000" imgH="6028980" progId="Word.Document.8">
                  <p:embed/>
                </p:oleObj>
              </mc:Choice>
              <mc:Fallback>
                <p:oleObj name="Document" r:id="rId3" imgW="8470000" imgH="602898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333375"/>
                        <a:ext cx="8469313" cy="602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693D444F-CBF6-4E8A-8FAF-EB44BFEEEA4A}" type="slidenum">
              <a:rPr lang="en-US" altLang="zh-CN"/>
              <a:pPr/>
              <a:t>23</a:t>
            </a:fld>
            <a:endParaRPr lang="en-US" altLang="zh-CN"/>
          </a:p>
        </p:txBody>
      </p:sp>
      <p:sp>
        <p:nvSpPr>
          <p:cNvPr id="137220" name="Rectangle 4"/>
          <p:cNvSpPr>
            <a:spLocks noGrp="1" noChangeArrowheads="1"/>
          </p:cNvSpPr>
          <p:nvPr>
            <p:ph type="title"/>
          </p:nvPr>
        </p:nvSpPr>
        <p:spPr>
          <a:xfrm>
            <a:off x="457200" y="277813"/>
            <a:ext cx="8229600" cy="5959475"/>
          </a:xfrm>
        </p:spPr>
        <p:txBody>
          <a:bodyPr/>
          <a:lstStyle/>
          <a:p>
            <a:r>
              <a:rPr lang="en-US" altLang="zh-CN"/>
              <a:t>(1) </a:t>
            </a:r>
            <a:r>
              <a:rPr lang="zh-CN" altLang="en-US"/>
              <a:t>对于双侧检验</a:t>
            </a:r>
            <a:r>
              <a:rPr lang="en-US" altLang="zh-CN"/>
              <a:t>: </a:t>
            </a:r>
            <a:r>
              <a:rPr lang="en-US" altLang="zh-CN" i="1"/>
              <a:t>H</a:t>
            </a:r>
            <a:r>
              <a:rPr lang="en-US" altLang="zh-CN" baseline="-25000"/>
              <a:t>0</a:t>
            </a:r>
            <a:r>
              <a:rPr lang="en-US" altLang="zh-CN"/>
              <a:t>:</a:t>
            </a:r>
            <a:r>
              <a:rPr lang="en-US" altLang="zh-CN" i="1">
                <a:latin typeface="Symbol" panose="05050102010706020507" pitchFamily="18" charset="2"/>
              </a:rPr>
              <a:t>m</a:t>
            </a:r>
            <a:r>
              <a:rPr lang="en-US" altLang="zh-CN"/>
              <a:t>=</a:t>
            </a:r>
            <a:r>
              <a:rPr lang="en-US" altLang="zh-CN" i="1">
                <a:latin typeface="Symbol" panose="05050102010706020507" pitchFamily="18" charset="2"/>
              </a:rPr>
              <a:t>m</a:t>
            </a:r>
            <a:r>
              <a:rPr lang="en-US" altLang="zh-CN" baseline="-25000"/>
              <a:t>0</a:t>
            </a:r>
            <a:r>
              <a:rPr lang="en-US" altLang="zh-CN"/>
              <a:t>, </a:t>
            </a:r>
            <a:r>
              <a:rPr lang="en-US" altLang="zh-CN" i="1"/>
              <a:t>H</a:t>
            </a:r>
            <a:r>
              <a:rPr lang="en-US" altLang="zh-CN" baseline="-25000"/>
              <a:t>1</a:t>
            </a:r>
            <a:r>
              <a:rPr lang="en-US" altLang="zh-CN"/>
              <a:t>:</a:t>
            </a:r>
            <a:r>
              <a:rPr lang="en-US" altLang="zh-CN" i="1">
                <a:latin typeface="Symbol" panose="05050102010706020507" pitchFamily="18" charset="2"/>
              </a:rPr>
              <a:t>m</a:t>
            </a:r>
            <a:r>
              <a:rPr lang="en-US" altLang="zh-CN">
                <a:sym typeface="Symbol" panose="05050102010706020507" pitchFamily="18" charset="2"/>
              </a:rPr>
              <a:t></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0</a:t>
            </a:r>
            <a:r>
              <a:rPr lang="en-US" altLang="zh-CN">
                <a:sym typeface="Symbol" panose="05050102010706020507" pitchFamily="18" charset="2"/>
              </a:rPr>
              <a:t>, </a:t>
            </a:r>
            <a:r>
              <a:rPr lang="zh-CN" altLang="en-US">
                <a:sym typeface="Symbol" panose="05050102010706020507" pitchFamily="18" charset="2"/>
              </a:rPr>
              <a:t>可得近似的拒绝域为</a:t>
            </a:r>
            <a:r>
              <a:rPr lang="en-US" altLang="zh-CN">
                <a:sym typeface="Symbol" panose="05050102010706020507" pitchFamily="18" charset="2"/>
              </a:rPr>
              <a:t>|</a:t>
            </a:r>
            <a:r>
              <a:rPr lang="en-US" altLang="zh-CN" i="1">
                <a:sym typeface="Symbol" panose="05050102010706020507" pitchFamily="18" charset="2"/>
              </a:rPr>
              <a:t>U</a:t>
            </a:r>
            <a:r>
              <a:rPr lang="en-US" altLang="zh-CN" i="1" baseline="-25000">
                <a:sym typeface="Symbol" panose="05050102010706020507" pitchFamily="18" charset="2"/>
              </a:rPr>
              <a:t>n</a:t>
            </a:r>
            <a:r>
              <a:rPr lang="en-US" altLang="zh-CN">
                <a:sym typeface="Symbol" panose="05050102010706020507" pitchFamily="18" charset="2"/>
              </a:rPr>
              <a:t>|&gt;</a:t>
            </a:r>
            <a:r>
              <a:rPr lang="en-US" altLang="zh-CN" i="1">
                <a:sym typeface="Symbol" panose="05050102010706020507" pitchFamily="18" charset="2"/>
              </a:rPr>
              <a:t>u</a:t>
            </a:r>
            <a:r>
              <a:rPr lang="en-US" altLang="zh-CN" i="1" baseline="-25000">
                <a:latin typeface="Symbol" panose="05050102010706020507" pitchFamily="18" charset="2"/>
                <a:sym typeface="Symbol" panose="05050102010706020507" pitchFamily="18" charset="2"/>
              </a:rPr>
              <a:t>a</a:t>
            </a:r>
            <a:r>
              <a:rPr lang="en-US" altLang="zh-CN" baseline="-25000">
                <a:sym typeface="Symbol" panose="05050102010706020507" pitchFamily="18" charset="2"/>
              </a:rPr>
              <a:t>/2</a:t>
            </a:r>
            <a:r>
              <a:rPr lang="en-US" altLang="zh-CN">
                <a:sym typeface="Symbol" panose="05050102010706020507" pitchFamily="18" charset="2"/>
              </a:rPr>
              <a:t>;</a:t>
            </a:r>
            <a:br>
              <a:rPr lang="en-US" altLang="zh-CN">
                <a:sym typeface="Symbol" panose="05050102010706020507" pitchFamily="18" charset="2"/>
              </a:rPr>
            </a:br>
            <a:r>
              <a:rPr lang="en-US" altLang="zh-CN">
                <a:sym typeface="Symbol" panose="05050102010706020507" pitchFamily="18" charset="2"/>
              </a:rPr>
              <a:t>(2) </a:t>
            </a:r>
            <a:r>
              <a:rPr lang="zh-CN" altLang="en-US">
                <a:sym typeface="Symbol" panose="05050102010706020507" pitchFamily="18" charset="2"/>
              </a:rPr>
              <a:t>对于右侧检验</a:t>
            </a:r>
            <a:r>
              <a:rPr lang="en-US" altLang="zh-CN">
                <a:sym typeface="Symbol" panose="05050102010706020507" pitchFamily="18" charset="2"/>
              </a:rPr>
              <a:t>: </a:t>
            </a:r>
            <a:r>
              <a:rPr lang="en-US" altLang="zh-CN" i="1">
                <a:sym typeface="Symbol" panose="05050102010706020507" pitchFamily="18" charset="2"/>
              </a:rPr>
              <a:t>H</a:t>
            </a:r>
            <a:r>
              <a:rPr lang="en-US" altLang="zh-CN" baseline="-25000">
                <a:sym typeface="Symbol" panose="05050102010706020507" pitchFamily="18" charset="2"/>
              </a:rPr>
              <a:t>0</a:t>
            </a:r>
            <a:r>
              <a:rPr lang="en-US" altLang="zh-CN">
                <a:sym typeface="Symbol" panose="05050102010706020507" pitchFamily="18" charset="2"/>
              </a:rPr>
              <a:t>:</a:t>
            </a:r>
            <a:r>
              <a:rPr lang="en-US" altLang="zh-CN" i="1">
                <a:latin typeface="Symbol" panose="05050102010706020507" pitchFamily="18" charset="2"/>
                <a:sym typeface="Symbol" panose="05050102010706020507" pitchFamily="18" charset="2"/>
              </a:rPr>
              <a:t>m</a:t>
            </a:r>
            <a:r>
              <a:rPr lang="en-US" altLang="zh-CN">
                <a:sym typeface="Symbol" panose="05050102010706020507" pitchFamily="18" charset="2"/>
              </a:rPr>
              <a:t></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0</a:t>
            </a:r>
            <a:r>
              <a:rPr lang="en-US" altLang="zh-CN">
                <a:sym typeface="Symbol" panose="05050102010706020507" pitchFamily="18" charset="2"/>
              </a:rPr>
              <a:t>, </a:t>
            </a:r>
            <a:r>
              <a:rPr lang="en-US" altLang="zh-CN" i="1">
                <a:sym typeface="Symbol" panose="05050102010706020507" pitchFamily="18" charset="2"/>
              </a:rPr>
              <a:t>H</a:t>
            </a:r>
            <a:r>
              <a:rPr lang="en-US" altLang="zh-CN" baseline="-25000">
                <a:sym typeface="Symbol" panose="05050102010706020507" pitchFamily="18" charset="2"/>
              </a:rPr>
              <a:t>1</a:t>
            </a:r>
            <a:r>
              <a:rPr lang="en-US" altLang="zh-CN">
                <a:sym typeface="Symbol" panose="05050102010706020507" pitchFamily="18" charset="2"/>
              </a:rPr>
              <a:t>:</a:t>
            </a:r>
            <a:r>
              <a:rPr lang="en-US" altLang="zh-CN" i="1">
                <a:latin typeface="Symbol" panose="05050102010706020507" pitchFamily="18" charset="2"/>
                <a:sym typeface="Symbol" panose="05050102010706020507" pitchFamily="18" charset="2"/>
              </a:rPr>
              <a:t>m</a:t>
            </a:r>
            <a:r>
              <a:rPr lang="en-US" altLang="zh-CN">
                <a:sym typeface="Symbol" panose="05050102010706020507" pitchFamily="18" charset="2"/>
              </a:rPr>
              <a:t>&gt;</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0</a:t>
            </a:r>
            <a:r>
              <a:rPr lang="en-US" altLang="zh-CN">
                <a:sym typeface="Symbol" panose="05050102010706020507" pitchFamily="18" charset="2"/>
              </a:rPr>
              <a:t>, </a:t>
            </a:r>
            <a:r>
              <a:rPr lang="zh-CN" altLang="en-US">
                <a:sym typeface="Symbol" panose="05050102010706020507" pitchFamily="18" charset="2"/>
              </a:rPr>
              <a:t>可得近似的拒绝域为</a:t>
            </a:r>
            <a:r>
              <a:rPr lang="en-US" altLang="zh-CN" i="1">
                <a:sym typeface="Symbol" panose="05050102010706020507" pitchFamily="18" charset="2"/>
              </a:rPr>
              <a:t>U</a:t>
            </a:r>
            <a:r>
              <a:rPr lang="en-US" altLang="zh-CN" i="1" baseline="-25000">
                <a:sym typeface="Symbol" panose="05050102010706020507" pitchFamily="18" charset="2"/>
              </a:rPr>
              <a:t>n</a:t>
            </a:r>
            <a:r>
              <a:rPr lang="en-US" altLang="zh-CN">
                <a:sym typeface="Symbol" panose="05050102010706020507" pitchFamily="18" charset="2"/>
              </a:rPr>
              <a:t>&gt;</a:t>
            </a:r>
            <a:r>
              <a:rPr lang="en-US" altLang="zh-CN" i="1">
                <a:sym typeface="Symbol" panose="05050102010706020507" pitchFamily="18" charset="2"/>
              </a:rPr>
              <a:t>u</a:t>
            </a:r>
            <a:r>
              <a:rPr lang="en-US" altLang="zh-CN" i="1" baseline="-25000">
                <a:latin typeface="Symbol" panose="05050102010706020507" pitchFamily="18" charset="2"/>
                <a:sym typeface="Symbol" panose="05050102010706020507" pitchFamily="18" charset="2"/>
              </a:rPr>
              <a:t>a</a:t>
            </a:r>
            <a:r>
              <a:rPr lang="en-US" altLang="zh-CN">
                <a:sym typeface="Symbol" panose="05050102010706020507" pitchFamily="18" charset="2"/>
              </a:rPr>
              <a:t>;</a:t>
            </a:r>
            <a:br>
              <a:rPr lang="en-US" altLang="zh-CN">
                <a:sym typeface="Symbol" panose="05050102010706020507" pitchFamily="18" charset="2"/>
              </a:rPr>
            </a:br>
            <a:r>
              <a:rPr lang="en-US" altLang="zh-CN">
                <a:sym typeface="Symbol" panose="05050102010706020507" pitchFamily="18" charset="2"/>
              </a:rPr>
              <a:t>(3) </a:t>
            </a:r>
            <a:r>
              <a:rPr lang="zh-CN" altLang="en-US">
                <a:sym typeface="Symbol" panose="05050102010706020507" pitchFamily="18" charset="2"/>
              </a:rPr>
              <a:t>对于左侧检验</a:t>
            </a:r>
            <a:r>
              <a:rPr lang="en-US" altLang="zh-CN">
                <a:sym typeface="Symbol" panose="05050102010706020507" pitchFamily="18" charset="2"/>
              </a:rPr>
              <a:t>: </a:t>
            </a:r>
            <a:r>
              <a:rPr lang="en-US" altLang="zh-CN" i="1">
                <a:sym typeface="Symbol" panose="05050102010706020507" pitchFamily="18" charset="2"/>
              </a:rPr>
              <a:t>H</a:t>
            </a:r>
            <a:r>
              <a:rPr lang="en-US" altLang="zh-CN" baseline="-25000">
                <a:sym typeface="Symbol" panose="05050102010706020507" pitchFamily="18" charset="2"/>
              </a:rPr>
              <a:t>0</a:t>
            </a:r>
            <a:r>
              <a:rPr lang="en-US" altLang="zh-CN">
                <a:sym typeface="Symbol" panose="05050102010706020507" pitchFamily="18" charset="2"/>
              </a:rPr>
              <a:t>:</a:t>
            </a:r>
            <a:r>
              <a:rPr lang="en-US" altLang="zh-CN" i="1">
                <a:latin typeface="Symbol" panose="05050102010706020507" pitchFamily="18" charset="2"/>
                <a:sym typeface="Symbol" panose="05050102010706020507" pitchFamily="18" charset="2"/>
              </a:rPr>
              <a:t>m</a:t>
            </a:r>
            <a:r>
              <a:rPr lang="en-US" altLang="zh-CN">
                <a:sym typeface="Symbol" panose="05050102010706020507" pitchFamily="18" charset="2"/>
              </a:rPr>
              <a:t></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0</a:t>
            </a:r>
            <a:r>
              <a:rPr lang="en-US" altLang="zh-CN">
                <a:sym typeface="Symbol" panose="05050102010706020507" pitchFamily="18" charset="2"/>
              </a:rPr>
              <a:t>, </a:t>
            </a:r>
            <a:r>
              <a:rPr lang="en-US" altLang="zh-CN" i="1">
                <a:sym typeface="Symbol" panose="05050102010706020507" pitchFamily="18" charset="2"/>
              </a:rPr>
              <a:t>H</a:t>
            </a:r>
            <a:r>
              <a:rPr lang="en-US" altLang="zh-CN" baseline="-25000">
                <a:sym typeface="Symbol" panose="05050102010706020507" pitchFamily="18" charset="2"/>
              </a:rPr>
              <a:t>1</a:t>
            </a:r>
            <a:r>
              <a:rPr lang="en-US" altLang="zh-CN">
                <a:sym typeface="Symbol" panose="05050102010706020507" pitchFamily="18" charset="2"/>
              </a:rPr>
              <a:t>:</a:t>
            </a:r>
            <a:r>
              <a:rPr lang="en-US" altLang="zh-CN" i="1">
                <a:latin typeface="Symbol" panose="05050102010706020507" pitchFamily="18" charset="2"/>
                <a:sym typeface="Symbol" panose="05050102010706020507" pitchFamily="18" charset="2"/>
              </a:rPr>
              <a:t>m</a:t>
            </a:r>
            <a:r>
              <a:rPr lang="en-US" altLang="zh-CN">
                <a:sym typeface="Symbol" panose="05050102010706020507" pitchFamily="18" charset="2"/>
              </a:rPr>
              <a:t>&lt;</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0</a:t>
            </a:r>
            <a:r>
              <a:rPr lang="en-US" altLang="zh-CN">
                <a:sym typeface="Symbol" panose="05050102010706020507" pitchFamily="18" charset="2"/>
              </a:rPr>
              <a:t>, </a:t>
            </a:r>
            <a:r>
              <a:rPr lang="zh-CN" altLang="en-US">
                <a:sym typeface="Symbol" panose="05050102010706020507" pitchFamily="18" charset="2"/>
              </a:rPr>
              <a:t>可得近似的拒绝域为</a:t>
            </a:r>
            <a:r>
              <a:rPr lang="en-US" altLang="zh-CN" i="1">
                <a:sym typeface="Symbol" panose="05050102010706020507" pitchFamily="18" charset="2"/>
              </a:rPr>
              <a:t>U</a:t>
            </a:r>
            <a:r>
              <a:rPr lang="en-US" altLang="zh-CN" i="1" baseline="-25000">
                <a:sym typeface="Symbol" panose="05050102010706020507" pitchFamily="18" charset="2"/>
              </a:rPr>
              <a:t>n</a:t>
            </a:r>
            <a:r>
              <a:rPr lang="en-US" altLang="zh-CN">
                <a:sym typeface="Symbol" panose="05050102010706020507" pitchFamily="18" charset="2"/>
              </a:rPr>
              <a:t>&lt;</a:t>
            </a:r>
            <a:r>
              <a:rPr lang="en-US" altLang="zh-CN">
                <a:latin typeface="Symbol" panose="05050102010706020507" pitchFamily="18" charset="2"/>
                <a:sym typeface="Symbol" panose="05050102010706020507" pitchFamily="18" charset="2"/>
              </a:rPr>
              <a:t>-</a:t>
            </a:r>
            <a:r>
              <a:rPr lang="en-US" altLang="zh-CN" i="1">
                <a:sym typeface="Symbol" panose="05050102010706020507" pitchFamily="18" charset="2"/>
              </a:rPr>
              <a:t>u</a:t>
            </a:r>
            <a:r>
              <a:rPr lang="en-US" altLang="zh-CN" i="1" baseline="-25000">
                <a:latin typeface="Symbol" panose="05050102010706020507" pitchFamily="18" charset="2"/>
                <a:sym typeface="Symbol" panose="05050102010706020507" pitchFamily="18" charset="2"/>
              </a:rPr>
              <a:t>a</a:t>
            </a:r>
            <a:r>
              <a:rPr lang="en-US" altLang="zh-CN">
                <a:sym typeface="Symbol" panose="05050102010706020507" pitchFamily="18" charset="2"/>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BDE1BFF8-F841-42F7-920E-81084CD6F35F}" type="slidenum">
              <a:rPr lang="en-US" altLang="zh-CN"/>
              <a:pPr/>
              <a:t>24</a:t>
            </a:fld>
            <a:endParaRPr lang="en-US" altLang="zh-CN"/>
          </a:p>
        </p:txBody>
      </p:sp>
      <p:graphicFrame>
        <p:nvGraphicFramePr>
          <p:cNvPr id="139268" name="Object 4"/>
          <p:cNvGraphicFramePr>
            <a:graphicFrameLocks noChangeAspect="1"/>
          </p:cNvGraphicFramePr>
          <p:nvPr/>
        </p:nvGraphicFramePr>
        <p:xfrm>
          <a:off x="395288" y="404813"/>
          <a:ext cx="8510587" cy="5813425"/>
        </p:xfrm>
        <a:graphic>
          <a:graphicData uri="http://schemas.openxmlformats.org/presentationml/2006/ole">
            <mc:AlternateContent xmlns:mc="http://schemas.openxmlformats.org/markup-compatibility/2006">
              <mc:Choice xmlns:v="urn:schemas-microsoft-com:vml" Requires="v">
                <p:oleObj spid="_x0000_s139269" name="Document" r:id="rId3" imgW="8509873" imgH="5812965" progId="Word.Document.8">
                  <p:embed/>
                </p:oleObj>
              </mc:Choice>
              <mc:Fallback>
                <p:oleObj name="Document" r:id="rId3" imgW="8509873" imgH="5812965"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404813"/>
                        <a:ext cx="8510587" cy="581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C5472DA3-A86D-4D89-962B-9C9CF0B7F5AC}" type="slidenum">
              <a:rPr lang="en-US" altLang="zh-CN"/>
              <a:pPr/>
              <a:t>25</a:t>
            </a:fld>
            <a:endParaRPr lang="en-US" altLang="zh-CN"/>
          </a:p>
        </p:txBody>
      </p:sp>
      <p:graphicFrame>
        <p:nvGraphicFramePr>
          <p:cNvPr id="140290" name="Object 2"/>
          <p:cNvGraphicFramePr>
            <a:graphicFrameLocks noChangeAspect="1"/>
          </p:cNvGraphicFramePr>
          <p:nvPr/>
        </p:nvGraphicFramePr>
        <p:xfrm>
          <a:off x="379413" y="360363"/>
          <a:ext cx="8589962" cy="6059487"/>
        </p:xfrm>
        <a:graphic>
          <a:graphicData uri="http://schemas.openxmlformats.org/presentationml/2006/ole">
            <mc:AlternateContent xmlns:mc="http://schemas.openxmlformats.org/markup-compatibility/2006">
              <mc:Choice xmlns:v="urn:schemas-microsoft-com:vml" Requires="v">
                <p:oleObj spid="_x0000_s140291" name="Document" r:id="rId3" imgW="8571300" imgH="6058142" progId="Word.Document.8">
                  <p:embed/>
                </p:oleObj>
              </mc:Choice>
              <mc:Fallback>
                <p:oleObj name="Document" r:id="rId3" imgW="8571300" imgH="6058142"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413" y="360363"/>
                        <a:ext cx="8589962" cy="6059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691C062F-70D9-4455-B212-139BF3AD59B9}" type="slidenum">
              <a:rPr lang="en-US" altLang="zh-CN"/>
              <a:pPr/>
              <a:t>26</a:t>
            </a:fld>
            <a:endParaRPr lang="en-US" altLang="zh-CN"/>
          </a:p>
        </p:txBody>
      </p:sp>
      <p:graphicFrame>
        <p:nvGraphicFramePr>
          <p:cNvPr id="141316" name="Object 4"/>
          <p:cNvGraphicFramePr>
            <a:graphicFrameLocks noChangeAspect="1"/>
          </p:cNvGraphicFramePr>
          <p:nvPr/>
        </p:nvGraphicFramePr>
        <p:xfrm>
          <a:off x="395288" y="404813"/>
          <a:ext cx="8499475" cy="6156325"/>
        </p:xfrm>
        <a:graphic>
          <a:graphicData uri="http://schemas.openxmlformats.org/presentationml/2006/ole">
            <mc:AlternateContent xmlns:mc="http://schemas.openxmlformats.org/markup-compatibility/2006">
              <mc:Choice xmlns:v="urn:schemas-microsoft-com:vml" Requires="v">
                <p:oleObj spid="_x0000_s141317" name="Document" r:id="rId3" imgW="8500174" imgH="6156789" progId="Word.Document.8">
                  <p:embed/>
                </p:oleObj>
              </mc:Choice>
              <mc:Fallback>
                <p:oleObj name="Document" r:id="rId3" imgW="8500174" imgH="6156789"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404813"/>
                        <a:ext cx="8499475" cy="6156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360ECD77-B14F-4AE1-8EBD-AEAF1127DE33}" type="slidenum">
              <a:rPr lang="en-US" altLang="zh-CN"/>
              <a:pPr/>
              <a:t>27</a:t>
            </a:fld>
            <a:endParaRPr lang="en-US" altLang="zh-CN"/>
          </a:p>
        </p:txBody>
      </p:sp>
      <p:graphicFrame>
        <p:nvGraphicFramePr>
          <p:cNvPr id="142340" name="Object 4"/>
          <p:cNvGraphicFramePr>
            <a:graphicFrameLocks noChangeAspect="1"/>
          </p:cNvGraphicFramePr>
          <p:nvPr/>
        </p:nvGraphicFramePr>
        <p:xfrm>
          <a:off x="395288" y="333375"/>
          <a:ext cx="8451850" cy="5970588"/>
        </p:xfrm>
        <a:graphic>
          <a:graphicData uri="http://schemas.openxmlformats.org/presentationml/2006/ole">
            <mc:AlternateContent xmlns:mc="http://schemas.openxmlformats.org/markup-compatibility/2006">
              <mc:Choice xmlns:v="urn:schemas-microsoft-com:vml" Requires="v">
                <p:oleObj spid="_x0000_s142341" name="Document" r:id="rId3" imgW="8451680" imgH="5969936" progId="Word.Document.8">
                  <p:embed/>
                </p:oleObj>
              </mc:Choice>
              <mc:Fallback>
                <p:oleObj name="Document" r:id="rId3" imgW="8451680" imgH="5969936"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333375"/>
                        <a:ext cx="8451850" cy="5970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ACA45BF3-AA58-4F0B-932A-05C072EAF424}" type="slidenum">
              <a:rPr lang="en-US" altLang="zh-CN"/>
              <a:pPr/>
              <a:t>28</a:t>
            </a:fld>
            <a:endParaRPr lang="en-US" altLang="zh-CN"/>
          </a:p>
        </p:txBody>
      </p:sp>
      <p:sp>
        <p:nvSpPr>
          <p:cNvPr id="143364" name="Rectangle 4"/>
          <p:cNvSpPr>
            <a:spLocks noGrp="1" noChangeArrowheads="1"/>
          </p:cNvSpPr>
          <p:nvPr>
            <p:ph type="title"/>
          </p:nvPr>
        </p:nvSpPr>
        <p:spPr>
          <a:xfrm>
            <a:off x="457200" y="277813"/>
            <a:ext cx="8229600" cy="5815012"/>
          </a:xfrm>
        </p:spPr>
        <p:txBody>
          <a:bodyPr/>
          <a:lstStyle/>
          <a:p>
            <a:r>
              <a:rPr lang="zh-CN" altLang="en-US"/>
              <a:t>对于给定的显著性水平</a:t>
            </a:r>
            <a:r>
              <a:rPr lang="en-US" altLang="zh-CN" i="1">
                <a:latin typeface="Symbol" panose="05050102010706020507" pitchFamily="18" charset="2"/>
              </a:rPr>
              <a:t>a</a:t>
            </a:r>
            <a:r>
              <a:rPr lang="en-US" altLang="zh-CN"/>
              <a:t>, </a:t>
            </a:r>
            <a:r>
              <a:rPr lang="zh-CN" altLang="en-US"/>
              <a:t>有</a:t>
            </a:r>
            <a:br>
              <a:rPr lang="zh-CN" altLang="en-US"/>
            </a:br>
            <a:r>
              <a:rPr lang="en-US" altLang="zh-CN"/>
              <a:t>(1) </a:t>
            </a:r>
            <a:r>
              <a:rPr lang="zh-CN" altLang="en-US"/>
              <a:t>对假设</a:t>
            </a:r>
            <a:r>
              <a:rPr lang="en-US" altLang="zh-CN"/>
              <a:t>(1), </a:t>
            </a:r>
            <a:r>
              <a:rPr lang="zh-CN" altLang="en-US"/>
              <a:t>拒绝域为</a:t>
            </a:r>
            <a:r>
              <a:rPr lang="en-US" altLang="zh-CN"/>
              <a:t>|</a:t>
            </a:r>
            <a:r>
              <a:rPr lang="en-US" altLang="zh-CN" i="1"/>
              <a:t>U</a:t>
            </a:r>
            <a:r>
              <a:rPr lang="en-US" altLang="zh-CN"/>
              <a:t>|&gt;</a:t>
            </a:r>
            <a:r>
              <a:rPr lang="en-US" altLang="zh-CN" i="1"/>
              <a:t>u</a:t>
            </a:r>
            <a:r>
              <a:rPr lang="en-US" altLang="zh-CN" i="1" baseline="-25000">
                <a:latin typeface="Symbol" panose="05050102010706020507" pitchFamily="18" charset="2"/>
              </a:rPr>
              <a:t>a</a:t>
            </a:r>
            <a:r>
              <a:rPr lang="en-US" altLang="zh-CN" baseline="-25000"/>
              <a:t>/2</a:t>
            </a:r>
            <a:r>
              <a:rPr lang="en-US" altLang="zh-CN"/>
              <a:t>;</a:t>
            </a:r>
            <a:br>
              <a:rPr lang="en-US" altLang="zh-CN"/>
            </a:br>
            <a:r>
              <a:rPr lang="en-US" altLang="zh-CN"/>
              <a:t>(2) </a:t>
            </a:r>
            <a:r>
              <a:rPr lang="zh-CN" altLang="en-US"/>
              <a:t>对假设</a:t>
            </a:r>
            <a:r>
              <a:rPr lang="en-US" altLang="zh-CN"/>
              <a:t>(2), </a:t>
            </a:r>
            <a:r>
              <a:rPr lang="zh-CN" altLang="en-US"/>
              <a:t>拒绝域为</a:t>
            </a:r>
            <a:r>
              <a:rPr lang="en-US" altLang="zh-CN" i="1"/>
              <a:t>U</a:t>
            </a:r>
            <a:r>
              <a:rPr lang="en-US" altLang="zh-CN"/>
              <a:t>&gt;</a:t>
            </a:r>
            <a:r>
              <a:rPr lang="en-US" altLang="zh-CN" i="1"/>
              <a:t>u</a:t>
            </a:r>
            <a:r>
              <a:rPr lang="en-US" altLang="zh-CN" i="1" baseline="-25000">
                <a:latin typeface="Symbol" panose="05050102010706020507" pitchFamily="18" charset="2"/>
              </a:rPr>
              <a:t>a</a:t>
            </a:r>
            <a:r>
              <a:rPr lang="en-US" altLang="zh-CN"/>
              <a:t>;</a:t>
            </a:r>
            <a:br>
              <a:rPr lang="en-US" altLang="zh-CN"/>
            </a:br>
            <a:r>
              <a:rPr lang="en-US" altLang="zh-CN"/>
              <a:t>(3) </a:t>
            </a:r>
            <a:r>
              <a:rPr lang="zh-CN" altLang="en-US"/>
              <a:t>对假设</a:t>
            </a:r>
            <a:r>
              <a:rPr lang="en-US" altLang="zh-CN"/>
              <a:t>(3), </a:t>
            </a:r>
            <a:r>
              <a:rPr lang="zh-CN" altLang="en-US"/>
              <a:t>拒绝域为</a:t>
            </a:r>
            <a:r>
              <a:rPr lang="en-US" altLang="zh-CN" i="1"/>
              <a:t>U</a:t>
            </a:r>
            <a:r>
              <a:rPr lang="en-US" altLang="zh-CN"/>
              <a:t>&lt;</a:t>
            </a:r>
            <a:r>
              <a:rPr lang="en-US" altLang="zh-CN">
                <a:latin typeface="Symbol" panose="05050102010706020507" pitchFamily="18" charset="2"/>
              </a:rPr>
              <a:t>-</a:t>
            </a:r>
            <a:r>
              <a:rPr lang="en-US" altLang="zh-CN" i="1"/>
              <a:t>u</a:t>
            </a:r>
            <a:r>
              <a:rPr lang="en-US" altLang="zh-CN" i="1" baseline="-25000">
                <a:latin typeface="Symbol" panose="05050102010706020507" pitchFamily="18" charset="2"/>
              </a:rPr>
              <a:t>a</a:t>
            </a:r>
            <a:r>
              <a:rPr lang="en-US" altLang="zh-CN"/>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FB57D69D-2BB8-4DDB-8DEF-C6CA5604D8C6}" type="slidenum">
              <a:rPr lang="en-US" altLang="zh-CN"/>
              <a:pPr/>
              <a:t>29</a:t>
            </a:fld>
            <a:endParaRPr lang="en-US" altLang="zh-CN"/>
          </a:p>
        </p:txBody>
      </p:sp>
      <p:sp>
        <p:nvSpPr>
          <p:cNvPr id="145412" name="Rectangle 4"/>
          <p:cNvSpPr>
            <a:spLocks noGrp="1" noChangeArrowheads="1"/>
          </p:cNvSpPr>
          <p:nvPr>
            <p:ph type="title"/>
          </p:nvPr>
        </p:nvSpPr>
        <p:spPr>
          <a:xfrm>
            <a:off x="457200" y="277813"/>
            <a:ext cx="8229600" cy="6103937"/>
          </a:xfrm>
        </p:spPr>
        <p:txBody>
          <a:bodyPr/>
          <a:lstStyle/>
          <a:p>
            <a:r>
              <a:rPr lang="zh-CN" altLang="en-US" b="1">
                <a:solidFill>
                  <a:schemeClr val="hlink"/>
                </a:solidFill>
              </a:rPr>
              <a:t>二</a:t>
            </a:r>
            <a:r>
              <a:rPr lang="en-US" altLang="zh-CN" b="1">
                <a:solidFill>
                  <a:schemeClr val="hlink"/>
                </a:solidFill>
              </a:rPr>
              <a:t>, (0-1)</a:t>
            </a:r>
            <a:r>
              <a:rPr lang="zh-CN" altLang="en-US" b="1">
                <a:solidFill>
                  <a:schemeClr val="hlink"/>
                </a:solidFill>
              </a:rPr>
              <a:t>分布总体数学期望的假设检验</a:t>
            </a:r>
            <a:r>
              <a:rPr lang="zh-CN" altLang="en-US"/>
              <a:t/>
            </a:r>
            <a:br>
              <a:rPr lang="zh-CN" altLang="en-US"/>
            </a:br>
            <a:r>
              <a:rPr lang="zh-CN" altLang="en-US"/>
              <a:t>在实际问题中</a:t>
            </a:r>
            <a:r>
              <a:rPr lang="en-US" altLang="zh-CN"/>
              <a:t>, </a:t>
            </a:r>
            <a:r>
              <a:rPr lang="zh-CN" altLang="en-US"/>
              <a:t>常常需要对一个事件</a:t>
            </a:r>
            <a:r>
              <a:rPr lang="en-US" altLang="zh-CN" i="1"/>
              <a:t>A</a:t>
            </a:r>
            <a:r>
              <a:rPr lang="zh-CN" altLang="en-US"/>
              <a:t>发生的概率</a:t>
            </a:r>
            <a:r>
              <a:rPr lang="en-US" altLang="zh-CN" i="1"/>
              <a:t>p</a:t>
            </a:r>
            <a:r>
              <a:rPr lang="zh-CN" altLang="en-US"/>
              <a:t>进行假设检验</a:t>
            </a:r>
            <a:r>
              <a:rPr lang="en-US" altLang="zh-CN"/>
              <a:t>. </a:t>
            </a:r>
            <a:r>
              <a:rPr lang="zh-CN" altLang="en-US"/>
              <a:t>从而可以设总体是服从</a:t>
            </a:r>
            <a:r>
              <a:rPr lang="en-US" altLang="zh-CN"/>
              <a:t>(0-1)</a:t>
            </a:r>
            <a:r>
              <a:rPr lang="zh-CN" altLang="en-US"/>
              <a:t>分布的情况</a:t>
            </a:r>
            <a:r>
              <a:rPr lang="en-US" altLang="zh-CN"/>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C299FE7A-D0FC-4001-BD33-D28927BEF75B}" type="slidenum">
              <a:rPr lang="en-US" altLang="zh-CN"/>
              <a:pPr/>
              <a:t>3</a:t>
            </a:fld>
            <a:endParaRPr lang="en-US" altLang="zh-CN"/>
          </a:p>
        </p:txBody>
      </p:sp>
      <p:graphicFrame>
        <p:nvGraphicFramePr>
          <p:cNvPr id="105477" name="Object 5"/>
          <p:cNvGraphicFramePr>
            <a:graphicFrameLocks noChangeAspect="1"/>
          </p:cNvGraphicFramePr>
          <p:nvPr/>
        </p:nvGraphicFramePr>
        <p:xfrm>
          <a:off x="379413" y="361950"/>
          <a:ext cx="8609012" cy="6057900"/>
        </p:xfrm>
        <a:graphic>
          <a:graphicData uri="http://schemas.openxmlformats.org/presentationml/2006/ole">
            <mc:AlternateContent xmlns:mc="http://schemas.openxmlformats.org/markup-compatibility/2006">
              <mc:Choice xmlns:v="urn:schemas-microsoft-com:vml" Requires="v">
                <p:oleObj spid="_x0000_s105478" name="Document" r:id="rId3" imgW="8609377" imgH="6058142" progId="Word.Document.8">
                  <p:embed/>
                </p:oleObj>
              </mc:Choice>
              <mc:Fallback>
                <p:oleObj name="Document" r:id="rId3" imgW="8609377" imgH="6058142"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413" y="361950"/>
                        <a:ext cx="8609012" cy="605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8BB23C8B-58E0-43CC-9190-45799C58EB0D}" type="slidenum">
              <a:rPr lang="en-US" altLang="zh-CN"/>
              <a:pPr/>
              <a:t>30</a:t>
            </a:fld>
            <a:endParaRPr lang="en-US" altLang="zh-CN"/>
          </a:p>
        </p:txBody>
      </p:sp>
      <p:sp>
        <p:nvSpPr>
          <p:cNvPr id="147460" name="Rectangle 4"/>
          <p:cNvSpPr>
            <a:spLocks noGrp="1" noChangeArrowheads="1"/>
          </p:cNvSpPr>
          <p:nvPr>
            <p:ph type="title"/>
          </p:nvPr>
        </p:nvSpPr>
        <p:spPr>
          <a:xfrm>
            <a:off x="457200" y="277813"/>
            <a:ext cx="8229600" cy="5959475"/>
          </a:xfrm>
        </p:spPr>
        <p:txBody>
          <a:bodyPr/>
          <a:lstStyle/>
          <a:p>
            <a:pPr>
              <a:tabLst>
                <a:tab pos="2776538" algn="l"/>
              </a:tabLst>
            </a:pPr>
            <a:r>
              <a:rPr lang="en-US" altLang="zh-CN"/>
              <a:t>1. </a:t>
            </a:r>
            <a:r>
              <a:rPr lang="zh-CN" altLang="en-US"/>
              <a:t>一个</a:t>
            </a:r>
            <a:r>
              <a:rPr lang="en-US" altLang="zh-CN"/>
              <a:t>0-1</a:t>
            </a:r>
            <a:r>
              <a:rPr lang="zh-CN" altLang="en-US"/>
              <a:t>分布总体参数的检验</a:t>
            </a:r>
            <a:br>
              <a:rPr lang="zh-CN" altLang="en-US"/>
            </a:br>
            <a:r>
              <a:rPr lang="zh-CN" altLang="en-US"/>
              <a:t>设总体</a:t>
            </a:r>
            <a:r>
              <a:rPr lang="en-US" altLang="zh-CN" i="1"/>
              <a:t>X</a:t>
            </a:r>
            <a:r>
              <a:rPr lang="en-US" altLang="zh-CN"/>
              <a:t>~</a:t>
            </a:r>
            <a:r>
              <a:rPr lang="en-US" altLang="zh-CN" i="1"/>
              <a:t>b</a:t>
            </a:r>
            <a:r>
              <a:rPr lang="en-US" altLang="zh-CN"/>
              <a:t>(1,</a:t>
            </a:r>
            <a:r>
              <a:rPr lang="en-US" altLang="zh-CN" i="1"/>
              <a:t>p</a:t>
            </a:r>
            <a:r>
              <a:rPr lang="en-US" altLang="zh-CN"/>
              <a:t>), </a:t>
            </a:r>
            <a:r>
              <a:rPr lang="en-US" altLang="zh-CN" i="1"/>
              <a:t>X</a:t>
            </a:r>
            <a:r>
              <a:rPr lang="en-US" altLang="zh-CN" baseline="-25000"/>
              <a:t>1</a:t>
            </a:r>
            <a:r>
              <a:rPr lang="en-US" altLang="zh-CN"/>
              <a:t>,</a:t>
            </a:r>
            <a:r>
              <a:rPr lang="en-US" altLang="zh-CN" i="1"/>
              <a:t>X</a:t>
            </a:r>
            <a:r>
              <a:rPr lang="en-US" altLang="zh-CN" baseline="-25000"/>
              <a:t>2</a:t>
            </a:r>
            <a:r>
              <a:rPr lang="en-US" altLang="zh-CN"/>
              <a:t>,…,</a:t>
            </a:r>
            <a:r>
              <a:rPr lang="en-US" altLang="zh-CN" i="1"/>
              <a:t>X</a:t>
            </a:r>
            <a:r>
              <a:rPr lang="en-US" altLang="zh-CN" i="1" baseline="-25000"/>
              <a:t>n</a:t>
            </a:r>
            <a:r>
              <a:rPr lang="zh-CN" altLang="en-US"/>
              <a:t>是取自</a:t>
            </a:r>
            <a:r>
              <a:rPr lang="en-US" altLang="zh-CN" i="1"/>
              <a:t>X</a:t>
            </a:r>
            <a:r>
              <a:rPr lang="zh-CN" altLang="en-US"/>
              <a:t>的一个样本</a:t>
            </a:r>
            <a:r>
              <a:rPr lang="en-US" altLang="zh-CN"/>
              <a:t>, </a:t>
            </a:r>
            <a:r>
              <a:rPr lang="en-US" altLang="zh-CN" i="1"/>
              <a:t>p</a:t>
            </a:r>
            <a:r>
              <a:rPr lang="zh-CN" altLang="en-US"/>
              <a:t>为未知参数</a:t>
            </a:r>
            <a:r>
              <a:rPr lang="en-US" altLang="zh-CN"/>
              <a:t>. </a:t>
            </a:r>
            <a:r>
              <a:rPr lang="zh-CN" altLang="en-US"/>
              <a:t>关于参数</a:t>
            </a:r>
            <a:r>
              <a:rPr lang="en-US" altLang="zh-CN" i="1"/>
              <a:t>p</a:t>
            </a:r>
            <a:r>
              <a:rPr lang="zh-CN" altLang="en-US"/>
              <a:t>的检验问题有三类</a:t>
            </a:r>
            <a:r>
              <a:rPr lang="en-US" altLang="zh-CN"/>
              <a:t>:</a:t>
            </a:r>
            <a:br>
              <a:rPr lang="en-US" altLang="zh-CN"/>
            </a:br>
            <a:r>
              <a:rPr lang="zh-CN" altLang="en-US"/>
              <a:t>检验假设	</a:t>
            </a:r>
            <a:r>
              <a:rPr lang="en-US" altLang="zh-CN"/>
              <a:t>(1)</a:t>
            </a:r>
            <a:r>
              <a:rPr lang="en-US" altLang="zh-CN" i="1"/>
              <a:t>H</a:t>
            </a:r>
            <a:r>
              <a:rPr lang="en-US" altLang="zh-CN" baseline="-25000"/>
              <a:t>0</a:t>
            </a:r>
            <a:r>
              <a:rPr lang="en-US" altLang="zh-CN"/>
              <a:t>:</a:t>
            </a:r>
            <a:r>
              <a:rPr lang="en-US" altLang="zh-CN" i="1"/>
              <a:t>p</a:t>
            </a:r>
            <a:r>
              <a:rPr lang="en-US" altLang="zh-CN"/>
              <a:t>=</a:t>
            </a:r>
            <a:r>
              <a:rPr lang="en-US" altLang="zh-CN" i="1"/>
              <a:t>p</a:t>
            </a:r>
            <a:r>
              <a:rPr lang="en-US" altLang="zh-CN" baseline="-25000"/>
              <a:t>0</a:t>
            </a:r>
            <a:r>
              <a:rPr lang="en-US" altLang="zh-CN"/>
              <a:t>, </a:t>
            </a:r>
            <a:r>
              <a:rPr lang="en-US" altLang="zh-CN" i="1"/>
              <a:t>H</a:t>
            </a:r>
            <a:r>
              <a:rPr lang="en-US" altLang="zh-CN" baseline="-25000"/>
              <a:t>1</a:t>
            </a:r>
            <a:r>
              <a:rPr lang="en-US" altLang="zh-CN"/>
              <a:t>:</a:t>
            </a:r>
            <a:r>
              <a:rPr lang="en-US" altLang="zh-CN" i="1"/>
              <a:t>p</a:t>
            </a:r>
            <a:r>
              <a:rPr lang="en-US" altLang="zh-CN">
                <a:sym typeface="Symbol" panose="05050102010706020507" pitchFamily="18" charset="2"/>
              </a:rPr>
              <a:t></a:t>
            </a:r>
            <a:r>
              <a:rPr lang="en-US" altLang="zh-CN" i="1">
                <a:sym typeface="Symbol" panose="05050102010706020507" pitchFamily="18" charset="2"/>
              </a:rPr>
              <a:t>p</a:t>
            </a:r>
            <a:r>
              <a:rPr lang="en-US" altLang="zh-CN" baseline="-25000">
                <a:sym typeface="Symbol" panose="05050102010706020507" pitchFamily="18" charset="2"/>
              </a:rPr>
              <a:t>0</a:t>
            </a:r>
            <a:r>
              <a:rPr lang="en-US" altLang="zh-CN">
                <a:sym typeface="Symbol" panose="05050102010706020507" pitchFamily="18" charset="2"/>
              </a:rPr>
              <a:t>.</a:t>
            </a:r>
            <a:br>
              <a:rPr lang="en-US" altLang="zh-CN">
                <a:sym typeface="Symbol" panose="05050102010706020507" pitchFamily="18" charset="2"/>
              </a:rPr>
            </a:br>
            <a:r>
              <a:rPr lang="en-US" altLang="zh-CN">
                <a:sym typeface="Symbol" panose="05050102010706020507" pitchFamily="18" charset="2"/>
              </a:rPr>
              <a:t>	(2)</a:t>
            </a:r>
            <a:r>
              <a:rPr lang="en-US" altLang="zh-CN" i="1">
                <a:sym typeface="Symbol" panose="05050102010706020507" pitchFamily="18" charset="2"/>
              </a:rPr>
              <a:t>H</a:t>
            </a:r>
            <a:r>
              <a:rPr lang="en-US" altLang="zh-CN" baseline="-25000">
                <a:sym typeface="Symbol" panose="05050102010706020507" pitchFamily="18" charset="2"/>
              </a:rPr>
              <a:t>0</a:t>
            </a:r>
            <a:r>
              <a:rPr lang="en-US" altLang="zh-CN">
                <a:sym typeface="Symbol" panose="05050102010706020507" pitchFamily="18" charset="2"/>
              </a:rPr>
              <a:t>:</a:t>
            </a:r>
            <a:r>
              <a:rPr lang="en-US" altLang="zh-CN" i="1">
                <a:sym typeface="Symbol" panose="05050102010706020507" pitchFamily="18" charset="2"/>
              </a:rPr>
              <a:t>p</a:t>
            </a:r>
            <a:r>
              <a:rPr lang="en-US" altLang="zh-CN">
                <a:sym typeface="Symbol" panose="05050102010706020507" pitchFamily="18" charset="2"/>
              </a:rPr>
              <a:t></a:t>
            </a:r>
            <a:r>
              <a:rPr lang="en-US" altLang="zh-CN" i="1">
                <a:sym typeface="Symbol" panose="05050102010706020507" pitchFamily="18" charset="2"/>
              </a:rPr>
              <a:t>p</a:t>
            </a:r>
            <a:r>
              <a:rPr lang="en-US" altLang="zh-CN" baseline="-25000">
                <a:sym typeface="Symbol" panose="05050102010706020507" pitchFamily="18" charset="2"/>
              </a:rPr>
              <a:t>0</a:t>
            </a:r>
            <a:r>
              <a:rPr lang="en-US" altLang="zh-CN">
                <a:sym typeface="Symbol" panose="05050102010706020507" pitchFamily="18" charset="2"/>
              </a:rPr>
              <a:t>, </a:t>
            </a:r>
            <a:r>
              <a:rPr lang="en-US" altLang="zh-CN" i="1">
                <a:sym typeface="Symbol" panose="05050102010706020507" pitchFamily="18" charset="2"/>
              </a:rPr>
              <a:t>H</a:t>
            </a:r>
            <a:r>
              <a:rPr lang="en-US" altLang="zh-CN" baseline="-25000">
                <a:sym typeface="Symbol" panose="05050102010706020507" pitchFamily="18" charset="2"/>
              </a:rPr>
              <a:t>1</a:t>
            </a:r>
            <a:r>
              <a:rPr lang="en-US" altLang="zh-CN">
                <a:sym typeface="Symbol" panose="05050102010706020507" pitchFamily="18" charset="2"/>
              </a:rPr>
              <a:t>:</a:t>
            </a:r>
            <a:r>
              <a:rPr lang="en-US" altLang="zh-CN" i="1">
                <a:sym typeface="Symbol" panose="05050102010706020507" pitchFamily="18" charset="2"/>
              </a:rPr>
              <a:t>p</a:t>
            </a:r>
            <a:r>
              <a:rPr lang="en-US" altLang="zh-CN">
                <a:sym typeface="Symbol" panose="05050102010706020507" pitchFamily="18" charset="2"/>
              </a:rPr>
              <a:t>&gt;</a:t>
            </a:r>
            <a:r>
              <a:rPr lang="en-US" altLang="zh-CN" i="1">
                <a:sym typeface="Symbol" panose="05050102010706020507" pitchFamily="18" charset="2"/>
              </a:rPr>
              <a:t>p</a:t>
            </a:r>
            <a:r>
              <a:rPr lang="en-US" altLang="zh-CN" baseline="-25000">
                <a:sym typeface="Symbol" panose="05050102010706020507" pitchFamily="18" charset="2"/>
              </a:rPr>
              <a:t>0</a:t>
            </a:r>
            <a:r>
              <a:rPr lang="en-US" altLang="zh-CN">
                <a:sym typeface="Symbol" panose="05050102010706020507" pitchFamily="18" charset="2"/>
              </a:rPr>
              <a:t>.</a:t>
            </a:r>
            <a:br>
              <a:rPr lang="en-US" altLang="zh-CN">
                <a:sym typeface="Symbol" panose="05050102010706020507" pitchFamily="18" charset="2"/>
              </a:rPr>
            </a:br>
            <a:r>
              <a:rPr lang="en-US" altLang="zh-CN">
                <a:sym typeface="Symbol" panose="05050102010706020507" pitchFamily="18" charset="2"/>
              </a:rPr>
              <a:t>	(3)</a:t>
            </a:r>
            <a:r>
              <a:rPr lang="en-US" altLang="zh-CN" i="1">
                <a:sym typeface="Symbol" panose="05050102010706020507" pitchFamily="18" charset="2"/>
              </a:rPr>
              <a:t>H</a:t>
            </a:r>
            <a:r>
              <a:rPr lang="en-US" altLang="zh-CN" baseline="-25000">
                <a:sym typeface="Symbol" panose="05050102010706020507" pitchFamily="18" charset="2"/>
              </a:rPr>
              <a:t>0</a:t>
            </a:r>
            <a:r>
              <a:rPr lang="en-US" altLang="zh-CN">
                <a:sym typeface="Symbol" panose="05050102010706020507" pitchFamily="18" charset="2"/>
              </a:rPr>
              <a:t>:</a:t>
            </a:r>
            <a:r>
              <a:rPr lang="en-US" altLang="zh-CN" i="1">
                <a:sym typeface="Symbol" panose="05050102010706020507" pitchFamily="18" charset="2"/>
              </a:rPr>
              <a:t>p</a:t>
            </a:r>
            <a:r>
              <a:rPr lang="en-US" altLang="zh-CN">
                <a:sym typeface="Symbol" panose="05050102010706020507" pitchFamily="18" charset="2"/>
              </a:rPr>
              <a:t></a:t>
            </a:r>
            <a:r>
              <a:rPr lang="en-US" altLang="zh-CN" i="1">
                <a:sym typeface="Symbol" panose="05050102010706020507" pitchFamily="18" charset="2"/>
              </a:rPr>
              <a:t>p</a:t>
            </a:r>
            <a:r>
              <a:rPr lang="en-US" altLang="zh-CN" baseline="-25000">
                <a:sym typeface="Symbol" panose="05050102010706020507" pitchFamily="18" charset="2"/>
              </a:rPr>
              <a:t>0</a:t>
            </a:r>
            <a:r>
              <a:rPr lang="en-US" altLang="zh-CN">
                <a:sym typeface="Symbol" panose="05050102010706020507" pitchFamily="18" charset="2"/>
              </a:rPr>
              <a:t>, </a:t>
            </a:r>
            <a:r>
              <a:rPr lang="en-US" altLang="zh-CN" i="1">
                <a:sym typeface="Symbol" panose="05050102010706020507" pitchFamily="18" charset="2"/>
              </a:rPr>
              <a:t>H</a:t>
            </a:r>
            <a:r>
              <a:rPr lang="en-US" altLang="zh-CN" baseline="-25000">
                <a:sym typeface="Symbol" panose="05050102010706020507" pitchFamily="18" charset="2"/>
              </a:rPr>
              <a:t>1</a:t>
            </a:r>
            <a:r>
              <a:rPr lang="en-US" altLang="zh-CN">
                <a:sym typeface="Symbol" panose="05050102010706020507" pitchFamily="18" charset="2"/>
              </a:rPr>
              <a:t>:</a:t>
            </a:r>
            <a:r>
              <a:rPr lang="en-US" altLang="zh-CN" i="1">
                <a:sym typeface="Symbol" panose="05050102010706020507" pitchFamily="18" charset="2"/>
              </a:rPr>
              <a:t>p</a:t>
            </a:r>
            <a:r>
              <a:rPr lang="en-US" altLang="zh-CN">
                <a:sym typeface="Symbol" panose="05050102010706020507" pitchFamily="18" charset="2"/>
              </a:rPr>
              <a:t>&lt;</a:t>
            </a:r>
            <a:r>
              <a:rPr lang="en-US" altLang="zh-CN" i="1">
                <a:sym typeface="Symbol" panose="05050102010706020507" pitchFamily="18" charset="2"/>
              </a:rPr>
              <a:t>p</a:t>
            </a:r>
            <a:r>
              <a:rPr lang="en-US" altLang="zh-CN" baseline="-25000">
                <a:sym typeface="Symbol" panose="05050102010706020507" pitchFamily="18" charset="2"/>
              </a:rPr>
              <a:t>0</a:t>
            </a:r>
            <a:r>
              <a:rPr lang="en-US" altLang="zh-CN">
                <a:sym typeface="Symbol" panose="05050102010706020507" pitchFamily="18" charset="2"/>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2"/>
          </p:nvPr>
        </p:nvSpPr>
        <p:spPr/>
        <p:txBody>
          <a:bodyPr/>
          <a:lstStyle/>
          <a:p>
            <a:fld id="{E88174B3-206F-4FE8-8CAA-C4A260DC8249}" type="slidenum">
              <a:rPr lang="en-US" altLang="zh-CN"/>
              <a:pPr/>
              <a:t>31</a:t>
            </a:fld>
            <a:endParaRPr lang="en-US" altLang="zh-CN"/>
          </a:p>
        </p:txBody>
      </p:sp>
      <p:sp>
        <p:nvSpPr>
          <p:cNvPr id="149508" name="Rectangle 4"/>
          <p:cNvSpPr>
            <a:spLocks noGrp="1" noChangeArrowheads="1"/>
          </p:cNvSpPr>
          <p:nvPr>
            <p:ph type="title"/>
          </p:nvPr>
        </p:nvSpPr>
        <p:spPr/>
        <p:txBody>
          <a:bodyPr/>
          <a:lstStyle/>
          <a:p>
            <a:r>
              <a:rPr lang="zh-CN" altLang="en-US"/>
              <a:t>借助于中心极限定理进行假设检验</a:t>
            </a:r>
            <a:r>
              <a:rPr lang="en-US" altLang="zh-CN"/>
              <a:t>. </a:t>
            </a:r>
            <a:r>
              <a:rPr lang="zh-CN" altLang="en-US"/>
              <a:t>因</a:t>
            </a:r>
          </a:p>
        </p:txBody>
      </p:sp>
      <p:graphicFrame>
        <p:nvGraphicFramePr>
          <p:cNvPr id="149509" name="Object 5"/>
          <p:cNvGraphicFramePr>
            <a:graphicFrameLocks noChangeAspect="1"/>
          </p:cNvGraphicFramePr>
          <p:nvPr/>
        </p:nvGraphicFramePr>
        <p:xfrm>
          <a:off x="1692275" y="981075"/>
          <a:ext cx="5461000" cy="546100"/>
        </p:xfrm>
        <a:graphic>
          <a:graphicData uri="http://schemas.openxmlformats.org/presentationml/2006/ole">
            <mc:AlternateContent xmlns:mc="http://schemas.openxmlformats.org/markup-compatibility/2006">
              <mc:Choice xmlns:v="urn:schemas-microsoft-com:vml" Requires="v">
                <p:oleObj spid="_x0000_s149513" name="Equation" r:id="rId3" imgW="5460840" imgH="545760" progId="Equation.DSMT4">
                  <p:embed/>
                </p:oleObj>
              </mc:Choice>
              <mc:Fallback>
                <p:oleObj name="Equation" r:id="rId3" imgW="5460840" imgH="54576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981075"/>
                        <a:ext cx="54610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9510" name="Text Box 6"/>
          <p:cNvSpPr txBox="1">
            <a:spLocks noChangeArrowheads="1"/>
          </p:cNvSpPr>
          <p:nvPr/>
        </p:nvSpPr>
        <p:spPr bwMode="auto">
          <a:xfrm>
            <a:off x="395288" y="1628775"/>
            <a:ext cx="83534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当</a:t>
            </a:r>
            <a:r>
              <a:rPr lang="en-US" altLang="zh-CN" i="1"/>
              <a:t>n</a:t>
            </a:r>
            <a:r>
              <a:rPr lang="zh-CN" altLang="en-US"/>
              <a:t>充分布</a:t>
            </a:r>
            <a:r>
              <a:rPr lang="en-US" altLang="zh-CN"/>
              <a:t>(</a:t>
            </a:r>
            <a:r>
              <a:rPr lang="en-US" altLang="zh-CN" i="1"/>
              <a:t>n</a:t>
            </a:r>
            <a:r>
              <a:rPr lang="en-US" altLang="zh-CN">
                <a:sym typeface="Symbol" panose="05050102010706020507" pitchFamily="18" charset="2"/>
              </a:rPr>
              <a:t>30)</a:t>
            </a:r>
            <a:r>
              <a:rPr lang="zh-CN" altLang="en-US">
                <a:sym typeface="Symbol" panose="05050102010706020507" pitchFamily="18" charset="2"/>
              </a:rPr>
              <a:t>时</a:t>
            </a:r>
            <a:r>
              <a:rPr lang="en-US" altLang="zh-CN">
                <a:sym typeface="Symbol" panose="05050102010706020507" pitchFamily="18" charset="2"/>
              </a:rPr>
              <a:t>, </a:t>
            </a:r>
            <a:r>
              <a:rPr lang="zh-CN" altLang="en-US">
                <a:sym typeface="Symbol" panose="05050102010706020507" pitchFamily="18" charset="2"/>
              </a:rPr>
              <a:t>如</a:t>
            </a:r>
            <a:r>
              <a:rPr lang="en-US" altLang="zh-CN" i="1">
                <a:sym typeface="Symbol" panose="05050102010706020507" pitchFamily="18" charset="2"/>
              </a:rPr>
              <a:t>p</a:t>
            </a:r>
            <a:r>
              <a:rPr lang="en-US" altLang="zh-CN">
                <a:sym typeface="Symbol" panose="05050102010706020507" pitchFamily="18" charset="2"/>
              </a:rPr>
              <a:t>=</a:t>
            </a:r>
            <a:r>
              <a:rPr lang="en-US" altLang="zh-CN" i="1">
                <a:sym typeface="Symbol" panose="05050102010706020507" pitchFamily="18" charset="2"/>
              </a:rPr>
              <a:t>p</a:t>
            </a:r>
            <a:r>
              <a:rPr lang="en-US" altLang="zh-CN" baseline="-25000">
                <a:sym typeface="Symbol" panose="05050102010706020507" pitchFamily="18" charset="2"/>
              </a:rPr>
              <a:t>0</a:t>
            </a:r>
            <a:r>
              <a:rPr lang="en-US" altLang="zh-CN">
                <a:sym typeface="Symbol" panose="05050102010706020507" pitchFamily="18" charset="2"/>
              </a:rPr>
              <a:t>, </a:t>
            </a:r>
            <a:r>
              <a:rPr lang="zh-CN" altLang="en-US">
                <a:sym typeface="Symbol" panose="05050102010706020507" pitchFamily="18" charset="2"/>
              </a:rPr>
              <a:t>则有</a:t>
            </a:r>
          </a:p>
        </p:txBody>
      </p:sp>
      <p:graphicFrame>
        <p:nvGraphicFramePr>
          <p:cNvPr id="149511" name="Object 7"/>
          <p:cNvGraphicFramePr>
            <a:graphicFrameLocks noChangeAspect="1"/>
          </p:cNvGraphicFramePr>
          <p:nvPr/>
        </p:nvGraphicFramePr>
        <p:xfrm>
          <a:off x="2268538" y="2420938"/>
          <a:ext cx="3530600" cy="1295400"/>
        </p:xfrm>
        <a:graphic>
          <a:graphicData uri="http://schemas.openxmlformats.org/presentationml/2006/ole">
            <mc:AlternateContent xmlns:mc="http://schemas.openxmlformats.org/markup-compatibility/2006">
              <mc:Choice xmlns:v="urn:schemas-microsoft-com:vml" Requires="v">
                <p:oleObj spid="_x0000_s149514" name="Equation" r:id="rId5" imgW="3530520" imgH="1295280" progId="Equation.DSMT4">
                  <p:embed/>
                </p:oleObj>
              </mc:Choice>
              <mc:Fallback>
                <p:oleObj name="Equation" r:id="rId5" imgW="3530520" imgH="129528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2420938"/>
                        <a:ext cx="3530600"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9512" name="Text Box 8"/>
          <p:cNvSpPr txBox="1">
            <a:spLocks noChangeArrowheads="1"/>
          </p:cNvSpPr>
          <p:nvPr/>
        </p:nvSpPr>
        <p:spPr bwMode="auto">
          <a:xfrm>
            <a:off x="468313" y="3716338"/>
            <a:ext cx="80645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近似服从</a:t>
            </a:r>
            <a:r>
              <a:rPr lang="en-US" altLang="zh-CN" i="1"/>
              <a:t>N</a:t>
            </a:r>
            <a:r>
              <a:rPr lang="en-US" altLang="zh-CN"/>
              <a:t>(0,1).</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2"/>
          </p:nvPr>
        </p:nvSpPr>
        <p:spPr/>
        <p:txBody>
          <a:bodyPr/>
          <a:lstStyle/>
          <a:p>
            <a:fld id="{5CF37783-737E-4142-A9A1-F1DE38F1E39C}" type="slidenum">
              <a:rPr lang="en-US" altLang="zh-CN"/>
              <a:pPr/>
              <a:t>32</a:t>
            </a:fld>
            <a:endParaRPr lang="en-US" altLang="zh-CN"/>
          </a:p>
        </p:txBody>
      </p:sp>
      <p:sp>
        <p:nvSpPr>
          <p:cNvPr id="151556" name="Rectangle 4"/>
          <p:cNvSpPr>
            <a:spLocks noGrp="1" noChangeArrowheads="1"/>
          </p:cNvSpPr>
          <p:nvPr>
            <p:ph type="title"/>
          </p:nvPr>
        </p:nvSpPr>
        <p:spPr>
          <a:xfrm>
            <a:off x="395288" y="1628775"/>
            <a:ext cx="8229600" cy="4537075"/>
          </a:xfrm>
        </p:spPr>
        <p:txBody>
          <a:bodyPr/>
          <a:lstStyle/>
          <a:p>
            <a:r>
              <a:rPr lang="zh-CN" altLang="en-US"/>
              <a:t>因此以</a:t>
            </a:r>
            <a:r>
              <a:rPr lang="en-US" altLang="zh-CN" i="1"/>
              <a:t>U</a:t>
            </a:r>
            <a:r>
              <a:rPr lang="zh-CN" altLang="en-US"/>
              <a:t>为检验统计量</a:t>
            </a:r>
            <a:r>
              <a:rPr lang="en-US" altLang="zh-CN"/>
              <a:t>, </a:t>
            </a:r>
            <a:r>
              <a:rPr lang="zh-CN" altLang="en-US"/>
              <a:t>对显著性水平</a:t>
            </a:r>
            <a:r>
              <a:rPr lang="en-US" altLang="zh-CN" i="1">
                <a:latin typeface="Symbol" panose="05050102010706020507" pitchFamily="18" charset="2"/>
              </a:rPr>
              <a:t>a</a:t>
            </a:r>
            <a:r>
              <a:rPr lang="en-US" altLang="zh-CN"/>
              <a:t>,</a:t>
            </a:r>
            <a:br>
              <a:rPr lang="en-US" altLang="zh-CN"/>
            </a:br>
            <a:r>
              <a:rPr lang="en-US" altLang="zh-CN"/>
              <a:t>(1) </a:t>
            </a:r>
            <a:r>
              <a:rPr lang="zh-CN" altLang="en-US"/>
              <a:t>对假设</a:t>
            </a:r>
            <a:r>
              <a:rPr lang="en-US" altLang="zh-CN"/>
              <a:t>(1), </a:t>
            </a:r>
            <a:r>
              <a:rPr lang="zh-CN" altLang="en-US"/>
              <a:t>拒绝域为</a:t>
            </a:r>
            <a:r>
              <a:rPr lang="en-US" altLang="zh-CN"/>
              <a:t>|</a:t>
            </a:r>
            <a:r>
              <a:rPr lang="en-US" altLang="zh-CN" i="1"/>
              <a:t>U</a:t>
            </a:r>
            <a:r>
              <a:rPr lang="en-US" altLang="zh-CN"/>
              <a:t>|&gt;</a:t>
            </a:r>
            <a:r>
              <a:rPr lang="en-US" altLang="zh-CN" i="1"/>
              <a:t>u</a:t>
            </a:r>
            <a:r>
              <a:rPr lang="en-US" altLang="zh-CN" i="1" baseline="-25000">
                <a:latin typeface="Symbol" panose="05050102010706020507" pitchFamily="18" charset="2"/>
              </a:rPr>
              <a:t>a</a:t>
            </a:r>
            <a:r>
              <a:rPr lang="en-US" altLang="zh-CN" baseline="-25000"/>
              <a:t>/2</a:t>
            </a:r>
            <a:r>
              <a:rPr lang="en-US" altLang="zh-CN"/>
              <a:t>;</a:t>
            </a:r>
            <a:br>
              <a:rPr lang="en-US" altLang="zh-CN"/>
            </a:br>
            <a:r>
              <a:rPr lang="en-US" altLang="zh-CN"/>
              <a:t>(2) </a:t>
            </a:r>
            <a:r>
              <a:rPr lang="zh-CN" altLang="en-US"/>
              <a:t>对假设</a:t>
            </a:r>
            <a:r>
              <a:rPr lang="en-US" altLang="zh-CN"/>
              <a:t>(2), </a:t>
            </a:r>
            <a:r>
              <a:rPr lang="zh-CN" altLang="en-US"/>
              <a:t>拒绝域为</a:t>
            </a:r>
            <a:r>
              <a:rPr lang="en-US" altLang="zh-CN" i="1"/>
              <a:t>U</a:t>
            </a:r>
            <a:r>
              <a:rPr lang="en-US" altLang="zh-CN"/>
              <a:t>&gt;</a:t>
            </a:r>
            <a:r>
              <a:rPr lang="en-US" altLang="zh-CN" i="1"/>
              <a:t>u</a:t>
            </a:r>
            <a:r>
              <a:rPr lang="en-US" altLang="zh-CN" i="1" baseline="-25000">
                <a:latin typeface="Symbol" panose="05050102010706020507" pitchFamily="18" charset="2"/>
              </a:rPr>
              <a:t>a</a:t>
            </a:r>
            <a:r>
              <a:rPr lang="en-US" altLang="zh-CN"/>
              <a:t>;</a:t>
            </a:r>
            <a:br>
              <a:rPr lang="en-US" altLang="zh-CN"/>
            </a:br>
            <a:r>
              <a:rPr lang="en-US" altLang="zh-CN"/>
              <a:t>(3) </a:t>
            </a:r>
            <a:r>
              <a:rPr lang="zh-CN" altLang="en-US"/>
              <a:t>对假设</a:t>
            </a:r>
            <a:r>
              <a:rPr lang="en-US" altLang="zh-CN"/>
              <a:t>(3), </a:t>
            </a:r>
            <a:r>
              <a:rPr lang="zh-CN" altLang="en-US"/>
              <a:t>拒绝域为</a:t>
            </a:r>
            <a:r>
              <a:rPr lang="en-US" altLang="zh-CN" i="1"/>
              <a:t>U</a:t>
            </a:r>
            <a:r>
              <a:rPr lang="en-US" altLang="zh-CN"/>
              <a:t>&lt;</a:t>
            </a:r>
            <a:r>
              <a:rPr lang="en-US" altLang="zh-CN">
                <a:latin typeface="Symbol" panose="05050102010706020507" pitchFamily="18" charset="2"/>
              </a:rPr>
              <a:t>-</a:t>
            </a:r>
            <a:r>
              <a:rPr lang="en-US" altLang="zh-CN" i="1"/>
              <a:t>u</a:t>
            </a:r>
            <a:r>
              <a:rPr lang="en-US" altLang="zh-CN" i="1" baseline="-25000">
                <a:latin typeface="Symbol" panose="05050102010706020507" pitchFamily="18" charset="2"/>
              </a:rPr>
              <a:t>a</a:t>
            </a:r>
            <a:r>
              <a:rPr lang="en-US" altLang="zh-CN"/>
              <a:t>.</a:t>
            </a:r>
          </a:p>
        </p:txBody>
      </p:sp>
      <p:graphicFrame>
        <p:nvGraphicFramePr>
          <p:cNvPr id="151557" name="Object 5"/>
          <p:cNvGraphicFramePr>
            <a:graphicFrameLocks noChangeAspect="1"/>
          </p:cNvGraphicFramePr>
          <p:nvPr/>
        </p:nvGraphicFramePr>
        <p:xfrm>
          <a:off x="2195513" y="260350"/>
          <a:ext cx="3530600" cy="1295400"/>
        </p:xfrm>
        <a:graphic>
          <a:graphicData uri="http://schemas.openxmlformats.org/presentationml/2006/ole">
            <mc:AlternateContent xmlns:mc="http://schemas.openxmlformats.org/markup-compatibility/2006">
              <mc:Choice xmlns:v="urn:schemas-microsoft-com:vml" Requires="v">
                <p:oleObj spid="_x0000_s151558" name="Equation" r:id="rId3" imgW="3530520" imgH="1295280" progId="Equation.DSMT4">
                  <p:embed/>
                </p:oleObj>
              </mc:Choice>
              <mc:Fallback>
                <p:oleObj name="Equation" r:id="rId3" imgW="3530520" imgH="129528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60350"/>
                        <a:ext cx="3530600"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897A117D-EE80-467C-A0CD-193CB6FB00A5}" type="slidenum">
              <a:rPr lang="en-US" altLang="zh-CN"/>
              <a:pPr/>
              <a:t>33</a:t>
            </a:fld>
            <a:endParaRPr lang="en-US" altLang="zh-CN"/>
          </a:p>
        </p:txBody>
      </p:sp>
      <p:sp>
        <p:nvSpPr>
          <p:cNvPr id="153604" name="Rectangle 4"/>
          <p:cNvSpPr>
            <a:spLocks noGrp="1" noChangeArrowheads="1"/>
          </p:cNvSpPr>
          <p:nvPr>
            <p:ph type="title"/>
          </p:nvPr>
        </p:nvSpPr>
        <p:spPr>
          <a:xfrm>
            <a:off x="457200" y="277813"/>
            <a:ext cx="8229600" cy="5599112"/>
          </a:xfrm>
        </p:spPr>
        <p:txBody>
          <a:bodyPr/>
          <a:lstStyle/>
          <a:p>
            <a:r>
              <a:rPr lang="en-US" altLang="zh-CN" b="1">
                <a:solidFill>
                  <a:schemeClr val="hlink"/>
                </a:solidFill>
              </a:rPr>
              <a:t>2. </a:t>
            </a:r>
            <a:r>
              <a:rPr lang="zh-CN" altLang="en-US" b="1">
                <a:solidFill>
                  <a:schemeClr val="hlink"/>
                </a:solidFill>
              </a:rPr>
              <a:t>两个</a:t>
            </a:r>
            <a:r>
              <a:rPr lang="en-US" altLang="zh-CN" b="1">
                <a:solidFill>
                  <a:schemeClr val="hlink"/>
                </a:solidFill>
              </a:rPr>
              <a:t>0-1</a:t>
            </a:r>
            <a:r>
              <a:rPr lang="zh-CN" altLang="en-US" b="1">
                <a:solidFill>
                  <a:schemeClr val="hlink"/>
                </a:solidFill>
              </a:rPr>
              <a:t>分布总体参数的检验</a:t>
            </a:r>
            <a:r>
              <a:rPr lang="zh-CN" altLang="en-US"/>
              <a:t/>
            </a:r>
            <a:br>
              <a:rPr lang="zh-CN" altLang="en-US"/>
            </a:br>
            <a:r>
              <a:rPr lang="zh-CN" altLang="en-US"/>
              <a:t>对两个独立</a:t>
            </a:r>
            <a:r>
              <a:rPr lang="en-US" altLang="zh-CN"/>
              <a:t>0-1</a:t>
            </a:r>
            <a:r>
              <a:rPr lang="zh-CN" altLang="en-US"/>
              <a:t>总体</a:t>
            </a:r>
            <a:r>
              <a:rPr lang="en-US" altLang="zh-CN" i="1"/>
              <a:t>X</a:t>
            </a:r>
            <a:r>
              <a:rPr lang="zh-CN" altLang="en-US"/>
              <a:t>与</a:t>
            </a:r>
            <a:r>
              <a:rPr lang="en-US" altLang="zh-CN" i="1"/>
              <a:t>Y</a:t>
            </a:r>
            <a:r>
              <a:rPr lang="en-US" altLang="zh-CN"/>
              <a:t>, </a:t>
            </a:r>
            <a:r>
              <a:rPr lang="zh-CN" altLang="en-US"/>
              <a:t>我们要检验的是两个总体参数</a:t>
            </a:r>
            <a:r>
              <a:rPr lang="en-US" altLang="zh-CN" i="1"/>
              <a:t>p</a:t>
            </a:r>
            <a:r>
              <a:rPr lang="en-US" altLang="zh-CN" baseline="-25000"/>
              <a:t>1</a:t>
            </a:r>
            <a:r>
              <a:rPr lang="en-US" altLang="zh-CN"/>
              <a:t>,</a:t>
            </a:r>
            <a:r>
              <a:rPr lang="en-US" altLang="zh-CN" i="1"/>
              <a:t>p</a:t>
            </a:r>
            <a:r>
              <a:rPr lang="en-US" altLang="zh-CN" baseline="-25000"/>
              <a:t>2</a:t>
            </a:r>
            <a:r>
              <a:rPr lang="zh-CN" altLang="en-US"/>
              <a:t>的差异性</a:t>
            </a:r>
            <a:r>
              <a:rPr lang="en-US" altLang="zh-CN"/>
              <a:t>. </a:t>
            </a:r>
            <a:r>
              <a:rPr lang="zh-CN" altLang="en-US"/>
              <a:t>故给出检验假设		</a:t>
            </a:r>
            <a:r>
              <a:rPr lang="en-US" altLang="zh-CN"/>
              <a:t>(1)</a:t>
            </a:r>
            <a:r>
              <a:rPr lang="en-US" altLang="zh-CN" i="1"/>
              <a:t>H</a:t>
            </a:r>
            <a:r>
              <a:rPr lang="en-US" altLang="zh-CN" baseline="-25000"/>
              <a:t>0</a:t>
            </a:r>
            <a:r>
              <a:rPr lang="en-US" altLang="zh-CN"/>
              <a:t>:</a:t>
            </a:r>
            <a:r>
              <a:rPr lang="en-US" altLang="zh-CN" i="1"/>
              <a:t>p</a:t>
            </a:r>
            <a:r>
              <a:rPr lang="en-US" altLang="zh-CN" baseline="-25000"/>
              <a:t>1</a:t>
            </a:r>
            <a:r>
              <a:rPr lang="en-US" altLang="zh-CN"/>
              <a:t>=</a:t>
            </a:r>
            <a:r>
              <a:rPr lang="en-US" altLang="zh-CN" i="1"/>
              <a:t>p</a:t>
            </a:r>
            <a:r>
              <a:rPr lang="en-US" altLang="zh-CN" baseline="-25000"/>
              <a:t>2</a:t>
            </a:r>
            <a:r>
              <a:rPr lang="en-US" altLang="zh-CN"/>
              <a:t>, </a:t>
            </a:r>
            <a:r>
              <a:rPr lang="en-US" altLang="zh-CN" i="1"/>
              <a:t>H</a:t>
            </a:r>
            <a:r>
              <a:rPr lang="en-US" altLang="zh-CN" baseline="-25000"/>
              <a:t>1</a:t>
            </a:r>
            <a:r>
              <a:rPr lang="en-US" altLang="zh-CN"/>
              <a:t>:</a:t>
            </a:r>
            <a:r>
              <a:rPr lang="en-US" altLang="zh-CN" i="1"/>
              <a:t>p</a:t>
            </a:r>
            <a:r>
              <a:rPr lang="en-US" altLang="zh-CN" baseline="-25000"/>
              <a:t>1</a:t>
            </a:r>
            <a:r>
              <a:rPr lang="en-US" altLang="zh-CN">
                <a:sym typeface="Symbol" panose="05050102010706020507" pitchFamily="18" charset="2"/>
              </a:rPr>
              <a:t></a:t>
            </a:r>
            <a:r>
              <a:rPr lang="en-US" altLang="zh-CN" i="1">
                <a:sym typeface="Symbol" panose="05050102010706020507" pitchFamily="18" charset="2"/>
              </a:rPr>
              <a:t>p</a:t>
            </a:r>
            <a:r>
              <a:rPr lang="en-US" altLang="zh-CN" baseline="-25000">
                <a:sym typeface="Symbol" panose="05050102010706020507" pitchFamily="18" charset="2"/>
              </a:rPr>
              <a:t>2</a:t>
            </a:r>
            <a:r>
              <a:rPr lang="en-US" altLang="zh-CN">
                <a:sym typeface="Symbol" panose="05050102010706020507" pitchFamily="18" charset="2"/>
              </a:rPr>
              <a:t>,</a:t>
            </a:r>
            <a:br>
              <a:rPr lang="en-US" altLang="zh-CN">
                <a:sym typeface="Symbol" panose="05050102010706020507" pitchFamily="18" charset="2"/>
              </a:rPr>
            </a:br>
            <a:r>
              <a:rPr lang="en-US" altLang="zh-CN">
                <a:sym typeface="Symbol" panose="05050102010706020507" pitchFamily="18" charset="2"/>
              </a:rPr>
              <a:t>			(2)</a:t>
            </a:r>
            <a:r>
              <a:rPr lang="en-US" altLang="zh-CN" i="1">
                <a:sym typeface="Symbol" panose="05050102010706020507" pitchFamily="18" charset="2"/>
              </a:rPr>
              <a:t>H</a:t>
            </a:r>
            <a:r>
              <a:rPr lang="en-US" altLang="zh-CN" baseline="-25000">
                <a:sym typeface="Symbol" panose="05050102010706020507" pitchFamily="18" charset="2"/>
              </a:rPr>
              <a:t>0</a:t>
            </a:r>
            <a:r>
              <a:rPr lang="en-US" altLang="zh-CN">
                <a:sym typeface="Symbol" panose="05050102010706020507" pitchFamily="18" charset="2"/>
              </a:rPr>
              <a:t>:</a:t>
            </a:r>
            <a:r>
              <a:rPr lang="en-US" altLang="zh-CN" i="1">
                <a:sym typeface="Symbol" panose="05050102010706020507" pitchFamily="18" charset="2"/>
              </a:rPr>
              <a:t>p</a:t>
            </a:r>
            <a:r>
              <a:rPr lang="en-US" altLang="zh-CN" baseline="-25000">
                <a:sym typeface="Symbol" panose="05050102010706020507" pitchFamily="18" charset="2"/>
              </a:rPr>
              <a:t>1</a:t>
            </a:r>
            <a:r>
              <a:rPr lang="en-US" altLang="zh-CN">
                <a:sym typeface="Symbol" panose="05050102010706020507" pitchFamily="18" charset="2"/>
              </a:rPr>
              <a:t></a:t>
            </a:r>
            <a:r>
              <a:rPr lang="en-US" altLang="zh-CN" i="1">
                <a:sym typeface="Symbol" panose="05050102010706020507" pitchFamily="18" charset="2"/>
              </a:rPr>
              <a:t>p</a:t>
            </a:r>
            <a:r>
              <a:rPr lang="en-US" altLang="zh-CN" baseline="-25000">
                <a:sym typeface="Symbol" panose="05050102010706020507" pitchFamily="18" charset="2"/>
              </a:rPr>
              <a:t>2</a:t>
            </a:r>
            <a:r>
              <a:rPr lang="en-US" altLang="zh-CN">
                <a:sym typeface="Symbol" panose="05050102010706020507" pitchFamily="18" charset="2"/>
              </a:rPr>
              <a:t>, </a:t>
            </a:r>
            <a:r>
              <a:rPr lang="en-US" altLang="zh-CN" i="1">
                <a:sym typeface="Symbol" panose="05050102010706020507" pitchFamily="18" charset="2"/>
              </a:rPr>
              <a:t>H</a:t>
            </a:r>
            <a:r>
              <a:rPr lang="en-US" altLang="zh-CN" baseline="-25000">
                <a:sym typeface="Symbol" panose="05050102010706020507" pitchFamily="18" charset="2"/>
              </a:rPr>
              <a:t>1</a:t>
            </a:r>
            <a:r>
              <a:rPr lang="en-US" altLang="zh-CN">
                <a:sym typeface="Symbol" panose="05050102010706020507" pitchFamily="18" charset="2"/>
              </a:rPr>
              <a:t>:</a:t>
            </a:r>
            <a:r>
              <a:rPr lang="en-US" altLang="zh-CN" i="1">
                <a:sym typeface="Symbol" panose="05050102010706020507" pitchFamily="18" charset="2"/>
              </a:rPr>
              <a:t>p</a:t>
            </a:r>
            <a:r>
              <a:rPr lang="en-US" altLang="zh-CN" baseline="-25000">
                <a:sym typeface="Symbol" panose="05050102010706020507" pitchFamily="18" charset="2"/>
              </a:rPr>
              <a:t>1</a:t>
            </a:r>
            <a:r>
              <a:rPr lang="en-US" altLang="zh-CN">
                <a:sym typeface="Symbol" panose="05050102010706020507" pitchFamily="18" charset="2"/>
              </a:rPr>
              <a:t>&gt;</a:t>
            </a:r>
            <a:r>
              <a:rPr lang="en-US" altLang="zh-CN" i="1">
                <a:sym typeface="Symbol" panose="05050102010706020507" pitchFamily="18" charset="2"/>
              </a:rPr>
              <a:t>p</a:t>
            </a:r>
            <a:r>
              <a:rPr lang="en-US" altLang="zh-CN" baseline="-25000">
                <a:sym typeface="Symbol" panose="05050102010706020507" pitchFamily="18" charset="2"/>
              </a:rPr>
              <a:t>2</a:t>
            </a:r>
            <a:r>
              <a:rPr lang="en-US" altLang="zh-CN">
                <a:sym typeface="Symbol" panose="05050102010706020507" pitchFamily="18" charset="2"/>
              </a:rPr>
              <a:t>,</a:t>
            </a:r>
            <a:br>
              <a:rPr lang="en-US" altLang="zh-CN">
                <a:sym typeface="Symbol" panose="05050102010706020507" pitchFamily="18" charset="2"/>
              </a:rPr>
            </a:br>
            <a:r>
              <a:rPr lang="en-US" altLang="zh-CN">
                <a:sym typeface="Symbol" panose="05050102010706020507" pitchFamily="18" charset="2"/>
              </a:rPr>
              <a:t>			(3)</a:t>
            </a:r>
            <a:r>
              <a:rPr lang="en-US" altLang="zh-CN" i="1">
                <a:sym typeface="Symbol" panose="05050102010706020507" pitchFamily="18" charset="2"/>
              </a:rPr>
              <a:t>H</a:t>
            </a:r>
            <a:r>
              <a:rPr lang="en-US" altLang="zh-CN" baseline="-25000">
                <a:sym typeface="Symbol" panose="05050102010706020507" pitchFamily="18" charset="2"/>
              </a:rPr>
              <a:t>0</a:t>
            </a:r>
            <a:r>
              <a:rPr lang="en-US" altLang="zh-CN">
                <a:sym typeface="Symbol" panose="05050102010706020507" pitchFamily="18" charset="2"/>
              </a:rPr>
              <a:t>:</a:t>
            </a:r>
            <a:r>
              <a:rPr lang="en-US" altLang="zh-CN" i="1">
                <a:sym typeface="Symbol" panose="05050102010706020507" pitchFamily="18" charset="2"/>
              </a:rPr>
              <a:t>p</a:t>
            </a:r>
            <a:r>
              <a:rPr lang="en-US" altLang="zh-CN" baseline="-25000">
                <a:sym typeface="Symbol" panose="05050102010706020507" pitchFamily="18" charset="2"/>
              </a:rPr>
              <a:t>1</a:t>
            </a:r>
            <a:r>
              <a:rPr lang="en-US" altLang="zh-CN">
                <a:sym typeface="Symbol" panose="05050102010706020507" pitchFamily="18" charset="2"/>
              </a:rPr>
              <a:t></a:t>
            </a:r>
            <a:r>
              <a:rPr lang="en-US" altLang="zh-CN" i="1">
                <a:sym typeface="Symbol" panose="05050102010706020507" pitchFamily="18" charset="2"/>
              </a:rPr>
              <a:t>p</a:t>
            </a:r>
            <a:r>
              <a:rPr lang="en-US" altLang="zh-CN" baseline="-25000">
                <a:sym typeface="Symbol" panose="05050102010706020507" pitchFamily="18" charset="2"/>
              </a:rPr>
              <a:t>2</a:t>
            </a:r>
            <a:r>
              <a:rPr lang="en-US" altLang="zh-CN">
                <a:sym typeface="Symbol" panose="05050102010706020507" pitchFamily="18" charset="2"/>
              </a:rPr>
              <a:t>, </a:t>
            </a:r>
            <a:r>
              <a:rPr lang="en-US" altLang="zh-CN" i="1">
                <a:sym typeface="Symbol" panose="05050102010706020507" pitchFamily="18" charset="2"/>
              </a:rPr>
              <a:t>H</a:t>
            </a:r>
            <a:r>
              <a:rPr lang="en-US" altLang="zh-CN" baseline="-25000">
                <a:sym typeface="Symbol" panose="05050102010706020507" pitchFamily="18" charset="2"/>
              </a:rPr>
              <a:t>1</a:t>
            </a:r>
            <a:r>
              <a:rPr lang="en-US" altLang="zh-CN">
                <a:sym typeface="Symbol" panose="05050102010706020507" pitchFamily="18" charset="2"/>
              </a:rPr>
              <a:t>:</a:t>
            </a:r>
            <a:r>
              <a:rPr lang="en-US" altLang="zh-CN" i="1">
                <a:sym typeface="Symbol" panose="05050102010706020507" pitchFamily="18" charset="2"/>
              </a:rPr>
              <a:t>p</a:t>
            </a:r>
            <a:r>
              <a:rPr lang="en-US" altLang="zh-CN" baseline="-25000">
                <a:sym typeface="Symbol" panose="05050102010706020507" pitchFamily="18" charset="2"/>
              </a:rPr>
              <a:t>1</a:t>
            </a:r>
            <a:r>
              <a:rPr lang="en-US" altLang="zh-CN">
                <a:sym typeface="Symbol" panose="05050102010706020507" pitchFamily="18" charset="2"/>
              </a:rPr>
              <a:t>&lt;</a:t>
            </a:r>
            <a:r>
              <a:rPr lang="en-US" altLang="zh-CN" i="1">
                <a:sym typeface="Symbol" panose="05050102010706020507" pitchFamily="18" charset="2"/>
              </a:rPr>
              <a:t>p</a:t>
            </a:r>
            <a:r>
              <a:rPr lang="en-US" altLang="zh-CN" baseline="-25000">
                <a:sym typeface="Symbol" panose="05050102010706020507" pitchFamily="18" charset="2"/>
              </a:rPr>
              <a:t>2</a:t>
            </a:r>
            <a:r>
              <a:rPr lang="en-US" altLang="zh-CN">
                <a:sym typeface="Symbol" panose="05050102010706020507" pitchFamily="18" charset="2"/>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2"/>
          </p:nvPr>
        </p:nvSpPr>
        <p:spPr/>
        <p:txBody>
          <a:bodyPr/>
          <a:lstStyle/>
          <a:p>
            <a:fld id="{19A722B4-CB39-4D61-A879-B2DE64F46C97}" type="slidenum">
              <a:rPr lang="en-US" altLang="zh-CN"/>
              <a:pPr/>
              <a:t>34</a:t>
            </a:fld>
            <a:endParaRPr lang="en-US" altLang="zh-CN"/>
          </a:p>
        </p:txBody>
      </p:sp>
      <p:sp>
        <p:nvSpPr>
          <p:cNvPr id="155652" name="Rectangle 4"/>
          <p:cNvSpPr>
            <a:spLocks noGrp="1" noChangeArrowheads="1"/>
          </p:cNvSpPr>
          <p:nvPr>
            <p:ph type="title"/>
          </p:nvPr>
        </p:nvSpPr>
        <p:spPr>
          <a:xfrm>
            <a:off x="457200" y="277813"/>
            <a:ext cx="8229600" cy="1350962"/>
          </a:xfrm>
        </p:spPr>
        <p:txBody>
          <a:bodyPr/>
          <a:lstStyle/>
          <a:p>
            <a:r>
              <a:rPr lang="zh-CN" altLang="en-US"/>
              <a:t>由中心极限定理</a:t>
            </a:r>
            <a:r>
              <a:rPr lang="en-US" altLang="zh-CN"/>
              <a:t>, </a:t>
            </a:r>
            <a:r>
              <a:rPr lang="zh-CN" altLang="en-US"/>
              <a:t>当</a:t>
            </a:r>
            <a:r>
              <a:rPr lang="en-US" altLang="zh-CN" i="1"/>
              <a:t>H</a:t>
            </a:r>
            <a:r>
              <a:rPr lang="en-US" altLang="zh-CN" baseline="-25000"/>
              <a:t>0</a:t>
            </a:r>
            <a:r>
              <a:rPr lang="zh-CN" altLang="en-US"/>
              <a:t>为真且</a:t>
            </a:r>
            <a:r>
              <a:rPr lang="en-US" altLang="zh-CN" i="1"/>
              <a:t>n</a:t>
            </a:r>
            <a:r>
              <a:rPr lang="en-US" altLang="zh-CN" baseline="-25000"/>
              <a:t>1</a:t>
            </a:r>
            <a:r>
              <a:rPr lang="en-US" altLang="zh-CN"/>
              <a:t>,</a:t>
            </a:r>
            <a:r>
              <a:rPr lang="en-US" altLang="zh-CN" i="1"/>
              <a:t>n</a:t>
            </a:r>
            <a:r>
              <a:rPr lang="en-US" altLang="zh-CN" baseline="-25000"/>
              <a:t>2</a:t>
            </a:r>
            <a:r>
              <a:rPr lang="zh-CN" altLang="en-US"/>
              <a:t>充分大</a:t>
            </a:r>
            <a:r>
              <a:rPr lang="en-US" altLang="zh-CN"/>
              <a:t>(</a:t>
            </a:r>
            <a:r>
              <a:rPr lang="en-US" altLang="zh-CN" i="1"/>
              <a:t>n</a:t>
            </a:r>
            <a:r>
              <a:rPr lang="en-US" altLang="zh-CN" baseline="-25000"/>
              <a:t>1</a:t>
            </a:r>
            <a:r>
              <a:rPr lang="en-US" altLang="zh-CN"/>
              <a:t>,</a:t>
            </a:r>
            <a:r>
              <a:rPr lang="en-US" altLang="zh-CN" i="1"/>
              <a:t>n</a:t>
            </a:r>
            <a:r>
              <a:rPr lang="en-US" altLang="zh-CN" baseline="-25000"/>
              <a:t>2</a:t>
            </a:r>
            <a:r>
              <a:rPr lang="zh-CN" altLang="en-US"/>
              <a:t>均大于</a:t>
            </a:r>
            <a:r>
              <a:rPr lang="en-US" altLang="zh-CN"/>
              <a:t>100)</a:t>
            </a:r>
            <a:r>
              <a:rPr lang="zh-CN" altLang="en-US"/>
              <a:t>时</a:t>
            </a:r>
            <a:r>
              <a:rPr lang="en-US" altLang="zh-CN"/>
              <a:t>, </a:t>
            </a:r>
            <a:r>
              <a:rPr lang="zh-CN" altLang="en-US"/>
              <a:t>有</a:t>
            </a:r>
          </a:p>
        </p:txBody>
      </p:sp>
      <p:graphicFrame>
        <p:nvGraphicFramePr>
          <p:cNvPr id="155653" name="Object 5"/>
          <p:cNvGraphicFramePr>
            <a:graphicFrameLocks noChangeAspect="1"/>
          </p:cNvGraphicFramePr>
          <p:nvPr/>
        </p:nvGraphicFramePr>
        <p:xfrm>
          <a:off x="1465263" y="1557338"/>
          <a:ext cx="5105400" cy="1333500"/>
        </p:xfrm>
        <a:graphic>
          <a:graphicData uri="http://schemas.openxmlformats.org/presentationml/2006/ole">
            <mc:AlternateContent xmlns:mc="http://schemas.openxmlformats.org/markup-compatibility/2006">
              <mc:Choice xmlns:v="urn:schemas-microsoft-com:vml" Requires="v">
                <p:oleObj spid="_x0000_s155655" name="Equation" r:id="rId3" imgW="5105160" imgH="1333440" progId="Equation.DSMT4">
                  <p:embed/>
                </p:oleObj>
              </mc:Choice>
              <mc:Fallback>
                <p:oleObj name="Equation" r:id="rId3" imgW="5105160" imgH="133344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5263" y="1557338"/>
                        <a:ext cx="5105400" cy="1333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5654" name="Text Box 6"/>
          <p:cNvSpPr txBox="1">
            <a:spLocks noChangeArrowheads="1"/>
          </p:cNvSpPr>
          <p:nvPr/>
        </p:nvSpPr>
        <p:spPr bwMode="auto">
          <a:xfrm>
            <a:off x="539750" y="2997200"/>
            <a:ext cx="79930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近似服从</a:t>
            </a:r>
            <a:r>
              <a:rPr lang="en-US" altLang="zh-CN" i="1"/>
              <a:t>N</a:t>
            </a:r>
            <a:r>
              <a:rPr lang="en-US" altLang="zh-CN"/>
              <a:t>(0,1).</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2"/>
          </p:nvPr>
        </p:nvSpPr>
        <p:spPr/>
        <p:txBody>
          <a:bodyPr/>
          <a:lstStyle/>
          <a:p>
            <a:fld id="{96538CA0-5C64-4B57-88A0-3A3C739A87A8}" type="slidenum">
              <a:rPr lang="en-US" altLang="zh-CN"/>
              <a:pPr/>
              <a:t>35</a:t>
            </a:fld>
            <a:endParaRPr lang="en-US" altLang="zh-CN"/>
          </a:p>
        </p:txBody>
      </p:sp>
      <p:sp>
        <p:nvSpPr>
          <p:cNvPr id="157700" name="Rectangle 4"/>
          <p:cNvSpPr>
            <a:spLocks noGrp="1" noChangeArrowheads="1"/>
          </p:cNvSpPr>
          <p:nvPr>
            <p:ph type="title"/>
          </p:nvPr>
        </p:nvSpPr>
        <p:spPr>
          <a:xfrm>
            <a:off x="395288" y="1773238"/>
            <a:ext cx="8497887" cy="2735262"/>
          </a:xfrm>
        </p:spPr>
        <p:txBody>
          <a:bodyPr/>
          <a:lstStyle/>
          <a:p>
            <a:r>
              <a:rPr lang="zh-CN" altLang="en-US"/>
              <a:t>因此以</a:t>
            </a:r>
            <a:r>
              <a:rPr lang="en-US" altLang="zh-CN" i="1"/>
              <a:t>U</a:t>
            </a:r>
            <a:r>
              <a:rPr lang="zh-CN" altLang="en-US"/>
              <a:t>为检验统计量</a:t>
            </a:r>
            <a:r>
              <a:rPr lang="en-US" altLang="zh-CN"/>
              <a:t>, </a:t>
            </a:r>
            <a:r>
              <a:rPr lang="zh-CN" altLang="en-US"/>
              <a:t>对显著性水平</a:t>
            </a:r>
            <a:r>
              <a:rPr lang="en-US" altLang="zh-CN" i="1">
                <a:latin typeface="Symbol" panose="05050102010706020507" pitchFamily="18" charset="2"/>
              </a:rPr>
              <a:t>a</a:t>
            </a:r>
            <a:r>
              <a:rPr lang="en-US" altLang="zh-CN"/>
              <a:t>,</a:t>
            </a:r>
            <a:br>
              <a:rPr lang="en-US" altLang="zh-CN"/>
            </a:br>
            <a:r>
              <a:rPr lang="en-US" altLang="zh-CN"/>
              <a:t>(1) </a:t>
            </a:r>
            <a:r>
              <a:rPr lang="zh-CN" altLang="en-US"/>
              <a:t>对假设</a:t>
            </a:r>
            <a:r>
              <a:rPr lang="en-US" altLang="zh-CN"/>
              <a:t>(1), </a:t>
            </a:r>
            <a:r>
              <a:rPr lang="zh-CN" altLang="en-US"/>
              <a:t>拒绝域为</a:t>
            </a:r>
            <a:r>
              <a:rPr lang="en-US" altLang="zh-CN"/>
              <a:t>|</a:t>
            </a:r>
            <a:r>
              <a:rPr lang="en-US" altLang="zh-CN" i="1"/>
              <a:t>U</a:t>
            </a:r>
            <a:r>
              <a:rPr lang="en-US" altLang="zh-CN"/>
              <a:t>|&gt;</a:t>
            </a:r>
            <a:r>
              <a:rPr lang="en-US" altLang="zh-CN" i="1"/>
              <a:t>u</a:t>
            </a:r>
            <a:r>
              <a:rPr lang="en-US" altLang="zh-CN" i="1" baseline="-25000">
                <a:latin typeface="Symbol" panose="05050102010706020507" pitchFamily="18" charset="2"/>
              </a:rPr>
              <a:t>a</a:t>
            </a:r>
            <a:r>
              <a:rPr lang="en-US" altLang="zh-CN" baseline="-25000"/>
              <a:t>/2</a:t>
            </a:r>
            <a:r>
              <a:rPr lang="en-US" altLang="zh-CN"/>
              <a:t>;</a:t>
            </a:r>
            <a:br>
              <a:rPr lang="en-US" altLang="zh-CN"/>
            </a:br>
            <a:r>
              <a:rPr lang="en-US" altLang="zh-CN"/>
              <a:t>(2) </a:t>
            </a:r>
            <a:r>
              <a:rPr lang="zh-CN" altLang="en-US"/>
              <a:t>对假设</a:t>
            </a:r>
            <a:r>
              <a:rPr lang="en-US" altLang="zh-CN"/>
              <a:t>(2), </a:t>
            </a:r>
            <a:r>
              <a:rPr lang="zh-CN" altLang="en-US"/>
              <a:t>拒绝域为</a:t>
            </a:r>
            <a:r>
              <a:rPr lang="en-US" altLang="zh-CN" i="1"/>
              <a:t>U</a:t>
            </a:r>
            <a:r>
              <a:rPr lang="en-US" altLang="zh-CN"/>
              <a:t>&gt;</a:t>
            </a:r>
            <a:r>
              <a:rPr lang="en-US" altLang="zh-CN" i="1"/>
              <a:t>u</a:t>
            </a:r>
            <a:r>
              <a:rPr lang="en-US" altLang="zh-CN" i="1" baseline="-25000">
                <a:latin typeface="Symbol" panose="05050102010706020507" pitchFamily="18" charset="2"/>
              </a:rPr>
              <a:t>a</a:t>
            </a:r>
            <a:r>
              <a:rPr lang="en-US" altLang="zh-CN"/>
              <a:t>;</a:t>
            </a:r>
            <a:br>
              <a:rPr lang="en-US" altLang="zh-CN"/>
            </a:br>
            <a:r>
              <a:rPr lang="en-US" altLang="zh-CN"/>
              <a:t>(3) </a:t>
            </a:r>
            <a:r>
              <a:rPr lang="zh-CN" altLang="en-US"/>
              <a:t>对假设</a:t>
            </a:r>
            <a:r>
              <a:rPr lang="en-US" altLang="zh-CN"/>
              <a:t>(3), </a:t>
            </a:r>
            <a:r>
              <a:rPr lang="zh-CN" altLang="en-US"/>
              <a:t>拒绝域为</a:t>
            </a:r>
            <a:r>
              <a:rPr lang="en-US" altLang="zh-CN" i="1"/>
              <a:t>U</a:t>
            </a:r>
            <a:r>
              <a:rPr lang="en-US" altLang="zh-CN"/>
              <a:t>&lt;</a:t>
            </a:r>
            <a:r>
              <a:rPr lang="en-US" altLang="zh-CN">
                <a:latin typeface="Symbol" panose="05050102010706020507" pitchFamily="18" charset="2"/>
              </a:rPr>
              <a:t>-</a:t>
            </a:r>
            <a:r>
              <a:rPr lang="en-US" altLang="zh-CN" i="1"/>
              <a:t>u</a:t>
            </a:r>
            <a:r>
              <a:rPr lang="en-US" altLang="zh-CN" i="1" baseline="-25000">
                <a:latin typeface="Symbol" panose="05050102010706020507" pitchFamily="18" charset="2"/>
              </a:rPr>
              <a:t>a</a:t>
            </a:r>
            <a:r>
              <a:rPr lang="en-US" altLang="zh-CN"/>
              <a:t>.</a:t>
            </a:r>
          </a:p>
        </p:txBody>
      </p:sp>
      <p:graphicFrame>
        <p:nvGraphicFramePr>
          <p:cNvPr id="157701" name="Object 5"/>
          <p:cNvGraphicFramePr>
            <a:graphicFrameLocks noChangeAspect="1"/>
          </p:cNvGraphicFramePr>
          <p:nvPr/>
        </p:nvGraphicFramePr>
        <p:xfrm>
          <a:off x="1908175" y="260350"/>
          <a:ext cx="5105400" cy="1333500"/>
        </p:xfrm>
        <a:graphic>
          <a:graphicData uri="http://schemas.openxmlformats.org/presentationml/2006/ole">
            <mc:AlternateContent xmlns:mc="http://schemas.openxmlformats.org/markup-compatibility/2006">
              <mc:Choice xmlns:v="urn:schemas-microsoft-com:vml" Requires="v">
                <p:oleObj spid="_x0000_s157702" name="Equation" r:id="rId3" imgW="5105160" imgH="1333440" progId="Equation.DSMT4">
                  <p:embed/>
                </p:oleObj>
              </mc:Choice>
              <mc:Fallback>
                <p:oleObj name="Equation" r:id="rId3" imgW="5105160" imgH="133344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260350"/>
                        <a:ext cx="5105400" cy="1333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4"/>
          <p:cNvSpPr>
            <a:spLocks noGrp="1" noChangeArrowheads="1"/>
          </p:cNvSpPr>
          <p:nvPr>
            <p:ph type="sldNum" sz="quarter" idx="4"/>
          </p:nvPr>
        </p:nvSpPr>
        <p:spPr/>
        <p:txBody>
          <a:bodyPr/>
          <a:lstStyle/>
          <a:p>
            <a:fld id="{DA49527E-CC27-4837-9E23-27656E293581}" type="slidenum">
              <a:rPr lang="en-US" altLang="zh-CN"/>
              <a:pPr/>
              <a:t>36</a:t>
            </a:fld>
            <a:endParaRPr lang="en-US" altLang="zh-CN"/>
          </a:p>
        </p:txBody>
      </p:sp>
      <p:sp>
        <p:nvSpPr>
          <p:cNvPr id="159748" name="Rectangle 4"/>
          <p:cNvSpPr>
            <a:spLocks noGrp="1" noChangeArrowheads="1"/>
          </p:cNvSpPr>
          <p:nvPr>
            <p:ph type="ctrTitle"/>
          </p:nvPr>
        </p:nvSpPr>
        <p:spPr/>
        <p:txBody>
          <a:bodyPr/>
          <a:lstStyle/>
          <a:p>
            <a:r>
              <a:rPr lang="en-US" altLang="zh-CN">
                <a:cs typeface="Times New Roman" panose="02020603050405020304" pitchFamily="18" charset="0"/>
              </a:rPr>
              <a:t>§7.5 </a:t>
            </a:r>
            <a:r>
              <a:rPr lang="zh-CN" altLang="en-US"/>
              <a:t>分布拟合检验</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21B745D3-5C39-4CDD-A5B9-15020ACF3F08}" type="slidenum">
              <a:rPr lang="en-US" altLang="zh-CN"/>
              <a:pPr/>
              <a:t>37</a:t>
            </a:fld>
            <a:endParaRPr lang="en-US" altLang="zh-CN"/>
          </a:p>
        </p:txBody>
      </p:sp>
      <p:sp>
        <p:nvSpPr>
          <p:cNvPr id="161796" name="Rectangle 4"/>
          <p:cNvSpPr>
            <a:spLocks noGrp="1" noChangeArrowheads="1"/>
          </p:cNvSpPr>
          <p:nvPr>
            <p:ph type="title"/>
          </p:nvPr>
        </p:nvSpPr>
        <p:spPr>
          <a:xfrm>
            <a:off x="457200" y="277813"/>
            <a:ext cx="8229600" cy="5959475"/>
          </a:xfrm>
        </p:spPr>
        <p:txBody>
          <a:bodyPr/>
          <a:lstStyle/>
          <a:p>
            <a:r>
              <a:rPr lang="zh-CN" altLang="en-US"/>
              <a:t>在实际问题中</a:t>
            </a:r>
            <a:r>
              <a:rPr lang="en-US" altLang="zh-CN"/>
              <a:t>, </a:t>
            </a:r>
            <a:r>
              <a:rPr lang="zh-CN" altLang="en-US"/>
              <a:t>有时我们并不能确切预知总体服从何种分布</a:t>
            </a:r>
            <a:r>
              <a:rPr lang="en-US" altLang="zh-CN"/>
              <a:t>, </a:t>
            </a:r>
            <a:r>
              <a:rPr lang="zh-CN" altLang="en-US"/>
              <a:t>这时就需要根据来自总体的样本对总体的分布进行推断</a:t>
            </a:r>
            <a:r>
              <a:rPr lang="en-US" altLang="zh-CN"/>
              <a:t>, </a:t>
            </a:r>
            <a:r>
              <a:rPr lang="zh-CN" altLang="en-US"/>
              <a:t>以判断总体服从何种分布</a:t>
            </a:r>
            <a:r>
              <a:rPr lang="en-US" altLang="zh-CN"/>
              <a:t>. </a:t>
            </a:r>
            <a:r>
              <a:rPr lang="zh-CN" altLang="en-US"/>
              <a:t>这类统计检验称为</a:t>
            </a:r>
            <a:r>
              <a:rPr lang="zh-CN" altLang="en-US" b="1">
                <a:solidFill>
                  <a:schemeClr val="hlink"/>
                </a:solidFill>
              </a:rPr>
              <a:t>非参数检验</a:t>
            </a:r>
            <a:r>
              <a:rPr lang="en-US" altLang="zh-CN"/>
              <a:t>. </a:t>
            </a:r>
            <a:r>
              <a:rPr lang="zh-CN" altLang="en-US"/>
              <a:t>解决这类问题的工具之一是英国统计学家</a:t>
            </a:r>
            <a:r>
              <a:rPr lang="en-US" altLang="zh-CN"/>
              <a:t>K.</a:t>
            </a:r>
            <a:r>
              <a:rPr lang="zh-CN" altLang="en-US"/>
              <a:t>皮尔逊在</a:t>
            </a:r>
            <a:r>
              <a:rPr lang="en-US" altLang="zh-CN"/>
              <a:t>1900</a:t>
            </a:r>
            <a:r>
              <a:rPr lang="zh-CN" altLang="en-US"/>
              <a:t>年发表的一篇文章中引进的</a:t>
            </a:r>
            <a:r>
              <a:rPr lang="en-US" altLang="zh-CN" i="1">
                <a:latin typeface="Symbol" panose="05050102010706020507" pitchFamily="18" charset="2"/>
              </a:rPr>
              <a:t>c</a:t>
            </a:r>
            <a:r>
              <a:rPr lang="en-US" altLang="zh-CN" baseline="30000"/>
              <a:t>2</a:t>
            </a:r>
            <a:r>
              <a:rPr lang="zh-CN" altLang="en-US"/>
              <a:t>检验法</a:t>
            </a:r>
            <a:r>
              <a:rPr lang="en-US" altLang="zh-CN"/>
              <a:t>, </a:t>
            </a:r>
            <a:r>
              <a:rPr lang="zh-CN" altLang="en-US"/>
              <a:t>不少人把此项工作视为近代统计学的开端</a:t>
            </a:r>
            <a:r>
              <a:rPr lang="en-US" altLang="zh-CN"/>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13501ACE-55E1-461F-814D-F961661C62FD}" type="slidenum">
              <a:rPr lang="en-US" altLang="zh-CN"/>
              <a:pPr/>
              <a:t>38</a:t>
            </a:fld>
            <a:endParaRPr lang="en-US" altLang="zh-CN"/>
          </a:p>
        </p:txBody>
      </p:sp>
      <p:sp>
        <p:nvSpPr>
          <p:cNvPr id="163844" name="Rectangle 4"/>
          <p:cNvSpPr>
            <a:spLocks noGrp="1" noChangeArrowheads="1"/>
          </p:cNvSpPr>
          <p:nvPr>
            <p:ph type="title"/>
          </p:nvPr>
        </p:nvSpPr>
        <p:spPr>
          <a:xfrm>
            <a:off x="457200" y="277813"/>
            <a:ext cx="8218488" cy="3151187"/>
          </a:xfrm>
        </p:spPr>
        <p:txBody>
          <a:bodyPr/>
          <a:lstStyle/>
          <a:p>
            <a:r>
              <a:rPr lang="zh-CN" altLang="en-US"/>
              <a:t>一</a:t>
            </a:r>
            <a:r>
              <a:rPr lang="en-US" altLang="zh-CN"/>
              <a:t>, </a:t>
            </a:r>
            <a:r>
              <a:rPr lang="zh-CN" altLang="en-US"/>
              <a:t>引例</a:t>
            </a:r>
            <a:br>
              <a:rPr lang="zh-CN" altLang="en-US"/>
            </a:br>
            <a:r>
              <a:rPr lang="zh-CN" altLang="en-US" b="1">
                <a:solidFill>
                  <a:schemeClr val="hlink"/>
                </a:solidFill>
              </a:rPr>
              <a:t>例如</a:t>
            </a:r>
            <a:r>
              <a:rPr lang="en-US" altLang="zh-CN"/>
              <a:t>, </a:t>
            </a:r>
            <a:r>
              <a:rPr lang="zh-CN" altLang="en-US"/>
              <a:t>从</a:t>
            </a:r>
            <a:r>
              <a:rPr lang="en-US" altLang="zh-CN"/>
              <a:t>1500</a:t>
            </a:r>
            <a:r>
              <a:rPr lang="zh-CN" altLang="en-US"/>
              <a:t>到</a:t>
            </a:r>
            <a:r>
              <a:rPr lang="en-US" altLang="zh-CN"/>
              <a:t>1931</a:t>
            </a:r>
            <a:r>
              <a:rPr lang="zh-CN" altLang="en-US"/>
              <a:t>年的</a:t>
            </a:r>
            <a:r>
              <a:rPr lang="en-US" altLang="zh-CN"/>
              <a:t>432</a:t>
            </a:r>
            <a:r>
              <a:rPr lang="zh-CN" altLang="en-US"/>
              <a:t>年间</a:t>
            </a:r>
            <a:r>
              <a:rPr lang="en-US" altLang="zh-CN"/>
              <a:t>, </a:t>
            </a:r>
            <a:r>
              <a:rPr lang="zh-CN" altLang="en-US"/>
              <a:t>每年爆发战争的次数可以看作一个随机变量</a:t>
            </a:r>
            <a:r>
              <a:rPr lang="en-US" altLang="zh-CN"/>
              <a:t>, </a:t>
            </a:r>
            <a:r>
              <a:rPr lang="zh-CN" altLang="en-US"/>
              <a:t>据统计</a:t>
            </a:r>
            <a:r>
              <a:rPr lang="en-US" altLang="zh-CN"/>
              <a:t>, </a:t>
            </a:r>
            <a:r>
              <a:rPr lang="zh-CN" altLang="en-US"/>
              <a:t>这</a:t>
            </a:r>
            <a:r>
              <a:rPr lang="en-US" altLang="zh-CN"/>
              <a:t>432</a:t>
            </a:r>
            <a:r>
              <a:rPr lang="zh-CN" altLang="en-US"/>
              <a:t>年间共爆发了</a:t>
            </a:r>
            <a:r>
              <a:rPr lang="en-US" altLang="zh-CN"/>
              <a:t>299</a:t>
            </a:r>
            <a:r>
              <a:rPr lang="zh-CN" altLang="en-US"/>
              <a:t>次战争</a:t>
            </a:r>
            <a:r>
              <a:rPr lang="en-US" altLang="zh-CN"/>
              <a:t>, </a:t>
            </a:r>
            <a:r>
              <a:rPr lang="zh-CN" altLang="en-US"/>
              <a:t>具体数据如下</a:t>
            </a:r>
            <a:r>
              <a:rPr lang="en-US" altLang="zh-CN"/>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4"/>
          <p:cNvSpPr>
            <a:spLocks noGrp="1"/>
          </p:cNvSpPr>
          <p:nvPr>
            <p:ph type="sldNum" sz="quarter" idx="12"/>
          </p:nvPr>
        </p:nvSpPr>
        <p:spPr/>
        <p:txBody>
          <a:bodyPr/>
          <a:lstStyle/>
          <a:p>
            <a:fld id="{8291C717-BC24-4225-AF9F-0D0FA2F54494}" type="slidenum">
              <a:rPr lang="en-US" altLang="zh-CN"/>
              <a:pPr/>
              <a:t>39</a:t>
            </a:fld>
            <a:endParaRPr lang="en-US" altLang="zh-CN"/>
          </a:p>
        </p:txBody>
      </p:sp>
      <p:sp>
        <p:nvSpPr>
          <p:cNvPr id="165892" name="Rectangle 4"/>
          <p:cNvSpPr>
            <a:spLocks noGrp="1" noChangeArrowheads="1"/>
          </p:cNvSpPr>
          <p:nvPr>
            <p:ph type="title"/>
          </p:nvPr>
        </p:nvSpPr>
        <p:spPr/>
        <p:txBody>
          <a:bodyPr/>
          <a:lstStyle/>
          <a:p>
            <a:r>
              <a:rPr lang="zh-CN" altLang="en-US"/>
              <a:t>表</a:t>
            </a:r>
            <a:r>
              <a:rPr lang="en-US" altLang="zh-CN"/>
              <a:t>7-5-1</a:t>
            </a:r>
          </a:p>
        </p:txBody>
      </p:sp>
      <p:graphicFrame>
        <p:nvGraphicFramePr>
          <p:cNvPr id="165919" name="Group 31"/>
          <p:cNvGraphicFramePr>
            <a:graphicFrameLocks noGrp="1"/>
          </p:cNvGraphicFramePr>
          <p:nvPr/>
        </p:nvGraphicFramePr>
        <p:xfrm>
          <a:off x="1116013" y="1052513"/>
          <a:ext cx="6792912" cy="4064000"/>
        </p:xfrm>
        <a:graphic>
          <a:graphicData uri="http://schemas.openxmlformats.org/drawingml/2006/table">
            <a:tbl>
              <a:tblPr/>
              <a:tblGrid>
                <a:gridCol w="2616200"/>
                <a:gridCol w="4176712"/>
              </a:tblGrid>
              <a:tr h="677863">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战争次数</a:t>
                      </a:r>
                      <a:r>
                        <a:rPr kumimoji="0" lang="en-US" altLang="zh-CN" sz="3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发生</a:t>
                      </a:r>
                      <a:r>
                        <a:rPr kumimoji="0" lang="en-US" altLang="zh-CN" sz="3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a:t>
                      </a:r>
                      <a:r>
                        <a:rPr kumimoji="0" lang="zh-CN" altLang="en-US"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次战争的年数</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6275">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223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142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6275">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5535BF8E-0858-472A-BD1E-07DB6A095ACC}" type="slidenum">
              <a:rPr lang="en-US" altLang="zh-CN"/>
              <a:pPr/>
              <a:t>4</a:t>
            </a:fld>
            <a:endParaRPr lang="en-US" altLang="zh-CN"/>
          </a:p>
        </p:txBody>
      </p:sp>
      <p:graphicFrame>
        <p:nvGraphicFramePr>
          <p:cNvPr id="107524" name="Object 4"/>
          <p:cNvGraphicFramePr>
            <a:graphicFrameLocks noChangeAspect="1"/>
          </p:cNvGraphicFramePr>
          <p:nvPr/>
        </p:nvGraphicFramePr>
        <p:xfrm>
          <a:off x="250825" y="260350"/>
          <a:ext cx="8648700" cy="6048375"/>
        </p:xfrm>
        <a:graphic>
          <a:graphicData uri="http://schemas.openxmlformats.org/presentationml/2006/ole">
            <mc:AlternateContent xmlns:mc="http://schemas.openxmlformats.org/markup-compatibility/2006">
              <mc:Choice xmlns:v="urn:schemas-microsoft-com:vml" Requires="v">
                <p:oleObj spid="_x0000_s107525" name="Document" r:id="rId3" imgW="8649250" imgH="6048781" progId="Word.Document.8">
                  <p:embed/>
                </p:oleObj>
              </mc:Choice>
              <mc:Fallback>
                <p:oleObj name="Document" r:id="rId3" imgW="8649250" imgH="6048781"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260350"/>
                        <a:ext cx="8648700" cy="604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49D0C5E0-E6BC-4355-8F27-56C5D7F9B38B}" type="slidenum">
              <a:rPr lang="en-US" altLang="zh-CN"/>
              <a:pPr/>
              <a:t>40</a:t>
            </a:fld>
            <a:endParaRPr lang="en-US" altLang="zh-CN"/>
          </a:p>
        </p:txBody>
      </p:sp>
      <p:sp>
        <p:nvSpPr>
          <p:cNvPr id="167940" name="Rectangle 4"/>
          <p:cNvSpPr>
            <a:spLocks noGrp="1" noChangeArrowheads="1"/>
          </p:cNvSpPr>
          <p:nvPr>
            <p:ph type="title"/>
          </p:nvPr>
        </p:nvSpPr>
        <p:spPr>
          <a:xfrm>
            <a:off x="457200" y="277813"/>
            <a:ext cx="8229600" cy="5743575"/>
          </a:xfrm>
        </p:spPr>
        <p:txBody>
          <a:bodyPr/>
          <a:lstStyle/>
          <a:p>
            <a:r>
              <a:rPr lang="zh-CN" altLang="en-US"/>
              <a:t>根据所学知识和经验</a:t>
            </a:r>
            <a:r>
              <a:rPr lang="en-US" altLang="zh-CN"/>
              <a:t>, </a:t>
            </a:r>
            <a:r>
              <a:rPr lang="zh-CN" altLang="en-US"/>
              <a:t>每年爆发战争的次数</a:t>
            </a:r>
            <a:r>
              <a:rPr lang="en-US" altLang="zh-CN" i="1"/>
              <a:t>X</a:t>
            </a:r>
            <a:r>
              <a:rPr lang="en-US" altLang="zh-CN"/>
              <a:t>, </a:t>
            </a:r>
            <a:r>
              <a:rPr lang="zh-CN" altLang="en-US"/>
              <a:t>可以用一个泊松随机变量来近似描述</a:t>
            </a:r>
            <a:r>
              <a:rPr lang="en-US" altLang="zh-CN"/>
              <a:t>, </a:t>
            </a:r>
            <a:r>
              <a:rPr lang="zh-CN" altLang="en-US"/>
              <a:t>即可以假设每年爆发战争次数</a:t>
            </a:r>
            <a:r>
              <a:rPr lang="en-US" altLang="zh-CN" i="1"/>
              <a:t>X</a:t>
            </a:r>
            <a:r>
              <a:rPr lang="zh-CN" altLang="en-US"/>
              <a:t>的分布近似泊松分布</a:t>
            </a:r>
            <a:r>
              <a:rPr lang="en-US" altLang="zh-CN"/>
              <a:t>. </a:t>
            </a:r>
            <a:r>
              <a:rPr lang="zh-CN" altLang="en-US"/>
              <a:t>于是问题归结为</a:t>
            </a:r>
            <a:r>
              <a:rPr lang="en-US" altLang="zh-CN"/>
              <a:t>: </a:t>
            </a:r>
            <a:r>
              <a:rPr lang="zh-CN" altLang="en-US"/>
              <a:t>如何利用上述数据检验</a:t>
            </a:r>
            <a:r>
              <a:rPr lang="en-US" altLang="zh-CN" i="1"/>
              <a:t>X</a:t>
            </a:r>
            <a:r>
              <a:rPr lang="zh-CN" altLang="en-US"/>
              <a:t>服从泊松分布的假设</a:t>
            </a:r>
            <a:r>
              <a:rPr lang="en-US" altLang="zh-CN"/>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3DE1DA43-DCC7-4100-A756-2CA3657062C0}" type="slidenum">
              <a:rPr lang="en-US" altLang="zh-CN"/>
              <a:pPr/>
              <a:t>41</a:t>
            </a:fld>
            <a:endParaRPr lang="en-US" altLang="zh-CN"/>
          </a:p>
        </p:txBody>
      </p:sp>
      <p:sp>
        <p:nvSpPr>
          <p:cNvPr id="169988" name="Rectangle 4"/>
          <p:cNvSpPr>
            <a:spLocks noGrp="1" noChangeArrowheads="1"/>
          </p:cNvSpPr>
          <p:nvPr>
            <p:ph type="title"/>
          </p:nvPr>
        </p:nvSpPr>
        <p:spPr>
          <a:xfrm>
            <a:off x="457200" y="277813"/>
            <a:ext cx="8229600" cy="5959475"/>
          </a:xfrm>
        </p:spPr>
        <p:txBody>
          <a:bodyPr/>
          <a:lstStyle/>
          <a:p>
            <a:r>
              <a:rPr lang="zh-CN" altLang="en-US" b="1">
                <a:solidFill>
                  <a:schemeClr val="hlink"/>
                </a:solidFill>
              </a:rPr>
              <a:t>又如</a:t>
            </a:r>
            <a:r>
              <a:rPr lang="en-US" altLang="zh-CN"/>
              <a:t>, </a:t>
            </a:r>
            <a:r>
              <a:rPr lang="zh-CN" altLang="en-US"/>
              <a:t>某工厂制造一批骰子</a:t>
            </a:r>
            <a:r>
              <a:rPr lang="en-US" altLang="zh-CN"/>
              <a:t>, </a:t>
            </a:r>
            <a:r>
              <a:rPr lang="zh-CN" altLang="en-US"/>
              <a:t>声称它是均匀的</a:t>
            </a:r>
            <a:r>
              <a:rPr lang="en-US" altLang="zh-CN"/>
              <a:t>. </a:t>
            </a:r>
            <a:r>
              <a:rPr lang="zh-CN" altLang="en-US"/>
              <a:t>即在抛掷试验中</a:t>
            </a:r>
            <a:r>
              <a:rPr lang="en-US" altLang="zh-CN"/>
              <a:t>, </a:t>
            </a:r>
            <a:r>
              <a:rPr lang="zh-CN" altLang="en-US"/>
              <a:t>出现</a:t>
            </a:r>
            <a:r>
              <a:rPr lang="en-US" altLang="zh-CN"/>
              <a:t>1</a:t>
            </a:r>
            <a:r>
              <a:rPr lang="zh-CN" altLang="en-US"/>
              <a:t>点</a:t>
            </a:r>
            <a:r>
              <a:rPr lang="en-US" altLang="zh-CN"/>
              <a:t>,2</a:t>
            </a:r>
            <a:r>
              <a:rPr lang="zh-CN" altLang="en-US"/>
              <a:t>点</a:t>
            </a:r>
            <a:r>
              <a:rPr lang="en-US" altLang="zh-CN"/>
              <a:t>,…,6</a:t>
            </a:r>
            <a:r>
              <a:rPr lang="zh-CN" altLang="en-US"/>
              <a:t>点的概率都应是</a:t>
            </a:r>
            <a:r>
              <a:rPr lang="en-US" altLang="zh-CN"/>
              <a:t>1/6.</a:t>
            </a:r>
            <a:br>
              <a:rPr lang="en-US" altLang="zh-CN"/>
            </a:br>
            <a:r>
              <a:rPr lang="zh-CN" altLang="en-US"/>
              <a:t>为检验骰子是否均匀</a:t>
            </a:r>
            <a:r>
              <a:rPr lang="en-US" altLang="zh-CN"/>
              <a:t>, </a:t>
            </a:r>
            <a:r>
              <a:rPr lang="zh-CN" altLang="en-US"/>
              <a:t>要重复地进行抛掷骰子的试验</a:t>
            </a:r>
            <a:r>
              <a:rPr lang="en-US" altLang="zh-CN"/>
              <a:t>, </a:t>
            </a:r>
            <a:r>
              <a:rPr lang="zh-CN" altLang="en-US"/>
              <a:t>并统计各点出现的频率与</a:t>
            </a:r>
            <a:r>
              <a:rPr lang="en-US" altLang="zh-CN"/>
              <a:t>1/6</a:t>
            </a:r>
            <a:r>
              <a:rPr lang="zh-CN" altLang="en-US"/>
              <a:t>的差距</a:t>
            </a:r>
            <a:r>
              <a:rPr lang="en-US" altLang="zh-CN"/>
              <a:t>.</a:t>
            </a:r>
            <a:br>
              <a:rPr lang="en-US" altLang="zh-CN"/>
            </a:br>
            <a:r>
              <a:rPr lang="zh-CN" altLang="en-US"/>
              <a:t>问题归结为</a:t>
            </a:r>
            <a:r>
              <a:rPr lang="en-US" altLang="zh-CN"/>
              <a:t>: </a:t>
            </a:r>
            <a:r>
              <a:rPr lang="zh-CN" altLang="en-US"/>
              <a:t>如何利用得到的统计数据对</a:t>
            </a:r>
            <a:r>
              <a:rPr lang="en-US" altLang="zh-CN"/>
              <a:t>"</a:t>
            </a:r>
            <a:r>
              <a:rPr lang="zh-CN" altLang="en-US"/>
              <a:t>骰子均匀</a:t>
            </a:r>
            <a:r>
              <a:rPr lang="en-US" altLang="zh-CN"/>
              <a:t>"</a:t>
            </a:r>
            <a:r>
              <a:rPr lang="zh-CN" altLang="en-US"/>
              <a:t>的结论进行检验</a:t>
            </a:r>
            <a:r>
              <a:rPr lang="en-US" altLang="zh-CN"/>
              <a:t>. </a:t>
            </a:r>
            <a:r>
              <a:rPr lang="zh-CN" altLang="en-US"/>
              <a:t>即检验抛掷骰子的点数服从</a:t>
            </a:r>
            <a:r>
              <a:rPr lang="en-US" altLang="zh-CN"/>
              <a:t>6</a:t>
            </a:r>
            <a:r>
              <a:rPr lang="zh-CN" altLang="en-US"/>
              <a:t>点均匀分布</a:t>
            </a:r>
            <a:r>
              <a:rPr lang="en-US" altLang="zh-CN"/>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EDA3717B-DAF2-491F-AE4C-0AF5A581467B}" type="slidenum">
              <a:rPr lang="en-US" altLang="zh-CN"/>
              <a:pPr/>
              <a:t>42</a:t>
            </a:fld>
            <a:endParaRPr lang="en-US" altLang="zh-CN"/>
          </a:p>
        </p:txBody>
      </p:sp>
      <p:sp>
        <p:nvSpPr>
          <p:cNvPr id="172036" name="Rectangle 4"/>
          <p:cNvSpPr>
            <a:spLocks noGrp="1" noChangeArrowheads="1"/>
          </p:cNvSpPr>
          <p:nvPr>
            <p:ph type="title"/>
          </p:nvPr>
        </p:nvSpPr>
        <p:spPr>
          <a:xfrm>
            <a:off x="457200" y="277813"/>
            <a:ext cx="8229600" cy="5888037"/>
          </a:xfrm>
        </p:spPr>
        <p:txBody>
          <a:bodyPr/>
          <a:lstStyle/>
          <a:p>
            <a:r>
              <a:rPr lang="zh-CN" altLang="en-US" b="1">
                <a:solidFill>
                  <a:schemeClr val="hlink"/>
                </a:solidFill>
              </a:rPr>
              <a:t>二</a:t>
            </a:r>
            <a:r>
              <a:rPr lang="en-US" altLang="zh-CN" b="1">
                <a:solidFill>
                  <a:schemeClr val="hlink"/>
                </a:solidFill>
              </a:rPr>
              <a:t>, </a:t>
            </a:r>
            <a:r>
              <a:rPr lang="en-US" altLang="zh-CN" b="1" i="1">
                <a:solidFill>
                  <a:schemeClr val="hlink"/>
                </a:solidFill>
                <a:latin typeface="Symbol" panose="05050102010706020507" pitchFamily="18" charset="2"/>
              </a:rPr>
              <a:t>c</a:t>
            </a:r>
            <a:r>
              <a:rPr lang="en-US" altLang="zh-CN" b="1" baseline="30000">
                <a:solidFill>
                  <a:schemeClr val="hlink"/>
                </a:solidFill>
              </a:rPr>
              <a:t>2</a:t>
            </a:r>
            <a:r>
              <a:rPr lang="zh-CN" altLang="en-US" b="1">
                <a:solidFill>
                  <a:schemeClr val="hlink"/>
                </a:solidFill>
              </a:rPr>
              <a:t>检验法的基本思想</a:t>
            </a:r>
            <a:r>
              <a:rPr lang="zh-CN" altLang="en-US"/>
              <a:t/>
            </a:r>
            <a:br>
              <a:rPr lang="zh-CN" altLang="en-US"/>
            </a:br>
            <a:r>
              <a:rPr lang="en-US" altLang="zh-CN" i="1">
                <a:latin typeface="Symbol" panose="05050102010706020507" pitchFamily="18" charset="2"/>
              </a:rPr>
              <a:t>c</a:t>
            </a:r>
            <a:r>
              <a:rPr lang="en-US" altLang="zh-CN" baseline="30000"/>
              <a:t>2</a:t>
            </a:r>
            <a:r>
              <a:rPr lang="zh-CN" altLang="en-US"/>
              <a:t>检验法是在总体</a:t>
            </a:r>
            <a:r>
              <a:rPr lang="en-US" altLang="zh-CN" i="1"/>
              <a:t>X</a:t>
            </a:r>
            <a:r>
              <a:rPr lang="zh-CN" altLang="en-US"/>
              <a:t>的分布未知时</a:t>
            </a:r>
            <a:r>
              <a:rPr lang="en-US" altLang="zh-CN"/>
              <a:t>, </a:t>
            </a:r>
            <a:r>
              <a:rPr lang="zh-CN" altLang="en-US"/>
              <a:t>根据来自总体的样本</a:t>
            </a:r>
            <a:r>
              <a:rPr lang="en-US" altLang="zh-CN"/>
              <a:t>, </a:t>
            </a:r>
            <a:r>
              <a:rPr lang="zh-CN" altLang="en-US"/>
              <a:t>检验总体分布的假设的一种检验方法</a:t>
            </a:r>
            <a:r>
              <a:rPr lang="en-US" altLang="zh-CN"/>
              <a:t>. </a:t>
            </a:r>
            <a:r>
              <a:rPr lang="zh-CN" altLang="en-US"/>
              <a:t>具体进行检验时</a:t>
            </a:r>
            <a:r>
              <a:rPr lang="en-US" altLang="zh-CN"/>
              <a:t>, </a:t>
            </a:r>
            <a:r>
              <a:rPr lang="zh-CN" altLang="en-US"/>
              <a:t>先提出原假设</a:t>
            </a:r>
            <a:r>
              <a:rPr lang="en-US" altLang="zh-CN"/>
              <a:t>:	</a:t>
            </a:r>
            <a:r>
              <a:rPr lang="en-US" altLang="zh-CN" i="1"/>
              <a:t>H</a:t>
            </a:r>
            <a:r>
              <a:rPr lang="en-US" altLang="zh-CN" baseline="-25000"/>
              <a:t>0</a:t>
            </a:r>
            <a:r>
              <a:rPr lang="en-US" altLang="zh-CN"/>
              <a:t>:</a:t>
            </a:r>
            <a:r>
              <a:rPr lang="zh-CN" altLang="en-US"/>
              <a:t>总体</a:t>
            </a:r>
            <a:r>
              <a:rPr lang="en-US" altLang="zh-CN" i="1"/>
              <a:t>X</a:t>
            </a:r>
            <a:r>
              <a:rPr lang="zh-CN" altLang="en-US"/>
              <a:t>的分布函数为</a:t>
            </a:r>
            <a:r>
              <a:rPr lang="en-US" altLang="zh-CN" i="1"/>
              <a:t>F</a:t>
            </a:r>
            <a:r>
              <a:rPr lang="en-US" altLang="zh-CN"/>
              <a:t>(</a:t>
            </a:r>
            <a:r>
              <a:rPr lang="en-US" altLang="zh-CN" i="1"/>
              <a:t>x</a:t>
            </a:r>
            <a:r>
              <a:rPr lang="en-US" altLang="zh-CN"/>
              <a:t>)</a:t>
            </a:r>
            <a:br>
              <a:rPr lang="en-US" altLang="zh-CN"/>
            </a:br>
            <a:r>
              <a:rPr lang="zh-CN" altLang="en-US"/>
              <a:t>然后根据样本的经验分布和所假设的理论分布之间的吻合程度来决定是否接受原假设</a:t>
            </a:r>
            <a:r>
              <a:rPr lang="en-US" altLang="zh-CN"/>
              <a:t>.</a:t>
            </a:r>
            <a:br>
              <a:rPr lang="en-US" altLang="zh-CN"/>
            </a:br>
            <a:r>
              <a:rPr lang="zh-CN" altLang="en-US"/>
              <a:t>这种检验通常称作</a:t>
            </a:r>
            <a:r>
              <a:rPr lang="zh-CN" altLang="en-US" b="1">
                <a:solidFill>
                  <a:schemeClr val="hlink"/>
                </a:solidFill>
              </a:rPr>
              <a:t>拟合优度检验</a:t>
            </a:r>
            <a:r>
              <a:rPr lang="en-US" altLang="zh-CN"/>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4793DA27-71D5-465F-88C6-B5BDD3E06613}" type="slidenum">
              <a:rPr lang="en-US" altLang="zh-CN"/>
              <a:pPr/>
              <a:t>43</a:t>
            </a:fld>
            <a:endParaRPr lang="en-US" altLang="zh-CN"/>
          </a:p>
        </p:txBody>
      </p:sp>
      <p:sp>
        <p:nvSpPr>
          <p:cNvPr id="174084" name="Rectangle 4"/>
          <p:cNvSpPr>
            <a:spLocks noGrp="1" noChangeArrowheads="1"/>
          </p:cNvSpPr>
          <p:nvPr>
            <p:ph type="title"/>
          </p:nvPr>
        </p:nvSpPr>
        <p:spPr>
          <a:xfrm>
            <a:off x="457200" y="277813"/>
            <a:ext cx="8229600" cy="5959475"/>
          </a:xfrm>
        </p:spPr>
        <p:txBody>
          <a:bodyPr/>
          <a:lstStyle/>
          <a:p>
            <a:r>
              <a:rPr lang="zh-CN" altLang="en-US"/>
              <a:t>对于任何一个给定的区间</a:t>
            </a:r>
            <a:r>
              <a:rPr lang="en-US" altLang="zh-CN"/>
              <a:t>(</a:t>
            </a:r>
            <a:r>
              <a:rPr lang="en-US" altLang="zh-CN" i="1"/>
              <a:t>a</a:t>
            </a:r>
            <a:r>
              <a:rPr lang="en-US" altLang="zh-CN"/>
              <a:t>,</a:t>
            </a:r>
            <a:r>
              <a:rPr lang="en-US" altLang="zh-CN" i="1"/>
              <a:t>b</a:t>
            </a:r>
            <a:r>
              <a:rPr lang="en-US" altLang="zh-CN"/>
              <a:t>], </a:t>
            </a:r>
            <a:r>
              <a:rPr lang="zh-CN" altLang="en-US"/>
              <a:t>在总体</a:t>
            </a:r>
            <a:r>
              <a:rPr lang="en-US" altLang="zh-CN" i="1"/>
              <a:t>X</a:t>
            </a:r>
            <a:r>
              <a:rPr lang="zh-CN" altLang="en-US"/>
              <a:t>的分布已知的情况下</a:t>
            </a:r>
            <a:r>
              <a:rPr lang="en-US" altLang="zh-CN"/>
              <a:t>, </a:t>
            </a:r>
            <a:r>
              <a:rPr lang="zh-CN" altLang="en-US"/>
              <a:t>能够计算出</a:t>
            </a:r>
            <a:r>
              <a:rPr lang="en-US" altLang="zh-CN" i="1"/>
              <a:t>X</a:t>
            </a:r>
            <a:r>
              <a:rPr lang="zh-CN" altLang="en-US"/>
              <a:t>落在这个区间的概率</a:t>
            </a:r>
            <a:r>
              <a:rPr lang="en-US" altLang="zh-CN" i="1"/>
              <a:t>P</a:t>
            </a:r>
            <a:r>
              <a:rPr lang="en-US" altLang="zh-CN"/>
              <a:t>{</a:t>
            </a:r>
            <a:r>
              <a:rPr lang="en-US" altLang="zh-CN" i="1"/>
              <a:t>a</a:t>
            </a:r>
            <a:r>
              <a:rPr lang="en-US" altLang="zh-CN"/>
              <a:t>&lt;</a:t>
            </a:r>
            <a:r>
              <a:rPr lang="en-US" altLang="zh-CN" i="1"/>
              <a:t>X</a:t>
            </a:r>
            <a:r>
              <a:rPr lang="en-US" altLang="zh-CN">
                <a:sym typeface="Symbol" panose="05050102010706020507" pitchFamily="18" charset="2"/>
              </a:rPr>
              <a:t></a:t>
            </a:r>
            <a:r>
              <a:rPr lang="en-US" altLang="zh-CN" i="1">
                <a:sym typeface="Symbol" panose="05050102010706020507" pitchFamily="18" charset="2"/>
              </a:rPr>
              <a:t>b</a:t>
            </a:r>
            <a:r>
              <a:rPr lang="en-US" altLang="zh-CN">
                <a:sym typeface="Symbol" panose="05050102010706020507" pitchFamily="18" charset="2"/>
              </a:rPr>
              <a:t>}=</a:t>
            </a:r>
            <a:r>
              <a:rPr lang="en-US" altLang="zh-CN" i="1">
                <a:sym typeface="Symbol" panose="05050102010706020507" pitchFamily="18" charset="2"/>
              </a:rPr>
              <a:t>p</a:t>
            </a:r>
            <a:r>
              <a:rPr lang="en-US" altLang="zh-CN">
                <a:sym typeface="Symbol" panose="05050102010706020507" pitchFamily="18" charset="2"/>
              </a:rPr>
              <a:t>, </a:t>
            </a:r>
            <a:r>
              <a:rPr lang="zh-CN" altLang="en-US">
                <a:sym typeface="Symbol" panose="05050102010706020507" pitchFamily="18" charset="2"/>
              </a:rPr>
              <a:t>这被称为</a:t>
            </a:r>
            <a:r>
              <a:rPr lang="en-US" altLang="zh-CN" i="1">
                <a:sym typeface="Symbol" panose="05050102010706020507" pitchFamily="18" charset="2"/>
              </a:rPr>
              <a:t>X</a:t>
            </a:r>
            <a:r>
              <a:rPr lang="zh-CN" altLang="en-US">
                <a:sym typeface="Symbol" panose="05050102010706020507" pitchFamily="18" charset="2"/>
              </a:rPr>
              <a:t>落在此区间概率的理论值</a:t>
            </a:r>
            <a:r>
              <a:rPr lang="en-US" altLang="zh-CN">
                <a:sym typeface="Symbol" panose="05050102010706020507" pitchFamily="18" charset="2"/>
              </a:rPr>
              <a:t>. </a:t>
            </a:r>
            <a:r>
              <a:rPr lang="zh-CN" altLang="en-US">
                <a:sym typeface="Symbol" panose="05050102010706020507" pitchFamily="18" charset="2"/>
              </a:rPr>
              <a:t>而当试验了</a:t>
            </a:r>
            <a:r>
              <a:rPr lang="en-US" altLang="zh-CN" i="1">
                <a:sym typeface="Symbol" panose="05050102010706020507" pitchFamily="18" charset="2"/>
              </a:rPr>
              <a:t>n</a:t>
            </a:r>
            <a:r>
              <a:rPr lang="zh-CN" altLang="en-US">
                <a:sym typeface="Symbol" panose="05050102010706020507" pitchFamily="18" charset="2"/>
              </a:rPr>
              <a:t>次</a:t>
            </a:r>
            <a:r>
              <a:rPr lang="en-US" altLang="zh-CN">
                <a:sym typeface="Symbol" panose="05050102010706020507" pitchFamily="18" charset="2"/>
              </a:rPr>
              <a:t>, </a:t>
            </a:r>
            <a:r>
              <a:rPr lang="zh-CN" altLang="en-US">
                <a:sym typeface="Symbol" panose="05050102010706020507" pitchFamily="18" charset="2"/>
              </a:rPr>
              <a:t>假设落在此区间的次数为</a:t>
            </a:r>
            <a:r>
              <a:rPr lang="en-US" altLang="zh-CN" i="1">
                <a:sym typeface="Symbol" panose="05050102010706020507" pitchFamily="18" charset="2"/>
              </a:rPr>
              <a:t>F</a:t>
            </a:r>
            <a:r>
              <a:rPr lang="zh-CN" altLang="en-US">
                <a:sym typeface="Symbol" panose="05050102010706020507" pitchFamily="18" charset="2"/>
              </a:rPr>
              <a:t>次</a:t>
            </a:r>
            <a:r>
              <a:rPr lang="en-US" altLang="zh-CN">
                <a:sym typeface="Symbol" panose="05050102010706020507" pitchFamily="18" charset="2"/>
              </a:rPr>
              <a:t>, </a:t>
            </a:r>
            <a:r>
              <a:rPr lang="zh-CN" altLang="en-US">
                <a:sym typeface="Symbol" panose="05050102010706020507" pitchFamily="18" charset="2"/>
              </a:rPr>
              <a:t>则</a:t>
            </a:r>
            <a:r>
              <a:rPr lang="en-US" altLang="zh-CN" i="1">
                <a:sym typeface="Symbol" panose="05050102010706020507" pitchFamily="18" charset="2"/>
              </a:rPr>
              <a:t>F</a:t>
            </a:r>
            <a:r>
              <a:rPr lang="zh-CN" altLang="en-US">
                <a:sym typeface="Symbol" panose="05050102010706020507" pitchFamily="18" charset="2"/>
              </a:rPr>
              <a:t>也是一个随机变量</a:t>
            </a:r>
            <a:r>
              <a:rPr lang="en-US" altLang="zh-CN">
                <a:sym typeface="Symbol" panose="05050102010706020507" pitchFamily="18" charset="2"/>
              </a:rPr>
              <a:t>, </a:t>
            </a:r>
            <a:r>
              <a:rPr lang="en-US" altLang="zh-CN" i="1">
                <a:sym typeface="Symbol" panose="05050102010706020507" pitchFamily="18" charset="2"/>
              </a:rPr>
              <a:t>F</a:t>
            </a:r>
            <a:r>
              <a:rPr lang="en-US" altLang="zh-CN">
                <a:sym typeface="Symbol" panose="05050102010706020507" pitchFamily="18" charset="2"/>
              </a:rPr>
              <a:t>~</a:t>
            </a:r>
            <a:r>
              <a:rPr lang="en-US" altLang="zh-CN" i="1">
                <a:sym typeface="Symbol" panose="05050102010706020507" pitchFamily="18" charset="2"/>
              </a:rPr>
              <a:t>b</a:t>
            </a:r>
            <a:r>
              <a:rPr lang="en-US" altLang="zh-CN">
                <a:sym typeface="Symbol" panose="05050102010706020507" pitchFamily="18" charset="2"/>
              </a:rPr>
              <a:t>(</a:t>
            </a:r>
            <a:r>
              <a:rPr lang="en-US" altLang="zh-CN" i="1">
                <a:sym typeface="Symbol" panose="05050102010706020507" pitchFamily="18" charset="2"/>
              </a:rPr>
              <a:t>n</a:t>
            </a:r>
            <a:r>
              <a:rPr lang="en-US" altLang="zh-CN">
                <a:sym typeface="Symbol" panose="05050102010706020507" pitchFamily="18" charset="2"/>
              </a:rPr>
              <a:t>, </a:t>
            </a:r>
            <a:r>
              <a:rPr lang="en-US" altLang="zh-CN" i="1">
                <a:sym typeface="Symbol" panose="05050102010706020507" pitchFamily="18" charset="2"/>
              </a:rPr>
              <a:t>p</a:t>
            </a:r>
            <a:r>
              <a:rPr lang="en-US" altLang="zh-CN">
                <a:sym typeface="Symbol" panose="05050102010706020507" pitchFamily="18" charset="2"/>
              </a:rPr>
              <a:t>), </a:t>
            </a:r>
            <a:r>
              <a:rPr lang="zh-CN" altLang="en-US">
                <a:sym typeface="Symbol" panose="05050102010706020507" pitchFamily="18" charset="2"/>
              </a:rPr>
              <a:t>因此</a:t>
            </a:r>
            <a:r>
              <a:rPr lang="en-US" altLang="zh-CN" i="1">
                <a:sym typeface="Symbol" panose="05050102010706020507" pitchFamily="18" charset="2"/>
              </a:rPr>
              <a:t>F</a:t>
            </a:r>
            <a:r>
              <a:rPr lang="zh-CN" altLang="en-US">
                <a:sym typeface="Symbol" panose="05050102010706020507" pitchFamily="18" charset="2"/>
              </a:rPr>
              <a:t>的数学期望和方差为</a:t>
            </a:r>
            <a:r>
              <a:rPr lang="en-US" altLang="zh-CN" i="1">
                <a:sym typeface="Symbol" panose="05050102010706020507" pitchFamily="18" charset="2"/>
              </a:rPr>
              <a:t>E</a:t>
            </a:r>
            <a:r>
              <a:rPr lang="en-US" altLang="zh-CN">
                <a:sym typeface="Symbol" panose="05050102010706020507" pitchFamily="18" charset="2"/>
              </a:rPr>
              <a:t>(</a:t>
            </a:r>
            <a:r>
              <a:rPr lang="en-US" altLang="zh-CN" i="1">
                <a:sym typeface="Symbol" panose="05050102010706020507" pitchFamily="18" charset="2"/>
              </a:rPr>
              <a:t>F</a:t>
            </a:r>
            <a:r>
              <a:rPr lang="en-US" altLang="zh-CN">
                <a:sym typeface="Symbol" panose="05050102010706020507" pitchFamily="18" charset="2"/>
              </a:rPr>
              <a:t>)=</a:t>
            </a:r>
            <a:r>
              <a:rPr lang="en-US" altLang="zh-CN" i="1">
                <a:sym typeface="Symbol" panose="05050102010706020507" pitchFamily="18" charset="2"/>
              </a:rPr>
              <a:t>np</a:t>
            </a:r>
            <a:r>
              <a:rPr lang="en-US" altLang="zh-CN">
                <a:sym typeface="Symbol" panose="05050102010706020507" pitchFamily="18" charset="2"/>
              </a:rPr>
              <a:t>, </a:t>
            </a:r>
            <a:r>
              <a:rPr lang="en-US" altLang="zh-CN" i="1">
                <a:sym typeface="Symbol" panose="05050102010706020507" pitchFamily="18" charset="2"/>
              </a:rPr>
              <a:t>D</a:t>
            </a:r>
            <a:r>
              <a:rPr lang="en-US" altLang="zh-CN">
                <a:sym typeface="Symbol" panose="05050102010706020507" pitchFamily="18" charset="2"/>
              </a:rPr>
              <a:t>(</a:t>
            </a:r>
            <a:r>
              <a:rPr lang="en-US" altLang="zh-CN" i="1">
                <a:sym typeface="Symbol" panose="05050102010706020507" pitchFamily="18" charset="2"/>
              </a:rPr>
              <a:t>F</a:t>
            </a:r>
            <a:r>
              <a:rPr lang="en-US" altLang="zh-CN">
                <a:sym typeface="Symbol" panose="05050102010706020507" pitchFamily="18" charset="2"/>
              </a:rPr>
              <a:t>)=</a:t>
            </a:r>
            <a:r>
              <a:rPr lang="en-US" altLang="zh-CN" i="1">
                <a:sym typeface="Symbol" panose="05050102010706020507" pitchFamily="18" charset="2"/>
              </a:rPr>
              <a:t>np</a:t>
            </a:r>
            <a:r>
              <a:rPr lang="en-US" altLang="zh-CN">
                <a:sym typeface="Symbol" panose="05050102010706020507" pitchFamily="18" charset="2"/>
              </a:rPr>
              <a:t>(1</a:t>
            </a:r>
            <a:r>
              <a:rPr lang="en-US" altLang="zh-CN">
                <a:latin typeface="Symbol" panose="05050102010706020507" pitchFamily="18" charset="2"/>
                <a:sym typeface="Symbol" panose="05050102010706020507" pitchFamily="18" charset="2"/>
              </a:rPr>
              <a:t>-</a:t>
            </a:r>
            <a:r>
              <a:rPr lang="en-US" altLang="zh-CN" i="1">
                <a:sym typeface="Symbol" panose="05050102010706020507" pitchFamily="18" charset="2"/>
              </a:rPr>
              <a:t>p</a:t>
            </a:r>
            <a:r>
              <a:rPr lang="en-US" altLang="zh-CN">
                <a:sym typeface="Symbol" panose="05050102010706020507" pitchFamily="18" charset="2"/>
              </a:rPr>
              <a:t>). </a:t>
            </a:r>
            <a:r>
              <a:rPr lang="zh-CN" altLang="en-US">
                <a:sym typeface="Symbol" panose="05050102010706020507" pitchFamily="18" charset="2"/>
              </a:rPr>
              <a:t>而当</a:t>
            </a:r>
            <a:r>
              <a:rPr lang="en-US" altLang="zh-CN" i="1">
                <a:sym typeface="Symbol" panose="05050102010706020507" pitchFamily="18" charset="2"/>
              </a:rPr>
              <a:t>p</a:t>
            </a:r>
            <a:r>
              <a:rPr lang="zh-CN" altLang="en-US">
                <a:sym typeface="Symbol" panose="05050102010706020507" pitchFamily="18" charset="2"/>
              </a:rPr>
              <a:t>特别微小</a:t>
            </a:r>
            <a:r>
              <a:rPr lang="en-US" altLang="zh-CN">
                <a:sym typeface="Symbol" panose="05050102010706020507" pitchFamily="18" charset="2"/>
              </a:rPr>
              <a:t>,</a:t>
            </a:r>
            <a:r>
              <a:rPr lang="zh-CN" altLang="en-US">
                <a:sym typeface="Symbol" panose="05050102010706020507" pitchFamily="18" charset="2"/>
              </a:rPr>
              <a:t>接近于</a:t>
            </a:r>
            <a:r>
              <a:rPr lang="en-US" altLang="zh-CN">
                <a:sym typeface="Symbol" panose="05050102010706020507" pitchFamily="18" charset="2"/>
              </a:rPr>
              <a:t>0</a:t>
            </a:r>
            <a:r>
              <a:rPr lang="zh-CN" altLang="en-US">
                <a:sym typeface="Symbol" panose="05050102010706020507" pitchFamily="18" charset="2"/>
              </a:rPr>
              <a:t>时</a:t>
            </a:r>
            <a:r>
              <a:rPr lang="en-US" altLang="zh-CN">
                <a:sym typeface="Symbol" panose="05050102010706020507" pitchFamily="18" charset="2"/>
              </a:rPr>
              <a:t>, 1</a:t>
            </a:r>
            <a:r>
              <a:rPr lang="en-US" altLang="zh-CN">
                <a:latin typeface="Symbol" panose="05050102010706020507" pitchFamily="18" charset="2"/>
                <a:sym typeface="Symbol" panose="05050102010706020507" pitchFamily="18" charset="2"/>
              </a:rPr>
              <a:t>-</a:t>
            </a:r>
            <a:r>
              <a:rPr lang="en-US" altLang="zh-CN" i="1">
                <a:sym typeface="Symbol" panose="05050102010706020507" pitchFamily="18" charset="2"/>
              </a:rPr>
              <a:t>p</a:t>
            </a:r>
            <a:r>
              <a:rPr lang="zh-CN" altLang="en-US">
                <a:sym typeface="Symbol" panose="05050102010706020507" pitchFamily="18" charset="2"/>
              </a:rPr>
              <a:t>接近于</a:t>
            </a:r>
            <a:r>
              <a:rPr lang="en-US" altLang="zh-CN">
                <a:sym typeface="Symbol" panose="05050102010706020507" pitchFamily="18" charset="2"/>
              </a:rPr>
              <a:t>1, </a:t>
            </a:r>
            <a:r>
              <a:rPr lang="zh-CN" altLang="en-US">
                <a:sym typeface="Symbol" panose="05050102010706020507" pitchFamily="18" charset="2"/>
              </a:rPr>
              <a:t>这个时候近似有</a:t>
            </a:r>
            <a:r>
              <a:rPr lang="en-US" altLang="zh-CN" i="1">
                <a:sym typeface="Symbol" panose="05050102010706020507" pitchFamily="18" charset="2"/>
              </a:rPr>
              <a:t>D</a:t>
            </a:r>
            <a:r>
              <a:rPr lang="en-US" altLang="zh-CN">
                <a:sym typeface="Symbol" panose="05050102010706020507" pitchFamily="18" charset="2"/>
              </a:rPr>
              <a:t>(</a:t>
            </a:r>
            <a:r>
              <a:rPr lang="en-US" altLang="zh-CN" i="1">
                <a:sym typeface="Symbol" panose="05050102010706020507" pitchFamily="18" charset="2"/>
              </a:rPr>
              <a:t>F</a:t>
            </a:r>
            <a:r>
              <a:rPr lang="en-US" altLang="zh-CN">
                <a:sym typeface="Symbol" panose="05050102010706020507" pitchFamily="18" charset="2"/>
              </a:rPr>
              <a:t>)</a:t>
            </a:r>
            <a:r>
              <a:rPr lang="en-US" altLang="zh-CN" i="1">
                <a:sym typeface="Symbol" panose="05050102010706020507" pitchFamily="18" charset="2"/>
              </a:rPr>
              <a:t>np</a:t>
            </a:r>
            <a:r>
              <a:rPr lang="en-US" altLang="zh-CN">
                <a:sym typeface="Symbol" panose="05050102010706020507" pitchFamily="18" charset="2"/>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2"/>
          </p:nvPr>
        </p:nvSpPr>
        <p:spPr/>
        <p:txBody>
          <a:bodyPr/>
          <a:lstStyle/>
          <a:p>
            <a:fld id="{442E18A5-4D25-43FD-953C-410BCCD5D6C4}" type="slidenum">
              <a:rPr lang="en-US" altLang="zh-CN"/>
              <a:pPr/>
              <a:t>44</a:t>
            </a:fld>
            <a:endParaRPr lang="en-US" altLang="zh-CN"/>
          </a:p>
        </p:txBody>
      </p:sp>
      <p:sp>
        <p:nvSpPr>
          <p:cNvPr id="176132" name="Rectangle 4"/>
          <p:cNvSpPr>
            <a:spLocks noGrp="1" noChangeArrowheads="1"/>
          </p:cNvSpPr>
          <p:nvPr>
            <p:ph type="title"/>
          </p:nvPr>
        </p:nvSpPr>
        <p:spPr>
          <a:xfrm>
            <a:off x="457200" y="277813"/>
            <a:ext cx="8229600" cy="1927225"/>
          </a:xfrm>
        </p:spPr>
        <p:txBody>
          <a:bodyPr/>
          <a:lstStyle/>
          <a:p>
            <a:r>
              <a:rPr lang="en-US" altLang="zh-CN" i="1"/>
              <a:t>F</a:t>
            </a:r>
            <a:r>
              <a:rPr lang="en-US" altLang="zh-CN"/>
              <a:t>~</a:t>
            </a:r>
            <a:r>
              <a:rPr lang="en-US" altLang="zh-CN" i="1"/>
              <a:t>b</a:t>
            </a:r>
            <a:r>
              <a:rPr lang="en-US" altLang="zh-CN"/>
              <a:t>(</a:t>
            </a:r>
            <a:r>
              <a:rPr lang="en-US" altLang="zh-CN" i="1"/>
              <a:t>n</a:t>
            </a:r>
            <a:r>
              <a:rPr lang="en-US" altLang="zh-CN"/>
              <a:t>,</a:t>
            </a:r>
            <a:r>
              <a:rPr lang="en-US" altLang="zh-CN" i="1"/>
              <a:t>p</a:t>
            </a:r>
            <a:r>
              <a:rPr lang="en-US" altLang="zh-CN"/>
              <a:t>), </a:t>
            </a:r>
            <a:r>
              <a:rPr lang="en-US" altLang="zh-CN" i="1"/>
              <a:t>E</a:t>
            </a:r>
            <a:r>
              <a:rPr lang="en-US" altLang="zh-CN"/>
              <a:t>(</a:t>
            </a:r>
            <a:r>
              <a:rPr lang="en-US" altLang="zh-CN" i="1"/>
              <a:t>F</a:t>
            </a:r>
            <a:r>
              <a:rPr lang="en-US" altLang="zh-CN"/>
              <a:t>)=</a:t>
            </a:r>
            <a:r>
              <a:rPr lang="en-US" altLang="zh-CN" i="1"/>
              <a:t>np</a:t>
            </a:r>
            <a:r>
              <a:rPr lang="en-US" altLang="zh-CN"/>
              <a:t>, </a:t>
            </a:r>
            <a:r>
              <a:rPr lang="en-US" altLang="zh-CN" i="1"/>
              <a:t>D</a:t>
            </a:r>
            <a:r>
              <a:rPr lang="en-US" altLang="zh-CN"/>
              <a:t>(</a:t>
            </a:r>
            <a:r>
              <a:rPr lang="en-US" altLang="zh-CN" i="1"/>
              <a:t>F</a:t>
            </a:r>
            <a:r>
              <a:rPr lang="en-US" altLang="zh-CN"/>
              <a:t>)</a:t>
            </a:r>
            <a:r>
              <a:rPr lang="en-US" altLang="zh-CN">
                <a:sym typeface="Symbol" panose="05050102010706020507" pitchFamily="18" charset="2"/>
              </a:rPr>
              <a:t></a:t>
            </a:r>
            <a:r>
              <a:rPr lang="en-US" altLang="zh-CN" i="1">
                <a:sym typeface="Symbol" panose="05050102010706020507" pitchFamily="18" charset="2"/>
              </a:rPr>
              <a:t>np</a:t>
            </a:r>
            <a:r>
              <a:rPr lang="en-US" altLang="zh-CN">
                <a:sym typeface="Symbol" panose="05050102010706020507" pitchFamily="18" charset="2"/>
              </a:rPr>
              <a:t>,</a:t>
            </a:r>
            <a:br>
              <a:rPr lang="en-US" altLang="zh-CN">
                <a:sym typeface="Symbol" panose="05050102010706020507" pitchFamily="18" charset="2"/>
              </a:rPr>
            </a:br>
            <a:r>
              <a:rPr lang="zh-CN" altLang="en-US">
                <a:sym typeface="Symbol" panose="05050102010706020507" pitchFamily="18" charset="2"/>
              </a:rPr>
              <a:t>根据中心极限定理</a:t>
            </a:r>
            <a:r>
              <a:rPr lang="en-US" altLang="zh-CN">
                <a:sym typeface="Symbol" panose="05050102010706020507" pitchFamily="18" charset="2"/>
              </a:rPr>
              <a:t>, </a:t>
            </a:r>
            <a:r>
              <a:rPr lang="zh-CN" altLang="en-US">
                <a:sym typeface="Symbol" panose="05050102010706020507" pitchFamily="18" charset="2"/>
              </a:rPr>
              <a:t>当</a:t>
            </a:r>
            <a:r>
              <a:rPr lang="en-US" altLang="zh-CN" i="1">
                <a:sym typeface="Symbol" panose="05050102010706020507" pitchFamily="18" charset="2"/>
              </a:rPr>
              <a:t>n</a:t>
            </a:r>
            <a:r>
              <a:rPr lang="zh-CN" altLang="en-US">
                <a:sym typeface="Symbol" panose="05050102010706020507" pitchFamily="18" charset="2"/>
              </a:rPr>
              <a:t>很大的时候</a:t>
            </a:r>
            <a:r>
              <a:rPr lang="en-US" altLang="zh-CN" i="1">
                <a:sym typeface="Symbol" panose="05050102010706020507" pitchFamily="18" charset="2"/>
              </a:rPr>
              <a:t>F</a:t>
            </a:r>
            <a:r>
              <a:rPr lang="zh-CN" altLang="en-US">
                <a:sym typeface="Symbol" panose="05050102010706020507" pitchFamily="18" charset="2"/>
              </a:rPr>
              <a:t>近似服从正态分布</a:t>
            </a:r>
            <a:r>
              <a:rPr lang="en-US" altLang="zh-CN" i="1">
                <a:sym typeface="Symbol" panose="05050102010706020507" pitchFamily="18" charset="2"/>
              </a:rPr>
              <a:t>N</a:t>
            </a:r>
            <a:r>
              <a:rPr lang="en-US" altLang="zh-CN">
                <a:sym typeface="Symbol" panose="05050102010706020507" pitchFamily="18" charset="2"/>
              </a:rPr>
              <a:t>(</a:t>
            </a:r>
            <a:r>
              <a:rPr lang="en-US" altLang="zh-CN" i="1">
                <a:sym typeface="Symbol" panose="05050102010706020507" pitchFamily="18" charset="2"/>
              </a:rPr>
              <a:t>np</a:t>
            </a:r>
            <a:r>
              <a:rPr lang="en-US" altLang="zh-CN">
                <a:sym typeface="Symbol" panose="05050102010706020507" pitchFamily="18" charset="2"/>
              </a:rPr>
              <a:t>, </a:t>
            </a:r>
            <a:r>
              <a:rPr lang="en-US" altLang="zh-CN" i="1">
                <a:sym typeface="Symbol" panose="05050102010706020507" pitchFamily="18" charset="2"/>
              </a:rPr>
              <a:t>np</a:t>
            </a:r>
            <a:r>
              <a:rPr lang="en-US" altLang="zh-CN">
                <a:sym typeface="Symbol" panose="05050102010706020507" pitchFamily="18" charset="2"/>
              </a:rPr>
              <a:t>), </a:t>
            </a:r>
            <a:r>
              <a:rPr lang="zh-CN" altLang="en-US">
                <a:sym typeface="Symbol" panose="05050102010706020507" pitchFamily="18" charset="2"/>
              </a:rPr>
              <a:t>因此</a:t>
            </a:r>
            <a:r>
              <a:rPr lang="en-US" altLang="zh-CN">
                <a:sym typeface="Symbol" panose="05050102010706020507" pitchFamily="18" charset="2"/>
              </a:rPr>
              <a:t>, </a:t>
            </a:r>
            <a:r>
              <a:rPr lang="zh-CN" altLang="en-US">
                <a:sym typeface="Symbol" panose="05050102010706020507" pitchFamily="18" charset="2"/>
              </a:rPr>
              <a:t>近似有</a:t>
            </a:r>
          </a:p>
        </p:txBody>
      </p:sp>
      <p:graphicFrame>
        <p:nvGraphicFramePr>
          <p:cNvPr id="176133" name="Object 5"/>
          <p:cNvGraphicFramePr>
            <a:graphicFrameLocks noChangeAspect="1"/>
          </p:cNvGraphicFramePr>
          <p:nvPr/>
        </p:nvGraphicFramePr>
        <p:xfrm>
          <a:off x="1258888" y="2205038"/>
          <a:ext cx="6388100" cy="1282700"/>
        </p:xfrm>
        <a:graphic>
          <a:graphicData uri="http://schemas.openxmlformats.org/presentationml/2006/ole">
            <mc:AlternateContent xmlns:mc="http://schemas.openxmlformats.org/markup-compatibility/2006">
              <mc:Choice xmlns:v="urn:schemas-microsoft-com:vml" Requires="v">
                <p:oleObj spid="_x0000_s176134" name="Equation" r:id="rId3" imgW="6387840" imgH="1282680" progId="Equation.DSMT4">
                  <p:embed/>
                </p:oleObj>
              </mc:Choice>
              <mc:Fallback>
                <p:oleObj name="Equation" r:id="rId3" imgW="6387840" imgH="128268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205038"/>
                        <a:ext cx="6388100"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800235BB-7D26-49CA-85CF-39010D340076}" type="slidenum">
              <a:rPr lang="en-US" altLang="zh-CN"/>
              <a:pPr/>
              <a:t>45</a:t>
            </a:fld>
            <a:endParaRPr lang="en-US" altLang="zh-CN"/>
          </a:p>
        </p:txBody>
      </p:sp>
      <p:sp>
        <p:nvSpPr>
          <p:cNvPr id="178180" name="Rectangle 4"/>
          <p:cNvSpPr>
            <a:spLocks noGrp="1" noChangeArrowheads="1"/>
          </p:cNvSpPr>
          <p:nvPr>
            <p:ph type="title"/>
          </p:nvPr>
        </p:nvSpPr>
        <p:spPr>
          <a:xfrm>
            <a:off x="468313" y="115888"/>
            <a:ext cx="8229600" cy="6246812"/>
          </a:xfrm>
        </p:spPr>
        <p:txBody>
          <a:bodyPr/>
          <a:lstStyle/>
          <a:p>
            <a:r>
              <a:rPr lang="zh-CN" altLang="en-US" b="1">
                <a:solidFill>
                  <a:schemeClr val="hlink"/>
                </a:solidFill>
              </a:rPr>
              <a:t>三</a:t>
            </a:r>
            <a:r>
              <a:rPr lang="en-US" altLang="zh-CN" b="1">
                <a:solidFill>
                  <a:schemeClr val="hlink"/>
                </a:solidFill>
              </a:rPr>
              <a:t>, </a:t>
            </a:r>
            <a:r>
              <a:rPr lang="en-US" altLang="zh-CN" b="1" i="1">
                <a:solidFill>
                  <a:schemeClr val="hlink"/>
                </a:solidFill>
                <a:latin typeface="Symbol" panose="05050102010706020507" pitchFamily="18" charset="2"/>
              </a:rPr>
              <a:t>c</a:t>
            </a:r>
            <a:r>
              <a:rPr lang="en-US" altLang="zh-CN" b="1" baseline="30000">
                <a:solidFill>
                  <a:schemeClr val="hlink"/>
                </a:solidFill>
              </a:rPr>
              <a:t>2</a:t>
            </a:r>
            <a:r>
              <a:rPr lang="zh-CN" altLang="en-US" b="1">
                <a:solidFill>
                  <a:schemeClr val="hlink"/>
                </a:solidFill>
              </a:rPr>
              <a:t>检验法的基本原理和步骤</a:t>
            </a:r>
            <a:r>
              <a:rPr lang="zh-CN" altLang="en-US"/>
              <a:t/>
            </a:r>
            <a:br>
              <a:rPr lang="zh-CN" altLang="en-US"/>
            </a:br>
            <a:r>
              <a:rPr lang="en-US" altLang="zh-CN"/>
              <a:t>(1) </a:t>
            </a:r>
            <a:r>
              <a:rPr lang="zh-CN" altLang="en-US"/>
              <a:t>提出原假设</a:t>
            </a:r>
            <a:r>
              <a:rPr lang="en-US" altLang="zh-CN"/>
              <a:t>:</a:t>
            </a:r>
            <a:br>
              <a:rPr lang="en-US" altLang="zh-CN"/>
            </a:br>
            <a:r>
              <a:rPr lang="en-US" altLang="zh-CN"/>
              <a:t>	</a:t>
            </a:r>
            <a:r>
              <a:rPr lang="en-US" altLang="zh-CN" i="1"/>
              <a:t>H</a:t>
            </a:r>
            <a:r>
              <a:rPr lang="en-US" altLang="zh-CN" baseline="-25000"/>
              <a:t>0</a:t>
            </a:r>
            <a:r>
              <a:rPr lang="en-US" altLang="zh-CN"/>
              <a:t>: </a:t>
            </a:r>
            <a:r>
              <a:rPr lang="zh-CN" altLang="en-US"/>
              <a:t>总体</a:t>
            </a:r>
            <a:r>
              <a:rPr lang="en-US" altLang="zh-CN" i="1"/>
              <a:t>X</a:t>
            </a:r>
            <a:r>
              <a:rPr lang="zh-CN" altLang="en-US"/>
              <a:t>的分布函数为</a:t>
            </a:r>
            <a:r>
              <a:rPr lang="en-US" altLang="zh-CN" i="1"/>
              <a:t>F</a:t>
            </a:r>
            <a:r>
              <a:rPr lang="en-US" altLang="zh-CN"/>
              <a:t>(</a:t>
            </a:r>
            <a:r>
              <a:rPr lang="en-US" altLang="zh-CN" i="1"/>
              <a:t>x</a:t>
            </a:r>
            <a:r>
              <a:rPr lang="en-US" altLang="zh-CN"/>
              <a:t>)</a:t>
            </a:r>
            <a:br>
              <a:rPr lang="en-US" altLang="zh-CN"/>
            </a:br>
            <a:r>
              <a:rPr lang="zh-CN" altLang="en-US"/>
              <a:t>在具体的原假设中视</a:t>
            </a:r>
            <a:r>
              <a:rPr lang="en-US" altLang="zh-CN" i="1"/>
              <a:t>X</a:t>
            </a:r>
            <a:r>
              <a:rPr lang="zh-CN" altLang="en-US"/>
              <a:t>为离散型和连续型假设其分布律或概率密度函数</a:t>
            </a:r>
            <a:r>
              <a:rPr lang="en-US" altLang="zh-CN"/>
              <a:t>.</a:t>
            </a:r>
            <a:br>
              <a:rPr lang="en-US" altLang="zh-CN"/>
            </a:br>
            <a:r>
              <a:rPr lang="en-US" altLang="zh-CN"/>
              <a:t>(2) </a:t>
            </a:r>
            <a:r>
              <a:rPr lang="zh-CN" altLang="en-US"/>
              <a:t>将总体</a:t>
            </a:r>
            <a:r>
              <a:rPr lang="en-US" altLang="zh-CN" i="1"/>
              <a:t>X</a:t>
            </a:r>
            <a:r>
              <a:rPr lang="zh-CN" altLang="en-US"/>
              <a:t>的取值范围分成</a:t>
            </a:r>
            <a:r>
              <a:rPr lang="en-US" altLang="zh-CN" i="1"/>
              <a:t>k</a:t>
            </a:r>
            <a:r>
              <a:rPr lang="zh-CN" altLang="en-US"/>
              <a:t>个互不相交的小区间</a:t>
            </a:r>
            <a:r>
              <a:rPr lang="en-US" altLang="zh-CN"/>
              <a:t>, </a:t>
            </a:r>
            <a:r>
              <a:rPr lang="zh-CN" altLang="en-US"/>
              <a:t>记为</a:t>
            </a:r>
            <a:r>
              <a:rPr lang="en-US" altLang="zh-CN" i="1"/>
              <a:t>A</a:t>
            </a:r>
            <a:r>
              <a:rPr lang="en-US" altLang="zh-CN" baseline="-25000"/>
              <a:t>1</a:t>
            </a:r>
            <a:r>
              <a:rPr lang="en-US" altLang="zh-CN"/>
              <a:t>,</a:t>
            </a:r>
            <a:r>
              <a:rPr lang="en-US" altLang="zh-CN" i="1"/>
              <a:t>A</a:t>
            </a:r>
            <a:r>
              <a:rPr lang="en-US" altLang="zh-CN" baseline="-25000"/>
              <a:t>2</a:t>
            </a:r>
            <a:r>
              <a:rPr lang="en-US" altLang="zh-CN"/>
              <a:t>,…,</a:t>
            </a:r>
            <a:r>
              <a:rPr lang="en-US" altLang="zh-CN" i="1"/>
              <a:t>A</a:t>
            </a:r>
            <a:r>
              <a:rPr lang="en-US" altLang="zh-CN" i="1" baseline="-25000"/>
              <a:t>k</a:t>
            </a:r>
            <a:r>
              <a:rPr lang="en-US" altLang="zh-CN"/>
              <a:t>, </a:t>
            </a:r>
            <a:r>
              <a:rPr lang="zh-CN" altLang="en-US"/>
              <a:t>如可取为</a:t>
            </a:r>
            <a:br>
              <a:rPr lang="zh-CN" altLang="en-US"/>
            </a:br>
            <a:r>
              <a:rPr lang="en-US" altLang="zh-CN"/>
              <a:t>(</a:t>
            </a:r>
            <a:r>
              <a:rPr lang="en-US" altLang="zh-CN" i="1"/>
              <a:t>a</a:t>
            </a:r>
            <a:r>
              <a:rPr lang="en-US" altLang="zh-CN" baseline="-25000"/>
              <a:t>0</a:t>
            </a:r>
            <a:r>
              <a:rPr lang="en-US" altLang="zh-CN"/>
              <a:t>,</a:t>
            </a:r>
            <a:r>
              <a:rPr lang="en-US" altLang="zh-CN" i="1"/>
              <a:t>a</a:t>
            </a:r>
            <a:r>
              <a:rPr lang="en-US" altLang="zh-CN" baseline="-25000"/>
              <a:t>1</a:t>
            </a:r>
            <a:r>
              <a:rPr lang="en-US" altLang="zh-CN"/>
              <a:t>], (</a:t>
            </a:r>
            <a:r>
              <a:rPr lang="en-US" altLang="zh-CN" i="1"/>
              <a:t>a</a:t>
            </a:r>
            <a:r>
              <a:rPr lang="en-US" altLang="zh-CN" baseline="-25000"/>
              <a:t>1</a:t>
            </a:r>
            <a:r>
              <a:rPr lang="en-US" altLang="zh-CN"/>
              <a:t>,</a:t>
            </a:r>
            <a:r>
              <a:rPr lang="en-US" altLang="zh-CN" i="1"/>
              <a:t>a</a:t>
            </a:r>
            <a:r>
              <a:rPr lang="en-US" altLang="zh-CN" baseline="-25000"/>
              <a:t>2</a:t>
            </a:r>
            <a:r>
              <a:rPr lang="en-US" altLang="zh-CN"/>
              <a:t>],…,(</a:t>
            </a:r>
            <a:r>
              <a:rPr lang="en-US" altLang="zh-CN" i="1"/>
              <a:t>a</a:t>
            </a:r>
            <a:r>
              <a:rPr lang="en-US" altLang="zh-CN" i="1" baseline="-25000"/>
              <a:t>k</a:t>
            </a:r>
            <a:r>
              <a:rPr lang="en-US" altLang="zh-CN" baseline="-25000"/>
              <a:t>-2</a:t>
            </a:r>
            <a:r>
              <a:rPr lang="en-US" altLang="zh-CN"/>
              <a:t>,</a:t>
            </a:r>
            <a:r>
              <a:rPr lang="en-US" altLang="zh-CN" i="1"/>
              <a:t>a</a:t>
            </a:r>
            <a:r>
              <a:rPr lang="en-US" altLang="zh-CN" i="1" baseline="-25000"/>
              <a:t>k</a:t>
            </a:r>
            <a:r>
              <a:rPr lang="en-US" altLang="zh-CN" baseline="-25000"/>
              <a:t>-1</a:t>
            </a:r>
            <a:r>
              <a:rPr lang="en-US" altLang="zh-CN"/>
              <a:t>], (</a:t>
            </a:r>
            <a:r>
              <a:rPr lang="en-US" altLang="zh-CN" i="1"/>
              <a:t>a</a:t>
            </a:r>
            <a:r>
              <a:rPr lang="en-US" altLang="zh-CN" i="1" baseline="-25000"/>
              <a:t>k</a:t>
            </a:r>
            <a:r>
              <a:rPr lang="en-US" altLang="zh-CN" baseline="-25000"/>
              <a:t>-1</a:t>
            </a:r>
            <a:r>
              <a:rPr lang="en-US" altLang="zh-CN"/>
              <a:t>,</a:t>
            </a:r>
            <a:r>
              <a:rPr lang="en-US" altLang="zh-CN" i="1"/>
              <a:t>a</a:t>
            </a:r>
            <a:r>
              <a:rPr lang="en-US" altLang="zh-CN" i="1" baseline="-25000"/>
              <a:t>k</a:t>
            </a:r>
            <a:r>
              <a:rPr lang="en-US" altLang="zh-CN"/>
              <a:t>];</a:t>
            </a:r>
            <a:br>
              <a:rPr lang="en-US" altLang="zh-CN"/>
            </a:br>
            <a:r>
              <a:rPr lang="zh-CN" altLang="en-US"/>
              <a:t>其中</a:t>
            </a:r>
            <a:r>
              <a:rPr lang="en-US" altLang="zh-CN" i="1"/>
              <a:t>a</a:t>
            </a:r>
            <a:r>
              <a:rPr lang="en-US" altLang="zh-CN" baseline="-25000"/>
              <a:t>0</a:t>
            </a:r>
            <a:r>
              <a:rPr lang="zh-CN" altLang="en-US"/>
              <a:t>可取</a:t>
            </a:r>
            <a:r>
              <a:rPr lang="en-US" altLang="zh-CN">
                <a:latin typeface="Symbol" panose="05050102010706020507" pitchFamily="18" charset="2"/>
              </a:rPr>
              <a:t>-</a:t>
            </a:r>
            <a:r>
              <a:rPr lang="en-US" altLang="zh-CN">
                <a:sym typeface="Symbol" panose="05050102010706020507" pitchFamily="18" charset="2"/>
              </a:rPr>
              <a:t>, </a:t>
            </a:r>
            <a:r>
              <a:rPr lang="en-US" altLang="zh-CN" i="1">
                <a:sym typeface="Symbol" panose="05050102010706020507" pitchFamily="18" charset="2"/>
              </a:rPr>
              <a:t>a</a:t>
            </a:r>
            <a:r>
              <a:rPr lang="en-US" altLang="zh-CN" i="1" baseline="-25000">
                <a:sym typeface="Symbol" panose="05050102010706020507" pitchFamily="18" charset="2"/>
              </a:rPr>
              <a:t>k</a:t>
            </a:r>
            <a:r>
              <a:rPr lang="zh-CN" altLang="en-US">
                <a:sym typeface="Symbol" panose="05050102010706020507" pitchFamily="18" charset="2"/>
              </a:rPr>
              <a:t>可取</a:t>
            </a:r>
            <a:r>
              <a:rPr lang="en-US" altLang="zh-CN">
                <a:sym typeface="Symbol" panose="05050102010706020507" pitchFamily="18" charset="2"/>
              </a:rPr>
              <a:t>+. </a:t>
            </a:r>
            <a:r>
              <a:rPr lang="zh-CN" altLang="en-US">
                <a:sym typeface="Symbol" panose="05050102010706020507" pitchFamily="18" charset="2"/>
              </a:rPr>
              <a:t>区间的划分应使每个小区间的样本值个数不小于</a:t>
            </a:r>
            <a:r>
              <a:rPr lang="en-US" altLang="zh-CN">
                <a:sym typeface="Symbol" panose="05050102010706020507" pitchFamily="18" charset="2"/>
              </a:rPr>
              <a:t>5. </a:t>
            </a:r>
            <a:r>
              <a:rPr lang="zh-CN" altLang="en-US">
                <a:sym typeface="Symbol" panose="05050102010706020507" pitchFamily="18" charset="2"/>
              </a:rPr>
              <a:t>区间个数</a:t>
            </a:r>
            <a:r>
              <a:rPr lang="en-US" altLang="zh-CN" i="1">
                <a:sym typeface="Symbol" panose="05050102010706020507" pitchFamily="18" charset="2"/>
              </a:rPr>
              <a:t>k</a:t>
            </a:r>
            <a:r>
              <a:rPr lang="zh-CN" altLang="en-US">
                <a:sym typeface="Symbol" panose="05050102010706020507" pitchFamily="18" charset="2"/>
              </a:rPr>
              <a:t>不要太大也不要太小</a:t>
            </a:r>
            <a:r>
              <a:rPr lang="en-US" altLang="zh-CN">
                <a:sym typeface="Symbol" panose="05050102010706020507" pitchFamily="18" charset="2"/>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DA371FB9-C2EF-492E-89F5-7A6A139A8227}" type="slidenum">
              <a:rPr lang="en-US" altLang="zh-CN"/>
              <a:pPr/>
              <a:t>46</a:t>
            </a:fld>
            <a:endParaRPr lang="en-US" altLang="zh-CN"/>
          </a:p>
        </p:txBody>
      </p:sp>
      <p:sp>
        <p:nvSpPr>
          <p:cNvPr id="180228" name="Rectangle 4"/>
          <p:cNvSpPr>
            <a:spLocks noGrp="1" noChangeArrowheads="1"/>
          </p:cNvSpPr>
          <p:nvPr>
            <p:ph type="title"/>
          </p:nvPr>
        </p:nvSpPr>
        <p:spPr>
          <a:xfrm>
            <a:off x="457200" y="277813"/>
            <a:ext cx="8229600" cy="5959475"/>
          </a:xfrm>
        </p:spPr>
        <p:txBody>
          <a:bodyPr/>
          <a:lstStyle/>
          <a:p>
            <a:r>
              <a:rPr lang="en-US" altLang="zh-CN"/>
              <a:t>(3) </a:t>
            </a:r>
            <a:r>
              <a:rPr lang="zh-CN" altLang="en-US"/>
              <a:t>把落入第</a:t>
            </a:r>
            <a:r>
              <a:rPr lang="en-US" altLang="zh-CN" i="1"/>
              <a:t>i</a:t>
            </a:r>
            <a:r>
              <a:rPr lang="zh-CN" altLang="en-US"/>
              <a:t>个小区间</a:t>
            </a:r>
            <a:r>
              <a:rPr lang="en-US" altLang="zh-CN" i="1"/>
              <a:t>A</a:t>
            </a:r>
            <a:r>
              <a:rPr lang="en-US" altLang="zh-CN" i="1" baseline="-25000"/>
              <a:t>k</a:t>
            </a:r>
            <a:r>
              <a:rPr lang="zh-CN" altLang="en-US"/>
              <a:t>的样本值个数记作</a:t>
            </a:r>
            <a:r>
              <a:rPr lang="en-US" altLang="zh-CN" i="1"/>
              <a:t>f</a:t>
            </a:r>
            <a:r>
              <a:rPr lang="en-US" altLang="zh-CN" i="1" baseline="-25000"/>
              <a:t>i</a:t>
            </a:r>
            <a:r>
              <a:rPr lang="en-US" altLang="zh-CN"/>
              <a:t>, </a:t>
            </a:r>
            <a:r>
              <a:rPr lang="zh-CN" altLang="en-US"/>
              <a:t>称为组频数</a:t>
            </a:r>
            <a:r>
              <a:rPr lang="en-US" altLang="zh-CN"/>
              <a:t>, </a:t>
            </a:r>
            <a:r>
              <a:rPr lang="zh-CN" altLang="en-US"/>
              <a:t>所有组频数之和</a:t>
            </a:r>
            <a:r>
              <a:rPr lang="en-US" altLang="zh-CN" i="1"/>
              <a:t>f</a:t>
            </a:r>
            <a:r>
              <a:rPr lang="en-US" altLang="zh-CN" baseline="-25000"/>
              <a:t>1</a:t>
            </a:r>
            <a:r>
              <a:rPr lang="en-US" altLang="zh-CN"/>
              <a:t>+</a:t>
            </a:r>
            <a:r>
              <a:rPr lang="en-US" altLang="zh-CN" i="1"/>
              <a:t>f</a:t>
            </a:r>
            <a:r>
              <a:rPr lang="en-US" altLang="zh-CN" baseline="-25000"/>
              <a:t>2</a:t>
            </a:r>
            <a:r>
              <a:rPr lang="en-US" altLang="zh-CN"/>
              <a:t>+…+</a:t>
            </a:r>
            <a:r>
              <a:rPr lang="en-US" altLang="zh-CN" i="1"/>
              <a:t>f</a:t>
            </a:r>
            <a:r>
              <a:rPr lang="en-US" altLang="zh-CN" i="1" baseline="-25000"/>
              <a:t>k</a:t>
            </a:r>
            <a:r>
              <a:rPr lang="zh-CN" altLang="en-US"/>
              <a:t>等于样本容量</a:t>
            </a:r>
            <a:r>
              <a:rPr lang="en-US" altLang="zh-CN" i="1"/>
              <a:t>n</a:t>
            </a:r>
            <a:r>
              <a:rPr lang="en-US" altLang="zh-CN"/>
              <a:t>;</a:t>
            </a:r>
            <a:br>
              <a:rPr lang="en-US" altLang="zh-CN"/>
            </a:br>
            <a:r>
              <a:rPr lang="en-US" altLang="zh-CN"/>
              <a:t>(4) </a:t>
            </a:r>
            <a:r>
              <a:rPr lang="zh-CN" altLang="en-US"/>
              <a:t>当</a:t>
            </a:r>
            <a:r>
              <a:rPr lang="en-US" altLang="zh-CN" i="1"/>
              <a:t>H</a:t>
            </a:r>
            <a:r>
              <a:rPr lang="en-US" altLang="zh-CN" baseline="-25000"/>
              <a:t>0</a:t>
            </a:r>
            <a:r>
              <a:rPr lang="zh-CN" altLang="en-US"/>
              <a:t>为真时</a:t>
            </a:r>
            <a:r>
              <a:rPr lang="en-US" altLang="zh-CN"/>
              <a:t>, </a:t>
            </a:r>
            <a:r>
              <a:rPr lang="zh-CN" altLang="en-US"/>
              <a:t>根据所假设的总体理论分布</a:t>
            </a:r>
            <a:r>
              <a:rPr lang="en-US" altLang="zh-CN"/>
              <a:t>, </a:t>
            </a:r>
            <a:r>
              <a:rPr lang="zh-CN" altLang="en-US"/>
              <a:t>可算出总体</a:t>
            </a:r>
            <a:r>
              <a:rPr lang="en-US" altLang="zh-CN" i="1"/>
              <a:t>X</a:t>
            </a:r>
            <a:r>
              <a:rPr lang="zh-CN" altLang="en-US"/>
              <a:t>的值落入第</a:t>
            </a:r>
            <a:r>
              <a:rPr lang="en-US" altLang="zh-CN" i="1"/>
              <a:t>i</a:t>
            </a:r>
            <a:r>
              <a:rPr lang="zh-CN" altLang="en-US"/>
              <a:t>个小区间</a:t>
            </a:r>
            <a:r>
              <a:rPr lang="en-US" altLang="zh-CN" i="1"/>
              <a:t>A</a:t>
            </a:r>
            <a:r>
              <a:rPr lang="en-US" altLang="zh-CN" i="1" baseline="-25000"/>
              <a:t>i</a:t>
            </a:r>
            <a:r>
              <a:rPr lang="zh-CN" altLang="en-US"/>
              <a:t>的概率</a:t>
            </a:r>
            <a:r>
              <a:rPr lang="en-US" altLang="zh-CN" i="1"/>
              <a:t>p</a:t>
            </a:r>
            <a:r>
              <a:rPr lang="en-US" altLang="zh-CN" i="1" baseline="-25000"/>
              <a:t>i</a:t>
            </a:r>
            <a:r>
              <a:rPr lang="en-US" altLang="zh-CN"/>
              <a:t>, </a:t>
            </a:r>
            <a:r>
              <a:rPr lang="zh-CN" altLang="en-US"/>
              <a:t>于是</a:t>
            </a:r>
            <a:r>
              <a:rPr lang="en-US" altLang="zh-CN" i="1"/>
              <a:t>np</a:t>
            </a:r>
            <a:r>
              <a:rPr lang="en-US" altLang="zh-CN" i="1" baseline="-25000"/>
              <a:t>i</a:t>
            </a:r>
            <a:r>
              <a:rPr lang="zh-CN" altLang="en-US"/>
              <a:t>就是落入第</a:t>
            </a:r>
            <a:r>
              <a:rPr lang="en-US" altLang="zh-CN" i="1"/>
              <a:t>i</a:t>
            </a:r>
            <a:r>
              <a:rPr lang="zh-CN" altLang="en-US"/>
              <a:t>个小区间</a:t>
            </a:r>
            <a:r>
              <a:rPr lang="en-US" altLang="zh-CN" i="1"/>
              <a:t>A</a:t>
            </a:r>
            <a:r>
              <a:rPr lang="en-US" altLang="zh-CN" i="1" baseline="-25000"/>
              <a:t>i</a:t>
            </a:r>
            <a:r>
              <a:rPr lang="zh-CN" altLang="en-US"/>
              <a:t>的样本值的理论频数</a:t>
            </a:r>
            <a:r>
              <a:rPr lang="en-US" altLang="zh-CN"/>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FB86FE9F-625B-4C51-860E-9D789E3BCB96}" type="slidenum">
              <a:rPr lang="en-US" altLang="zh-CN"/>
              <a:pPr/>
              <a:t>47</a:t>
            </a:fld>
            <a:endParaRPr lang="en-US" altLang="zh-CN"/>
          </a:p>
        </p:txBody>
      </p:sp>
      <p:graphicFrame>
        <p:nvGraphicFramePr>
          <p:cNvPr id="182276" name="Object 4"/>
          <p:cNvGraphicFramePr>
            <a:graphicFrameLocks noChangeAspect="1"/>
          </p:cNvGraphicFramePr>
          <p:nvPr/>
        </p:nvGraphicFramePr>
        <p:xfrm>
          <a:off x="250825" y="333375"/>
          <a:ext cx="8539163" cy="5970588"/>
        </p:xfrm>
        <a:graphic>
          <a:graphicData uri="http://schemas.openxmlformats.org/presentationml/2006/ole">
            <mc:AlternateContent xmlns:mc="http://schemas.openxmlformats.org/markup-compatibility/2006">
              <mc:Choice xmlns:v="urn:schemas-microsoft-com:vml" Requires="v">
                <p:oleObj spid="_x0000_s182277" name="Document" r:id="rId3" imgW="8539688" imgH="5969936" progId="Word.Document.8">
                  <p:embed/>
                </p:oleObj>
              </mc:Choice>
              <mc:Fallback>
                <p:oleObj name="Document" r:id="rId3" imgW="8539688" imgH="5969936"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333375"/>
                        <a:ext cx="8539163" cy="5970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2"/>
          </p:nvPr>
        </p:nvSpPr>
        <p:spPr/>
        <p:txBody>
          <a:bodyPr/>
          <a:lstStyle/>
          <a:p>
            <a:fld id="{3DD8D283-E625-4EFB-BF0B-F2B96E930EF6}" type="slidenum">
              <a:rPr lang="en-US" altLang="zh-CN"/>
              <a:pPr/>
              <a:t>48</a:t>
            </a:fld>
            <a:endParaRPr lang="en-US" altLang="zh-CN"/>
          </a:p>
        </p:txBody>
      </p:sp>
      <p:sp>
        <p:nvSpPr>
          <p:cNvPr id="183300" name="Rectangle 4"/>
          <p:cNvSpPr>
            <a:spLocks noGrp="1" noChangeArrowheads="1"/>
          </p:cNvSpPr>
          <p:nvPr>
            <p:ph type="title"/>
          </p:nvPr>
        </p:nvSpPr>
        <p:spPr>
          <a:xfrm>
            <a:off x="457200" y="277813"/>
            <a:ext cx="8229600" cy="2646362"/>
          </a:xfrm>
        </p:spPr>
        <p:txBody>
          <a:bodyPr/>
          <a:lstStyle/>
          <a:p>
            <a:r>
              <a:rPr lang="en-US" altLang="zh-CN"/>
              <a:t>(6) </a:t>
            </a:r>
            <a:r>
              <a:rPr lang="zh-CN" altLang="en-US"/>
              <a:t>根据该定理</a:t>
            </a:r>
            <a:r>
              <a:rPr lang="en-US" altLang="zh-CN"/>
              <a:t>, </a:t>
            </a:r>
            <a:r>
              <a:rPr lang="zh-CN" altLang="en-US"/>
              <a:t>对给定的显著性水平</a:t>
            </a:r>
            <a:r>
              <a:rPr lang="en-US" altLang="zh-CN" i="1">
                <a:latin typeface="Symbol" panose="05050102010706020507" pitchFamily="18" charset="2"/>
              </a:rPr>
              <a:t>a</a:t>
            </a:r>
            <a:r>
              <a:rPr lang="en-US" altLang="zh-CN"/>
              <a:t>, </a:t>
            </a:r>
            <a:r>
              <a:rPr lang="zh-CN" altLang="en-US"/>
              <a:t>确定</a:t>
            </a:r>
            <a:r>
              <a:rPr lang="en-US" altLang="zh-CN" i="1"/>
              <a:t>l</a:t>
            </a:r>
            <a:r>
              <a:rPr lang="zh-CN" altLang="en-US"/>
              <a:t>值</a:t>
            </a:r>
            <a:r>
              <a:rPr lang="en-US" altLang="zh-CN"/>
              <a:t>, </a:t>
            </a:r>
            <a:r>
              <a:rPr lang="zh-CN" altLang="en-US"/>
              <a:t>使</a:t>
            </a:r>
            <a:br>
              <a:rPr lang="zh-CN" altLang="en-US"/>
            </a:br>
            <a:r>
              <a:rPr lang="zh-CN" altLang="en-US"/>
              <a:t>	</a:t>
            </a:r>
            <a:r>
              <a:rPr lang="en-US" altLang="zh-CN" i="1"/>
              <a:t>P</a:t>
            </a:r>
            <a:r>
              <a:rPr lang="en-US" altLang="zh-CN"/>
              <a:t>{</a:t>
            </a:r>
            <a:r>
              <a:rPr lang="en-US" altLang="zh-CN" i="1">
                <a:latin typeface="Symbol" panose="05050102010706020507" pitchFamily="18" charset="2"/>
              </a:rPr>
              <a:t>c</a:t>
            </a:r>
            <a:r>
              <a:rPr lang="en-US" altLang="zh-CN" baseline="30000"/>
              <a:t>2</a:t>
            </a:r>
            <a:r>
              <a:rPr lang="en-US" altLang="zh-CN"/>
              <a:t>&gt;</a:t>
            </a:r>
            <a:r>
              <a:rPr lang="en-US" altLang="zh-CN" i="1"/>
              <a:t>l</a:t>
            </a:r>
            <a:r>
              <a:rPr lang="en-US" altLang="zh-CN"/>
              <a:t>}=</a:t>
            </a:r>
            <a:r>
              <a:rPr lang="en-US" altLang="zh-CN" i="1">
                <a:latin typeface="Symbol" panose="05050102010706020507" pitchFamily="18" charset="2"/>
              </a:rPr>
              <a:t>a</a:t>
            </a:r>
            <a:r>
              <a:rPr lang="en-US" altLang="zh-CN"/>
              <a:t>,</a:t>
            </a:r>
            <a:br>
              <a:rPr lang="en-US" altLang="zh-CN"/>
            </a:br>
            <a:r>
              <a:rPr lang="zh-CN" altLang="en-US"/>
              <a:t>查</a:t>
            </a:r>
            <a:r>
              <a:rPr lang="en-US" altLang="zh-CN" i="1">
                <a:latin typeface="Symbol" panose="05050102010706020507" pitchFamily="18" charset="2"/>
              </a:rPr>
              <a:t>c</a:t>
            </a:r>
            <a:r>
              <a:rPr lang="en-US" altLang="zh-CN" baseline="30000"/>
              <a:t>2</a:t>
            </a:r>
            <a:r>
              <a:rPr lang="zh-CN" altLang="en-US"/>
              <a:t>分布表得</a:t>
            </a:r>
            <a:r>
              <a:rPr lang="en-US" altLang="zh-CN"/>
              <a:t>, </a:t>
            </a:r>
            <a:r>
              <a:rPr lang="en-US" altLang="zh-CN" i="1"/>
              <a:t>l</a:t>
            </a:r>
            <a:r>
              <a:rPr lang="en-US" altLang="zh-CN"/>
              <a:t>=</a:t>
            </a:r>
            <a:r>
              <a:rPr lang="en-US" altLang="zh-CN" i="1">
                <a:latin typeface="Symbol" panose="05050102010706020507" pitchFamily="18" charset="2"/>
              </a:rPr>
              <a:t>c</a:t>
            </a:r>
            <a:r>
              <a:rPr lang="en-US" altLang="zh-CN" i="1" baseline="-25000">
                <a:latin typeface="Symbol" panose="05050102010706020507" pitchFamily="18" charset="2"/>
              </a:rPr>
              <a:t>a</a:t>
            </a:r>
            <a:r>
              <a:rPr lang="en-US" altLang="zh-CN" baseline="30000"/>
              <a:t>2</a:t>
            </a:r>
            <a:r>
              <a:rPr lang="en-US" altLang="zh-CN"/>
              <a:t>(</a:t>
            </a:r>
            <a:r>
              <a:rPr lang="en-US" altLang="zh-CN" i="1"/>
              <a:t>k</a:t>
            </a:r>
            <a:r>
              <a:rPr lang="en-US" altLang="zh-CN">
                <a:latin typeface="Symbol" panose="05050102010706020507" pitchFamily="18" charset="2"/>
              </a:rPr>
              <a:t>-</a:t>
            </a:r>
            <a:r>
              <a:rPr lang="en-US" altLang="zh-CN"/>
              <a:t>1), </a:t>
            </a:r>
            <a:r>
              <a:rPr lang="zh-CN" altLang="en-US"/>
              <a:t>所得拒绝域为</a:t>
            </a:r>
          </a:p>
        </p:txBody>
      </p:sp>
      <p:graphicFrame>
        <p:nvGraphicFramePr>
          <p:cNvPr id="183301" name="Object 5"/>
          <p:cNvGraphicFramePr>
            <a:graphicFrameLocks noChangeAspect="1"/>
          </p:cNvGraphicFramePr>
          <p:nvPr/>
        </p:nvGraphicFramePr>
        <p:xfrm>
          <a:off x="2700338" y="2781300"/>
          <a:ext cx="2705100" cy="596900"/>
        </p:xfrm>
        <a:graphic>
          <a:graphicData uri="http://schemas.openxmlformats.org/presentationml/2006/ole">
            <mc:AlternateContent xmlns:mc="http://schemas.openxmlformats.org/markup-compatibility/2006">
              <mc:Choice xmlns:v="urn:schemas-microsoft-com:vml" Requires="v">
                <p:oleObj spid="_x0000_s183303" name="Equation" r:id="rId3" imgW="2705040" imgH="596880" progId="Equation.DSMT4">
                  <p:embed/>
                </p:oleObj>
              </mc:Choice>
              <mc:Fallback>
                <p:oleObj name="Equation" r:id="rId3" imgW="2705040" imgH="59688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2781300"/>
                        <a:ext cx="2705100"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3302" name="Text Box 6"/>
          <p:cNvSpPr txBox="1">
            <a:spLocks noChangeArrowheads="1"/>
          </p:cNvSpPr>
          <p:nvPr/>
        </p:nvSpPr>
        <p:spPr bwMode="auto">
          <a:xfrm>
            <a:off x="468313" y="3573463"/>
            <a:ext cx="8207375"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(7) </a:t>
            </a:r>
            <a:r>
              <a:rPr lang="zh-CN" altLang="en-US"/>
              <a:t>若由给出的样本值</a:t>
            </a:r>
            <a:r>
              <a:rPr lang="en-US" altLang="zh-CN" i="1"/>
              <a:t>x</a:t>
            </a:r>
            <a:r>
              <a:rPr lang="en-US" altLang="zh-CN" baseline="-25000"/>
              <a:t>1</a:t>
            </a:r>
            <a:r>
              <a:rPr lang="en-US" altLang="zh-CN"/>
              <a:t>,</a:t>
            </a:r>
            <a:r>
              <a:rPr lang="en-US" altLang="zh-CN" i="1"/>
              <a:t>x</a:t>
            </a:r>
            <a:r>
              <a:rPr lang="en-US" altLang="zh-CN" baseline="-25000"/>
              <a:t>2</a:t>
            </a:r>
            <a:r>
              <a:rPr lang="en-US" altLang="zh-CN"/>
              <a:t>,…,</a:t>
            </a:r>
            <a:r>
              <a:rPr lang="en-US" altLang="zh-CN" i="1"/>
              <a:t>x</a:t>
            </a:r>
            <a:r>
              <a:rPr lang="en-US" altLang="zh-CN" i="1" baseline="-25000"/>
              <a:t>n</a:t>
            </a:r>
            <a:r>
              <a:rPr lang="zh-CN" altLang="en-US"/>
              <a:t>算得统计量</a:t>
            </a:r>
            <a:r>
              <a:rPr lang="en-US" altLang="zh-CN" i="1">
                <a:latin typeface="Symbol" panose="05050102010706020507" pitchFamily="18" charset="2"/>
              </a:rPr>
              <a:t>c</a:t>
            </a:r>
            <a:r>
              <a:rPr lang="en-US" altLang="zh-CN" baseline="30000"/>
              <a:t>2</a:t>
            </a:r>
            <a:r>
              <a:rPr lang="zh-CN" altLang="en-US"/>
              <a:t>的实测值落入拒绝域</a:t>
            </a:r>
            <a:r>
              <a:rPr lang="en-US" altLang="zh-CN"/>
              <a:t>, </a:t>
            </a:r>
            <a:r>
              <a:rPr lang="zh-CN" altLang="en-US"/>
              <a:t>则拒绝原假设</a:t>
            </a:r>
            <a:r>
              <a:rPr lang="en-US" altLang="zh-CN" i="1"/>
              <a:t>H</a:t>
            </a:r>
            <a:r>
              <a:rPr lang="en-US" altLang="zh-CN" baseline="-25000"/>
              <a:t>0</a:t>
            </a:r>
            <a:r>
              <a:rPr lang="en-US" altLang="zh-CN"/>
              <a:t>, </a:t>
            </a:r>
            <a:r>
              <a:rPr lang="zh-CN" altLang="en-US"/>
              <a:t>否则就认为差异不显著而接受原假设</a:t>
            </a:r>
            <a:r>
              <a:rPr lang="en-US" altLang="zh-CN" i="1"/>
              <a:t>H</a:t>
            </a:r>
            <a:r>
              <a:rPr lang="en-US" altLang="zh-CN" baseline="-25000"/>
              <a:t>0</a:t>
            </a:r>
            <a:r>
              <a:rPr lang="en-US" altLang="zh-CN"/>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7FA53C1D-B320-4457-B03F-0F63389C3AF6}" type="slidenum">
              <a:rPr lang="en-US" altLang="zh-CN"/>
              <a:pPr/>
              <a:t>49</a:t>
            </a:fld>
            <a:endParaRPr lang="en-US" altLang="zh-CN"/>
          </a:p>
        </p:txBody>
      </p:sp>
      <p:sp>
        <p:nvSpPr>
          <p:cNvPr id="185348" name="Rectangle 4"/>
          <p:cNvSpPr>
            <a:spLocks noGrp="1" noChangeArrowheads="1"/>
          </p:cNvSpPr>
          <p:nvPr>
            <p:ph type="title"/>
          </p:nvPr>
        </p:nvSpPr>
        <p:spPr>
          <a:xfrm>
            <a:off x="457200" y="277813"/>
            <a:ext cx="8229600" cy="5959475"/>
          </a:xfrm>
        </p:spPr>
        <p:txBody>
          <a:bodyPr/>
          <a:lstStyle/>
          <a:p>
            <a:r>
              <a:rPr lang="zh-CN" altLang="en-US" b="1">
                <a:solidFill>
                  <a:schemeClr val="hlink"/>
                </a:solidFill>
              </a:rPr>
              <a:t>四</a:t>
            </a:r>
            <a:r>
              <a:rPr lang="en-US" altLang="zh-CN" b="1">
                <a:solidFill>
                  <a:schemeClr val="hlink"/>
                </a:solidFill>
              </a:rPr>
              <a:t>, </a:t>
            </a:r>
            <a:r>
              <a:rPr lang="zh-CN" altLang="en-US" b="1">
                <a:solidFill>
                  <a:schemeClr val="hlink"/>
                </a:solidFill>
              </a:rPr>
              <a:t>总体含未知参数的情形</a:t>
            </a:r>
            <a:r>
              <a:rPr lang="zh-CN" altLang="en-US"/>
              <a:t/>
            </a:r>
            <a:br>
              <a:rPr lang="zh-CN" altLang="en-US"/>
            </a:br>
            <a:r>
              <a:rPr lang="zh-CN" altLang="en-US"/>
              <a:t>在对总体分布的假设检验中</a:t>
            </a:r>
            <a:r>
              <a:rPr lang="en-US" altLang="zh-CN"/>
              <a:t>, </a:t>
            </a:r>
            <a:r>
              <a:rPr lang="zh-CN" altLang="en-US"/>
              <a:t>有时只知道总体</a:t>
            </a:r>
            <a:r>
              <a:rPr lang="en-US" altLang="zh-CN" i="1"/>
              <a:t>X</a:t>
            </a:r>
            <a:r>
              <a:rPr lang="zh-CN" altLang="en-US"/>
              <a:t>的分布函数的形式</a:t>
            </a:r>
            <a:r>
              <a:rPr lang="en-US" altLang="zh-CN"/>
              <a:t>, </a:t>
            </a:r>
            <a:r>
              <a:rPr lang="zh-CN" altLang="en-US"/>
              <a:t>但其中还含有未知参数</a:t>
            </a:r>
            <a:r>
              <a:rPr lang="en-US" altLang="zh-CN"/>
              <a:t>, </a:t>
            </a:r>
            <a:r>
              <a:rPr lang="zh-CN" altLang="en-US"/>
              <a:t>即分布函数为</a:t>
            </a:r>
            <a:br>
              <a:rPr lang="zh-CN" altLang="en-US"/>
            </a:br>
            <a:r>
              <a:rPr lang="zh-CN" altLang="en-US"/>
              <a:t>	</a:t>
            </a:r>
            <a:r>
              <a:rPr lang="en-US" altLang="zh-CN" i="1"/>
              <a:t>F</a:t>
            </a:r>
            <a:r>
              <a:rPr lang="en-US" altLang="zh-CN"/>
              <a:t>(</a:t>
            </a:r>
            <a:r>
              <a:rPr lang="en-US" altLang="zh-CN" i="1"/>
              <a:t>x</a:t>
            </a:r>
            <a:r>
              <a:rPr lang="en-US" altLang="zh-CN"/>
              <a:t>,</a:t>
            </a:r>
            <a:r>
              <a:rPr lang="en-US" altLang="zh-CN" i="1">
                <a:latin typeface="Symbol" panose="05050102010706020507" pitchFamily="18" charset="2"/>
              </a:rPr>
              <a:t>q</a:t>
            </a:r>
            <a:r>
              <a:rPr lang="en-US" altLang="zh-CN" baseline="-25000"/>
              <a:t>1</a:t>
            </a:r>
            <a:r>
              <a:rPr lang="en-US" altLang="zh-CN"/>
              <a:t>,</a:t>
            </a:r>
            <a:r>
              <a:rPr lang="en-US" altLang="zh-CN" i="1">
                <a:latin typeface="Symbol" panose="05050102010706020507" pitchFamily="18" charset="2"/>
              </a:rPr>
              <a:t>q</a:t>
            </a:r>
            <a:r>
              <a:rPr lang="en-US" altLang="zh-CN" baseline="-25000"/>
              <a:t>2</a:t>
            </a:r>
            <a:r>
              <a:rPr lang="en-US" altLang="zh-CN"/>
              <a:t>,…,</a:t>
            </a:r>
            <a:r>
              <a:rPr lang="en-US" altLang="zh-CN" i="1">
                <a:latin typeface="Symbol" panose="05050102010706020507" pitchFamily="18" charset="2"/>
              </a:rPr>
              <a:t>q</a:t>
            </a:r>
            <a:r>
              <a:rPr lang="en-US" altLang="zh-CN" i="1" baseline="-25000"/>
              <a:t>r</a:t>
            </a:r>
            <a:r>
              <a:rPr lang="en-US" altLang="zh-CN"/>
              <a:t>),</a:t>
            </a:r>
            <a:br>
              <a:rPr lang="en-US" altLang="zh-CN"/>
            </a:br>
            <a:r>
              <a:rPr lang="zh-CN" altLang="en-US"/>
              <a:t>其中</a:t>
            </a:r>
            <a:r>
              <a:rPr lang="en-US" altLang="zh-CN" i="1">
                <a:latin typeface="Symbol" panose="05050102010706020507" pitchFamily="18" charset="2"/>
              </a:rPr>
              <a:t>q</a:t>
            </a:r>
            <a:r>
              <a:rPr lang="en-US" altLang="zh-CN" baseline="-25000"/>
              <a:t>1</a:t>
            </a:r>
            <a:r>
              <a:rPr lang="en-US" altLang="zh-CN"/>
              <a:t>,</a:t>
            </a:r>
            <a:r>
              <a:rPr lang="en-US" altLang="zh-CN" i="1">
                <a:latin typeface="Symbol" panose="05050102010706020507" pitchFamily="18" charset="2"/>
              </a:rPr>
              <a:t>q</a:t>
            </a:r>
            <a:r>
              <a:rPr lang="en-US" altLang="zh-CN" baseline="-25000"/>
              <a:t>2</a:t>
            </a:r>
            <a:r>
              <a:rPr lang="en-US" altLang="zh-CN"/>
              <a:t>,…,</a:t>
            </a:r>
            <a:r>
              <a:rPr lang="en-US" altLang="zh-CN" i="1">
                <a:latin typeface="Symbol" panose="05050102010706020507" pitchFamily="18" charset="2"/>
              </a:rPr>
              <a:t>q</a:t>
            </a:r>
            <a:r>
              <a:rPr lang="en-US" altLang="zh-CN" i="1" baseline="-25000"/>
              <a:t>r</a:t>
            </a:r>
            <a:r>
              <a:rPr lang="zh-CN" altLang="en-US"/>
              <a:t>为未知参数</a:t>
            </a:r>
            <a:r>
              <a:rPr lang="en-US" altLang="zh-CN"/>
              <a:t>. </a:t>
            </a:r>
            <a:r>
              <a:rPr lang="zh-CN" altLang="en-US"/>
              <a:t>设</a:t>
            </a:r>
            <a:r>
              <a:rPr lang="en-US" altLang="zh-CN" i="1"/>
              <a:t>X</a:t>
            </a:r>
            <a:r>
              <a:rPr lang="en-US" altLang="zh-CN" baseline="-25000"/>
              <a:t>1</a:t>
            </a:r>
            <a:r>
              <a:rPr lang="en-US" altLang="zh-CN"/>
              <a:t>,</a:t>
            </a:r>
            <a:r>
              <a:rPr lang="en-US" altLang="zh-CN" i="1"/>
              <a:t>X</a:t>
            </a:r>
            <a:r>
              <a:rPr lang="en-US" altLang="zh-CN" baseline="-25000"/>
              <a:t>2</a:t>
            </a:r>
            <a:r>
              <a:rPr lang="en-US" altLang="zh-CN"/>
              <a:t>,…,</a:t>
            </a:r>
            <a:r>
              <a:rPr lang="en-US" altLang="zh-CN" i="1"/>
              <a:t>X</a:t>
            </a:r>
            <a:r>
              <a:rPr lang="en-US" altLang="zh-CN" i="1" baseline="-25000"/>
              <a:t>n</a:t>
            </a:r>
            <a:r>
              <a:rPr lang="zh-CN" altLang="en-US"/>
              <a:t>是取自总体</a:t>
            </a:r>
            <a:r>
              <a:rPr lang="en-US" altLang="zh-CN" i="1"/>
              <a:t>X</a:t>
            </a:r>
            <a:r>
              <a:rPr lang="zh-CN" altLang="en-US"/>
              <a:t>的样本</a:t>
            </a:r>
            <a:r>
              <a:rPr lang="en-US" altLang="zh-CN"/>
              <a:t>, </a:t>
            </a:r>
            <a:r>
              <a:rPr lang="zh-CN" altLang="en-US"/>
              <a:t>现要用此样本来检验假设</a:t>
            </a:r>
            <a:r>
              <a:rPr lang="en-US" altLang="zh-CN"/>
              <a:t>:</a:t>
            </a:r>
            <a:br>
              <a:rPr lang="en-US" altLang="zh-CN"/>
            </a:br>
            <a:r>
              <a:rPr lang="en-US" altLang="zh-CN" i="1"/>
              <a:t>H</a:t>
            </a:r>
            <a:r>
              <a:rPr lang="en-US" altLang="zh-CN" baseline="-25000"/>
              <a:t>0</a:t>
            </a:r>
            <a:r>
              <a:rPr lang="en-US" altLang="zh-CN"/>
              <a:t>: </a:t>
            </a:r>
            <a:r>
              <a:rPr lang="zh-CN" altLang="en-US"/>
              <a:t>总体</a:t>
            </a:r>
            <a:r>
              <a:rPr lang="en-US" altLang="zh-CN" i="1"/>
              <a:t>X</a:t>
            </a:r>
            <a:r>
              <a:rPr lang="zh-CN" altLang="en-US"/>
              <a:t>的分布函数为</a:t>
            </a:r>
            <a:r>
              <a:rPr lang="en-US" altLang="zh-CN" i="1"/>
              <a:t>F</a:t>
            </a:r>
            <a:r>
              <a:rPr lang="en-US" altLang="zh-CN"/>
              <a:t>(</a:t>
            </a:r>
            <a:r>
              <a:rPr lang="en-US" altLang="zh-CN" i="1"/>
              <a:t>x</a:t>
            </a:r>
            <a:r>
              <a:rPr lang="en-US" altLang="zh-CN"/>
              <a:t>,</a:t>
            </a:r>
            <a:r>
              <a:rPr lang="en-US" altLang="zh-CN" i="1">
                <a:latin typeface="Symbol" panose="05050102010706020507" pitchFamily="18" charset="2"/>
              </a:rPr>
              <a:t>q</a:t>
            </a:r>
            <a:r>
              <a:rPr lang="en-US" altLang="zh-CN" baseline="-25000"/>
              <a:t>1</a:t>
            </a:r>
            <a:r>
              <a:rPr lang="en-US" altLang="zh-CN"/>
              <a:t>,</a:t>
            </a:r>
            <a:r>
              <a:rPr lang="en-US" altLang="zh-CN" i="1">
                <a:latin typeface="Symbol" panose="05050102010706020507" pitchFamily="18" charset="2"/>
              </a:rPr>
              <a:t>q</a:t>
            </a:r>
            <a:r>
              <a:rPr lang="en-US" altLang="zh-CN" baseline="-25000"/>
              <a:t>2</a:t>
            </a:r>
            <a:r>
              <a:rPr lang="en-US" altLang="zh-CN"/>
              <a:t>,…,</a:t>
            </a:r>
            <a:r>
              <a:rPr lang="en-US" altLang="zh-CN" i="1">
                <a:latin typeface="Symbol" panose="05050102010706020507" pitchFamily="18" charset="2"/>
              </a:rPr>
              <a:t>q</a:t>
            </a:r>
            <a:r>
              <a:rPr lang="en-US" altLang="zh-CN" i="1" baseline="-25000"/>
              <a:t>r</a:t>
            </a:r>
            <a:r>
              <a:rPr lang="en-US" altLang="zh-CN"/>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2"/>
          </p:nvPr>
        </p:nvSpPr>
        <p:spPr/>
        <p:txBody>
          <a:bodyPr/>
          <a:lstStyle/>
          <a:p>
            <a:fld id="{3CC3FCA3-E0D4-4010-A6B9-7C6547FBADD5}" type="slidenum">
              <a:rPr lang="en-US" altLang="zh-CN"/>
              <a:pPr/>
              <a:t>5</a:t>
            </a:fld>
            <a:endParaRPr lang="en-US" altLang="zh-CN"/>
          </a:p>
        </p:txBody>
      </p:sp>
      <p:sp>
        <p:nvSpPr>
          <p:cNvPr id="108548" name="Rectangle 4"/>
          <p:cNvSpPr>
            <a:spLocks noGrp="1" noChangeArrowheads="1"/>
          </p:cNvSpPr>
          <p:nvPr>
            <p:ph type="title"/>
          </p:nvPr>
        </p:nvSpPr>
        <p:spPr/>
        <p:txBody>
          <a:bodyPr/>
          <a:lstStyle/>
          <a:p>
            <a:r>
              <a:rPr lang="zh-CN" altLang="en-US"/>
              <a:t>可推出拒绝域为</a:t>
            </a:r>
          </a:p>
        </p:txBody>
      </p:sp>
      <p:graphicFrame>
        <p:nvGraphicFramePr>
          <p:cNvPr id="108549" name="Object 5"/>
          <p:cNvGraphicFramePr>
            <a:graphicFrameLocks noChangeAspect="1"/>
          </p:cNvGraphicFramePr>
          <p:nvPr/>
        </p:nvGraphicFramePr>
        <p:xfrm>
          <a:off x="1116013" y="981075"/>
          <a:ext cx="6883400" cy="1371600"/>
        </p:xfrm>
        <a:graphic>
          <a:graphicData uri="http://schemas.openxmlformats.org/presentationml/2006/ole">
            <mc:AlternateContent xmlns:mc="http://schemas.openxmlformats.org/markup-compatibility/2006">
              <mc:Choice xmlns:v="urn:schemas-microsoft-com:vml" Requires="v">
                <p:oleObj spid="_x0000_s108551" name="Equation" r:id="rId3" imgW="6883200" imgH="1371600" progId="Equation.DSMT4">
                  <p:embed/>
                </p:oleObj>
              </mc:Choice>
              <mc:Fallback>
                <p:oleObj name="Equation" r:id="rId3" imgW="6883200" imgH="13716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981075"/>
                        <a:ext cx="6883400"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550" name="Text Box 6"/>
          <p:cNvSpPr txBox="1">
            <a:spLocks noChangeArrowheads="1"/>
          </p:cNvSpPr>
          <p:nvPr/>
        </p:nvSpPr>
        <p:spPr bwMode="auto">
          <a:xfrm>
            <a:off x="395288" y="2565400"/>
            <a:ext cx="8208962"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若</a:t>
            </a:r>
            <a:r>
              <a:rPr lang="en-US" altLang="zh-CN"/>
              <a:t>|</a:t>
            </a:r>
            <a:r>
              <a:rPr lang="en-US" altLang="zh-CN" i="1"/>
              <a:t>u</a:t>
            </a:r>
            <a:r>
              <a:rPr lang="en-US" altLang="zh-CN"/>
              <a:t>|&gt;</a:t>
            </a:r>
            <a:r>
              <a:rPr lang="en-US" altLang="zh-CN" i="1"/>
              <a:t>u</a:t>
            </a:r>
            <a:r>
              <a:rPr lang="en-US" altLang="zh-CN" i="1" baseline="-25000">
                <a:latin typeface="Symbol" panose="05050102010706020507" pitchFamily="18" charset="2"/>
              </a:rPr>
              <a:t>a</a:t>
            </a:r>
            <a:r>
              <a:rPr lang="en-US" altLang="zh-CN" baseline="-25000"/>
              <a:t>/2</a:t>
            </a:r>
            <a:r>
              <a:rPr lang="en-US" altLang="zh-CN"/>
              <a:t>, </a:t>
            </a:r>
            <a:r>
              <a:rPr lang="zh-CN" altLang="en-US"/>
              <a:t>则拒绝原假设</a:t>
            </a:r>
            <a:r>
              <a:rPr lang="en-US" altLang="zh-CN" i="1"/>
              <a:t>H</a:t>
            </a:r>
            <a:r>
              <a:rPr lang="en-US" altLang="zh-CN" baseline="-25000"/>
              <a:t>0</a:t>
            </a:r>
            <a:r>
              <a:rPr lang="en-US" altLang="zh-CN"/>
              <a:t>. </a:t>
            </a:r>
            <a:r>
              <a:rPr lang="zh-CN" altLang="en-US"/>
              <a:t>特别地</a:t>
            </a:r>
            <a:r>
              <a:rPr lang="en-US" altLang="zh-CN"/>
              <a:t>, </a:t>
            </a:r>
            <a:r>
              <a:rPr lang="zh-CN" altLang="en-US"/>
              <a:t>当</a:t>
            </a:r>
            <a:r>
              <a:rPr lang="en-US" altLang="zh-CN" i="1">
                <a:latin typeface="Symbol" panose="05050102010706020507" pitchFamily="18" charset="2"/>
              </a:rPr>
              <a:t>m</a:t>
            </a:r>
            <a:r>
              <a:rPr lang="en-US" altLang="zh-CN" baseline="-25000"/>
              <a:t>0</a:t>
            </a:r>
            <a:r>
              <a:rPr lang="en-US" altLang="zh-CN"/>
              <a:t>=0</a:t>
            </a:r>
            <a:r>
              <a:rPr lang="zh-CN" altLang="en-US"/>
              <a:t>时即认为总体均值</a:t>
            </a:r>
            <a:r>
              <a:rPr lang="en-US" altLang="zh-CN" i="1">
                <a:latin typeface="Symbol" panose="05050102010706020507" pitchFamily="18" charset="2"/>
              </a:rPr>
              <a:t>m</a:t>
            </a:r>
            <a:r>
              <a:rPr lang="en-US" altLang="zh-CN" baseline="-25000"/>
              <a:t>1</a:t>
            </a:r>
            <a:r>
              <a:rPr lang="zh-CN" altLang="en-US"/>
              <a:t>与</a:t>
            </a:r>
            <a:r>
              <a:rPr lang="en-US" altLang="zh-CN" i="1">
                <a:latin typeface="Symbol" panose="05050102010706020507" pitchFamily="18" charset="2"/>
              </a:rPr>
              <a:t>m</a:t>
            </a:r>
            <a:r>
              <a:rPr lang="en-US" altLang="zh-CN" baseline="-25000"/>
              <a:t>2</a:t>
            </a:r>
            <a:r>
              <a:rPr lang="zh-CN" altLang="en-US"/>
              <a:t>有显著差异</a:t>
            </a:r>
            <a:r>
              <a:rPr lang="en-US" altLang="zh-CN"/>
              <a:t>; </a:t>
            </a:r>
            <a:r>
              <a:rPr lang="zh-CN" altLang="en-US"/>
              <a:t>若</a:t>
            </a:r>
            <a:r>
              <a:rPr lang="en-US" altLang="zh-CN"/>
              <a:t>|</a:t>
            </a:r>
            <a:r>
              <a:rPr lang="en-US" altLang="zh-CN" i="1"/>
              <a:t>u</a:t>
            </a:r>
            <a:r>
              <a:rPr lang="en-US" altLang="zh-CN"/>
              <a:t>|&lt;</a:t>
            </a:r>
            <a:r>
              <a:rPr lang="en-US" altLang="zh-CN" i="1"/>
              <a:t>u</a:t>
            </a:r>
            <a:r>
              <a:rPr lang="en-US" altLang="zh-CN" i="1" baseline="-25000">
                <a:latin typeface="Symbol" panose="05050102010706020507" pitchFamily="18" charset="2"/>
              </a:rPr>
              <a:t>a</a:t>
            </a:r>
            <a:r>
              <a:rPr lang="en-US" altLang="zh-CN" baseline="-25000"/>
              <a:t>/2</a:t>
            </a:r>
            <a:r>
              <a:rPr lang="en-US" altLang="zh-CN"/>
              <a:t>, </a:t>
            </a:r>
            <a:r>
              <a:rPr lang="zh-CN" altLang="en-US"/>
              <a:t>则接受原假设</a:t>
            </a:r>
            <a:r>
              <a:rPr lang="en-US" altLang="zh-CN" i="1"/>
              <a:t>H</a:t>
            </a:r>
            <a:r>
              <a:rPr lang="en-US" altLang="zh-CN" baseline="-25000"/>
              <a:t>0</a:t>
            </a:r>
            <a:r>
              <a:rPr lang="en-US" altLang="zh-CN"/>
              <a:t>, </a:t>
            </a:r>
            <a:r>
              <a:rPr lang="zh-CN" altLang="en-US"/>
              <a:t>当</a:t>
            </a:r>
            <a:r>
              <a:rPr lang="en-US" altLang="zh-CN" i="1">
                <a:latin typeface="Symbol" panose="05050102010706020507" pitchFamily="18" charset="2"/>
              </a:rPr>
              <a:t>m</a:t>
            </a:r>
            <a:r>
              <a:rPr lang="en-US" altLang="zh-CN" baseline="-25000"/>
              <a:t>0</a:t>
            </a:r>
            <a:r>
              <a:rPr lang="en-US" altLang="zh-CN"/>
              <a:t>=0</a:t>
            </a:r>
            <a:r>
              <a:rPr lang="zh-CN" altLang="en-US"/>
              <a:t>时即认为总体均值</a:t>
            </a:r>
            <a:r>
              <a:rPr lang="en-US" altLang="zh-CN" i="1">
                <a:latin typeface="Symbol" panose="05050102010706020507" pitchFamily="18" charset="2"/>
              </a:rPr>
              <a:t>m</a:t>
            </a:r>
            <a:r>
              <a:rPr lang="en-US" altLang="zh-CN" baseline="-25000"/>
              <a:t>1</a:t>
            </a:r>
            <a:r>
              <a:rPr lang="zh-CN" altLang="en-US"/>
              <a:t>与</a:t>
            </a:r>
            <a:r>
              <a:rPr lang="en-US" altLang="zh-CN" i="1">
                <a:latin typeface="Symbol" panose="05050102010706020507" pitchFamily="18" charset="2"/>
              </a:rPr>
              <a:t>m</a:t>
            </a:r>
            <a:r>
              <a:rPr lang="en-US" altLang="zh-CN" baseline="-25000"/>
              <a:t>2</a:t>
            </a:r>
            <a:r>
              <a:rPr lang="zh-CN" altLang="en-US"/>
              <a:t>无显著差异</a:t>
            </a:r>
            <a:r>
              <a:rPr lang="en-US" altLang="zh-CN"/>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5E72D133-433F-43E7-AF54-EFF9A7B52B25}" type="slidenum">
              <a:rPr lang="en-US" altLang="zh-CN"/>
              <a:pPr/>
              <a:t>50</a:t>
            </a:fld>
            <a:endParaRPr lang="en-US" altLang="zh-CN"/>
          </a:p>
        </p:txBody>
      </p:sp>
      <p:graphicFrame>
        <p:nvGraphicFramePr>
          <p:cNvPr id="187397" name="Object 5"/>
          <p:cNvGraphicFramePr>
            <a:graphicFrameLocks noChangeAspect="1"/>
          </p:cNvGraphicFramePr>
          <p:nvPr/>
        </p:nvGraphicFramePr>
        <p:xfrm>
          <a:off x="250825" y="333375"/>
          <a:ext cx="8628063" cy="6156325"/>
        </p:xfrm>
        <a:graphic>
          <a:graphicData uri="http://schemas.openxmlformats.org/presentationml/2006/ole">
            <mc:AlternateContent xmlns:mc="http://schemas.openxmlformats.org/markup-compatibility/2006">
              <mc:Choice xmlns:v="urn:schemas-microsoft-com:vml" Requires="v">
                <p:oleObj spid="_x0000_s187398" name="Document" r:id="rId3" imgW="8608658" imgH="6156429" progId="Word.Document.8">
                  <p:embed/>
                </p:oleObj>
              </mc:Choice>
              <mc:Fallback>
                <p:oleObj name="Document" r:id="rId3" imgW="8608658" imgH="6156429"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333375"/>
                        <a:ext cx="8628063" cy="6156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2"/>
          </p:nvPr>
        </p:nvSpPr>
        <p:spPr/>
        <p:txBody>
          <a:bodyPr/>
          <a:lstStyle/>
          <a:p>
            <a:fld id="{17865752-728F-4884-97D2-64C6FE72A20C}" type="slidenum">
              <a:rPr lang="en-US" altLang="zh-CN"/>
              <a:pPr/>
              <a:t>51</a:t>
            </a:fld>
            <a:endParaRPr lang="en-US" altLang="zh-CN"/>
          </a:p>
        </p:txBody>
      </p:sp>
      <p:sp>
        <p:nvSpPr>
          <p:cNvPr id="189444" name="Rectangle 4"/>
          <p:cNvSpPr>
            <a:spLocks noGrp="1" noChangeArrowheads="1"/>
          </p:cNvSpPr>
          <p:nvPr>
            <p:ph type="title"/>
          </p:nvPr>
        </p:nvSpPr>
        <p:spPr>
          <a:xfrm>
            <a:off x="457200" y="277813"/>
            <a:ext cx="8229600" cy="847725"/>
          </a:xfrm>
        </p:spPr>
        <p:txBody>
          <a:bodyPr/>
          <a:lstStyle/>
          <a:p>
            <a:r>
              <a:rPr lang="en-US" altLang="zh-CN"/>
              <a:t>(4) </a:t>
            </a:r>
            <a:r>
              <a:rPr lang="zh-CN" altLang="en-US"/>
              <a:t>计算要检验的统计量</a:t>
            </a:r>
          </a:p>
        </p:txBody>
      </p:sp>
      <p:graphicFrame>
        <p:nvGraphicFramePr>
          <p:cNvPr id="189445" name="Object 5"/>
          <p:cNvGraphicFramePr>
            <a:graphicFrameLocks noChangeAspect="1"/>
          </p:cNvGraphicFramePr>
          <p:nvPr/>
        </p:nvGraphicFramePr>
        <p:xfrm>
          <a:off x="1835150" y="908050"/>
          <a:ext cx="4305300" cy="1168400"/>
        </p:xfrm>
        <a:graphic>
          <a:graphicData uri="http://schemas.openxmlformats.org/presentationml/2006/ole">
            <mc:AlternateContent xmlns:mc="http://schemas.openxmlformats.org/markup-compatibility/2006">
              <mc:Choice xmlns:v="urn:schemas-microsoft-com:vml" Requires="v">
                <p:oleObj spid="_x0000_s189448" name="Equation" r:id="rId3" imgW="4305240" imgH="1168200" progId="Equation.DSMT4">
                  <p:embed/>
                </p:oleObj>
              </mc:Choice>
              <mc:Fallback>
                <p:oleObj name="Equation" r:id="rId3" imgW="4305240" imgH="1168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908050"/>
                        <a:ext cx="4305300" cy="116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9446" name="Text Box 6"/>
          <p:cNvSpPr txBox="1">
            <a:spLocks noChangeArrowheads="1"/>
          </p:cNvSpPr>
          <p:nvPr/>
        </p:nvSpPr>
        <p:spPr bwMode="auto">
          <a:xfrm>
            <a:off x="395288" y="2133600"/>
            <a:ext cx="8497887" cy="182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zh-CN" altLang="en-US"/>
              <a:t>当</a:t>
            </a:r>
            <a:r>
              <a:rPr lang="en-US" altLang="zh-CN" i="1"/>
              <a:t>n</a:t>
            </a:r>
            <a:r>
              <a:rPr lang="zh-CN" altLang="en-US"/>
              <a:t>充分大时</a:t>
            </a:r>
            <a:r>
              <a:rPr lang="en-US" altLang="zh-CN"/>
              <a:t>, </a:t>
            </a:r>
            <a:r>
              <a:rPr lang="zh-CN" altLang="en-US"/>
              <a:t>统计量</a:t>
            </a:r>
            <a:r>
              <a:rPr lang="en-US" altLang="zh-CN" i="1">
                <a:latin typeface="Symbol" panose="05050102010706020507" pitchFamily="18" charset="2"/>
              </a:rPr>
              <a:t>c</a:t>
            </a:r>
            <a:r>
              <a:rPr lang="en-US" altLang="zh-CN" baseline="30000"/>
              <a:t>2</a:t>
            </a:r>
            <a:r>
              <a:rPr lang="zh-CN" altLang="en-US"/>
              <a:t>近似服从</a:t>
            </a:r>
            <a:r>
              <a:rPr lang="en-US" altLang="zh-CN" i="1">
                <a:latin typeface="Symbol" panose="05050102010706020507" pitchFamily="18" charset="2"/>
              </a:rPr>
              <a:t>c</a:t>
            </a:r>
            <a:r>
              <a:rPr lang="en-US" altLang="zh-CN" baseline="30000"/>
              <a:t>2</a:t>
            </a:r>
            <a:r>
              <a:rPr lang="en-US" altLang="zh-CN"/>
              <a:t>(</a:t>
            </a:r>
            <a:r>
              <a:rPr lang="en-US" altLang="zh-CN" i="1"/>
              <a:t>k</a:t>
            </a:r>
            <a:r>
              <a:rPr lang="en-US" altLang="zh-CN">
                <a:latin typeface="Symbol" panose="05050102010706020507" pitchFamily="18" charset="2"/>
              </a:rPr>
              <a:t>-</a:t>
            </a:r>
            <a:r>
              <a:rPr lang="en-US" altLang="zh-CN" i="1"/>
              <a:t>r</a:t>
            </a:r>
            <a:r>
              <a:rPr lang="en-US" altLang="zh-CN">
                <a:latin typeface="Symbol" panose="05050102010706020507" pitchFamily="18" charset="2"/>
              </a:rPr>
              <a:t>-</a:t>
            </a:r>
            <a:r>
              <a:rPr lang="en-US" altLang="zh-CN"/>
              <a:t>1)</a:t>
            </a:r>
            <a:r>
              <a:rPr lang="zh-CN" altLang="en-US"/>
              <a:t>分布</a:t>
            </a:r>
            <a:r>
              <a:rPr lang="en-US" altLang="zh-CN"/>
              <a:t>;</a:t>
            </a:r>
          </a:p>
          <a:p>
            <a:pPr>
              <a:spcBef>
                <a:spcPct val="15000"/>
              </a:spcBef>
            </a:pPr>
            <a:r>
              <a:rPr lang="en-US" altLang="zh-CN"/>
              <a:t>(5) </a:t>
            </a:r>
            <a:r>
              <a:rPr lang="zh-CN" altLang="en-US"/>
              <a:t>对给定的显著性水平</a:t>
            </a:r>
            <a:r>
              <a:rPr lang="en-US" altLang="zh-CN" i="1">
                <a:latin typeface="Symbol" panose="05050102010706020507" pitchFamily="18" charset="2"/>
              </a:rPr>
              <a:t>a</a:t>
            </a:r>
            <a:r>
              <a:rPr lang="en-US" altLang="zh-CN"/>
              <a:t>, </a:t>
            </a:r>
            <a:r>
              <a:rPr lang="zh-CN" altLang="en-US"/>
              <a:t>得拒绝域</a:t>
            </a:r>
          </a:p>
        </p:txBody>
      </p:sp>
      <p:graphicFrame>
        <p:nvGraphicFramePr>
          <p:cNvPr id="189447" name="Object 7"/>
          <p:cNvGraphicFramePr>
            <a:graphicFrameLocks noChangeAspect="1"/>
          </p:cNvGraphicFramePr>
          <p:nvPr/>
        </p:nvGraphicFramePr>
        <p:xfrm>
          <a:off x="827088" y="4076700"/>
          <a:ext cx="6985000" cy="1168400"/>
        </p:xfrm>
        <a:graphic>
          <a:graphicData uri="http://schemas.openxmlformats.org/presentationml/2006/ole">
            <mc:AlternateContent xmlns:mc="http://schemas.openxmlformats.org/markup-compatibility/2006">
              <mc:Choice xmlns:v="urn:schemas-microsoft-com:vml" Requires="v">
                <p:oleObj spid="_x0000_s189449" name="Equation" r:id="rId5" imgW="6984720" imgH="1168200" progId="Equation.DSMT4">
                  <p:embed/>
                </p:oleObj>
              </mc:Choice>
              <mc:Fallback>
                <p:oleObj name="Equation" r:id="rId5" imgW="6984720" imgH="11682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4076700"/>
                        <a:ext cx="6985000" cy="116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A1269DDB-DA5C-4FA8-B81C-A9ED0D2248F8}" type="slidenum">
              <a:rPr lang="en-US" altLang="zh-CN"/>
              <a:pPr/>
              <a:t>52</a:t>
            </a:fld>
            <a:endParaRPr lang="en-US" altLang="zh-CN"/>
          </a:p>
        </p:txBody>
      </p:sp>
      <p:sp>
        <p:nvSpPr>
          <p:cNvPr id="191492" name="Rectangle 4"/>
          <p:cNvSpPr>
            <a:spLocks noGrp="1" noChangeArrowheads="1"/>
          </p:cNvSpPr>
          <p:nvPr>
            <p:ph type="title"/>
          </p:nvPr>
        </p:nvSpPr>
        <p:spPr>
          <a:xfrm>
            <a:off x="457200" y="277813"/>
            <a:ext cx="8229600" cy="5383212"/>
          </a:xfrm>
        </p:spPr>
        <p:txBody>
          <a:bodyPr/>
          <a:lstStyle/>
          <a:p>
            <a:r>
              <a:rPr lang="zh-CN" altLang="en-US" b="1">
                <a:solidFill>
                  <a:schemeClr val="hlink"/>
                </a:solidFill>
              </a:rPr>
              <a:t>注</a:t>
            </a:r>
            <a:r>
              <a:rPr lang="en-US" altLang="zh-CN" b="1">
                <a:solidFill>
                  <a:schemeClr val="hlink"/>
                </a:solidFill>
              </a:rPr>
              <a:t>:</a:t>
            </a:r>
            <a:r>
              <a:rPr lang="en-US" altLang="zh-CN"/>
              <a:t> </a:t>
            </a:r>
            <a:r>
              <a:rPr lang="zh-CN" altLang="en-US"/>
              <a:t>在使用皮尔逊</a:t>
            </a:r>
            <a:r>
              <a:rPr lang="en-US" altLang="zh-CN" i="1">
                <a:latin typeface="Symbol" panose="05050102010706020507" pitchFamily="18" charset="2"/>
              </a:rPr>
              <a:t>c</a:t>
            </a:r>
            <a:r>
              <a:rPr lang="en-US" altLang="zh-CN" baseline="30000"/>
              <a:t>2</a:t>
            </a:r>
            <a:r>
              <a:rPr lang="zh-CN" altLang="en-US"/>
              <a:t>检验法时</a:t>
            </a:r>
            <a:r>
              <a:rPr lang="en-US" altLang="zh-CN"/>
              <a:t>, </a:t>
            </a:r>
            <a:r>
              <a:rPr lang="zh-CN" altLang="en-US"/>
              <a:t>要求</a:t>
            </a:r>
            <a:r>
              <a:rPr lang="en-US" altLang="zh-CN" i="1"/>
              <a:t>n</a:t>
            </a:r>
            <a:r>
              <a:rPr lang="en-US" altLang="zh-CN">
                <a:sym typeface="Symbol" panose="05050102010706020507" pitchFamily="18" charset="2"/>
              </a:rPr>
              <a:t>50, </a:t>
            </a:r>
            <a:r>
              <a:rPr lang="zh-CN" altLang="en-US">
                <a:sym typeface="Symbol" panose="05050102010706020507" pitchFamily="18" charset="2"/>
              </a:rPr>
              <a:t>以及每个理论频数</a:t>
            </a:r>
            <a:r>
              <a:rPr lang="en-US" altLang="zh-CN" i="1">
                <a:sym typeface="Symbol" panose="05050102010706020507" pitchFamily="18" charset="2"/>
              </a:rPr>
              <a:t>np</a:t>
            </a:r>
            <a:r>
              <a:rPr lang="en-US" altLang="zh-CN" i="1" baseline="-25000">
                <a:sym typeface="Symbol" panose="05050102010706020507" pitchFamily="18" charset="2"/>
              </a:rPr>
              <a:t>i</a:t>
            </a:r>
            <a:r>
              <a:rPr lang="en-US" altLang="zh-CN">
                <a:sym typeface="Symbol" panose="05050102010706020507" pitchFamily="18" charset="2"/>
              </a:rPr>
              <a:t>5(</a:t>
            </a:r>
            <a:r>
              <a:rPr lang="en-US" altLang="zh-CN" i="1">
                <a:sym typeface="Symbol" panose="05050102010706020507" pitchFamily="18" charset="2"/>
              </a:rPr>
              <a:t>i</a:t>
            </a:r>
            <a:r>
              <a:rPr lang="en-US" altLang="zh-CN">
                <a:sym typeface="Symbol" panose="05050102010706020507" pitchFamily="18" charset="2"/>
              </a:rPr>
              <a:t>=1,…,</a:t>
            </a:r>
            <a:r>
              <a:rPr lang="en-US" altLang="zh-CN" i="1">
                <a:sym typeface="Symbol" panose="05050102010706020507" pitchFamily="18" charset="2"/>
              </a:rPr>
              <a:t>k</a:t>
            </a:r>
            <a:r>
              <a:rPr lang="en-US" altLang="zh-CN">
                <a:sym typeface="Symbol" panose="05050102010706020507" pitchFamily="18" charset="2"/>
              </a:rPr>
              <a:t>), </a:t>
            </a:r>
            <a:r>
              <a:rPr lang="zh-CN" altLang="en-US">
                <a:sym typeface="Symbol" panose="05050102010706020507" pitchFamily="18" charset="2"/>
              </a:rPr>
              <a:t>否则应适当地合并相邻的小区间</a:t>
            </a:r>
            <a:r>
              <a:rPr lang="en-US" altLang="zh-CN">
                <a:sym typeface="Symbol" panose="05050102010706020507" pitchFamily="18" charset="2"/>
              </a:rPr>
              <a:t>, </a:t>
            </a:r>
            <a:r>
              <a:rPr lang="zh-CN" altLang="en-US">
                <a:sym typeface="Symbol" panose="05050102010706020507" pitchFamily="18" charset="2"/>
              </a:rPr>
              <a:t>使</a:t>
            </a:r>
            <a:r>
              <a:rPr lang="en-US" altLang="zh-CN" i="1">
                <a:sym typeface="Symbol" panose="05050102010706020507" pitchFamily="18" charset="2"/>
              </a:rPr>
              <a:t>np</a:t>
            </a:r>
            <a:r>
              <a:rPr lang="en-US" altLang="zh-CN" i="1" baseline="-25000">
                <a:sym typeface="Symbol" panose="05050102010706020507" pitchFamily="18" charset="2"/>
              </a:rPr>
              <a:t>i</a:t>
            </a:r>
            <a:r>
              <a:rPr lang="zh-CN" altLang="en-US">
                <a:sym typeface="Symbol" panose="05050102010706020507" pitchFamily="18" charset="2"/>
              </a:rPr>
              <a:t>满足要求</a:t>
            </a:r>
            <a:r>
              <a:rPr lang="en-US" altLang="zh-CN">
                <a:sym typeface="Symbol" panose="05050102010706020507" pitchFamily="18" charset="2"/>
              </a:rPr>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灯片编号占位符 4"/>
          <p:cNvSpPr>
            <a:spLocks noGrp="1"/>
          </p:cNvSpPr>
          <p:nvPr>
            <p:ph type="sldNum" sz="quarter" idx="12"/>
          </p:nvPr>
        </p:nvSpPr>
        <p:spPr/>
        <p:txBody>
          <a:bodyPr/>
          <a:lstStyle/>
          <a:p>
            <a:fld id="{0DE0A30F-1EFF-4E35-8A1B-B213F920FDA2}" type="slidenum">
              <a:rPr lang="en-US" altLang="zh-CN"/>
              <a:pPr/>
              <a:t>53</a:t>
            </a:fld>
            <a:endParaRPr lang="en-US" altLang="zh-CN"/>
          </a:p>
        </p:txBody>
      </p:sp>
      <p:sp>
        <p:nvSpPr>
          <p:cNvPr id="193540" name="Rectangle 4"/>
          <p:cNvSpPr>
            <a:spLocks noGrp="1" noChangeArrowheads="1"/>
          </p:cNvSpPr>
          <p:nvPr>
            <p:ph type="title"/>
          </p:nvPr>
        </p:nvSpPr>
        <p:spPr>
          <a:xfrm>
            <a:off x="457200" y="277813"/>
            <a:ext cx="8229600" cy="1279525"/>
          </a:xfrm>
        </p:spPr>
        <p:txBody>
          <a:bodyPr/>
          <a:lstStyle/>
          <a:p>
            <a:r>
              <a:rPr lang="zh-CN" altLang="en-US" b="1">
                <a:solidFill>
                  <a:schemeClr val="hlink"/>
                </a:solidFill>
              </a:rPr>
              <a:t>例</a:t>
            </a:r>
            <a:r>
              <a:rPr lang="en-US" altLang="zh-CN" b="1">
                <a:solidFill>
                  <a:schemeClr val="hlink"/>
                </a:solidFill>
              </a:rPr>
              <a:t>1</a:t>
            </a:r>
            <a:r>
              <a:rPr lang="en-US" altLang="zh-CN"/>
              <a:t> </a:t>
            </a:r>
            <a:r>
              <a:rPr lang="zh-CN" altLang="en-US"/>
              <a:t>将一颗骰子掷</a:t>
            </a:r>
            <a:r>
              <a:rPr lang="en-US" altLang="zh-CN"/>
              <a:t>120</a:t>
            </a:r>
            <a:r>
              <a:rPr lang="zh-CN" altLang="en-US"/>
              <a:t>次</a:t>
            </a:r>
            <a:r>
              <a:rPr lang="en-US" altLang="zh-CN"/>
              <a:t>, </a:t>
            </a:r>
            <a:r>
              <a:rPr lang="zh-CN" altLang="en-US"/>
              <a:t>所得数据见下表</a:t>
            </a:r>
            <a:r>
              <a:rPr lang="en-US" altLang="zh-CN"/>
              <a:t>.</a:t>
            </a:r>
          </a:p>
        </p:txBody>
      </p:sp>
      <p:graphicFrame>
        <p:nvGraphicFramePr>
          <p:cNvPr id="193610" name="Group 74"/>
          <p:cNvGraphicFramePr>
            <a:graphicFrameLocks noGrp="1"/>
          </p:cNvGraphicFramePr>
          <p:nvPr/>
        </p:nvGraphicFramePr>
        <p:xfrm>
          <a:off x="684213" y="1628775"/>
          <a:ext cx="7915275" cy="1455738"/>
        </p:xfrm>
        <a:graphic>
          <a:graphicData uri="http://schemas.openxmlformats.org/drawingml/2006/table">
            <a:tbl>
              <a:tblPr/>
              <a:tblGrid>
                <a:gridCol w="2400300"/>
                <a:gridCol w="919162"/>
                <a:gridCol w="919163"/>
                <a:gridCol w="919162"/>
                <a:gridCol w="919163"/>
                <a:gridCol w="919162"/>
                <a:gridCol w="919163"/>
              </a:tblGrid>
              <a:tr h="728663">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点数</a:t>
                      </a:r>
                      <a:r>
                        <a:rPr kumimoji="0" lang="en-US" altLang="zh-CN" sz="3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a:t>
                      </a:r>
                    </a:p>
                  </a:txBody>
                  <a:tcPr anchor="ct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anchor="ct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p>
                  </a:txBody>
                  <a:tcPr anchor="ct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p>
                  </a:txBody>
                  <a:tcPr anchor="ct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p>
                  </a:txBody>
                  <a:tcPr anchor="ct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727075">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出现次数</a:t>
                      </a:r>
                      <a:r>
                        <a:rPr kumimoji="0" lang="en-US" altLang="zh-CN" sz="3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a:t>
                      </a:r>
                      <a:r>
                        <a:rPr kumimoji="0" lang="en-US" altLang="zh-CN" sz="3600" b="0"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i</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23</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26</a:t>
                      </a:r>
                    </a:p>
                  </a:txBody>
                  <a:tcPr anchor="ct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21</a:t>
                      </a:r>
                    </a:p>
                  </a:txBody>
                  <a:tcPr anchor="ct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a:t>
                      </a:r>
                    </a:p>
                  </a:txBody>
                  <a:tcPr anchor="ct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15</a:t>
                      </a:r>
                    </a:p>
                  </a:txBody>
                  <a:tcPr anchor="ct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16</a:t>
                      </a:r>
                    </a:p>
                  </a:txBody>
                  <a:tcPr anchor="ctr"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93611" name="Text Box 75"/>
          <p:cNvSpPr txBox="1">
            <a:spLocks noChangeArrowheads="1"/>
          </p:cNvSpPr>
          <p:nvPr/>
        </p:nvSpPr>
        <p:spPr bwMode="auto">
          <a:xfrm>
            <a:off x="684213" y="3284538"/>
            <a:ext cx="76327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问这颗骰子是否均匀</a:t>
            </a:r>
            <a:r>
              <a:rPr lang="en-US" altLang="zh-CN"/>
              <a:t>,</a:t>
            </a:r>
            <a:r>
              <a:rPr lang="zh-CN" altLang="en-US"/>
              <a:t>对称</a:t>
            </a:r>
            <a:r>
              <a:rPr lang="en-US" altLang="zh-CN"/>
              <a:t>?(</a:t>
            </a:r>
            <a:r>
              <a:rPr lang="zh-CN" altLang="en-US"/>
              <a:t>取</a:t>
            </a:r>
            <a:r>
              <a:rPr lang="en-US" altLang="zh-CN" i="1">
                <a:latin typeface="Symbol" panose="05050102010706020507" pitchFamily="18" charset="2"/>
              </a:rPr>
              <a:t>a</a:t>
            </a:r>
            <a:r>
              <a:rPr lang="en-US" altLang="zh-CN"/>
              <a:t>=0.05)</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2DFC4E6D-4B76-495F-ADEA-68E6FBBB87A9}" type="slidenum">
              <a:rPr lang="en-US" altLang="zh-CN"/>
              <a:pPr/>
              <a:t>54</a:t>
            </a:fld>
            <a:endParaRPr lang="en-US" altLang="zh-CN"/>
          </a:p>
        </p:txBody>
      </p:sp>
      <p:sp>
        <p:nvSpPr>
          <p:cNvPr id="195588" name="Rectangle 4"/>
          <p:cNvSpPr>
            <a:spLocks noGrp="1" noChangeArrowheads="1"/>
          </p:cNvSpPr>
          <p:nvPr>
            <p:ph type="title"/>
          </p:nvPr>
        </p:nvSpPr>
        <p:spPr>
          <a:xfrm>
            <a:off x="457200" y="277813"/>
            <a:ext cx="8229600" cy="6175375"/>
          </a:xfrm>
        </p:spPr>
        <p:txBody>
          <a:bodyPr/>
          <a:lstStyle/>
          <a:p>
            <a:r>
              <a:rPr lang="zh-CN" altLang="en-US" b="1">
                <a:solidFill>
                  <a:schemeClr val="hlink"/>
                </a:solidFill>
              </a:rPr>
              <a:t>解</a:t>
            </a:r>
            <a:r>
              <a:rPr lang="zh-CN" altLang="en-US"/>
              <a:t> 若这颗骰子是均匀</a:t>
            </a:r>
            <a:r>
              <a:rPr lang="en-US" altLang="zh-CN"/>
              <a:t>, </a:t>
            </a:r>
            <a:r>
              <a:rPr lang="zh-CN" altLang="en-US"/>
              <a:t>对称的</a:t>
            </a:r>
            <a:r>
              <a:rPr lang="en-US" altLang="zh-CN"/>
              <a:t>, </a:t>
            </a:r>
            <a:r>
              <a:rPr lang="zh-CN" altLang="en-US"/>
              <a:t>则</a:t>
            </a:r>
            <a:r>
              <a:rPr lang="en-US" altLang="zh-CN"/>
              <a:t>1~6</a:t>
            </a:r>
            <a:r>
              <a:rPr lang="zh-CN" altLang="en-US"/>
              <a:t>点中每点出现的可能性相同</a:t>
            </a:r>
            <a:r>
              <a:rPr lang="en-US" altLang="zh-CN"/>
              <a:t>, </a:t>
            </a:r>
            <a:r>
              <a:rPr lang="zh-CN" altLang="en-US"/>
              <a:t>都为</a:t>
            </a:r>
            <a:r>
              <a:rPr lang="en-US" altLang="zh-CN"/>
              <a:t>1/6. </a:t>
            </a:r>
            <a:r>
              <a:rPr lang="zh-CN" altLang="en-US"/>
              <a:t>如果用</a:t>
            </a:r>
            <a:r>
              <a:rPr lang="en-US" altLang="zh-CN" i="1"/>
              <a:t>A</a:t>
            </a:r>
            <a:r>
              <a:rPr lang="en-US" altLang="zh-CN" i="1" baseline="-25000"/>
              <a:t>i</a:t>
            </a:r>
            <a:r>
              <a:rPr lang="zh-CN" altLang="en-US"/>
              <a:t>表示第</a:t>
            </a:r>
            <a:r>
              <a:rPr lang="en-US" altLang="zh-CN" i="1"/>
              <a:t>i</a:t>
            </a:r>
            <a:r>
              <a:rPr lang="zh-CN" altLang="en-US"/>
              <a:t>点出现</a:t>
            </a:r>
            <a:r>
              <a:rPr lang="en-US" altLang="zh-CN"/>
              <a:t>, </a:t>
            </a:r>
            <a:r>
              <a:rPr lang="en-US" altLang="zh-CN" i="1"/>
              <a:t>i</a:t>
            </a:r>
            <a:r>
              <a:rPr lang="en-US" altLang="zh-CN"/>
              <a:t>=1,2,…,6, </a:t>
            </a:r>
            <a:r>
              <a:rPr lang="zh-CN" altLang="en-US"/>
              <a:t>则待检假设为</a:t>
            </a:r>
            <a:br>
              <a:rPr lang="zh-CN" altLang="en-US"/>
            </a:br>
            <a:r>
              <a:rPr lang="zh-CN" altLang="en-US"/>
              <a:t>	 </a:t>
            </a:r>
            <a:r>
              <a:rPr lang="en-US" altLang="zh-CN" i="1"/>
              <a:t>H</a:t>
            </a:r>
            <a:r>
              <a:rPr lang="en-US" altLang="zh-CN" baseline="-25000"/>
              <a:t>0</a:t>
            </a:r>
            <a:r>
              <a:rPr lang="en-US" altLang="zh-CN"/>
              <a:t>:</a:t>
            </a:r>
            <a:r>
              <a:rPr lang="en-US" altLang="zh-CN" i="1"/>
              <a:t>P</a:t>
            </a:r>
            <a:r>
              <a:rPr lang="en-US" altLang="zh-CN"/>
              <a:t>(</a:t>
            </a:r>
            <a:r>
              <a:rPr lang="en-US" altLang="zh-CN" i="1"/>
              <a:t>A</a:t>
            </a:r>
            <a:r>
              <a:rPr lang="en-US" altLang="zh-CN" i="1" baseline="-25000"/>
              <a:t>i</a:t>
            </a:r>
            <a:r>
              <a:rPr lang="en-US" altLang="zh-CN"/>
              <a:t>)</a:t>
            </a:r>
            <a:r>
              <a:rPr lang="en-US" altLang="zh-CN" i="1"/>
              <a:t>=</a:t>
            </a:r>
            <a:r>
              <a:rPr lang="en-US" altLang="zh-CN"/>
              <a:t>1/6, </a:t>
            </a:r>
            <a:r>
              <a:rPr lang="en-US" altLang="zh-CN" i="1"/>
              <a:t>i</a:t>
            </a:r>
            <a:r>
              <a:rPr lang="en-US" altLang="zh-CN"/>
              <a:t>=1,2,…,6.</a:t>
            </a:r>
            <a:br>
              <a:rPr lang="en-US" altLang="zh-CN"/>
            </a:br>
            <a:r>
              <a:rPr lang="zh-CN" altLang="en-US"/>
              <a:t>在</a:t>
            </a:r>
            <a:r>
              <a:rPr lang="en-US" altLang="zh-CN" i="1"/>
              <a:t>H</a:t>
            </a:r>
            <a:r>
              <a:rPr lang="en-US" altLang="zh-CN" baseline="-25000"/>
              <a:t>0</a:t>
            </a:r>
            <a:r>
              <a:rPr lang="zh-CN" altLang="en-US"/>
              <a:t>成立的条件下</a:t>
            </a:r>
            <a:r>
              <a:rPr lang="en-US" altLang="zh-CN"/>
              <a:t>, </a:t>
            </a:r>
            <a:r>
              <a:rPr lang="zh-CN" altLang="en-US"/>
              <a:t>理论概率</a:t>
            </a:r>
            <a:r>
              <a:rPr lang="en-US" altLang="zh-CN" i="1"/>
              <a:t>p</a:t>
            </a:r>
            <a:r>
              <a:rPr lang="en-US" altLang="zh-CN" i="1" baseline="-25000"/>
              <a:t>i</a:t>
            </a:r>
            <a:r>
              <a:rPr lang="en-US" altLang="zh-CN"/>
              <a:t>=</a:t>
            </a:r>
            <a:r>
              <a:rPr lang="en-US" altLang="zh-CN" i="1"/>
              <a:t>P</a:t>
            </a:r>
            <a:r>
              <a:rPr lang="en-US" altLang="zh-CN"/>
              <a:t>(</a:t>
            </a:r>
            <a:r>
              <a:rPr lang="en-US" altLang="zh-CN" i="1"/>
              <a:t>A</a:t>
            </a:r>
            <a:r>
              <a:rPr lang="en-US" altLang="zh-CN" i="1" baseline="-25000"/>
              <a:t>i</a:t>
            </a:r>
            <a:r>
              <a:rPr lang="en-US" altLang="zh-CN"/>
              <a:t>)=1/6, </a:t>
            </a:r>
            <a:r>
              <a:rPr lang="zh-CN" altLang="en-US"/>
              <a:t>由</a:t>
            </a:r>
            <a:r>
              <a:rPr lang="en-US" altLang="zh-CN" i="1"/>
              <a:t>n</a:t>
            </a:r>
            <a:r>
              <a:rPr lang="en-US" altLang="zh-CN"/>
              <a:t>=120</a:t>
            </a:r>
            <a:r>
              <a:rPr lang="zh-CN" altLang="en-US"/>
              <a:t>得频率</a:t>
            </a:r>
            <a:br>
              <a:rPr lang="zh-CN" altLang="en-US"/>
            </a:br>
            <a:r>
              <a:rPr lang="zh-CN" altLang="en-US"/>
              <a:t>	</a:t>
            </a:r>
            <a:r>
              <a:rPr lang="en-US" altLang="zh-CN" i="1"/>
              <a:t>np</a:t>
            </a:r>
            <a:r>
              <a:rPr lang="en-US" altLang="zh-CN" i="1" baseline="-25000"/>
              <a:t>i</a:t>
            </a:r>
            <a:r>
              <a:rPr lang="en-US" altLang="zh-CN"/>
              <a:t>=20, </a:t>
            </a:r>
            <a:r>
              <a:rPr lang="en-US" altLang="zh-CN" i="1"/>
              <a:t>i</a:t>
            </a:r>
            <a:r>
              <a:rPr lang="en-US" altLang="zh-CN"/>
              <a:t>=1,2,…,6</a:t>
            </a:r>
            <a:br>
              <a:rPr lang="en-US" altLang="zh-CN"/>
            </a:br>
            <a:r>
              <a:rPr lang="zh-CN" altLang="en-US"/>
              <a:t>计算结果如下表</a:t>
            </a:r>
            <a:r>
              <a:rPr lang="en-US" altLang="zh-CN"/>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灯片编号占位符 3"/>
          <p:cNvSpPr>
            <a:spLocks noGrp="1"/>
          </p:cNvSpPr>
          <p:nvPr>
            <p:ph type="sldNum" sz="quarter" idx="12"/>
          </p:nvPr>
        </p:nvSpPr>
        <p:spPr/>
        <p:txBody>
          <a:bodyPr/>
          <a:lstStyle/>
          <a:p>
            <a:fld id="{0D6DE14A-8C6C-464B-8534-26590CEC4B5C}" type="slidenum">
              <a:rPr lang="en-US" altLang="zh-CN"/>
              <a:pPr/>
              <a:t>55</a:t>
            </a:fld>
            <a:endParaRPr lang="en-US" altLang="zh-CN"/>
          </a:p>
        </p:txBody>
      </p:sp>
      <p:graphicFrame>
        <p:nvGraphicFramePr>
          <p:cNvPr id="197701" name="Group 69"/>
          <p:cNvGraphicFramePr>
            <a:graphicFrameLocks noGrp="1"/>
          </p:cNvGraphicFramePr>
          <p:nvPr/>
        </p:nvGraphicFramePr>
        <p:xfrm>
          <a:off x="827088" y="692150"/>
          <a:ext cx="7413625" cy="4622800"/>
        </p:xfrm>
        <a:graphic>
          <a:graphicData uri="http://schemas.openxmlformats.org/drawingml/2006/table">
            <a:tbl>
              <a:tblPr/>
              <a:tblGrid>
                <a:gridCol w="1173162"/>
                <a:gridCol w="1173163"/>
                <a:gridCol w="1173162"/>
                <a:gridCol w="1173163"/>
                <a:gridCol w="2720975"/>
              </a:tblGrid>
              <a:tr h="492125">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a:t>
                      </a:r>
                      <a:r>
                        <a:rPr kumimoji="0" lang="en-US" altLang="zh-CN" sz="3200" b="0"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a:t>
                      </a:r>
                      <a:r>
                        <a:rPr kumimoji="0" lang="en-US" altLang="zh-CN" sz="3200" b="0"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np</a:t>
                      </a:r>
                      <a:r>
                        <a:rPr kumimoji="0" lang="en-US" altLang="zh-CN" sz="3200" b="0"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32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a:t>
                      </a:r>
                      <a:r>
                        <a:rPr kumimoji="0" lang="en-US" altLang="zh-CN" sz="3200" b="0"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i</a:t>
                      </a:r>
                      <a:r>
                        <a:rPr kumimoji="0" lang="en-US" altLang="zh-CN" sz="32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rPr>
                        <a:t>-</a:t>
                      </a:r>
                      <a:r>
                        <a:rPr kumimoji="0" lang="en-US" altLang="zh-CN" sz="32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np</a:t>
                      </a:r>
                      <a:r>
                        <a:rPr kumimoji="0" lang="en-US" altLang="zh-CN" sz="3200" b="0"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i</a:t>
                      </a:r>
                      <a:r>
                        <a:rPr kumimoji="0"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32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2</a:t>
                      </a:r>
                      <a:r>
                        <a:rPr kumimoji="0"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32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np</a:t>
                      </a:r>
                      <a:r>
                        <a:rPr kumimoji="0" lang="en-US" altLang="zh-CN" sz="3200" b="0"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i</a:t>
                      </a:r>
                      <a:r>
                        <a:rPr kumimoji="0"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36/20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25/20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25/20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合计</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2"/>
          </p:nvPr>
        </p:nvSpPr>
        <p:spPr/>
        <p:txBody>
          <a:bodyPr/>
          <a:lstStyle/>
          <a:p>
            <a:fld id="{F128287A-4D47-4E2E-A8FA-2B02F377D79C}" type="slidenum">
              <a:rPr lang="en-US" altLang="zh-CN"/>
              <a:pPr/>
              <a:t>56</a:t>
            </a:fld>
            <a:endParaRPr lang="en-US" altLang="zh-CN"/>
          </a:p>
        </p:txBody>
      </p:sp>
      <p:sp>
        <p:nvSpPr>
          <p:cNvPr id="199684" name="Rectangle 4"/>
          <p:cNvSpPr>
            <a:spLocks noGrp="1" noChangeArrowheads="1"/>
          </p:cNvSpPr>
          <p:nvPr>
            <p:ph type="title"/>
          </p:nvPr>
        </p:nvSpPr>
        <p:spPr>
          <a:xfrm>
            <a:off x="457200" y="277813"/>
            <a:ext cx="8229600" cy="1422400"/>
          </a:xfrm>
        </p:spPr>
        <p:txBody>
          <a:bodyPr/>
          <a:lstStyle/>
          <a:p>
            <a:r>
              <a:rPr lang="zh-CN" altLang="en-US"/>
              <a:t>因此分布不含未知参数</a:t>
            </a:r>
            <a:r>
              <a:rPr lang="en-US" altLang="zh-CN"/>
              <a:t>, </a:t>
            </a:r>
            <a:r>
              <a:rPr lang="zh-CN" altLang="en-US"/>
              <a:t>又</a:t>
            </a:r>
            <a:r>
              <a:rPr lang="en-US" altLang="zh-CN" i="1"/>
              <a:t>k</a:t>
            </a:r>
            <a:r>
              <a:rPr lang="en-US" altLang="zh-CN"/>
              <a:t>=6, </a:t>
            </a:r>
            <a:r>
              <a:rPr lang="en-US" altLang="zh-CN" i="1">
                <a:latin typeface="Symbol" panose="05050102010706020507" pitchFamily="18" charset="2"/>
              </a:rPr>
              <a:t>a</a:t>
            </a:r>
            <a:r>
              <a:rPr lang="en-US" altLang="zh-CN"/>
              <a:t>=0.05, </a:t>
            </a:r>
            <a:r>
              <a:rPr lang="zh-CN" altLang="en-US"/>
              <a:t>查表得</a:t>
            </a:r>
          </a:p>
        </p:txBody>
      </p:sp>
      <p:graphicFrame>
        <p:nvGraphicFramePr>
          <p:cNvPr id="199685" name="Object 5"/>
          <p:cNvGraphicFramePr>
            <a:graphicFrameLocks noChangeAspect="1"/>
          </p:cNvGraphicFramePr>
          <p:nvPr/>
        </p:nvGraphicFramePr>
        <p:xfrm>
          <a:off x="1692275" y="1557338"/>
          <a:ext cx="5156200" cy="596900"/>
        </p:xfrm>
        <a:graphic>
          <a:graphicData uri="http://schemas.openxmlformats.org/presentationml/2006/ole">
            <mc:AlternateContent xmlns:mc="http://schemas.openxmlformats.org/markup-compatibility/2006">
              <mc:Choice xmlns:v="urn:schemas-microsoft-com:vml" Requires="v">
                <p:oleObj spid="_x0000_s199689" name="Equation" r:id="rId3" imgW="5155920" imgH="596880" progId="Equation.DSMT4">
                  <p:embed/>
                </p:oleObj>
              </mc:Choice>
              <mc:Fallback>
                <p:oleObj name="Equation" r:id="rId3" imgW="5155920" imgH="59688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1557338"/>
                        <a:ext cx="5156200"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9686" name="Text Box 6"/>
          <p:cNvSpPr txBox="1">
            <a:spLocks noChangeArrowheads="1"/>
          </p:cNvSpPr>
          <p:nvPr/>
        </p:nvSpPr>
        <p:spPr bwMode="auto">
          <a:xfrm>
            <a:off x="395288" y="2205038"/>
            <a:ext cx="82089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由上表知</a:t>
            </a:r>
          </a:p>
        </p:txBody>
      </p:sp>
      <p:graphicFrame>
        <p:nvGraphicFramePr>
          <p:cNvPr id="199687" name="Object 7"/>
          <p:cNvGraphicFramePr>
            <a:graphicFrameLocks noChangeAspect="1"/>
          </p:cNvGraphicFramePr>
          <p:nvPr/>
        </p:nvGraphicFramePr>
        <p:xfrm>
          <a:off x="1476375" y="2997200"/>
          <a:ext cx="6070600" cy="1231900"/>
        </p:xfrm>
        <a:graphic>
          <a:graphicData uri="http://schemas.openxmlformats.org/presentationml/2006/ole">
            <mc:AlternateContent xmlns:mc="http://schemas.openxmlformats.org/markup-compatibility/2006">
              <mc:Choice xmlns:v="urn:schemas-microsoft-com:vml" Requires="v">
                <p:oleObj spid="_x0000_s199690" name="Equation" r:id="rId5" imgW="6070320" imgH="1231560" progId="Equation.DSMT4">
                  <p:embed/>
                </p:oleObj>
              </mc:Choice>
              <mc:Fallback>
                <p:oleObj name="Equation" r:id="rId5" imgW="6070320" imgH="123156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2997200"/>
                        <a:ext cx="6070600" cy="1231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9688" name="Text Box 8"/>
          <p:cNvSpPr txBox="1">
            <a:spLocks noChangeArrowheads="1"/>
          </p:cNvSpPr>
          <p:nvPr/>
        </p:nvSpPr>
        <p:spPr bwMode="auto">
          <a:xfrm>
            <a:off x="395288" y="4365625"/>
            <a:ext cx="82089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故接受</a:t>
            </a:r>
            <a:r>
              <a:rPr lang="en-US" altLang="zh-CN" i="1"/>
              <a:t>H</a:t>
            </a:r>
            <a:r>
              <a:rPr lang="en-US" altLang="zh-CN" baseline="-25000"/>
              <a:t>0</a:t>
            </a:r>
            <a:r>
              <a:rPr lang="en-US" altLang="zh-CN"/>
              <a:t>, </a:t>
            </a:r>
            <a:r>
              <a:rPr lang="zh-CN" altLang="en-US"/>
              <a:t>认为这颗骰子是均匀对称的</a:t>
            </a:r>
            <a:r>
              <a:rPr lang="en-US" altLang="zh-CN"/>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8027E62F-3960-4D39-A4F1-21AED8132B89}" type="slidenum">
              <a:rPr lang="en-US" altLang="zh-CN"/>
              <a:pPr/>
              <a:t>57</a:t>
            </a:fld>
            <a:endParaRPr lang="en-US" altLang="zh-CN"/>
          </a:p>
        </p:txBody>
      </p:sp>
      <p:sp>
        <p:nvSpPr>
          <p:cNvPr id="201732" name="Rectangle 4"/>
          <p:cNvSpPr>
            <a:spLocks noGrp="1" noChangeArrowheads="1"/>
          </p:cNvSpPr>
          <p:nvPr>
            <p:ph type="title"/>
          </p:nvPr>
        </p:nvSpPr>
        <p:spPr>
          <a:xfrm>
            <a:off x="457200" y="277813"/>
            <a:ext cx="8229600" cy="5815012"/>
          </a:xfrm>
        </p:spPr>
        <p:txBody>
          <a:bodyPr/>
          <a:lstStyle/>
          <a:p>
            <a:r>
              <a:rPr lang="zh-CN" altLang="en-US"/>
              <a:t>习题</a:t>
            </a:r>
            <a:r>
              <a:rPr lang="en-US" altLang="zh-CN"/>
              <a:t>7-3 </a:t>
            </a:r>
            <a:r>
              <a:rPr lang="zh-CN" altLang="en-US"/>
              <a:t>第</a:t>
            </a:r>
            <a:r>
              <a:rPr lang="en-US" altLang="zh-CN"/>
              <a:t>245</a:t>
            </a:r>
            <a:r>
              <a:rPr lang="zh-CN" altLang="en-US"/>
              <a:t>页开始</a:t>
            </a:r>
            <a:br>
              <a:rPr lang="zh-CN" altLang="en-US"/>
            </a:br>
            <a:r>
              <a:rPr lang="zh-CN" altLang="en-US"/>
              <a:t>第</a:t>
            </a:r>
            <a:r>
              <a:rPr lang="en-US" altLang="zh-CN"/>
              <a:t>9</a:t>
            </a:r>
            <a:r>
              <a:rPr lang="zh-CN" altLang="en-US"/>
              <a:t>题</a:t>
            </a:r>
            <a:br>
              <a:rPr lang="zh-CN" altLang="en-US"/>
            </a:b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2"/>
          </p:nvPr>
        </p:nvSpPr>
        <p:spPr/>
        <p:txBody>
          <a:bodyPr/>
          <a:lstStyle/>
          <a:p>
            <a:fld id="{05810876-3E79-496A-8DB0-264225FADD85}" type="slidenum">
              <a:rPr lang="en-US" altLang="zh-CN"/>
              <a:pPr/>
              <a:t>6</a:t>
            </a:fld>
            <a:endParaRPr lang="en-US" altLang="zh-CN"/>
          </a:p>
        </p:txBody>
      </p:sp>
      <p:sp>
        <p:nvSpPr>
          <p:cNvPr id="110596" name="Rectangle 4"/>
          <p:cNvSpPr>
            <a:spLocks noGrp="1" noChangeArrowheads="1"/>
          </p:cNvSpPr>
          <p:nvPr>
            <p:ph type="title"/>
          </p:nvPr>
        </p:nvSpPr>
        <p:spPr>
          <a:xfrm>
            <a:off x="457200" y="277813"/>
            <a:ext cx="8291513" cy="1927225"/>
          </a:xfrm>
        </p:spPr>
        <p:txBody>
          <a:bodyPr/>
          <a:lstStyle/>
          <a:p>
            <a:r>
              <a:rPr lang="en-US" altLang="zh-CN"/>
              <a:t>(2) </a:t>
            </a:r>
            <a:r>
              <a:rPr lang="zh-CN" altLang="en-US"/>
              <a:t>右侧检验</a:t>
            </a:r>
            <a:r>
              <a:rPr lang="en-US" altLang="zh-CN"/>
              <a:t>: </a:t>
            </a:r>
            <a:r>
              <a:rPr lang="zh-CN" altLang="en-US"/>
              <a:t>检验假设</a:t>
            </a:r>
            <a:r>
              <a:rPr lang="en-US" altLang="zh-CN" i="1"/>
              <a:t>H</a:t>
            </a:r>
            <a:r>
              <a:rPr lang="en-US" altLang="zh-CN" baseline="-25000"/>
              <a:t>0</a:t>
            </a:r>
            <a:r>
              <a:rPr lang="en-US" altLang="zh-CN"/>
              <a:t>:</a:t>
            </a:r>
            <a:r>
              <a:rPr lang="en-US" altLang="zh-CN" i="1">
                <a:latin typeface="Symbol" panose="05050102010706020507" pitchFamily="18" charset="2"/>
              </a:rPr>
              <a:t>m</a:t>
            </a:r>
            <a:r>
              <a:rPr lang="en-US" altLang="zh-CN" baseline="-25000"/>
              <a:t>1</a:t>
            </a:r>
            <a:r>
              <a:rPr lang="en-US" altLang="zh-CN">
                <a:latin typeface="Symbol" panose="05050102010706020507" pitchFamily="18" charset="2"/>
              </a:rPr>
              <a:t>-</a:t>
            </a:r>
            <a:r>
              <a:rPr lang="en-US" altLang="zh-CN" i="1">
                <a:latin typeface="Symbol" panose="05050102010706020507" pitchFamily="18" charset="2"/>
              </a:rPr>
              <a:t>m</a:t>
            </a:r>
            <a:r>
              <a:rPr lang="en-US" altLang="zh-CN" baseline="-25000"/>
              <a:t>2</a:t>
            </a:r>
            <a:r>
              <a:rPr lang="en-US" altLang="zh-CN">
                <a:sym typeface="Symbol" panose="05050102010706020507" pitchFamily="18" charset="2"/>
              </a:rPr>
              <a:t></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0</a:t>
            </a:r>
            <a:r>
              <a:rPr lang="en-US" altLang="zh-CN">
                <a:sym typeface="Symbol" panose="05050102010706020507" pitchFamily="18" charset="2"/>
              </a:rPr>
              <a:t>, </a:t>
            </a:r>
            <a:r>
              <a:rPr lang="en-US" altLang="zh-CN" i="1">
                <a:sym typeface="Symbol" panose="05050102010706020507" pitchFamily="18" charset="2"/>
              </a:rPr>
              <a:t>H</a:t>
            </a:r>
            <a:r>
              <a:rPr lang="en-US" altLang="zh-CN" baseline="-25000">
                <a:sym typeface="Symbol" panose="05050102010706020507" pitchFamily="18" charset="2"/>
              </a:rPr>
              <a:t>1</a:t>
            </a:r>
            <a:r>
              <a:rPr lang="en-US" altLang="zh-CN">
                <a:sym typeface="Symbol" panose="05050102010706020507" pitchFamily="18" charset="2"/>
              </a:rPr>
              <a:t>: </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1</a:t>
            </a:r>
            <a:r>
              <a:rPr lang="en-US" altLang="zh-CN">
                <a:latin typeface="Symbol" panose="05050102010706020507" pitchFamily="18" charset="2"/>
                <a:sym typeface="Symbol" panose="05050102010706020507" pitchFamily="18" charset="2"/>
              </a:rPr>
              <a:t>-</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2</a:t>
            </a:r>
            <a:r>
              <a:rPr lang="en-US" altLang="zh-CN">
                <a:sym typeface="Symbol" panose="05050102010706020507" pitchFamily="18" charset="2"/>
              </a:rPr>
              <a:t>&gt;</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0</a:t>
            </a:r>
            <a:r>
              <a:rPr lang="en-US" altLang="zh-CN">
                <a:sym typeface="Symbol" panose="05050102010706020507" pitchFamily="18" charset="2"/>
              </a:rPr>
              <a:t>. </a:t>
            </a:r>
            <a:r>
              <a:rPr lang="zh-CN" altLang="en-US">
                <a:sym typeface="Symbol" panose="05050102010706020507" pitchFamily="18" charset="2"/>
              </a:rPr>
              <a:t>其中</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0</a:t>
            </a:r>
            <a:r>
              <a:rPr lang="zh-CN" altLang="en-US">
                <a:sym typeface="Symbol" panose="05050102010706020507" pitchFamily="18" charset="2"/>
              </a:rPr>
              <a:t>为已知常数</a:t>
            </a:r>
            <a:r>
              <a:rPr lang="en-US" altLang="zh-CN">
                <a:sym typeface="Symbol" panose="05050102010706020507" pitchFamily="18" charset="2"/>
              </a:rPr>
              <a:t>. </a:t>
            </a:r>
            <a:r>
              <a:rPr lang="zh-CN" altLang="en-US">
                <a:sym typeface="Symbol" panose="05050102010706020507" pitchFamily="18" charset="2"/>
              </a:rPr>
              <a:t>得拒绝域为</a:t>
            </a:r>
          </a:p>
        </p:txBody>
      </p:sp>
      <p:graphicFrame>
        <p:nvGraphicFramePr>
          <p:cNvPr id="110597" name="Object 5"/>
          <p:cNvGraphicFramePr>
            <a:graphicFrameLocks noChangeAspect="1"/>
          </p:cNvGraphicFramePr>
          <p:nvPr/>
        </p:nvGraphicFramePr>
        <p:xfrm>
          <a:off x="1116013" y="2420938"/>
          <a:ext cx="6870700" cy="1308100"/>
        </p:xfrm>
        <a:graphic>
          <a:graphicData uri="http://schemas.openxmlformats.org/presentationml/2006/ole">
            <mc:AlternateContent xmlns:mc="http://schemas.openxmlformats.org/markup-compatibility/2006">
              <mc:Choice xmlns:v="urn:schemas-microsoft-com:vml" Requires="v">
                <p:oleObj spid="_x0000_s110598" name="Equation" r:id="rId3" imgW="6870600" imgH="1307880" progId="Equation.DSMT4">
                  <p:embed/>
                </p:oleObj>
              </mc:Choice>
              <mc:Fallback>
                <p:oleObj name="Equation" r:id="rId3" imgW="6870600" imgH="130788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2420938"/>
                        <a:ext cx="6870700" cy="130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2"/>
          </p:nvPr>
        </p:nvSpPr>
        <p:spPr/>
        <p:txBody>
          <a:bodyPr/>
          <a:lstStyle/>
          <a:p>
            <a:fld id="{14E381A1-89C8-4E81-8B9A-8C24ED6C86A3}" type="slidenum">
              <a:rPr lang="en-US" altLang="zh-CN"/>
              <a:pPr/>
              <a:t>7</a:t>
            </a:fld>
            <a:endParaRPr lang="en-US" altLang="zh-CN"/>
          </a:p>
        </p:txBody>
      </p:sp>
      <p:sp>
        <p:nvSpPr>
          <p:cNvPr id="112642" name="Rectangle 2"/>
          <p:cNvSpPr>
            <a:spLocks noGrp="1" noChangeArrowheads="1"/>
          </p:cNvSpPr>
          <p:nvPr>
            <p:ph type="title"/>
          </p:nvPr>
        </p:nvSpPr>
        <p:spPr>
          <a:xfrm>
            <a:off x="457200" y="277813"/>
            <a:ext cx="8291513" cy="1927225"/>
          </a:xfrm>
        </p:spPr>
        <p:txBody>
          <a:bodyPr/>
          <a:lstStyle/>
          <a:p>
            <a:r>
              <a:rPr lang="en-US" altLang="zh-CN"/>
              <a:t>(3) </a:t>
            </a:r>
            <a:r>
              <a:rPr lang="zh-CN" altLang="en-US"/>
              <a:t>左侧检验</a:t>
            </a:r>
            <a:r>
              <a:rPr lang="en-US" altLang="zh-CN"/>
              <a:t>: </a:t>
            </a:r>
            <a:r>
              <a:rPr lang="zh-CN" altLang="en-US"/>
              <a:t>检验假设</a:t>
            </a:r>
            <a:r>
              <a:rPr lang="en-US" altLang="zh-CN" i="1"/>
              <a:t>H</a:t>
            </a:r>
            <a:r>
              <a:rPr lang="en-US" altLang="zh-CN" baseline="-25000"/>
              <a:t>0</a:t>
            </a:r>
            <a:r>
              <a:rPr lang="en-US" altLang="zh-CN"/>
              <a:t>:</a:t>
            </a:r>
            <a:r>
              <a:rPr lang="en-US" altLang="zh-CN" i="1">
                <a:latin typeface="Symbol" panose="05050102010706020507" pitchFamily="18" charset="2"/>
              </a:rPr>
              <a:t>m</a:t>
            </a:r>
            <a:r>
              <a:rPr lang="en-US" altLang="zh-CN" baseline="-25000"/>
              <a:t>1</a:t>
            </a:r>
            <a:r>
              <a:rPr lang="en-US" altLang="zh-CN">
                <a:latin typeface="Symbol" panose="05050102010706020507" pitchFamily="18" charset="2"/>
              </a:rPr>
              <a:t>-</a:t>
            </a:r>
            <a:r>
              <a:rPr lang="en-US" altLang="zh-CN" i="1">
                <a:latin typeface="Symbol" panose="05050102010706020507" pitchFamily="18" charset="2"/>
              </a:rPr>
              <a:t>m</a:t>
            </a:r>
            <a:r>
              <a:rPr lang="en-US" altLang="zh-CN" baseline="-25000"/>
              <a:t>2</a:t>
            </a:r>
            <a:r>
              <a:rPr lang="en-US" altLang="zh-CN">
                <a:sym typeface="Symbol" panose="05050102010706020507" pitchFamily="18" charset="2"/>
              </a:rPr>
              <a:t></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0</a:t>
            </a:r>
            <a:r>
              <a:rPr lang="en-US" altLang="zh-CN">
                <a:sym typeface="Symbol" panose="05050102010706020507" pitchFamily="18" charset="2"/>
              </a:rPr>
              <a:t>, </a:t>
            </a:r>
            <a:r>
              <a:rPr lang="en-US" altLang="zh-CN" i="1">
                <a:sym typeface="Symbol" panose="05050102010706020507" pitchFamily="18" charset="2"/>
              </a:rPr>
              <a:t>H</a:t>
            </a:r>
            <a:r>
              <a:rPr lang="en-US" altLang="zh-CN" baseline="-25000">
                <a:sym typeface="Symbol" panose="05050102010706020507" pitchFamily="18" charset="2"/>
              </a:rPr>
              <a:t>1</a:t>
            </a:r>
            <a:r>
              <a:rPr lang="en-US" altLang="zh-CN">
                <a:sym typeface="Symbol" panose="05050102010706020507" pitchFamily="18" charset="2"/>
              </a:rPr>
              <a:t>: </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1</a:t>
            </a:r>
            <a:r>
              <a:rPr lang="en-US" altLang="zh-CN">
                <a:latin typeface="Symbol" panose="05050102010706020507" pitchFamily="18" charset="2"/>
                <a:sym typeface="Symbol" panose="05050102010706020507" pitchFamily="18" charset="2"/>
              </a:rPr>
              <a:t>-</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2</a:t>
            </a:r>
            <a:r>
              <a:rPr lang="en-US" altLang="zh-CN">
                <a:sym typeface="Symbol" panose="05050102010706020507" pitchFamily="18" charset="2"/>
              </a:rPr>
              <a:t>&lt;</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0</a:t>
            </a:r>
            <a:r>
              <a:rPr lang="en-US" altLang="zh-CN">
                <a:sym typeface="Symbol" panose="05050102010706020507" pitchFamily="18" charset="2"/>
              </a:rPr>
              <a:t>. </a:t>
            </a:r>
            <a:r>
              <a:rPr lang="zh-CN" altLang="en-US">
                <a:sym typeface="Symbol" panose="05050102010706020507" pitchFamily="18" charset="2"/>
              </a:rPr>
              <a:t>其中</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0</a:t>
            </a:r>
            <a:r>
              <a:rPr lang="zh-CN" altLang="en-US">
                <a:sym typeface="Symbol" panose="05050102010706020507" pitchFamily="18" charset="2"/>
              </a:rPr>
              <a:t>为已知常数</a:t>
            </a:r>
            <a:r>
              <a:rPr lang="en-US" altLang="zh-CN">
                <a:sym typeface="Symbol" panose="05050102010706020507" pitchFamily="18" charset="2"/>
              </a:rPr>
              <a:t>. </a:t>
            </a:r>
            <a:r>
              <a:rPr lang="zh-CN" altLang="en-US">
                <a:sym typeface="Symbol" panose="05050102010706020507" pitchFamily="18" charset="2"/>
              </a:rPr>
              <a:t>得拒绝域为</a:t>
            </a:r>
          </a:p>
        </p:txBody>
      </p:sp>
      <p:graphicFrame>
        <p:nvGraphicFramePr>
          <p:cNvPr id="112643" name="Object 3"/>
          <p:cNvGraphicFramePr>
            <a:graphicFrameLocks noChangeAspect="1"/>
          </p:cNvGraphicFramePr>
          <p:nvPr/>
        </p:nvGraphicFramePr>
        <p:xfrm>
          <a:off x="1397000" y="2060575"/>
          <a:ext cx="6883400" cy="1308100"/>
        </p:xfrm>
        <a:graphic>
          <a:graphicData uri="http://schemas.openxmlformats.org/presentationml/2006/ole">
            <mc:AlternateContent xmlns:mc="http://schemas.openxmlformats.org/markup-compatibility/2006">
              <mc:Choice xmlns:v="urn:schemas-microsoft-com:vml" Requires="v">
                <p:oleObj spid="_x0000_s112644" name="Equation" r:id="rId3" imgW="6883200" imgH="1307880" progId="Equation.DSMT4">
                  <p:embed/>
                </p:oleObj>
              </mc:Choice>
              <mc:Fallback>
                <p:oleObj name="Equation" r:id="rId3" imgW="6883200" imgH="130788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7000" y="2060575"/>
                        <a:ext cx="6883400" cy="130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68D32D84-3985-43D1-B4C5-E3FAEBE3A738}" type="slidenum">
              <a:rPr lang="en-US" altLang="zh-CN"/>
              <a:pPr/>
              <a:t>8</a:t>
            </a:fld>
            <a:endParaRPr lang="en-US" altLang="zh-CN"/>
          </a:p>
        </p:txBody>
      </p:sp>
      <p:graphicFrame>
        <p:nvGraphicFramePr>
          <p:cNvPr id="113669" name="Object 5"/>
          <p:cNvGraphicFramePr>
            <a:graphicFrameLocks noChangeAspect="1"/>
          </p:cNvGraphicFramePr>
          <p:nvPr/>
        </p:nvGraphicFramePr>
        <p:xfrm>
          <a:off x="250825" y="260350"/>
          <a:ext cx="8548688" cy="6165850"/>
        </p:xfrm>
        <a:graphic>
          <a:graphicData uri="http://schemas.openxmlformats.org/presentationml/2006/ole">
            <mc:AlternateContent xmlns:mc="http://schemas.openxmlformats.org/markup-compatibility/2006">
              <mc:Choice xmlns:v="urn:schemas-microsoft-com:vml" Requires="v">
                <p:oleObj spid="_x0000_s113670" name="Document" r:id="rId3" imgW="8549028" imgH="6166150" progId="Word.Document.8">
                  <p:embed/>
                </p:oleObj>
              </mc:Choice>
              <mc:Fallback>
                <p:oleObj name="Document" r:id="rId3" imgW="8549028" imgH="6166150"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260350"/>
                        <a:ext cx="8548688" cy="616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2"/>
          </p:nvPr>
        </p:nvSpPr>
        <p:spPr/>
        <p:txBody>
          <a:bodyPr/>
          <a:lstStyle/>
          <a:p>
            <a:fld id="{7B06EFC4-8617-4D21-B94A-C5BE229E796A}" type="slidenum">
              <a:rPr lang="en-US" altLang="zh-CN"/>
              <a:pPr/>
              <a:t>9</a:t>
            </a:fld>
            <a:endParaRPr lang="en-US" altLang="zh-CN"/>
          </a:p>
        </p:txBody>
      </p:sp>
      <p:sp>
        <p:nvSpPr>
          <p:cNvPr id="115716" name="Rectangle 4"/>
          <p:cNvSpPr>
            <a:spLocks noGrp="1" noChangeArrowheads="1"/>
          </p:cNvSpPr>
          <p:nvPr>
            <p:ph type="title"/>
          </p:nvPr>
        </p:nvSpPr>
        <p:spPr/>
        <p:txBody>
          <a:bodyPr/>
          <a:lstStyle/>
          <a:p>
            <a:r>
              <a:rPr lang="zh-CN" altLang="en-US"/>
              <a:t>由此得拒绝域为</a:t>
            </a:r>
          </a:p>
        </p:txBody>
      </p:sp>
      <p:graphicFrame>
        <p:nvGraphicFramePr>
          <p:cNvPr id="115717" name="Object 5"/>
          <p:cNvGraphicFramePr>
            <a:graphicFrameLocks noChangeAspect="1"/>
          </p:cNvGraphicFramePr>
          <p:nvPr/>
        </p:nvGraphicFramePr>
        <p:xfrm>
          <a:off x="971550" y="1052513"/>
          <a:ext cx="7086600" cy="1320800"/>
        </p:xfrm>
        <a:graphic>
          <a:graphicData uri="http://schemas.openxmlformats.org/presentationml/2006/ole">
            <mc:AlternateContent xmlns:mc="http://schemas.openxmlformats.org/markup-compatibility/2006">
              <mc:Choice xmlns:v="urn:schemas-microsoft-com:vml" Requires="v">
                <p:oleObj spid="_x0000_s115718" name="Equation" r:id="rId3" imgW="7086600" imgH="1320480" progId="Equation.DSMT4">
                  <p:embed/>
                </p:oleObj>
              </mc:Choice>
              <mc:Fallback>
                <p:oleObj name="Equation" r:id="rId3" imgW="7086600" imgH="132048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052513"/>
                        <a:ext cx="7086600" cy="132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概率论与数理统计讲义">
  <a:themeElements>
    <a:clrScheme name="概率论与数理统计讲义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fontScheme name="概率论与数理统计讲义">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概率论与数理统计讲义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概率论与数理统计讲义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概率论与数理统计讲义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概率论与数理统计讲义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概率论与数理统计讲义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概率论与数理统计讲义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概率论与数理统计讲义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概率论与数理统计讲义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概率论与数理统计讲义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概率论与数理统计讲义</Template>
  <TotalTime>1357</TotalTime>
  <Words>1154</Words>
  <Application>Microsoft Office PowerPoint</Application>
  <PresentationFormat>全屏显示(4:3)</PresentationFormat>
  <Paragraphs>178</Paragraphs>
  <Slides>57</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2</vt:i4>
      </vt:variant>
      <vt:variant>
        <vt:lpstr>幻灯片标题</vt:lpstr>
      </vt:variant>
      <vt:variant>
        <vt:i4>57</vt:i4>
      </vt:variant>
    </vt:vector>
  </HeadingPairs>
  <TitlesOfParts>
    <vt:vector size="65" baseType="lpstr">
      <vt:lpstr>Arial</vt:lpstr>
      <vt:lpstr>宋体</vt:lpstr>
      <vt:lpstr>Times New Roman</vt:lpstr>
      <vt:lpstr>Wingdings</vt:lpstr>
      <vt:lpstr>Symbol</vt:lpstr>
      <vt:lpstr>概率论与数理统计讲义</vt:lpstr>
      <vt:lpstr>Microsoft Word 97 - 2003 文档</vt:lpstr>
      <vt:lpstr>MathType 6.0 Equation</vt:lpstr>
      <vt:lpstr>概率论与数理统计第23讲</vt:lpstr>
      <vt:lpstr>§7.3 双正态总体的假设检验</vt:lpstr>
      <vt:lpstr>PowerPoint 演示文稿</vt:lpstr>
      <vt:lpstr>PowerPoint 演示文稿</vt:lpstr>
      <vt:lpstr>可推出拒绝域为</vt:lpstr>
      <vt:lpstr>(2) 右侧检验: 检验假设H0:m1-m2m0, H1: m1-m2&gt;m0. 其中m0为已知常数. 得拒绝域为</vt:lpstr>
      <vt:lpstr>(3) 左侧检验: 检验假设H0:m1-m2m0, H1: m1-m2&lt;m0. 其中m0为已知常数. 得拒绝域为</vt:lpstr>
      <vt:lpstr>PowerPoint 演示文稿</vt:lpstr>
      <vt:lpstr>由此得拒绝域为</vt:lpstr>
      <vt:lpstr>类似地,对单侧检验有 (2) 右侧检验: 检验假设H0:m1-m2m0, H1:m1-m2&gt;m0. 其中m0为已知常数. 得拒绝域为</vt:lpstr>
      <vt:lpstr>(3) 右侧检验: 检验假设H0:m1-m2m0, H1:m1-m2&lt;m0. 其中m0为已知常数. 得拒绝域为</vt:lpstr>
      <vt:lpstr>PowerPoint 演示文稿</vt:lpstr>
      <vt:lpstr>故选取T作为检验统计量. 记其观察值为t. 可得拒绝域为</vt:lpstr>
      <vt:lpstr>类似地, (2) 检验假设H0:m1-m2m0, H1:m1-m2&gt;m0. 其中m0为已知常数. 得拒绝域为</vt:lpstr>
      <vt:lpstr>(2) 检验假设H0:m1-m2m0, H1:m1-m2&lt;m0. 其中m0为已知常数. 得拒绝域为</vt:lpstr>
      <vt:lpstr>注: 当n1,n2充分大时, (n1+n250)</vt:lpstr>
      <vt:lpstr>PowerPoint 演示文稿</vt:lpstr>
      <vt:lpstr>PowerPoint 演示文稿</vt:lpstr>
      <vt:lpstr>PowerPoint 演示文稿</vt:lpstr>
      <vt:lpstr>§7.4 关于一般总体数学期望的假设检验</vt:lpstr>
      <vt:lpstr>本节讨论一般总体的假设检验问题, 此类问题可借助一些统计量的极限分布近似地进行假设检验, 属于大样本统计范畴. 其理论依据是中心极限定理.</vt:lpstr>
      <vt:lpstr>PowerPoint 演示文稿</vt:lpstr>
      <vt:lpstr>(1) 对于双侧检验: H0:m=m0, H1:mm0, 可得近似的拒绝域为|Un|&gt;ua/2; (2) 对于右侧检验: H0:mm0, H1:m&gt;m0, 可得近似的拒绝域为Un&gt;ua; (3) 对于左侧检验: H0:mm0, H1:m&lt;m0, 可得近似的拒绝域为Un&lt;-ua;</vt:lpstr>
      <vt:lpstr>PowerPoint 演示文稿</vt:lpstr>
      <vt:lpstr>PowerPoint 演示文稿</vt:lpstr>
      <vt:lpstr>PowerPoint 演示文稿</vt:lpstr>
      <vt:lpstr>PowerPoint 演示文稿</vt:lpstr>
      <vt:lpstr>对于给定的显著性水平a, 有 (1) 对假设(1), 拒绝域为|U|&gt;ua/2; (2) 对假设(2), 拒绝域为U&gt;ua; (3) 对假设(3), 拒绝域为U&lt;-ua.</vt:lpstr>
      <vt:lpstr>二, (0-1)分布总体数学期望的假设检验 在实际问题中, 常常需要对一个事件A发生的概率p进行假设检验. 从而可以设总体是服从(0-1)分布的情况.</vt:lpstr>
      <vt:lpstr>1. 一个0-1分布总体参数的检验 设总体X~b(1,p), X1,X2,…,Xn是取自X的一个样本, p为未知参数. 关于参数p的检验问题有三类: 检验假设 (1)H0:p=p0, H1:pp0.  (2)H0:pp0, H1:p&gt;p0.  (3)H0:pp0, H1:p&lt;p0.</vt:lpstr>
      <vt:lpstr>借助于中心极限定理进行假设检验. 因</vt:lpstr>
      <vt:lpstr>因此以U为检验统计量, 对显著性水平a, (1) 对假设(1), 拒绝域为|U|&gt;ua/2; (2) 对假设(2), 拒绝域为U&gt;ua; (3) 对假设(3), 拒绝域为U&lt;-ua.</vt:lpstr>
      <vt:lpstr>2. 两个0-1分布总体参数的检验 对两个独立0-1总体X与Y, 我们要检验的是两个总体参数p1,p2的差异性. 故给出检验假设  (1)H0:p1=p2, H1:p1p2,    (2)H0:p1p2, H1:p1&gt;p2,    (3)H0:p1p2, H1:p1&lt;p2.</vt:lpstr>
      <vt:lpstr>由中心极限定理, 当H0为真且n1,n2充分大(n1,n2均大于100)时, 有</vt:lpstr>
      <vt:lpstr>因此以U为检验统计量, 对显著性水平a, (1) 对假设(1), 拒绝域为|U|&gt;ua/2; (2) 对假设(2), 拒绝域为U&gt;ua; (3) 对假设(3), 拒绝域为U&lt;-ua.</vt:lpstr>
      <vt:lpstr>§7.5 分布拟合检验</vt:lpstr>
      <vt:lpstr>在实际问题中, 有时我们并不能确切预知总体服从何种分布, 这时就需要根据来自总体的样本对总体的分布进行推断, 以判断总体服从何种分布. 这类统计检验称为非参数检验. 解决这类问题的工具之一是英国统计学家K.皮尔逊在1900年发表的一篇文章中引进的c2检验法, 不少人把此项工作视为近代统计学的开端.</vt:lpstr>
      <vt:lpstr>一, 引例 例如, 从1500到1931年的432年间, 每年爆发战争的次数可以看作一个随机变量, 据统计, 这432年间共爆发了299次战争, 具体数据如下:</vt:lpstr>
      <vt:lpstr>表7-5-1</vt:lpstr>
      <vt:lpstr>根据所学知识和经验, 每年爆发战争的次数X, 可以用一个泊松随机变量来近似描述, 即可以假设每年爆发战争次数X的分布近似泊松分布. 于是问题归结为: 如何利用上述数据检验X服从泊松分布的假设.</vt:lpstr>
      <vt:lpstr>又如, 某工厂制造一批骰子, 声称它是均匀的. 即在抛掷试验中, 出现1点,2点,…,6点的概率都应是1/6. 为检验骰子是否均匀, 要重复地进行抛掷骰子的试验, 并统计各点出现的频率与1/6的差距. 问题归结为: 如何利用得到的统计数据对"骰子均匀"的结论进行检验. 即检验抛掷骰子的点数服从6点均匀分布.</vt:lpstr>
      <vt:lpstr>二, c2检验法的基本思想 c2检验法是在总体X的分布未知时, 根据来自总体的样本, 检验总体分布的假设的一种检验方法. 具体进行检验时, 先提出原假设: H0:总体X的分布函数为F(x) 然后根据样本的经验分布和所假设的理论分布之间的吻合程度来决定是否接受原假设. 这种检验通常称作拟合优度检验.</vt:lpstr>
      <vt:lpstr>对于任何一个给定的区间(a,b], 在总体X的分布已知的情况下, 能够计算出X落在这个区间的概率P{a&lt;Xb}=p, 这被称为X落在此区间概率的理论值. 而当试验了n次, 假设落在此区间的次数为F次, 则F也是一个随机变量, F~b(n, p), 因此F的数学期望和方差为E(F)=np, D(F)=np(1-p). 而当p特别微小,接近于0时, 1-p接近于1, 这个时候近似有D(F)np.</vt:lpstr>
      <vt:lpstr>F~b(n,p), E(F)=np, D(F)np, 根据中心极限定理, 当n很大的时候F近似服从正态分布N(np, np), 因此, 近似有</vt:lpstr>
      <vt:lpstr>三, c2检验法的基本原理和步骤 (1) 提出原假设:  H0: 总体X的分布函数为F(x) 在具体的原假设中视X为离散型和连续型假设其分布律或概率密度函数. (2) 将总体X的取值范围分成k个互不相交的小区间, 记为A1,A2,…,Ak, 如可取为 (a0,a1], (a1,a2],…,(ak-2,ak-1], (ak-1,ak]; 其中a0可取-, ak可取+. 区间的划分应使每个小区间的样本值个数不小于5. 区间个数k不要太大也不要太小.</vt:lpstr>
      <vt:lpstr>(3) 把落入第i个小区间Ak的样本值个数记作fi, 称为组频数, 所有组频数之和f1+f2+…+fk等于样本容量n; (4) 当H0为真时, 根据所假设的总体理论分布, 可算出总体X的值落入第i个小区间Ai的概率pi, 于是npi就是落入第i个小区间Ai的样本值的理论频数.</vt:lpstr>
      <vt:lpstr>PowerPoint 演示文稿</vt:lpstr>
      <vt:lpstr>(6) 根据该定理, 对给定的显著性水平a, 确定l值, 使  P{c2&gt;l}=a, 查c2分布表得, l=ca2(k-1), 所得拒绝域为</vt:lpstr>
      <vt:lpstr>四, 总体含未知参数的情形 在对总体分布的假设检验中, 有时只知道总体X的分布函数的形式, 但其中还含有未知参数, 即分布函数为  F(x,q1,q2,…,qr), 其中q1,q2,…,qr为未知参数. 设X1,X2,…,Xn是取自总体X的样本, 现要用此样本来检验假设: H0: 总体X的分布函数为F(x,q1,q2,…,qr),</vt:lpstr>
      <vt:lpstr>PowerPoint 演示文稿</vt:lpstr>
      <vt:lpstr>(4) 计算要检验的统计量</vt:lpstr>
      <vt:lpstr>注: 在使用皮尔逊c2检验法时, 要求n50, 以及每个理论频数npi5(i=1,…,k), 否则应适当地合并相邻的小区间, 使npi满足要求.</vt:lpstr>
      <vt:lpstr>例1 将一颗骰子掷120次, 所得数据见下表.</vt:lpstr>
      <vt:lpstr>解 若这颗骰子是均匀, 对称的, 则1~6点中每点出现的可能性相同, 都为1/6. 如果用Ai表示第i点出现, i=1,2,…,6, 则待检假设为   H0:P(Ai)=1/6, i=1,2,…,6. 在H0成立的条件下, 理论概率pi=P(Ai)=1/6, 由n=120得频率  npi=20, i=1,2,…,6 计算结果如下表:</vt:lpstr>
      <vt:lpstr>PowerPoint 演示文稿</vt:lpstr>
      <vt:lpstr>因此分布不含未知参数, 又k=6, a=0.05, 查表得</vt:lpstr>
      <vt:lpstr>习题7-3 第245页开始 第9题 </vt:lpstr>
    </vt:vector>
  </TitlesOfParts>
  <Company>shenzhen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概率论与数理统计第23讲</dc:title>
  <dc:creator>cbhong</dc:creator>
  <dc:description>非参数假设检验</dc:description>
  <cp:lastModifiedBy>乐嘻嘻</cp:lastModifiedBy>
  <cp:revision>15</cp:revision>
  <dcterms:created xsi:type="dcterms:W3CDTF">2006-06-07T12:00:22Z</dcterms:created>
  <dcterms:modified xsi:type="dcterms:W3CDTF">2015-03-17T05:15:43Z</dcterms:modified>
</cp:coreProperties>
</file>