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63"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306" r:id="rId19"/>
    <p:sldId id="298" r:id="rId20"/>
    <p:sldId id="300" r:id="rId21"/>
    <p:sldId id="299" r:id="rId22"/>
    <p:sldId id="303" r:id="rId23"/>
    <p:sldId id="305" r:id="rId24"/>
    <p:sldId id="307" r:id="rId25"/>
    <p:sldId id="308" r:id="rId26"/>
    <p:sldId id="264" r:id="rId27"/>
  </p:sldIdLst>
  <p:sldSz cx="9144000" cy="6858000" type="screen4x3"/>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4">
          <p15:clr>
            <a:srgbClr val="A4A3A4"/>
          </p15:clr>
        </p15:guide>
        <p15:guide id="2" orient="horz" pos="618">
          <p15:clr>
            <a:srgbClr val="A4A3A4"/>
          </p15:clr>
        </p15:guide>
        <p15:guide id="3" orient="horz" pos="709">
          <p15:clr>
            <a:srgbClr val="A4A3A4"/>
          </p15:clr>
        </p15:guide>
        <p15:guide id="4" orient="horz" pos="3974">
          <p15:clr>
            <a:srgbClr val="A4A3A4"/>
          </p15:clr>
        </p15:guide>
        <p15:guide id="5" orient="horz" pos="4065">
          <p15:clr>
            <a:srgbClr val="A4A3A4"/>
          </p15:clr>
        </p15:guide>
        <p15:guide id="6" orient="horz" pos="4247">
          <p15:clr>
            <a:srgbClr val="A4A3A4"/>
          </p15:clr>
        </p15:guide>
        <p15:guide id="7" orient="horz" pos="3748">
          <p15:clr>
            <a:srgbClr val="A4A3A4"/>
          </p15:clr>
        </p15:guide>
        <p15:guide id="8" pos="5511">
          <p15:clr>
            <a:srgbClr val="A4A3A4"/>
          </p15:clr>
        </p15:guide>
        <p15:guide id="9" pos="249">
          <p15:clr>
            <a:srgbClr val="A4A3A4"/>
          </p15:clr>
        </p15:guide>
        <p15:guide id="10" pos="2880">
          <p15:clr>
            <a:srgbClr val="A4A3A4"/>
          </p15:clr>
        </p15:guide>
        <p15:guide id="11" pos="2835">
          <p15:clr>
            <a:srgbClr val="A4A3A4"/>
          </p15:clr>
        </p15:guide>
        <p15:guide id="12" pos="2925">
          <p15:clr>
            <a:srgbClr val="A4A3A4"/>
          </p15:clr>
        </p15:guide>
      </p15:sldGuideLst>
    </p:ext>
    <p:ext uri="{2D200454-40CA-4A62-9FC3-DE9A4176ACB9}">
      <p15:notesGuideLst xmlns="" xmlns:p15="http://schemas.microsoft.com/office/powerpoint/2012/main">
        <p15:guide id="1" orient="horz" pos="2880">
          <p15:clr>
            <a:srgbClr val="A4A3A4"/>
          </p15:clr>
        </p15:guide>
        <p15:guide id="2" orient="horz" pos="476">
          <p15:clr>
            <a:srgbClr val="A4A3A4"/>
          </p15:clr>
        </p15:guide>
        <p15:guide id="3" orient="horz" pos="5465">
          <p15:clr>
            <a:srgbClr val="A4A3A4"/>
          </p15:clr>
        </p15:guide>
        <p15:guide id="4" orient="horz" pos="5759">
          <p15:clr>
            <a:srgbClr val="A4A3A4"/>
          </p15:clr>
        </p15:guide>
        <p15:guide id="5" orient="horz" pos="5511">
          <p15:clr>
            <a:srgbClr val="A4A3A4"/>
          </p15:clr>
        </p15:guide>
        <p15:guide id="6" orient="horz" pos="5692">
          <p15:clr>
            <a:srgbClr val="A4A3A4"/>
          </p15:clr>
        </p15:guide>
        <p15:guide id="7" pos="3974">
          <p15:clr>
            <a:srgbClr val="A4A3A4"/>
          </p15:clr>
        </p15:guide>
        <p15:guide id="8" pos="3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8F8F8"/>
    <a:srgbClr val="808080"/>
    <a:srgbClr val="373737"/>
    <a:srgbClr val="6E6E6E"/>
    <a:srgbClr val="1C1C1C"/>
    <a:srgbClr val="DDDDDD"/>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94719" autoAdjust="0"/>
  </p:normalViewPr>
  <p:slideViewPr>
    <p:cSldViewPr showGuides="1">
      <p:cViewPr varScale="1">
        <p:scale>
          <a:sx n="108" d="100"/>
          <a:sy n="108" d="100"/>
        </p:scale>
        <p:origin x="-1104" y="-90"/>
      </p:cViewPr>
      <p:guideLst>
        <p:guide orient="horz" pos="164"/>
        <p:guide orient="horz" pos="618"/>
        <p:guide orient="horz" pos="709"/>
        <p:guide orient="horz" pos="3974"/>
        <p:guide orient="horz" pos="4065"/>
        <p:guide orient="horz" pos="4247"/>
        <p:guide orient="horz" pos="3748"/>
        <p:guide pos="5511"/>
        <p:guide pos="249"/>
        <p:guide pos="2880"/>
        <p:guide pos="2835"/>
        <p:guide pos="2925"/>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p:cViewPr varScale="1">
        <p:scale>
          <a:sx n="56" d="100"/>
          <a:sy n="56" d="100"/>
        </p:scale>
        <p:origin x="-2544" y="-78"/>
      </p:cViewPr>
      <p:guideLst>
        <p:guide orient="horz" pos="2880"/>
        <p:guide orient="horz" pos="476"/>
        <p:guide orient="horz" pos="5465"/>
        <p:guide orient="horz" pos="5759"/>
        <p:guide orient="horz" pos="5511"/>
        <p:guide orient="horz" pos="5692"/>
        <p:guide pos="3974"/>
        <p:guide pos="34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33.wmf"/><Relationship Id="rId5" Type="http://schemas.openxmlformats.org/officeDocument/2006/relationships/image" Target="../media/image44.wmf"/><Relationship Id="rId4"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smtClean="0"/>
              <a:t>此处添加页眉信息</a:t>
            </a:r>
            <a:endParaRPr lang="zh-CN" altLang="en-US" dirty="0"/>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CB446F43-867F-4F64-92FD-6C8496B9358B}" type="datetimeFigureOut">
              <a:rPr lang="zh-CN" altLang="en-US" smtClean="0"/>
              <a:pPr algn="l"/>
              <a:t>2016/11/28</a:t>
            </a:fld>
            <a:endParaRPr lang="zh-CN" altLang="en-US"/>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smtClean="0"/>
              <a:t>此处添加页脚信息</a:t>
            </a:r>
            <a:endParaRPr lang="zh-CN" altLang="en-US" dirty="0"/>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smtClean="0"/>
              <a:t>第 </a:t>
            </a:r>
            <a:fld id="{15FF29FA-1BF5-411D-8347-0A24CCE555CE}" type="slidenum">
              <a:rPr lang="zh-CN" altLang="en-US" smtClean="0"/>
              <a:pPr/>
              <a:t>‹#›</a:t>
            </a:fld>
            <a:r>
              <a:rPr lang="zh-CN" altLang="en-US" dirty="0" smtClean="0"/>
              <a:t> 页 讲义</a:t>
            </a:r>
            <a:endParaRPr lang="zh-CN" altLang="en-US" dirty="0"/>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smtClean="0">
                <a:solidFill>
                  <a:srgbClr val="C0C0C0"/>
                </a:solidFill>
              </a:rPr>
              <a:t>此处记录讲义</a:t>
            </a:r>
            <a:endParaRPr lang="zh-CN" altLang="en-US" sz="1400" dirty="0">
              <a:solidFill>
                <a:srgbClr val="C0C0C0"/>
              </a:solidFill>
            </a:endParaRP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rPr>
              <a:t>此处记录讲义</a:t>
            </a:r>
          </a:p>
        </p:txBody>
      </p:sp>
      <p:pic>
        <p:nvPicPr>
          <p:cNvPr id="38" name="Picture 3" descr="E:\设计素材\shado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1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lvl1pPr>
          </a:lstStyle>
          <a:p>
            <a:r>
              <a:rPr lang="zh-CN" altLang="en-US" dirty="0" smtClean="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lvl1pPr>
          </a:lstStyle>
          <a:p>
            <a:fld id="{D51D64F8-606E-4201-A2DE-1AF0754CE781}" type="datetimeFigureOut">
              <a:rPr lang="zh-CN" altLang="en-US" smtClean="0"/>
              <a:pPr/>
              <a:t>2016/11/28</a:t>
            </a:fld>
            <a:endParaRPr lang="zh-CN" altLang="en-US"/>
          </a:p>
        </p:txBody>
      </p:sp>
      <p:sp>
        <p:nvSpPr>
          <p:cNvPr id="4" name="幻灯片图像占位符 3"/>
          <p:cNvSpPr>
            <a:spLocks noGrp="1" noRot="1" noChangeAspect="1"/>
          </p:cNvSpPr>
          <p:nvPr>
            <p:ph type="sldImg" idx="2"/>
          </p:nvPr>
        </p:nvSpPr>
        <p:spPr>
          <a:xfrm>
            <a:off x="552806" y="971600"/>
            <a:ext cx="5755919" cy="4316939"/>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lvl1pPr>
          </a:lstStyle>
          <a:p>
            <a:r>
              <a:rPr lang="zh-CN" altLang="en-US" dirty="0" smtClean="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smtClean="0"/>
              <a:t>第 </a:t>
            </a:r>
            <a:fld id="{CE884005-AAD7-43DA-8323-709AF992FEE5}" type="slidenum">
              <a:rPr lang="zh-CN" altLang="en-US" smtClean="0"/>
              <a:pPr/>
              <a:t>‹#›</a:t>
            </a:fld>
            <a:r>
              <a:rPr lang="zh-CN" altLang="en-US" dirty="0" smtClean="0"/>
              <a:t> 页</a:t>
            </a:r>
            <a:endParaRPr lang="zh-CN" altLang="en-US" dirty="0"/>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76220"/>
      </p:ext>
    </p:extLst>
  </p:cSld>
  <p:clrMap bg1="lt1" tx1="dk1" bg2="lt2" tx2="dk2" accent1="accent1" accent2="accent2" accent3="accent3" accent4="accent4" accent5="accent5" accent6="accent6" hlink="hlink" folHlink="folHlink"/>
  <p:notesStyle>
    <a:lvl1pPr marL="1714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1pPr>
    <a:lvl2pPr marL="6286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2pPr>
    <a:lvl3pPr marL="10858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3pPr>
    <a:lvl4pPr marL="15430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4pPr>
    <a:lvl5pPr marL="20002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封面幻灯片">
    <p:spTree>
      <p:nvGrpSpPr>
        <p:cNvPr id="1" name=""/>
        <p:cNvGrpSpPr/>
        <p:nvPr/>
      </p:nvGrpSpPr>
      <p:grpSpPr>
        <a:xfrm>
          <a:off x="0" y="0"/>
          <a:ext cx="0" cy="0"/>
          <a:chOff x="0" y="0"/>
          <a:chExt cx="0" cy="0"/>
        </a:xfrm>
      </p:grpSpPr>
      <p:pic>
        <p:nvPicPr>
          <p:cNvPr id="1027" name="Picture 3" descr="E:\设计素材\下载 (6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1584"/>
          <a:stretch/>
        </p:blipFill>
        <p:spPr bwMode="auto">
          <a:xfrm>
            <a:off x="-1" y="6376987"/>
            <a:ext cx="9144001" cy="4810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设计素材\下载 (25).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48"/>
            <a:ext cx="9144000" cy="3048026"/>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矩形 9"/>
          <p:cNvSpPr/>
          <p:nvPr userDrawn="1"/>
        </p:nvSpPr>
        <p:spPr>
          <a:xfrm>
            <a:off x="395536" y="271121"/>
            <a:ext cx="1368152" cy="504056"/>
          </a:xfrm>
          <a:prstGeom prst="rect">
            <a:avLst/>
          </a:prstGeom>
          <a:solidFill>
            <a:srgbClr val="F8F8F8"/>
          </a:solidFill>
          <a:ln w="9525">
            <a:solidFill>
              <a:srgbClr val="DDDD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dirty="0" smtClean="0">
                <a:solidFill>
                  <a:srgbClr val="4D4D4D"/>
                </a:solidFill>
              </a:rPr>
              <a:t>LOGO</a:t>
            </a:r>
            <a:endParaRPr lang="zh-CN" altLang="en-US" b="1" dirty="0">
              <a:solidFill>
                <a:srgbClr val="4D4D4D"/>
              </a:solidFill>
            </a:endParaRPr>
          </a:p>
        </p:txBody>
      </p:sp>
      <p:sp>
        <p:nvSpPr>
          <p:cNvPr id="2" name="标题 1"/>
          <p:cNvSpPr>
            <a:spLocks noGrp="1"/>
          </p:cNvSpPr>
          <p:nvPr>
            <p:ph type="ctrTitle"/>
          </p:nvPr>
        </p:nvSpPr>
        <p:spPr>
          <a:xfrm>
            <a:off x="395287" y="3573016"/>
            <a:ext cx="8353425" cy="792088"/>
          </a:xfrm>
        </p:spPr>
        <p:txBody>
          <a:bodyPr/>
          <a:lstStyle>
            <a:lvl1pPr algn="l">
              <a:defRPr b="1">
                <a:solidFill>
                  <a:schemeClr val="tx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395287" y="4365104"/>
            <a:ext cx="8353425" cy="504056"/>
          </a:xfrm>
        </p:spPr>
        <p:txBody>
          <a:bodyPr/>
          <a:lstStyle>
            <a:lvl1pPr marL="0" indent="0" algn="l">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solidFill>
                  <a:schemeClr val="tx1">
                    <a:lumMod val="75000"/>
                    <a:lumOff val="25000"/>
                  </a:schemeClr>
                </a:solidFill>
              </a:defRPr>
            </a:lvl1pPr>
          </a:lstStyle>
          <a:p>
            <a:fld id="{9376E313-2D52-48C8-8277-CF8FAABB88F6}" type="datetime1">
              <a:rPr lang="zh-CN" altLang="en-US" smtClean="0"/>
              <a:pPr/>
              <a:t>2016/11/28</a:t>
            </a:fld>
            <a:endParaRPr lang="zh-CN" altLang="en-US"/>
          </a:p>
        </p:txBody>
      </p:sp>
      <p:sp>
        <p:nvSpPr>
          <p:cNvPr id="5" name="页脚占位符 4"/>
          <p:cNvSpPr>
            <a:spLocks noGrp="1"/>
          </p:cNvSpPr>
          <p:nvPr>
            <p:ph type="ftr" sz="quarter" idx="11"/>
          </p:nvPr>
        </p:nvSpPr>
        <p:spPr/>
        <p:txBody>
          <a:bodyPr/>
          <a:lstStyle>
            <a:lvl1pPr>
              <a:defRPr>
                <a:solidFill>
                  <a:schemeClr val="tx1">
                    <a:lumMod val="75000"/>
                    <a:lumOff val="25000"/>
                  </a:schemeClr>
                </a:solidFill>
              </a:defRPr>
            </a:lvl1pPr>
          </a:lstStyle>
          <a:p>
            <a:r>
              <a:rPr lang="zh-CN" altLang="en-US" smtClean="0"/>
              <a:t>此处添加公司信息</a:t>
            </a:r>
            <a:endParaRPr lang="zh-CN" altLang="en-US" dirty="0"/>
          </a:p>
        </p:txBody>
      </p:sp>
      <p:sp>
        <p:nvSpPr>
          <p:cNvPr id="6" name="灯片编号占位符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solidFill>
                  <a:schemeClr val="tx1">
                    <a:lumMod val="75000"/>
                    <a:lumOff val="25000"/>
                  </a:schemeClr>
                </a:solidFill>
              </a:defRPr>
            </a:lvl1pPr>
          </a:lstStyle>
          <a:p>
            <a:fld id="{49F4BA8F-7B64-4198-9505-0CB5D4D3B366}" type="slidenum">
              <a:rPr lang="zh-CN" altLang="en-US" smtClean="0"/>
              <a:pPr/>
              <a:t>‹#›</a:t>
            </a:fld>
            <a:endParaRPr lang="zh-CN" altLang="en-US" dirty="0" smtClean="0"/>
          </a:p>
        </p:txBody>
      </p:sp>
      <p:cxnSp>
        <p:nvCxnSpPr>
          <p:cNvPr id="9" name="直接连接符 8"/>
          <p:cNvCxnSpPr/>
          <p:nvPr userDrawn="1"/>
        </p:nvCxnSpPr>
        <p:spPr>
          <a:xfrm>
            <a:off x="-1" y="3077232"/>
            <a:ext cx="9144001" cy="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53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5287" y="4956215"/>
            <a:ext cx="8353425" cy="566738"/>
          </a:xfrm>
        </p:spPr>
        <p:txBody>
          <a:bodyPr anchor="b"/>
          <a:lstStyle>
            <a:lvl1pPr algn="l">
              <a:defRPr sz="2000" b="1">
                <a:solidFill>
                  <a:schemeClr val="tx1"/>
                </a:solidFill>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95287" y="1125538"/>
            <a:ext cx="8353425" cy="3743622"/>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dirty="0"/>
          </a:p>
        </p:txBody>
      </p:sp>
      <p:sp>
        <p:nvSpPr>
          <p:cNvPr id="4" name="文本占位符 3"/>
          <p:cNvSpPr>
            <a:spLocks noGrp="1"/>
          </p:cNvSpPr>
          <p:nvPr>
            <p:ph type="body" sz="half" idx="2"/>
          </p:nvPr>
        </p:nvSpPr>
        <p:spPr>
          <a:xfrm>
            <a:off x="395287" y="5522953"/>
            <a:ext cx="8353425" cy="804862"/>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日期占位符 7"/>
          <p:cNvSpPr>
            <a:spLocks noGrp="1"/>
          </p:cNvSpPr>
          <p:nvPr>
            <p:ph type="dt" sz="half" idx="10"/>
          </p:nvPr>
        </p:nvSpPr>
        <p:spPr/>
        <p:txBody>
          <a:bodyPr/>
          <a:lstStyle/>
          <a:p>
            <a:fld id="{73AA1BBA-CEB0-4622-BA2B-DCD4AABD4BA9}" type="datetime1">
              <a:rPr lang="zh-CN" altLang="en-US" smtClean="0"/>
              <a:pPr/>
              <a:t>2016/11/28</a:t>
            </a:fld>
            <a:endParaRPr lang="zh-CN" altLang="en-US" dirty="0"/>
          </a:p>
        </p:txBody>
      </p:sp>
      <p:sp>
        <p:nvSpPr>
          <p:cNvPr id="9" name="页脚占位符 8"/>
          <p:cNvSpPr>
            <a:spLocks noGrp="1"/>
          </p:cNvSpPr>
          <p:nvPr>
            <p:ph type="ftr" sz="quarter" idx="11"/>
          </p:nvPr>
        </p:nvSpPr>
        <p:spPr/>
        <p:txBody>
          <a:bodyPr/>
          <a:lstStyle/>
          <a:p>
            <a:r>
              <a:rPr lang="zh-CN" altLang="en-US" smtClean="0"/>
              <a:t>此处添加公司信息</a:t>
            </a:r>
            <a:endParaRPr lang="zh-CN" altLang="en-US" dirty="0"/>
          </a:p>
        </p:txBody>
      </p:sp>
      <p:sp>
        <p:nvSpPr>
          <p:cNvPr id="10" name="灯片编号占位符 9"/>
          <p:cNvSpPr>
            <a:spLocks noGrp="1"/>
          </p:cNvSpPr>
          <p:nvPr>
            <p:ph type="sldNum" sz="quarter" idx="12"/>
          </p:nvPr>
        </p:nvSpPr>
        <p:spPr/>
        <p:txBody>
          <a:bodyPr/>
          <a:lstStyle/>
          <a:p>
            <a:fld id="{49F4BA8F-7B64-4198-9505-0CB5D4D3B366}" type="slidenum">
              <a:rPr lang="zh-CN" altLang="en-US" smtClean="0"/>
              <a:pPr/>
              <a:t>‹#›</a:t>
            </a:fld>
            <a:endParaRPr lang="zh-CN" altLang="en-US" dirty="0"/>
          </a:p>
        </p:txBody>
      </p:sp>
    </p:spTree>
    <p:extLst>
      <p:ext uri="{BB962C8B-B14F-4D97-AF65-F5344CB8AC3E}">
        <p14:creationId xmlns:p14="http://schemas.microsoft.com/office/powerpoint/2010/main" val="267836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3" descr="E:\设计素材\下载 (6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1584"/>
          <a:stretch/>
        </p:blipFill>
        <p:spPr bwMode="auto">
          <a:xfrm>
            <a:off x="-1" y="6376987"/>
            <a:ext cx="9144001" cy="4810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E:\设计素材\下载 (25).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48"/>
            <a:ext cx="9144000" cy="3048026"/>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2" name="直接连接符 11"/>
          <p:cNvCxnSpPr/>
          <p:nvPr userDrawn="1"/>
        </p:nvCxnSpPr>
        <p:spPr>
          <a:xfrm>
            <a:off x="-1" y="3077232"/>
            <a:ext cx="9144001" cy="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lvl1pPr>
              <a:defRPr>
                <a:solidFill>
                  <a:schemeClr val="tx1">
                    <a:lumMod val="75000"/>
                    <a:lumOff val="25000"/>
                  </a:schemeClr>
                </a:solidFill>
              </a:defRPr>
            </a:lvl1pPr>
          </a:lstStyle>
          <a:p>
            <a:fld id="{A5CC1532-F6AC-4C0F-9262-7D09BE731876}" type="datetime1">
              <a:rPr lang="zh-CN" altLang="en-US" smtClean="0"/>
              <a:pPr/>
              <a:t>2016/11/28</a:t>
            </a:fld>
            <a:endParaRPr lang="zh-CN" altLang="en-US"/>
          </a:p>
        </p:txBody>
      </p:sp>
      <p:sp>
        <p:nvSpPr>
          <p:cNvPr id="5" name="页脚占位符 4"/>
          <p:cNvSpPr>
            <a:spLocks noGrp="1"/>
          </p:cNvSpPr>
          <p:nvPr>
            <p:ph type="ftr" sz="quarter" idx="11"/>
          </p:nvPr>
        </p:nvSpPr>
        <p:spPr/>
        <p:txBody>
          <a:bodyPr/>
          <a:lstStyle>
            <a:lvl1pPr>
              <a:defRPr>
                <a:solidFill>
                  <a:schemeClr val="tx1">
                    <a:lumMod val="75000"/>
                    <a:lumOff val="25000"/>
                  </a:schemeClr>
                </a:solidFill>
              </a:defRPr>
            </a:lvl1pPr>
          </a:lstStyle>
          <a:p>
            <a:r>
              <a:rPr lang="zh-CN" altLang="en-US" smtClean="0"/>
              <a:t>此处添加公司信息</a:t>
            </a:r>
            <a:endParaRPr lang="zh-CN" altLang="en-US"/>
          </a:p>
        </p:txBody>
      </p:sp>
      <p:sp>
        <p:nvSpPr>
          <p:cNvPr id="6" name="灯片编号占位符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solidFill>
                  <a:schemeClr val="tx1">
                    <a:lumMod val="75000"/>
                    <a:lumOff val="25000"/>
                  </a:schemeClr>
                </a:solidFill>
              </a:defRPr>
            </a:lvl1pPr>
          </a:lstStyle>
          <a:p>
            <a:fld id="{49F4BA8F-7B64-4198-9505-0CB5D4D3B366}" type="slidenum">
              <a:rPr lang="zh-CN" altLang="en-US" smtClean="0"/>
              <a:pPr/>
              <a:t>‹#›</a:t>
            </a:fld>
            <a:endParaRPr lang="zh-CN" altLang="en-US" dirty="0" smtClean="0"/>
          </a:p>
        </p:txBody>
      </p:sp>
      <p:sp>
        <p:nvSpPr>
          <p:cNvPr id="13" name="矩形 12"/>
          <p:cNvSpPr/>
          <p:nvPr userDrawn="1"/>
        </p:nvSpPr>
        <p:spPr>
          <a:xfrm>
            <a:off x="395536" y="271121"/>
            <a:ext cx="1368152" cy="504056"/>
          </a:xfrm>
          <a:prstGeom prst="rect">
            <a:avLst/>
          </a:prstGeom>
          <a:solidFill>
            <a:srgbClr val="F8F8F8"/>
          </a:solidFill>
          <a:ln w="9525">
            <a:solidFill>
              <a:srgbClr val="DDDD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dirty="0" smtClean="0">
                <a:solidFill>
                  <a:srgbClr val="4D4D4D"/>
                </a:solidFill>
              </a:rPr>
              <a:t>LOGO</a:t>
            </a:r>
            <a:endParaRPr lang="zh-CN" altLang="en-US" b="1" dirty="0">
              <a:solidFill>
                <a:srgbClr val="4D4D4D"/>
              </a:solidFill>
            </a:endParaRPr>
          </a:p>
        </p:txBody>
      </p:sp>
      <p:sp>
        <p:nvSpPr>
          <p:cNvPr id="2" name="标题 1"/>
          <p:cNvSpPr>
            <a:spLocks noGrp="1"/>
          </p:cNvSpPr>
          <p:nvPr>
            <p:ph type="title"/>
          </p:nvPr>
        </p:nvSpPr>
        <p:spPr>
          <a:xfrm>
            <a:off x="395288" y="4005064"/>
            <a:ext cx="8353425" cy="750292"/>
          </a:xfrm>
        </p:spPr>
        <p:txBody>
          <a:bodyPr anchor="t">
            <a:normAutofit/>
          </a:bodyPr>
          <a:lstStyle>
            <a:lvl1pPr algn="r">
              <a:defRPr sz="3200" b="1" cap="all">
                <a:solidFill>
                  <a:schemeClr val="tx1"/>
                </a:solidFill>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395288" y="3603227"/>
            <a:ext cx="8353425" cy="401836"/>
          </a:xfrm>
        </p:spPr>
        <p:txBody>
          <a:bodyPr anchor="b"/>
          <a:lstStyle>
            <a:lvl1pPr marL="0" indent="0" algn="r">
              <a:buNone/>
              <a:defRPr sz="20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19249516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封底幻灯片">
    <p:spTree>
      <p:nvGrpSpPr>
        <p:cNvPr id="1" name=""/>
        <p:cNvGrpSpPr/>
        <p:nvPr/>
      </p:nvGrpSpPr>
      <p:grpSpPr>
        <a:xfrm>
          <a:off x="0" y="0"/>
          <a:ext cx="0" cy="0"/>
          <a:chOff x="0" y="0"/>
          <a:chExt cx="0" cy="0"/>
        </a:xfrm>
      </p:grpSpPr>
      <p:pic>
        <p:nvPicPr>
          <p:cNvPr id="10" name="Picture 3" descr="E:\设计素材\下载 (6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1584"/>
          <a:stretch/>
        </p:blipFill>
        <p:spPr bwMode="auto">
          <a:xfrm>
            <a:off x="-1" y="6376987"/>
            <a:ext cx="9144001" cy="4810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E:\设计素材\下载 (25).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48"/>
            <a:ext cx="9144000" cy="3048026"/>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2" name="直接连接符 11"/>
          <p:cNvCxnSpPr/>
          <p:nvPr userDrawn="1"/>
        </p:nvCxnSpPr>
        <p:spPr>
          <a:xfrm>
            <a:off x="-1" y="3077232"/>
            <a:ext cx="9144001" cy="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395287" y="3501008"/>
            <a:ext cx="8353425" cy="792088"/>
          </a:xfrm>
        </p:spPr>
        <p:txBody>
          <a:bodyPr/>
          <a:lstStyle>
            <a:lvl1pPr algn="l">
              <a:defRPr b="1">
                <a:solidFill>
                  <a:schemeClr val="tx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95287" y="4293096"/>
            <a:ext cx="8353425" cy="504056"/>
          </a:xfrm>
        </p:spPr>
        <p:txBody>
          <a:bodyPr/>
          <a:lstStyle>
            <a:lvl1pPr marL="0" indent="0" algn="l">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solidFill>
                  <a:schemeClr val="tx1">
                    <a:lumMod val="75000"/>
                    <a:lumOff val="25000"/>
                  </a:schemeClr>
                </a:solidFill>
              </a:defRPr>
            </a:lvl1pPr>
          </a:lstStyle>
          <a:p>
            <a:fld id="{35FCD105-2A29-4E1C-AEE0-6E903EDBE46B}" type="datetime1">
              <a:rPr lang="zh-CN" altLang="en-US" smtClean="0"/>
              <a:pPr/>
              <a:t>2016/11/28</a:t>
            </a:fld>
            <a:endParaRPr lang="zh-CN" altLang="en-US"/>
          </a:p>
        </p:txBody>
      </p:sp>
      <p:sp>
        <p:nvSpPr>
          <p:cNvPr id="5" name="页脚占位符 4"/>
          <p:cNvSpPr>
            <a:spLocks noGrp="1"/>
          </p:cNvSpPr>
          <p:nvPr>
            <p:ph type="ftr" sz="quarter" idx="11"/>
          </p:nvPr>
        </p:nvSpPr>
        <p:spPr/>
        <p:txBody>
          <a:bodyPr/>
          <a:lstStyle>
            <a:lvl1pPr>
              <a:defRPr>
                <a:solidFill>
                  <a:schemeClr val="tx1">
                    <a:lumMod val="75000"/>
                    <a:lumOff val="25000"/>
                  </a:schemeClr>
                </a:solidFill>
              </a:defRPr>
            </a:lvl1pPr>
          </a:lstStyle>
          <a:p>
            <a:r>
              <a:rPr lang="zh-CN" altLang="en-US" smtClean="0"/>
              <a:t>此处添加公司信息</a:t>
            </a:r>
            <a:endParaRPr lang="zh-CN" altLang="en-US"/>
          </a:p>
        </p:txBody>
      </p:sp>
      <p:sp>
        <p:nvSpPr>
          <p:cNvPr id="6" name="灯片编号占位符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solidFill>
                  <a:schemeClr val="tx1">
                    <a:lumMod val="75000"/>
                    <a:lumOff val="25000"/>
                  </a:schemeClr>
                </a:solidFill>
              </a:defRPr>
            </a:lvl1pPr>
          </a:lstStyle>
          <a:p>
            <a:fld id="{49F4BA8F-7B64-4198-9505-0CB5D4D3B366}" type="slidenum">
              <a:rPr lang="zh-CN" altLang="en-US" smtClean="0"/>
              <a:pPr/>
              <a:t>‹#›</a:t>
            </a:fld>
            <a:endParaRPr lang="zh-CN" altLang="en-US" dirty="0" smtClean="0"/>
          </a:p>
        </p:txBody>
      </p:sp>
      <p:sp>
        <p:nvSpPr>
          <p:cNvPr id="13" name="矩形 12"/>
          <p:cNvSpPr/>
          <p:nvPr userDrawn="1"/>
        </p:nvSpPr>
        <p:spPr>
          <a:xfrm>
            <a:off x="395536" y="271121"/>
            <a:ext cx="1368152" cy="504056"/>
          </a:xfrm>
          <a:prstGeom prst="rect">
            <a:avLst/>
          </a:prstGeom>
          <a:solidFill>
            <a:srgbClr val="F8F8F8"/>
          </a:solidFill>
          <a:ln w="9525">
            <a:solidFill>
              <a:srgbClr val="DDDD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b="1" dirty="0" smtClean="0">
                <a:solidFill>
                  <a:srgbClr val="4D4D4D"/>
                </a:solidFill>
              </a:rPr>
              <a:t>LOGO</a:t>
            </a:r>
            <a:endParaRPr lang="zh-CN" altLang="en-US" b="1" dirty="0">
              <a:solidFill>
                <a:srgbClr val="4D4D4D"/>
              </a:solidFill>
            </a:endParaRPr>
          </a:p>
        </p:txBody>
      </p:sp>
    </p:spTree>
    <p:extLst>
      <p:ext uri="{BB962C8B-B14F-4D97-AF65-F5344CB8AC3E}">
        <p14:creationId xmlns:p14="http://schemas.microsoft.com/office/powerpoint/2010/main" val="279753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Aft>
                <a:spcPts val="400"/>
              </a:spcAft>
              <a:defRPr/>
            </a:lvl1pPr>
            <a:lvl2pPr>
              <a:spcAft>
                <a:spcPts val="400"/>
              </a:spcAft>
              <a:defRPr/>
            </a:lvl2pPr>
            <a:lvl3pPr>
              <a:spcAft>
                <a:spcPts val="400"/>
              </a:spcAft>
              <a:defRPr/>
            </a:lvl3pPr>
            <a:lvl4pPr>
              <a:spcAft>
                <a:spcPts val="400"/>
              </a:spcAft>
              <a:defRPr/>
            </a:lvl4pPr>
            <a:lvl5pPr>
              <a:spcAft>
                <a:spcPts val="400"/>
              </a:spcAft>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B5CFBD6D-B5CF-4172-9A2C-EDB32D64EB8E}" type="datetime1">
              <a:rPr lang="zh-CN" altLang="en-US" smtClean="0"/>
              <a:pPr/>
              <a:t>2016/11/28</a:t>
            </a:fld>
            <a:endParaRPr lang="zh-CN" altLang="en-US"/>
          </a:p>
        </p:txBody>
      </p:sp>
      <p:sp>
        <p:nvSpPr>
          <p:cNvPr id="5" name="页脚占位符 4"/>
          <p:cNvSpPr>
            <a:spLocks noGrp="1"/>
          </p:cNvSpPr>
          <p:nvPr>
            <p:ph type="ftr" sz="quarter" idx="11"/>
          </p:nvPr>
        </p:nvSpPr>
        <p:spPr/>
        <p:txBody>
          <a:bodyPr/>
          <a:lstStyle/>
          <a:p>
            <a:r>
              <a:rPr lang="zh-CN" altLang="en-US" smtClean="0"/>
              <a:t>此处添加公司信息</a:t>
            </a:r>
            <a:endParaRPr lang="zh-CN" altLang="en-US"/>
          </a:p>
        </p:txBody>
      </p:sp>
      <p:sp>
        <p:nvSpPr>
          <p:cNvPr id="6" name="灯片编号占位符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19054520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7" y="1125538"/>
            <a:ext cx="4105275"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3437" y="1125538"/>
            <a:ext cx="4105275"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p>
            <a:fld id="{FC0F3202-57DB-4DFC-BD72-260507B63603}" type="datetime1">
              <a:rPr lang="zh-CN" altLang="en-US" smtClean="0"/>
              <a:pPr/>
              <a:t>2016/11/28</a:t>
            </a:fld>
            <a:endParaRPr lang="zh-CN" altLang="en-US"/>
          </a:p>
        </p:txBody>
      </p:sp>
      <p:sp>
        <p:nvSpPr>
          <p:cNvPr id="6" name="页脚占位符 5"/>
          <p:cNvSpPr>
            <a:spLocks noGrp="1"/>
          </p:cNvSpPr>
          <p:nvPr>
            <p:ph type="ftr" sz="quarter" idx="11"/>
          </p:nvPr>
        </p:nvSpPr>
        <p:spPr/>
        <p:txBody>
          <a:bodyPr/>
          <a:lstStyle/>
          <a:p>
            <a:r>
              <a:rPr lang="zh-CN" altLang="en-US" smtClean="0"/>
              <a:t>此处添加公司信息</a:t>
            </a:r>
            <a:endParaRPr lang="zh-CN" altLang="en-US"/>
          </a:p>
        </p:txBody>
      </p:sp>
      <p:sp>
        <p:nvSpPr>
          <p:cNvPr id="7" name="灯片编号占位符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19527128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95288" y="1125538"/>
            <a:ext cx="4105275" cy="639762"/>
          </a:xfrm>
        </p:spPr>
        <p:txBody>
          <a:bodyPr anchor="ctr" anchorCtr="0"/>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395288" y="1844824"/>
            <a:ext cx="4102100" cy="446390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3437" y="1125538"/>
            <a:ext cx="4105275" cy="639762"/>
          </a:xfrm>
        </p:spPr>
        <p:txBody>
          <a:bodyPr anchor="ctr" anchorCtr="0"/>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44824"/>
            <a:ext cx="4103688" cy="446390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2C3056D-84FF-4D4F-BCFE-7D7525594891}" type="datetime1">
              <a:rPr lang="zh-CN" altLang="en-US" smtClean="0"/>
              <a:pPr/>
              <a:t>2016/11/28</a:t>
            </a:fld>
            <a:endParaRPr lang="zh-CN" altLang="en-US"/>
          </a:p>
        </p:txBody>
      </p:sp>
      <p:sp>
        <p:nvSpPr>
          <p:cNvPr id="8" name="页脚占位符 7"/>
          <p:cNvSpPr>
            <a:spLocks noGrp="1"/>
          </p:cNvSpPr>
          <p:nvPr>
            <p:ph type="ftr" sz="quarter" idx="11"/>
          </p:nvPr>
        </p:nvSpPr>
        <p:spPr/>
        <p:txBody>
          <a:bodyPr/>
          <a:lstStyle/>
          <a:p>
            <a:r>
              <a:rPr lang="zh-CN" altLang="en-US" smtClean="0"/>
              <a:t>此处添加公司信息</a:t>
            </a:r>
            <a:endParaRPr lang="zh-CN" altLang="en-US"/>
          </a:p>
        </p:txBody>
      </p:sp>
      <p:sp>
        <p:nvSpPr>
          <p:cNvPr id="9" name="灯片编号占位符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7204371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日期占位符 5"/>
          <p:cNvSpPr>
            <a:spLocks noGrp="1"/>
          </p:cNvSpPr>
          <p:nvPr>
            <p:ph type="dt" sz="half" idx="10"/>
          </p:nvPr>
        </p:nvSpPr>
        <p:spPr/>
        <p:txBody>
          <a:bodyPr/>
          <a:lstStyle/>
          <a:p>
            <a:fld id="{73AA1BBA-CEB0-4622-BA2B-DCD4AABD4BA9}" type="datetime1">
              <a:rPr lang="zh-CN" altLang="en-US" smtClean="0"/>
              <a:pPr/>
              <a:t>2016/11/28</a:t>
            </a:fld>
            <a:endParaRPr lang="zh-CN" altLang="en-US" dirty="0"/>
          </a:p>
        </p:txBody>
      </p:sp>
      <p:sp>
        <p:nvSpPr>
          <p:cNvPr id="7" name="页脚占位符 6"/>
          <p:cNvSpPr>
            <a:spLocks noGrp="1"/>
          </p:cNvSpPr>
          <p:nvPr>
            <p:ph type="ftr" sz="quarter" idx="11"/>
          </p:nvPr>
        </p:nvSpPr>
        <p:spPr/>
        <p:txBody>
          <a:bodyPr/>
          <a:lstStyle/>
          <a:p>
            <a:r>
              <a:rPr lang="zh-CN" altLang="en-US" smtClean="0"/>
              <a:t>此处添加公司信息</a:t>
            </a:r>
            <a:endParaRPr lang="zh-CN" altLang="en-US" dirty="0"/>
          </a:p>
        </p:txBody>
      </p:sp>
      <p:sp>
        <p:nvSpPr>
          <p:cNvPr id="8" name="灯片编号占位符 7"/>
          <p:cNvSpPr>
            <a:spLocks noGrp="1"/>
          </p:cNvSpPr>
          <p:nvPr>
            <p:ph type="sldNum" sz="quarter" idx="12"/>
          </p:nvPr>
        </p:nvSpPr>
        <p:spPr/>
        <p:txBody>
          <a:bodyPr/>
          <a:lstStyle/>
          <a:p>
            <a:fld id="{49F4BA8F-7B64-4198-9505-0CB5D4D3B366}" type="slidenum">
              <a:rPr lang="zh-CN" altLang="en-US" smtClean="0"/>
              <a:pPr/>
              <a:t>‹#›</a:t>
            </a:fld>
            <a:endParaRPr lang="zh-CN" altLang="en-US" dirty="0"/>
          </a:p>
        </p:txBody>
      </p:sp>
    </p:spTree>
    <p:extLst>
      <p:ext uri="{BB962C8B-B14F-4D97-AF65-F5344CB8AC3E}">
        <p14:creationId xmlns:p14="http://schemas.microsoft.com/office/powerpoint/2010/main" val="358094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23E8E1-D7D1-4E96-AFE3-CFE14CBD6013}" type="datetime1">
              <a:rPr lang="zh-CN" altLang="en-US" smtClean="0"/>
              <a:pPr/>
              <a:t>2016/11/28</a:t>
            </a:fld>
            <a:endParaRPr lang="zh-CN" altLang="en-US"/>
          </a:p>
        </p:txBody>
      </p:sp>
      <p:sp>
        <p:nvSpPr>
          <p:cNvPr id="3" name="页脚占位符 2"/>
          <p:cNvSpPr>
            <a:spLocks noGrp="1"/>
          </p:cNvSpPr>
          <p:nvPr>
            <p:ph type="ftr" sz="quarter" idx="11"/>
          </p:nvPr>
        </p:nvSpPr>
        <p:spPr/>
        <p:txBody>
          <a:bodyPr/>
          <a:lstStyle/>
          <a:p>
            <a:r>
              <a:rPr lang="zh-CN" altLang="en-US" smtClean="0"/>
              <a:t>此处添加公司信息</a:t>
            </a:r>
            <a:endParaRPr lang="zh-CN" altLang="en-US"/>
          </a:p>
        </p:txBody>
      </p:sp>
      <p:sp>
        <p:nvSpPr>
          <p:cNvPr id="4" name="灯片编号占位符 3"/>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130703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5288" y="273050"/>
            <a:ext cx="8353425" cy="708025"/>
          </a:xfrm>
        </p:spPr>
        <p:txBody>
          <a:bodyPr vert="horz" lIns="91440" tIns="45720" rIns="91440" bIns="45720" rtlCol="0" anchor="ctr">
            <a:normAutofit/>
          </a:bodyPr>
          <a:lstStyle>
            <a:lvl1pPr>
              <a:defRPr lang="zh-CN" altLang="en-US"/>
            </a:lvl1pPr>
          </a:lstStyle>
          <a:p>
            <a:pPr marL="0" lvl="0"/>
            <a:r>
              <a:rPr lang="zh-CN" altLang="en-US" smtClean="0"/>
              <a:t>单击此处编辑母版标题样式</a:t>
            </a:r>
            <a:endParaRPr lang="zh-CN" altLang="en-US"/>
          </a:p>
        </p:txBody>
      </p:sp>
      <p:sp>
        <p:nvSpPr>
          <p:cNvPr id="3" name="内容占位符 2"/>
          <p:cNvSpPr>
            <a:spLocks noGrp="1"/>
          </p:cNvSpPr>
          <p:nvPr>
            <p:ph idx="1"/>
          </p:nvPr>
        </p:nvSpPr>
        <p:spPr>
          <a:xfrm>
            <a:off x="395536" y="1125538"/>
            <a:ext cx="5173663" cy="5183187"/>
          </a:xfrm>
          <a:ln>
            <a:solidFill>
              <a:schemeClr val="tx2"/>
            </a:solidFill>
          </a:ln>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5652120" y="1125538"/>
            <a:ext cx="3070225" cy="5183187"/>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3F59C1F-EAEB-4161-A355-8EC5A97D3281}" type="datetime1">
              <a:rPr lang="zh-CN" altLang="en-US" smtClean="0"/>
              <a:pPr/>
              <a:t>2016/11/28</a:t>
            </a:fld>
            <a:endParaRPr lang="zh-CN" altLang="en-US"/>
          </a:p>
        </p:txBody>
      </p:sp>
      <p:sp>
        <p:nvSpPr>
          <p:cNvPr id="6" name="页脚占位符 5"/>
          <p:cNvSpPr>
            <a:spLocks noGrp="1"/>
          </p:cNvSpPr>
          <p:nvPr>
            <p:ph type="ftr" sz="quarter" idx="11"/>
          </p:nvPr>
        </p:nvSpPr>
        <p:spPr/>
        <p:txBody>
          <a:bodyPr/>
          <a:lstStyle/>
          <a:p>
            <a:r>
              <a:rPr lang="zh-CN" altLang="en-US" smtClean="0"/>
              <a:t>此处添加公司信息</a:t>
            </a:r>
            <a:endParaRPr lang="zh-CN" altLang="en-US"/>
          </a:p>
        </p:txBody>
      </p:sp>
      <p:sp>
        <p:nvSpPr>
          <p:cNvPr id="7" name="灯片编号占位符 6"/>
          <p:cNvSpPr>
            <a:spLocks noGrp="1"/>
          </p:cNvSpPr>
          <p:nvPr>
            <p:ph type="sldNum" sz="quarter" idx="12"/>
          </p:nvPr>
        </p:nvSpPr>
        <p:spPr/>
        <p:txBody>
          <a:bodyPr/>
          <a:lstStyle>
            <a:lvl1pPr algn="r">
              <a:defRPr/>
            </a:lvl1pPr>
          </a:lstStyle>
          <a:p>
            <a:fld id="{49F4BA8F-7B64-4198-9505-0CB5D4D3B366}" type="slidenum">
              <a:rPr lang="zh-CN" altLang="en-US" smtClean="0"/>
              <a:pPr/>
              <a:t>‹#›</a:t>
            </a:fld>
            <a:endParaRPr lang="zh-CN" altLang="en-US" dirty="0" smtClean="0"/>
          </a:p>
        </p:txBody>
      </p:sp>
    </p:spTree>
    <p:extLst>
      <p:ext uri="{BB962C8B-B14F-4D97-AF65-F5344CB8AC3E}">
        <p14:creationId xmlns:p14="http://schemas.microsoft.com/office/powerpoint/2010/main" val="300449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descr="E:\设计素材\下载 (60).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61584"/>
          <a:stretch/>
        </p:blipFill>
        <p:spPr bwMode="auto">
          <a:xfrm>
            <a:off x="-1" y="6376987"/>
            <a:ext cx="9144001" cy="4810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E:\设计素材\下载 (25).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a:stretch/>
        </p:blipFill>
        <p:spPr bwMode="auto">
          <a:xfrm>
            <a:off x="0" y="3448"/>
            <a:ext cx="9144000" cy="104928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395289" y="311867"/>
            <a:ext cx="8353424" cy="72072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95289" y="1196752"/>
            <a:ext cx="8353424" cy="511197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395288" y="6453336"/>
            <a:ext cx="2133600" cy="268139"/>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fld id="{73AA1BBA-CEB0-4622-BA2B-DCD4AABD4BA9}" type="datetime1">
              <a:rPr lang="zh-CN" altLang="en-US" smtClean="0"/>
              <a:pPr/>
              <a:t>2016/11/28</a:t>
            </a:fld>
            <a:endParaRPr lang="zh-CN" altLang="en-US" dirty="0"/>
          </a:p>
        </p:txBody>
      </p:sp>
      <p:sp>
        <p:nvSpPr>
          <p:cNvPr id="5" name="页脚占位符 4"/>
          <p:cNvSpPr>
            <a:spLocks noGrp="1"/>
          </p:cNvSpPr>
          <p:nvPr>
            <p:ph type="ftr" sz="quarter" idx="3"/>
          </p:nvPr>
        </p:nvSpPr>
        <p:spPr>
          <a:xfrm>
            <a:off x="3124200" y="6453336"/>
            <a:ext cx="2895600" cy="268139"/>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r>
              <a:rPr lang="zh-CN" altLang="en-US" smtClean="0"/>
              <a:t>此处添加公司信息</a:t>
            </a:r>
            <a:endParaRPr lang="zh-CN" altLang="en-US" dirty="0"/>
          </a:p>
        </p:txBody>
      </p:sp>
      <p:sp>
        <p:nvSpPr>
          <p:cNvPr id="6" name="灯片编号占位符 5"/>
          <p:cNvSpPr>
            <a:spLocks noGrp="1"/>
          </p:cNvSpPr>
          <p:nvPr>
            <p:ph type="sldNum" sz="quarter" idx="4"/>
          </p:nvPr>
        </p:nvSpPr>
        <p:spPr>
          <a:xfrm>
            <a:off x="6615113" y="6453336"/>
            <a:ext cx="2133600" cy="268139"/>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49F4BA8F-7B64-4198-9505-0CB5D4D3B366}" type="slidenum">
              <a:rPr lang="zh-CN" altLang="en-US" smtClean="0"/>
              <a:pPr/>
              <a:t>‹#›</a:t>
            </a:fld>
            <a:endParaRPr lang="zh-CN" altLang="en-US" dirty="0"/>
          </a:p>
        </p:txBody>
      </p:sp>
      <p:sp>
        <p:nvSpPr>
          <p:cNvPr id="15" name="矩形 14"/>
          <p:cNvSpPr/>
          <p:nvPr/>
        </p:nvSpPr>
        <p:spPr>
          <a:xfrm>
            <a:off x="7380312" y="335158"/>
            <a:ext cx="1368152" cy="504056"/>
          </a:xfrm>
          <a:prstGeom prst="rect">
            <a:avLst/>
          </a:prstGeom>
          <a:solidFill>
            <a:srgbClr val="F8F8F8"/>
          </a:solidFill>
          <a:ln w="9525">
            <a:solidFill>
              <a:srgbClr val="DDDD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4D4D4D"/>
                </a:solidFill>
              </a:rPr>
              <a:t>LOGO</a:t>
            </a:r>
            <a:endParaRPr lang="zh-CN" altLang="en-US" b="1" dirty="0">
              <a:solidFill>
                <a:srgbClr val="4D4D4D"/>
              </a:solidFill>
            </a:endParaRPr>
          </a:p>
        </p:txBody>
      </p:sp>
      <p:cxnSp>
        <p:nvCxnSpPr>
          <p:cNvPr id="11" name="直接连接符 10"/>
          <p:cNvCxnSpPr/>
          <p:nvPr/>
        </p:nvCxnSpPr>
        <p:spPr>
          <a:xfrm>
            <a:off x="-1" y="1086082"/>
            <a:ext cx="9144001" cy="0"/>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34821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1" r:id="rId3"/>
    <p:sldLayoutId id="2147483650" r:id="rId4"/>
    <p:sldLayoutId id="2147483652" r:id="rId5"/>
    <p:sldLayoutId id="2147483653" r:id="rId6"/>
    <p:sldLayoutId id="2147483654" r:id="rId7"/>
    <p:sldLayoutId id="2147483655" r:id="rId8"/>
    <p:sldLayoutId id="2147483656" r:id="rId9"/>
    <p:sldLayoutId id="2147483657" r:id="rId10"/>
  </p:sldLayoutIdLst>
  <p:timing>
    <p:tnLst>
      <p:par>
        <p:cTn id="1" dur="indefinite" restart="never" nodeType="tmRoot"/>
      </p:par>
    </p:tnLst>
  </p:timing>
  <p:hf hdr="0"/>
  <p:txStyles>
    <p:titleStyle>
      <a:lvl1pPr algn="l" defTabSz="914400" rtl="0" eaLnBrk="1" latinLnBrk="0" hangingPunct="1">
        <a:spcBef>
          <a:spcPct val="0"/>
        </a:spcBef>
        <a:buNone/>
        <a:defRPr sz="3200" b="0" kern="1200">
          <a:solidFill>
            <a:schemeClr val="bg1"/>
          </a:solidFill>
          <a:latin typeface="+mj-lt"/>
          <a:ea typeface="+mj-ea"/>
          <a:cs typeface="+mj-cs"/>
        </a:defRPr>
      </a:lvl1pPr>
    </p:titleStyle>
    <p:bodyStyle>
      <a:lvl1pPr marL="342900" indent="-342900" algn="l" defTabSz="914400" rtl="0" eaLnBrk="1" fontAlgn="ctr" latinLnBrk="0" hangingPunct="1">
        <a:lnSpc>
          <a:spcPct val="100000"/>
        </a:lnSpc>
        <a:spcBef>
          <a:spcPts val="0"/>
        </a:spcBef>
        <a:spcAft>
          <a:spcPts val="400"/>
        </a:spcAft>
        <a:buSzPct val="70000"/>
        <a:buFont typeface="Wingdings" pitchFamily="2" charset="2"/>
        <a:buChar char="l"/>
        <a:defRPr sz="2400" b="1" kern="1200">
          <a:solidFill>
            <a:schemeClr val="tx1"/>
          </a:solidFill>
          <a:latin typeface="+mn-lt"/>
          <a:ea typeface="+mn-ea"/>
          <a:cs typeface="+mn-cs"/>
        </a:defRPr>
      </a:lvl1pPr>
      <a:lvl2pPr marL="742950" indent="-285750" algn="l" defTabSz="914400" rtl="0" eaLnBrk="1" fontAlgn="ctr" latinLnBrk="0" hangingPunct="1">
        <a:lnSpc>
          <a:spcPct val="100000"/>
        </a:lnSpc>
        <a:spcBef>
          <a:spcPts val="0"/>
        </a:spcBef>
        <a:spcAft>
          <a:spcPts val="400"/>
        </a:spcAft>
        <a:buSzPct val="70000"/>
        <a:buFont typeface="Wingdings" pitchFamily="2" charset="2"/>
        <a:buChar char="l"/>
        <a:defRPr sz="2000" kern="1200">
          <a:solidFill>
            <a:schemeClr val="tx1"/>
          </a:solidFill>
          <a:latin typeface="+mn-lt"/>
          <a:ea typeface="+mn-ea"/>
          <a:cs typeface="+mn-cs"/>
        </a:defRPr>
      </a:lvl2pPr>
      <a:lvl3pPr marL="1143000" indent="-228600" algn="l" defTabSz="914400" rtl="0" eaLnBrk="1" fontAlgn="ctr" latinLnBrk="0" hangingPunct="1">
        <a:lnSpc>
          <a:spcPct val="100000"/>
        </a:lnSpc>
        <a:spcBef>
          <a:spcPts val="0"/>
        </a:spcBef>
        <a:spcAft>
          <a:spcPts val="400"/>
        </a:spcAft>
        <a:buSzPct val="70000"/>
        <a:buFont typeface="Wingdings" pitchFamily="2" charset="2"/>
        <a:buChar char="l"/>
        <a:defRPr sz="1800" kern="1200">
          <a:solidFill>
            <a:schemeClr val="tx1"/>
          </a:solidFill>
          <a:latin typeface="+mn-lt"/>
          <a:ea typeface="+mn-ea"/>
          <a:cs typeface="+mn-cs"/>
        </a:defRPr>
      </a:lvl3pPr>
      <a:lvl4pPr marL="1600200" indent="-228600" algn="l" defTabSz="914400" rtl="0" eaLnBrk="1" fontAlgn="ctr" latinLnBrk="0" hangingPunct="1">
        <a:lnSpc>
          <a:spcPct val="100000"/>
        </a:lnSpc>
        <a:spcBef>
          <a:spcPts val="0"/>
        </a:spcBef>
        <a:spcAft>
          <a:spcPts val="400"/>
        </a:spcAft>
        <a:buSzPct val="70000"/>
        <a:buFont typeface="Wingdings" pitchFamily="2" charset="2"/>
        <a:buChar char="l"/>
        <a:defRPr sz="1600" kern="1200">
          <a:solidFill>
            <a:schemeClr val="tx1"/>
          </a:solidFill>
          <a:latin typeface="+mn-lt"/>
          <a:ea typeface="+mn-ea"/>
          <a:cs typeface="+mn-cs"/>
        </a:defRPr>
      </a:lvl4pPr>
      <a:lvl5pPr marL="2057400" indent="-228600" algn="l" defTabSz="914400" rtl="0" eaLnBrk="1" fontAlgn="ctr" latinLnBrk="0" hangingPunct="1">
        <a:lnSpc>
          <a:spcPct val="100000"/>
        </a:lnSpc>
        <a:spcBef>
          <a:spcPts val="0"/>
        </a:spcBef>
        <a:spcAft>
          <a:spcPts val="400"/>
        </a:spcAft>
        <a:buSzPct val="70000"/>
        <a:buFont typeface="Wingdings" pitchFamily="2" charset="2"/>
        <a:buChar char="l"/>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0.bin"/><Relationship Id="rId18" Type="http://schemas.openxmlformats.org/officeDocument/2006/relationships/image" Target="../media/image36.png"/><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31.wmf"/><Relationship Id="rId17" Type="http://schemas.openxmlformats.org/officeDocument/2006/relationships/image" Target="../media/image35.png"/><Relationship Id="rId2" Type="http://schemas.openxmlformats.org/officeDocument/2006/relationships/slideLayout" Target="../slideLayouts/slideLayout8.xml"/><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vmlDrawing" Target="../drawings/vmlDrawing3.vml"/><Relationship Id="rId6" Type="http://schemas.openxmlformats.org/officeDocument/2006/relationships/image" Target="../media/image28.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image" Target="../media/image33.png"/><Relationship Id="rId10" Type="http://schemas.openxmlformats.org/officeDocument/2006/relationships/image" Target="../media/image30.wmf"/><Relationship Id="rId19" Type="http://schemas.openxmlformats.org/officeDocument/2006/relationships/image" Target="../media/image37.png"/><Relationship Id="rId4" Type="http://schemas.openxmlformats.org/officeDocument/2006/relationships/image" Target="../media/image27.wmf"/><Relationship Id="rId9" Type="http://schemas.openxmlformats.org/officeDocument/2006/relationships/oleObject" Target="../embeddings/oleObject8.bin"/><Relationship Id="rId14" Type="http://schemas.openxmlformats.org/officeDocument/2006/relationships/image" Target="../media/image32.wmf"/></Relationships>
</file>

<file path=ppt/slides/_rels/slide24.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37.wmf"/><Relationship Id="rId2" Type="http://schemas.openxmlformats.org/officeDocument/2006/relationships/slideLayout" Target="../slideLayouts/slideLayout8.xml"/><Relationship Id="rId16" Type="http://schemas.openxmlformats.org/officeDocument/2006/relationships/image" Target="../media/image39.wmf"/><Relationship Id="rId1" Type="http://schemas.openxmlformats.org/officeDocument/2006/relationships/vmlDrawing" Target="../drawings/vmlDrawing4.vml"/><Relationship Id="rId6" Type="http://schemas.openxmlformats.org/officeDocument/2006/relationships/image" Target="../media/image34.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14.bin"/><Relationship Id="rId14" Type="http://schemas.openxmlformats.org/officeDocument/2006/relationships/image" Target="../media/image38.wmf"/></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44.wmf"/><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41.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21.bin"/><Relationship Id="rId14" Type="http://schemas.openxmlformats.org/officeDocument/2006/relationships/image" Target="../media/image3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395536" y="3933056"/>
            <a:ext cx="2448272" cy="792088"/>
          </a:xfrm>
        </p:spPr>
        <p:txBody>
          <a:bodyPr>
            <a:noAutofit/>
          </a:bodyPr>
          <a:lstStyle/>
          <a:p>
            <a:r>
              <a:rPr lang="zh-CN" altLang="zh-CN" sz="5400" dirty="0" smtClean="0">
                <a:ln w="9525">
                  <a:solidFill>
                    <a:schemeClr val="bg1"/>
                  </a:solidFill>
                  <a:prstDash val="solid"/>
                </a:ln>
                <a:effectLst>
                  <a:outerShdw blurRad="12700" dist="38100" dir="2700000" algn="tl" rotWithShape="0">
                    <a:schemeClr val="bg1">
                      <a:lumMod val="50000"/>
                    </a:schemeClr>
                  </a:outerShdw>
                </a:effectLst>
                <a:latin typeface="黑体" pitchFamily="49" charset="-122"/>
                <a:ea typeface="黑体" pitchFamily="49" charset="-122"/>
              </a:rPr>
              <a:t>概率论</a:t>
            </a:r>
            <a:endParaRPr lang="zh-CN" altLang="en-US" sz="5400" dirty="0">
              <a:ln w="9525">
                <a:solidFill>
                  <a:schemeClr val="bg1"/>
                </a:solidFill>
                <a:prstDash val="solid"/>
              </a:ln>
              <a:effectLst>
                <a:outerShdw blurRad="12700" dist="38100" dir="2700000" algn="tl" rotWithShape="0">
                  <a:schemeClr val="bg1">
                    <a:lumMod val="50000"/>
                  </a:schemeClr>
                </a:outerShdw>
              </a:effectLst>
            </a:endParaRPr>
          </a:p>
        </p:txBody>
      </p:sp>
      <p:sp>
        <p:nvSpPr>
          <p:cNvPr id="6" name="标题 6"/>
          <p:cNvSpPr txBox="1">
            <a:spLocks/>
          </p:cNvSpPr>
          <p:nvPr/>
        </p:nvSpPr>
        <p:spPr>
          <a:xfrm>
            <a:off x="384247" y="260648"/>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Tree>
    <p:extLst>
      <p:ext uri="{BB962C8B-B14F-4D97-AF65-F5344CB8AC3E}">
        <p14:creationId xmlns:p14="http://schemas.microsoft.com/office/powerpoint/2010/main" val="2157114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10</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6" name="矩形 15"/>
          <p:cNvSpPr/>
          <p:nvPr/>
        </p:nvSpPr>
        <p:spPr>
          <a:xfrm>
            <a:off x="683568" y="1268760"/>
            <a:ext cx="8064896" cy="1569660"/>
          </a:xfrm>
          <a:prstGeom prst="rect">
            <a:avLst/>
          </a:prstGeom>
        </p:spPr>
        <p:txBody>
          <a:bodyPr wrap="square">
            <a:spAutoFit/>
          </a:bodyPr>
          <a:lstStyle/>
          <a:p>
            <a:pPr marL="514350" indent="-514350">
              <a:buClr>
                <a:schemeClr val="tx1"/>
              </a:buClr>
              <a:buFont typeface="+mj-ea"/>
              <a:buAutoNum type="circleNumDbPlain" startAt="4"/>
            </a:pPr>
            <a:r>
              <a:rPr lang="zh-CN" altLang="en-US" sz="3200" dirty="0">
                <a:latin typeface="黑体" pitchFamily="49" charset="-122"/>
                <a:ea typeface="黑体" pitchFamily="49" charset="-122"/>
                <a:sym typeface="Symbol" panose="05050102010706020507" pitchFamily="18" charset="2"/>
              </a:rPr>
              <a:t>设随机试验为从装有三个白球</a:t>
            </a:r>
            <a:r>
              <a:rPr lang="en-US" altLang="zh-CN" sz="3200" dirty="0">
                <a:latin typeface="黑体" pitchFamily="49" charset="-122"/>
                <a:ea typeface="黑体" pitchFamily="49" charset="-122"/>
                <a:sym typeface="Symbol" panose="05050102010706020507" pitchFamily="18" charset="2"/>
              </a:rPr>
              <a:t>(</a:t>
            </a:r>
            <a:r>
              <a:rPr lang="zh-CN" altLang="en-US" sz="3200" dirty="0">
                <a:latin typeface="黑体" pitchFamily="49" charset="-122"/>
                <a:ea typeface="黑体" pitchFamily="49" charset="-122"/>
                <a:sym typeface="Symbol" panose="05050102010706020507" pitchFamily="18" charset="2"/>
              </a:rPr>
              <a:t>记号为</a:t>
            </a:r>
            <a:r>
              <a:rPr lang="en-US" altLang="zh-CN" sz="3200" dirty="0">
                <a:latin typeface="黑体" pitchFamily="49" charset="-122"/>
                <a:ea typeface="黑体" pitchFamily="49" charset="-122"/>
                <a:sym typeface="Symbol" panose="05050102010706020507" pitchFamily="18" charset="2"/>
              </a:rPr>
              <a:t>1,2,3)</a:t>
            </a:r>
            <a:r>
              <a:rPr lang="zh-CN" altLang="en-US" sz="3200" dirty="0">
                <a:latin typeface="黑体" pitchFamily="49" charset="-122"/>
                <a:ea typeface="黑体" pitchFamily="49" charset="-122"/>
                <a:sym typeface="Symbol" panose="05050102010706020507" pitchFamily="18" charset="2"/>
              </a:rPr>
              <a:t>与两个黑球</a:t>
            </a:r>
            <a:r>
              <a:rPr lang="en-US" altLang="zh-CN" sz="3200" dirty="0">
                <a:latin typeface="黑体" pitchFamily="49" charset="-122"/>
                <a:ea typeface="黑体" pitchFamily="49" charset="-122"/>
                <a:sym typeface="Symbol" panose="05050102010706020507" pitchFamily="18" charset="2"/>
              </a:rPr>
              <a:t>(</a:t>
            </a:r>
            <a:r>
              <a:rPr lang="zh-CN" altLang="en-US" sz="3200" dirty="0">
                <a:latin typeface="黑体" pitchFamily="49" charset="-122"/>
                <a:ea typeface="黑体" pitchFamily="49" charset="-122"/>
                <a:sym typeface="Symbol" panose="05050102010706020507" pitchFamily="18" charset="2"/>
              </a:rPr>
              <a:t>记号为</a:t>
            </a:r>
            <a:r>
              <a:rPr lang="en-US" altLang="zh-CN" sz="3200" dirty="0">
                <a:latin typeface="黑体" pitchFamily="49" charset="-122"/>
                <a:ea typeface="黑体" pitchFamily="49" charset="-122"/>
                <a:sym typeface="Symbol" panose="05050102010706020507" pitchFamily="18" charset="2"/>
              </a:rPr>
              <a:t>4,5)</a:t>
            </a:r>
            <a:r>
              <a:rPr lang="zh-CN" altLang="en-US" sz="3200" dirty="0">
                <a:latin typeface="黑体" pitchFamily="49" charset="-122"/>
                <a:ea typeface="黑体" pitchFamily="49" charset="-122"/>
                <a:sym typeface="Symbol" panose="05050102010706020507" pitchFamily="18" charset="2"/>
              </a:rPr>
              <a:t>的袋中任取两球</a:t>
            </a:r>
            <a:endParaRPr lang="zh-CN" altLang="en-US" sz="3200" dirty="0">
              <a:latin typeface="黑体" pitchFamily="49" charset="-122"/>
              <a:ea typeface="黑体" pitchFamily="49" charset="-122"/>
            </a:endParaRPr>
          </a:p>
        </p:txBody>
      </p:sp>
      <p:sp>
        <p:nvSpPr>
          <p:cNvPr id="2" name="矩形 1"/>
          <p:cNvSpPr/>
          <p:nvPr/>
        </p:nvSpPr>
        <p:spPr>
          <a:xfrm>
            <a:off x="1979712" y="3789040"/>
            <a:ext cx="6208751" cy="584775"/>
          </a:xfrm>
          <a:prstGeom prst="rect">
            <a:avLst/>
          </a:prstGeom>
        </p:spPr>
        <p:txBody>
          <a:bodyPr wrap="none">
            <a:spAutoFit/>
          </a:bodyPr>
          <a:lstStyle/>
          <a:p>
            <a:pPr>
              <a:buClr>
                <a:schemeClr val="tx1"/>
              </a:buClr>
            </a:pPr>
            <a:r>
              <a:rPr lang="en-US" altLang="zh-CN" sz="3200" i="1" dirty="0" smtClean="0">
                <a:latin typeface="Cambria Math" pitchFamily="18" charset="0"/>
                <a:ea typeface="黑体" pitchFamily="49" charset="-122"/>
                <a:cs typeface="Times New Roman" pitchFamily="18" charset="0"/>
              </a:rPr>
              <a:t>S </a:t>
            </a:r>
            <a:r>
              <a:rPr lang="en-US" altLang="zh-CN" sz="3200" dirty="0" smtClean="0">
                <a:latin typeface="Cambria Math" pitchFamily="18" charset="0"/>
                <a:ea typeface="黑体" pitchFamily="49" charset="-122"/>
                <a:cs typeface="Times New Roman" pitchFamily="18" charset="0"/>
              </a:rPr>
              <a:t>= </a:t>
            </a:r>
            <a:r>
              <a:rPr lang="en-US" altLang="zh-CN" sz="3200" dirty="0" smtClean="0">
                <a:latin typeface="黑体" pitchFamily="49" charset="-122"/>
                <a:ea typeface="黑体" pitchFamily="49" charset="-122"/>
                <a:cs typeface="Times New Roman" pitchFamily="18" charset="0"/>
              </a:rPr>
              <a:t>{</a:t>
            </a:r>
            <a:r>
              <a:rPr lang="en-US" altLang="zh-CN" sz="3200" dirty="0">
                <a:latin typeface="黑体" pitchFamily="49" charset="-122"/>
                <a:ea typeface="黑体" pitchFamily="49" charset="-122"/>
                <a:cs typeface="Times New Roman" pitchFamily="18" charset="0"/>
                <a:sym typeface="Symbol" panose="05050102010706020507" pitchFamily="18" charset="2"/>
              </a:rPr>
              <a:t>{</a:t>
            </a:r>
            <a:r>
              <a:rPr lang="zh-CN" altLang="en-US" sz="3200" dirty="0">
                <a:latin typeface="黑体" pitchFamily="49" charset="-122"/>
                <a:ea typeface="黑体" pitchFamily="49" charset="-122"/>
                <a:sym typeface="Symbol" panose="05050102010706020507" pitchFamily="18" charset="2"/>
              </a:rPr>
              <a:t>白</a:t>
            </a:r>
            <a:r>
              <a:rPr lang="en-US" altLang="zh-CN" sz="3200" dirty="0">
                <a:latin typeface="黑体" pitchFamily="49" charset="-122"/>
                <a:ea typeface="黑体" pitchFamily="49" charset="-122"/>
                <a:sym typeface="Symbol" panose="05050102010706020507" pitchFamily="18" charset="2"/>
              </a:rPr>
              <a:t>,</a:t>
            </a:r>
            <a:r>
              <a:rPr lang="zh-CN" altLang="en-US" sz="3200" dirty="0">
                <a:latin typeface="黑体" pitchFamily="49" charset="-122"/>
                <a:ea typeface="黑体" pitchFamily="49" charset="-122"/>
                <a:sym typeface="Symbol" panose="05050102010706020507" pitchFamily="18" charset="2"/>
              </a:rPr>
              <a:t>白</a:t>
            </a:r>
            <a:r>
              <a:rPr lang="en-US" altLang="zh-CN" sz="3200" dirty="0">
                <a:latin typeface="黑体" pitchFamily="49" charset="-122"/>
                <a:ea typeface="黑体" pitchFamily="49" charset="-122"/>
                <a:cs typeface="Times New Roman" pitchFamily="18" charset="0"/>
                <a:sym typeface="Symbol" panose="05050102010706020507" pitchFamily="18" charset="2"/>
              </a:rPr>
              <a:t>}</a:t>
            </a:r>
            <a:r>
              <a:rPr lang="en-US" altLang="zh-CN" sz="3200" dirty="0" smtClean="0">
                <a:latin typeface="Cambria Math" pitchFamily="18" charset="0"/>
                <a:cs typeface="Times New Roman" pitchFamily="18" charset="0"/>
                <a:sym typeface="Symbol" panose="05050102010706020507" pitchFamily="18" charset="2"/>
              </a:rPr>
              <a:t>, </a:t>
            </a:r>
            <a:r>
              <a:rPr lang="en-US" altLang="zh-CN" sz="3200" dirty="0">
                <a:latin typeface="黑体" pitchFamily="49" charset="-122"/>
                <a:ea typeface="黑体" pitchFamily="49" charset="-122"/>
                <a:cs typeface="Times New Roman" pitchFamily="18" charset="0"/>
                <a:sym typeface="Symbol" panose="05050102010706020507" pitchFamily="18" charset="2"/>
              </a:rPr>
              <a:t>{</a:t>
            </a:r>
            <a:r>
              <a:rPr lang="zh-CN" altLang="en-US" sz="3200" dirty="0">
                <a:latin typeface="黑体" pitchFamily="49" charset="-122"/>
                <a:ea typeface="黑体" pitchFamily="49" charset="-122"/>
                <a:sym typeface="Symbol" panose="05050102010706020507" pitchFamily="18" charset="2"/>
              </a:rPr>
              <a:t>黑</a:t>
            </a:r>
            <a:r>
              <a:rPr lang="en-US" altLang="zh-CN" sz="3200" dirty="0">
                <a:latin typeface="黑体" pitchFamily="49" charset="-122"/>
                <a:ea typeface="黑体" pitchFamily="49" charset="-122"/>
                <a:sym typeface="Symbol" panose="05050102010706020507" pitchFamily="18" charset="2"/>
              </a:rPr>
              <a:t>,</a:t>
            </a:r>
            <a:r>
              <a:rPr lang="zh-CN" altLang="en-US" sz="3200" dirty="0">
                <a:latin typeface="黑体" pitchFamily="49" charset="-122"/>
                <a:ea typeface="黑体" pitchFamily="49" charset="-122"/>
                <a:sym typeface="Symbol" panose="05050102010706020507" pitchFamily="18" charset="2"/>
              </a:rPr>
              <a:t>白</a:t>
            </a:r>
            <a:r>
              <a:rPr lang="en-US" altLang="zh-CN" sz="3200" dirty="0">
                <a:latin typeface="黑体" pitchFamily="49" charset="-122"/>
                <a:ea typeface="黑体" pitchFamily="49" charset="-122"/>
                <a:cs typeface="Times New Roman" pitchFamily="18" charset="0"/>
                <a:sym typeface="Symbol" panose="05050102010706020507" pitchFamily="18" charset="2"/>
              </a:rPr>
              <a:t>}</a:t>
            </a:r>
            <a:r>
              <a:rPr lang="zh-CN" altLang="en-US" sz="3200" dirty="0">
                <a:latin typeface="黑体" pitchFamily="49" charset="-122"/>
                <a:ea typeface="黑体" pitchFamily="49" charset="-122"/>
                <a:sym typeface="Symbol" panose="05050102010706020507" pitchFamily="18" charset="2"/>
              </a:rPr>
              <a:t>，</a:t>
            </a:r>
            <a:r>
              <a:rPr lang="en-US" altLang="zh-CN" sz="3200" dirty="0">
                <a:latin typeface="黑体" pitchFamily="49" charset="-122"/>
                <a:ea typeface="黑体" pitchFamily="49" charset="-122"/>
                <a:cs typeface="Times New Roman" pitchFamily="18" charset="0"/>
                <a:sym typeface="Symbol" panose="05050102010706020507" pitchFamily="18" charset="2"/>
              </a:rPr>
              <a:t>{</a:t>
            </a:r>
            <a:r>
              <a:rPr lang="zh-CN" altLang="en-US" sz="3200" dirty="0">
                <a:latin typeface="黑体" pitchFamily="49" charset="-122"/>
                <a:ea typeface="黑体" pitchFamily="49" charset="-122"/>
                <a:sym typeface="Symbol" panose="05050102010706020507" pitchFamily="18" charset="2"/>
              </a:rPr>
              <a:t>黑</a:t>
            </a:r>
            <a:r>
              <a:rPr lang="en-US" altLang="zh-CN" sz="3200" dirty="0">
                <a:latin typeface="黑体" pitchFamily="49" charset="-122"/>
                <a:ea typeface="黑体" pitchFamily="49" charset="-122"/>
                <a:sym typeface="Symbol" panose="05050102010706020507" pitchFamily="18" charset="2"/>
              </a:rPr>
              <a:t>,</a:t>
            </a:r>
            <a:r>
              <a:rPr lang="zh-CN" altLang="en-US" sz="3200" dirty="0">
                <a:latin typeface="黑体" pitchFamily="49" charset="-122"/>
                <a:ea typeface="黑体" pitchFamily="49" charset="-122"/>
                <a:sym typeface="Symbol" panose="05050102010706020507" pitchFamily="18" charset="2"/>
              </a:rPr>
              <a:t>黑</a:t>
            </a:r>
            <a:r>
              <a:rPr lang="en-US" altLang="zh-CN" sz="3200" dirty="0">
                <a:latin typeface="黑体" pitchFamily="49" charset="-122"/>
                <a:ea typeface="黑体" pitchFamily="49" charset="-122"/>
                <a:cs typeface="Times New Roman" pitchFamily="18" charset="0"/>
                <a:sym typeface="Symbol" panose="05050102010706020507" pitchFamily="18" charset="2"/>
              </a:rPr>
              <a:t>}</a:t>
            </a:r>
            <a:r>
              <a:rPr lang="en-US" altLang="zh-CN" sz="3200" dirty="0" smtClean="0">
                <a:latin typeface="黑体" pitchFamily="49" charset="-122"/>
                <a:ea typeface="黑体" pitchFamily="49" charset="-122"/>
                <a:cs typeface="Times New Roman" pitchFamily="18" charset="0"/>
              </a:rPr>
              <a:t>}</a:t>
            </a:r>
            <a:endParaRPr lang="zh-CN" altLang="en-US" sz="3200" dirty="0">
              <a:latin typeface="黑体" pitchFamily="49" charset="-122"/>
              <a:ea typeface="黑体" pitchFamily="49" charset="-122"/>
              <a:cs typeface="Times New Roman" pitchFamily="18" charset="0"/>
            </a:endParaRPr>
          </a:p>
        </p:txBody>
      </p:sp>
      <p:sp>
        <p:nvSpPr>
          <p:cNvPr id="11" name="矩形 10"/>
          <p:cNvSpPr/>
          <p:nvPr/>
        </p:nvSpPr>
        <p:spPr>
          <a:xfrm>
            <a:off x="683568" y="2852936"/>
            <a:ext cx="8064896" cy="830997"/>
          </a:xfrm>
          <a:prstGeom prst="rect">
            <a:avLst/>
          </a:prstGeom>
        </p:spPr>
        <p:txBody>
          <a:bodyPr wrap="square">
            <a:spAutoFit/>
          </a:bodyPr>
          <a:lstStyle/>
          <a:p>
            <a:pPr marL="514350" indent="-514350">
              <a:buClr>
                <a:schemeClr val="tx1"/>
              </a:buClr>
              <a:buFont typeface="+mj-lt"/>
              <a:buAutoNum type="alphaLcParenR"/>
            </a:pPr>
            <a:r>
              <a:rPr lang="zh-CN" altLang="en-US" sz="2400" dirty="0">
                <a:latin typeface="黑体" pitchFamily="49" charset="-122"/>
                <a:ea typeface="黑体" pitchFamily="49" charset="-122"/>
                <a:sym typeface="Symbol" panose="05050102010706020507" pitchFamily="18" charset="2"/>
              </a:rPr>
              <a:t>若观察取出的两个球的颜色</a:t>
            </a:r>
            <a:r>
              <a:rPr lang="en-US" altLang="zh-CN" sz="2400" dirty="0">
                <a:latin typeface="黑体" pitchFamily="49" charset="-122"/>
                <a:ea typeface="黑体" pitchFamily="49" charset="-122"/>
                <a:sym typeface="Symbol" panose="05050102010706020507" pitchFamily="18" charset="2"/>
              </a:rPr>
              <a:t>,</a:t>
            </a:r>
            <a:r>
              <a:rPr lang="zh-CN" altLang="en-US" sz="2400" dirty="0">
                <a:latin typeface="黑体" pitchFamily="49" charset="-122"/>
                <a:ea typeface="黑体" pitchFamily="49" charset="-122"/>
                <a:sym typeface="Symbol" panose="05050102010706020507" pitchFamily="18" charset="2"/>
              </a:rPr>
              <a:t>则样本点</a:t>
            </a:r>
            <a:r>
              <a:rPr lang="zh-CN" altLang="en-US" sz="2400" dirty="0" smtClean="0">
                <a:latin typeface="黑体" pitchFamily="49" charset="-122"/>
                <a:ea typeface="黑体" pitchFamily="49" charset="-122"/>
                <a:sym typeface="Symbol" panose="05050102010706020507" pitchFamily="18" charset="2"/>
              </a:rPr>
              <a:t>为</a:t>
            </a:r>
            <a:r>
              <a:rPr lang="en-US" altLang="zh-CN" sz="2400" dirty="0" smtClean="0">
                <a:latin typeface="黑体" pitchFamily="49" charset="-122"/>
                <a:ea typeface="黑体" pitchFamily="49" charset="-122"/>
                <a:cs typeface="Times New Roman" pitchFamily="18" charset="0"/>
                <a:sym typeface="Symbol" panose="05050102010706020507" pitchFamily="18" charset="2"/>
              </a:rPr>
              <a:t>{</a:t>
            </a:r>
            <a:r>
              <a:rPr lang="zh-CN" altLang="en-US" sz="2400" dirty="0" smtClean="0">
                <a:latin typeface="黑体" pitchFamily="49" charset="-122"/>
                <a:ea typeface="黑体" pitchFamily="49" charset="-122"/>
                <a:sym typeface="Symbol" panose="05050102010706020507" pitchFamily="18" charset="2"/>
              </a:rPr>
              <a:t>白</a:t>
            </a:r>
            <a:r>
              <a:rPr lang="en-US" altLang="zh-CN" sz="2400" dirty="0" smtClean="0">
                <a:latin typeface="黑体" pitchFamily="49" charset="-122"/>
                <a:ea typeface="黑体" pitchFamily="49" charset="-122"/>
                <a:sym typeface="Symbol" panose="05050102010706020507" pitchFamily="18" charset="2"/>
              </a:rPr>
              <a:t>,</a:t>
            </a:r>
            <a:r>
              <a:rPr lang="zh-CN" altLang="en-US" sz="2400" dirty="0">
                <a:latin typeface="黑体" pitchFamily="49" charset="-122"/>
                <a:ea typeface="黑体" pitchFamily="49" charset="-122"/>
                <a:sym typeface="Symbol" panose="05050102010706020507" pitchFamily="18" charset="2"/>
              </a:rPr>
              <a:t>白</a:t>
            </a:r>
            <a:r>
              <a:rPr lang="en-US" altLang="zh-CN" sz="2400" dirty="0" smtClean="0">
                <a:latin typeface="黑体" pitchFamily="49" charset="-122"/>
                <a:ea typeface="黑体" pitchFamily="49" charset="-122"/>
                <a:cs typeface="Times New Roman" pitchFamily="18" charset="0"/>
                <a:sym typeface="Symbol" panose="05050102010706020507" pitchFamily="18" charset="2"/>
              </a:rPr>
              <a:t>}</a:t>
            </a:r>
            <a:r>
              <a:rPr lang="zh-CN" altLang="en-US" sz="2400" dirty="0" smtClean="0">
                <a:latin typeface="黑体" pitchFamily="49" charset="-122"/>
                <a:ea typeface="黑体" pitchFamily="49" charset="-122"/>
                <a:sym typeface="Symbol" panose="05050102010706020507" pitchFamily="18" charset="2"/>
              </a:rPr>
              <a:t>，</a:t>
            </a:r>
            <a:r>
              <a:rPr lang="en-US" altLang="zh-CN" sz="2400" dirty="0" smtClean="0">
                <a:latin typeface="黑体" pitchFamily="49" charset="-122"/>
                <a:ea typeface="黑体" pitchFamily="49" charset="-122"/>
                <a:cs typeface="Times New Roman" pitchFamily="18" charset="0"/>
                <a:sym typeface="Symbol" panose="05050102010706020507" pitchFamily="18" charset="2"/>
              </a:rPr>
              <a:t>{</a:t>
            </a:r>
            <a:r>
              <a:rPr lang="zh-CN" altLang="en-US" sz="2400" dirty="0">
                <a:latin typeface="黑体" pitchFamily="49" charset="-122"/>
                <a:ea typeface="黑体" pitchFamily="49" charset="-122"/>
                <a:sym typeface="Symbol" panose="05050102010706020507" pitchFamily="18" charset="2"/>
              </a:rPr>
              <a:t>黑</a:t>
            </a:r>
            <a:r>
              <a:rPr lang="en-US" altLang="zh-CN" sz="2400" dirty="0" smtClean="0">
                <a:latin typeface="黑体" pitchFamily="49" charset="-122"/>
                <a:ea typeface="黑体" pitchFamily="49" charset="-122"/>
                <a:sym typeface="Symbol" panose="05050102010706020507" pitchFamily="18" charset="2"/>
              </a:rPr>
              <a:t>,</a:t>
            </a:r>
            <a:r>
              <a:rPr lang="zh-CN" altLang="en-US" sz="2400" dirty="0">
                <a:latin typeface="黑体" pitchFamily="49" charset="-122"/>
                <a:ea typeface="黑体" pitchFamily="49" charset="-122"/>
                <a:sym typeface="Symbol" panose="05050102010706020507" pitchFamily="18" charset="2"/>
              </a:rPr>
              <a:t>白</a:t>
            </a:r>
            <a:r>
              <a:rPr lang="en-US" altLang="zh-CN" sz="2400" dirty="0" smtClean="0">
                <a:latin typeface="黑体" pitchFamily="49" charset="-122"/>
                <a:ea typeface="黑体" pitchFamily="49" charset="-122"/>
                <a:cs typeface="Times New Roman" pitchFamily="18" charset="0"/>
                <a:sym typeface="Symbol" panose="05050102010706020507" pitchFamily="18" charset="2"/>
              </a:rPr>
              <a:t>}</a:t>
            </a:r>
            <a:r>
              <a:rPr lang="zh-CN" altLang="en-US" sz="2400" dirty="0" smtClean="0">
                <a:latin typeface="黑体" pitchFamily="49" charset="-122"/>
                <a:ea typeface="黑体" pitchFamily="49" charset="-122"/>
                <a:sym typeface="Symbol" panose="05050102010706020507" pitchFamily="18" charset="2"/>
              </a:rPr>
              <a:t>，</a:t>
            </a:r>
            <a:r>
              <a:rPr lang="en-US" altLang="zh-CN" sz="2400" dirty="0" smtClean="0">
                <a:latin typeface="黑体" pitchFamily="49" charset="-122"/>
                <a:ea typeface="黑体" pitchFamily="49" charset="-122"/>
                <a:cs typeface="Times New Roman" pitchFamily="18" charset="0"/>
                <a:sym typeface="Symbol" panose="05050102010706020507" pitchFamily="18" charset="2"/>
              </a:rPr>
              <a:t>{</a:t>
            </a:r>
            <a:r>
              <a:rPr lang="zh-CN" altLang="en-US" sz="2400" dirty="0">
                <a:latin typeface="黑体" pitchFamily="49" charset="-122"/>
                <a:ea typeface="黑体" pitchFamily="49" charset="-122"/>
                <a:sym typeface="Symbol" panose="05050102010706020507" pitchFamily="18" charset="2"/>
              </a:rPr>
              <a:t>黑</a:t>
            </a:r>
            <a:r>
              <a:rPr lang="en-US" altLang="zh-CN" sz="2400" dirty="0" smtClean="0">
                <a:latin typeface="黑体" pitchFamily="49" charset="-122"/>
                <a:ea typeface="黑体" pitchFamily="49" charset="-122"/>
                <a:sym typeface="Symbol" panose="05050102010706020507" pitchFamily="18" charset="2"/>
              </a:rPr>
              <a:t>,</a:t>
            </a:r>
            <a:r>
              <a:rPr lang="zh-CN" altLang="en-US" sz="2400" dirty="0">
                <a:latin typeface="黑体" pitchFamily="49" charset="-122"/>
                <a:ea typeface="黑体" pitchFamily="49" charset="-122"/>
                <a:sym typeface="Symbol" panose="05050102010706020507" pitchFamily="18" charset="2"/>
              </a:rPr>
              <a:t>黑</a:t>
            </a:r>
            <a:r>
              <a:rPr lang="en-US" altLang="zh-CN" sz="2400" dirty="0" smtClean="0">
                <a:latin typeface="黑体" pitchFamily="49" charset="-122"/>
                <a:ea typeface="黑体" pitchFamily="49" charset="-122"/>
                <a:cs typeface="Times New Roman" pitchFamily="18" charset="0"/>
                <a:sym typeface="Symbol" panose="05050102010706020507" pitchFamily="18" charset="2"/>
              </a:rPr>
              <a:t>}</a:t>
            </a:r>
            <a:r>
              <a:rPr lang="en-US" altLang="zh-CN" sz="2400" dirty="0" smtClean="0">
                <a:latin typeface="黑体" pitchFamily="49" charset="-122"/>
                <a:ea typeface="黑体" pitchFamily="49" charset="-122"/>
                <a:sym typeface="Symbol" panose="05050102010706020507" pitchFamily="18" charset="2"/>
              </a:rPr>
              <a:t>,</a:t>
            </a:r>
            <a:endParaRPr lang="zh-CN" altLang="en-US" sz="2400" dirty="0">
              <a:latin typeface="黑体" pitchFamily="49" charset="-122"/>
              <a:ea typeface="黑体" pitchFamily="49" charset="-122"/>
            </a:endParaRPr>
          </a:p>
        </p:txBody>
      </p:sp>
      <p:sp>
        <p:nvSpPr>
          <p:cNvPr id="12" name="矩形 11"/>
          <p:cNvSpPr/>
          <p:nvPr/>
        </p:nvSpPr>
        <p:spPr>
          <a:xfrm>
            <a:off x="1979712" y="5508521"/>
            <a:ext cx="3740126" cy="584775"/>
          </a:xfrm>
          <a:prstGeom prst="rect">
            <a:avLst/>
          </a:prstGeom>
        </p:spPr>
        <p:txBody>
          <a:bodyPr wrap="none">
            <a:spAutoFit/>
          </a:bodyPr>
          <a:lstStyle/>
          <a:p>
            <a:pPr>
              <a:buClr>
                <a:schemeClr val="tx1"/>
              </a:buClr>
            </a:pPr>
            <a:r>
              <a:rPr lang="en-US" altLang="zh-CN" sz="3200" i="1" dirty="0" smtClean="0">
                <a:latin typeface="Cambria Math" pitchFamily="18" charset="0"/>
                <a:ea typeface="黑体" pitchFamily="49" charset="-122"/>
                <a:cs typeface="Times New Roman" pitchFamily="18" charset="0"/>
              </a:rPr>
              <a:t>S </a:t>
            </a:r>
            <a:r>
              <a:rPr lang="en-US" altLang="zh-CN" sz="3200" dirty="0" smtClean="0">
                <a:latin typeface="Cambria Math" pitchFamily="18" charset="0"/>
                <a:ea typeface="黑体" pitchFamily="49" charset="-122"/>
                <a:cs typeface="Times New Roman" pitchFamily="18" charset="0"/>
              </a:rPr>
              <a:t>= {</a:t>
            </a:r>
            <a:r>
              <a:rPr lang="en-US" altLang="zh-CN" sz="3200" i="1" dirty="0" err="1" smtClean="0">
                <a:latin typeface="Cambria Math" pitchFamily="18" charset="0"/>
                <a:cs typeface="Times New Roman" pitchFamily="18" charset="0"/>
              </a:rPr>
              <a:t>e</a:t>
            </a:r>
            <a:r>
              <a:rPr lang="en-US" altLang="zh-CN" sz="3200" i="1" baseline="-25000" dirty="0" err="1" smtClean="0">
                <a:latin typeface="Cambria Math" pitchFamily="18" charset="0"/>
                <a:cs typeface="Times New Roman" pitchFamily="18" charset="0"/>
              </a:rPr>
              <a:t>ij</a:t>
            </a:r>
            <a:r>
              <a:rPr lang="en-US" altLang="zh-CN" sz="3200" i="1" baseline="-25000" dirty="0" smtClean="0">
                <a:latin typeface="Cambria Math" pitchFamily="18" charset="0"/>
                <a:cs typeface="Times New Roman" pitchFamily="18" charset="0"/>
              </a:rPr>
              <a:t> </a:t>
            </a:r>
            <a:r>
              <a:rPr lang="en-US" altLang="zh-CN" sz="3200" dirty="0" smtClean="0">
                <a:latin typeface="Cambria Math" pitchFamily="18" charset="0"/>
                <a:cs typeface="Times New Roman" pitchFamily="18" charset="0"/>
              </a:rPr>
              <a:t>| </a:t>
            </a:r>
            <a:r>
              <a:rPr lang="en-US" altLang="zh-CN" sz="3200" dirty="0" smtClean="0">
                <a:latin typeface="Cambria Math" pitchFamily="18" charset="0"/>
                <a:cs typeface="Times New Roman" pitchFamily="18" charset="0"/>
                <a:sym typeface="Symbol" panose="05050102010706020507" pitchFamily="18" charset="2"/>
              </a:rPr>
              <a:t>1  </a:t>
            </a:r>
            <a:r>
              <a:rPr lang="en-US" altLang="zh-CN" sz="3200" i="1" dirty="0" err="1" smtClean="0">
                <a:latin typeface="Cambria Math" pitchFamily="18" charset="0"/>
                <a:cs typeface="Times New Roman" pitchFamily="18" charset="0"/>
                <a:sym typeface="Symbol" panose="05050102010706020507" pitchFamily="18" charset="2"/>
              </a:rPr>
              <a:t>i</a:t>
            </a:r>
            <a:r>
              <a:rPr lang="en-US" altLang="zh-CN" sz="3200" i="1" dirty="0" smtClean="0">
                <a:latin typeface="Cambria Math" pitchFamily="18" charset="0"/>
                <a:cs typeface="Times New Roman" pitchFamily="18" charset="0"/>
                <a:sym typeface="Symbol" panose="05050102010706020507" pitchFamily="18" charset="2"/>
              </a:rPr>
              <a:t> </a:t>
            </a:r>
            <a:r>
              <a:rPr lang="en-US" altLang="zh-CN" sz="3200" dirty="0" smtClean="0">
                <a:latin typeface="Cambria Math" pitchFamily="18" charset="0"/>
                <a:cs typeface="Times New Roman" pitchFamily="18" charset="0"/>
                <a:sym typeface="Symbol" panose="05050102010706020507" pitchFamily="18" charset="2"/>
              </a:rPr>
              <a:t>&lt; </a:t>
            </a:r>
            <a:r>
              <a:rPr lang="en-US" altLang="zh-CN" sz="3200" i="1" dirty="0" smtClean="0">
                <a:latin typeface="Cambria Math" pitchFamily="18" charset="0"/>
                <a:cs typeface="Times New Roman" pitchFamily="18" charset="0"/>
                <a:sym typeface="Symbol" panose="05050102010706020507" pitchFamily="18" charset="2"/>
              </a:rPr>
              <a:t>j </a:t>
            </a:r>
            <a:r>
              <a:rPr lang="en-US" altLang="zh-CN" sz="3200" dirty="0" smtClean="0">
                <a:latin typeface="Cambria Math" pitchFamily="18" charset="0"/>
                <a:cs typeface="Times New Roman" pitchFamily="18" charset="0"/>
                <a:sym typeface="Symbol" panose="05050102010706020507" pitchFamily="18" charset="2"/>
              </a:rPr>
              <a:t></a:t>
            </a:r>
            <a:r>
              <a:rPr lang="en-US" altLang="zh-CN" sz="3200" dirty="0">
                <a:latin typeface="Cambria Math" pitchFamily="18" charset="0"/>
                <a:cs typeface="Times New Roman" pitchFamily="18" charset="0"/>
                <a:sym typeface="Symbol" panose="05050102010706020507" pitchFamily="18" charset="2"/>
              </a:rPr>
              <a:t>5</a:t>
            </a:r>
            <a:r>
              <a:rPr lang="en-US" altLang="zh-CN" sz="3200" dirty="0" smtClean="0">
                <a:latin typeface="Cambria Math" pitchFamily="18" charset="0"/>
                <a:ea typeface="黑体" pitchFamily="49" charset="-122"/>
                <a:cs typeface="Times New Roman" pitchFamily="18" charset="0"/>
              </a:rPr>
              <a:t>}</a:t>
            </a:r>
            <a:endParaRPr lang="zh-CN" altLang="en-US" sz="3200" dirty="0">
              <a:latin typeface="Cambria Math" pitchFamily="18" charset="0"/>
              <a:ea typeface="黑体" pitchFamily="49" charset="-122"/>
              <a:cs typeface="Times New Roman" pitchFamily="18" charset="0"/>
            </a:endParaRPr>
          </a:p>
        </p:txBody>
      </p:sp>
      <p:sp>
        <p:nvSpPr>
          <p:cNvPr id="10" name="矩形 9"/>
          <p:cNvSpPr/>
          <p:nvPr/>
        </p:nvSpPr>
        <p:spPr>
          <a:xfrm>
            <a:off x="683568" y="4542219"/>
            <a:ext cx="8064896" cy="830997"/>
          </a:xfrm>
          <a:prstGeom prst="rect">
            <a:avLst/>
          </a:prstGeom>
        </p:spPr>
        <p:txBody>
          <a:bodyPr wrap="square">
            <a:spAutoFit/>
          </a:bodyPr>
          <a:lstStyle/>
          <a:p>
            <a:pPr marL="514350" indent="-514350">
              <a:buClr>
                <a:schemeClr val="tx1"/>
              </a:buClr>
              <a:buFont typeface="+mj-lt"/>
              <a:buAutoNum type="alphaLcParenR" startAt="2"/>
            </a:pPr>
            <a:r>
              <a:rPr lang="zh-CN" altLang="en-US" sz="2400" dirty="0">
                <a:latin typeface="黑体" pitchFamily="49" charset="-122"/>
                <a:ea typeface="黑体" pitchFamily="49" charset="-122"/>
                <a:sym typeface="Symbol" panose="05050102010706020507" pitchFamily="18" charset="2"/>
              </a:rPr>
              <a:t>若观察取出的两个球的号码</a:t>
            </a:r>
            <a:r>
              <a:rPr lang="en-US" altLang="zh-CN" sz="2400" dirty="0">
                <a:latin typeface="黑体" pitchFamily="49" charset="-122"/>
                <a:ea typeface="黑体" pitchFamily="49" charset="-122"/>
                <a:sym typeface="Symbol" panose="05050102010706020507" pitchFamily="18" charset="2"/>
              </a:rPr>
              <a:t>, </a:t>
            </a:r>
            <a:r>
              <a:rPr lang="zh-CN" altLang="en-US" sz="2400" dirty="0">
                <a:latin typeface="黑体" pitchFamily="49" charset="-122"/>
                <a:ea typeface="黑体" pitchFamily="49" charset="-122"/>
                <a:sym typeface="Symbol" panose="05050102010706020507" pitchFamily="18" charset="2"/>
              </a:rPr>
              <a:t>则样本点</a:t>
            </a:r>
            <a:r>
              <a:rPr lang="zh-CN" altLang="en-US" sz="2400" dirty="0" smtClean="0">
                <a:latin typeface="黑体" pitchFamily="49" charset="-122"/>
                <a:ea typeface="黑体" pitchFamily="49" charset="-122"/>
                <a:sym typeface="Symbol" panose="05050102010706020507" pitchFamily="18" charset="2"/>
              </a:rPr>
              <a:t>为</a:t>
            </a:r>
            <a:r>
              <a:rPr lang="zh-CN" altLang="en-US" sz="24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2400" i="1" dirty="0" err="1" smtClean="0">
                <a:latin typeface="Cambria Math" pitchFamily="18" charset="0"/>
                <a:ea typeface="黑体" pitchFamily="49" charset="-122"/>
                <a:cs typeface="Times New Roman" pitchFamily="18" charset="0"/>
                <a:sym typeface="Symbol" panose="05050102010706020507" pitchFamily="18" charset="2"/>
              </a:rPr>
              <a:t>e</a:t>
            </a:r>
            <a:r>
              <a:rPr lang="en-US" altLang="zh-CN" sz="2400" i="1" baseline="-25000" dirty="0" err="1" smtClean="0">
                <a:latin typeface="Cambria Math" pitchFamily="18" charset="0"/>
                <a:ea typeface="黑体" pitchFamily="49" charset="-122"/>
                <a:cs typeface="Times New Roman" pitchFamily="18" charset="0"/>
                <a:sym typeface="Symbol" panose="05050102010706020507" pitchFamily="18" charset="2"/>
              </a:rPr>
              <a:t>ij</a:t>
            </a:r>
            <a:r>
              <a:rPr lang="en-US" altLang="zh-CN" sz="2400" dirty="0">
                <a:latin typeface="黑体" pitchFamily="49" charset="-122"/>
                <a:ea typeface="黑体" pitchFamily="49" charset="-122"/>
                <a:sym typeface="Symbol" panose="05050102010706020507" pitchFamily="18" charset="2"/>
              </a:rPr>
              <a:t>(</a:t>
            </a:r>
            <a:r>
              <a:rPr lang="zh-CN" altLang="en-US" sz="2400" dirty="0">
                <a:latin typeface="黑体" pitchFamily="49" charset="-122"/>
                <a:ea typeface="黑体" pitchFamily="49" charset="-122"/>
                <a:sym typeface="Symbol" panose="05050102010706020507" pitchFamily="18" charset="2"/>
              </a:rPr>
              <a:t>取出</a:t>
            </a:r>
            <a:r>
              <a:rPr lang="zh-CN" altLang="en-US" sz="2400" dirty="0" smtClean="0">
                <a:latin typeface="黑体" pitchFamily="49" charset="-122"/>
                <a:ea typeface="黑体" pitchFamily="49" charset="-122"/>
                <a:sym typeface="Symbol" panose="05050102010706020507" pitchFamily="18" charset="2"/>
              </a:rPr>
              <a:t>第</a:t>
            </a:r>
            <a:r>
              <a:rPr lang="zh-CN" altLang="en-US" sz="24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2400" i="1" dirty="0" err="1" smtClean="0">
                <a:latin typeface="Cambria Math" pitchFamily="18" charset="0"/>
                <a:ea typeface="黑体" pitchFamily="49" charset="-122"/>
                <a:cs typeface="Times New Roman" pitchFamily="18" charset="0"/>
                <a:sym typeface="Symbol" panose="05050102010706020507" pitchFamily="18" charset="2"/>
              </a:rPr>
              <a:t>i</a:t>
            </a:r>
            <a:r>
              <a:rPr lang="en-US" altLang="zh-CN" sz="2400" i="1" dirty="0" smtClean="0">
                <a:latin typeface="Cambria Math" pitchFamily="18" charset="0"/>
                <a:ea typeface="黑体" pitchFamily="49" charset="-122"/>
                <a:cs typeface="Times New Roman" pitchFamily="18" charset="0"/>
                <a:sym typeface="Symbol" panose="05050102010706020507" pitchFamily="18" charset="2"/>
              </a:rPr>
              <a:t> </a:t>
            </a:r>
            <a:r>
              <a:rPr lang="zh-CN" altLang="en-US" sz="2400" dirty="0" smtClean="0">
                <a:latin typeface="黑体" pitchFamily="49" charset="-122"/>
                <a:ea typeface="黑体" pitchFamily="49" charset="-122"/>
                <a:sym typeface="Symbol" panose="05050102010706020507" pitchFamily="18" charset="2"/>
              </a:rPr>
              <a:t>号</a:t>
            </a:r>
            <a:r>
              <a:rPr lang="zh-CN" altLang="en-US" sz="2400" dirty="0">
                <a:latin typeface="黑体" pitchFamily="49" charset="-122"/>
                <a:ea typeface="黑体" pitchFamily="49" charset="-122"/>
                <a:sym typeface="Symbol" panose="05050102010706020507" pitchFamily="18" charset="2"/>
              </a:rPr>
              <a:t>与</a:t>
            </a:r>
            <a:r>
              <a:rPr lang="zh-CN" altLang="en-US" sz="2400" dirty="0" smtClean="0">
                <a:latin typeface="黑体" pitchFamily="49" charset="-122"/>
                <a:ea typeface="黑体" pitchFamily="49" charset="-122"/>
                <a:sym typeface="Symbol" panose="05050102010706020507" pitchFamily="18" charset="2"/>
              </a:rPr>
              <a:t>第</a:t>
            </a:r>
            <a:r>
              <a:rPr lang="zh-CN" altLang="en-US" sz="24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2400" i="1" dirty="0" smtClean="0">
                <a:latin typeface="Cambria Math" pitchFamily="18" charset="0"/>
                <a:ea typeface="黑体" pitchFamily="49" charset="-122"/>
                <a:cs typeface="Times New Roman" pitchFamily="18" charset="0"/>
                <a:sym typeface="Symbol" panose="05050102010706020507" pitchFamily="18" charset="2"/>
              </a:rPr>
              <a:t>j </a:t>
            </a:r>
            <a:r>
              <a:rPr lang="zh-CN" altLang="en-US" sz="2400" dirty="0" smtClean="0">
                <a:latin typeface="黑体" pitchFamily="49" charset="-122"/>
                <a:ea typeface="黑体" pitchFamily="49" charset="-122"/>
                <a:sym typeface="Symbol" panose="05050102010706020507" pitchFamily="18" charset="2"/>
              </a:rPr>
              <a:t>号</a:t>
            </a:r>
            <a:r>
              <a:rPr lang="zh-CN" altLang="en-US" sz="2400" dirty="0">
                <a:latin typeface="黑体" pitchFamily="49" charset="-122"/>
                <a:ea typeface="黑体" pitchFamily="49" charset="-122"/>
                <a:sym typeface="Symbol" panose="05050102010706020507" pitchFamily="18" charset="2"/>
              </a:rPr>
              <a:t>球</a:t>
            </a:r>
            <a:r>
              <a:rPr lang="en-US" altLang="zh-CN" sz="2400" dirty="0" smtClean="0">
                <a:latin typeface="黑体" pitchFamily="49" charset="-122"/>
                <a:ea typeface="黑体" pitchFamily="49" charset="-122"/>
                <a:sym typeface="Symbol" panose="05050102010706020507" pitchFamily="18" charset="2"/>
              </a:rPr>
              <a:t>)</a:t>
            </a:r>
            <a:r>
              <a:rPr lang="zh-CN" altLang="en-US" sz="2400" dirty="0" smtClean="0">
                <a:latin typeface="黑体" pitchFamily="49" charset="-122"/>
                <a:ea typeface="黑体" pitchFamily="49" charset="-122"/>
                <a:sym typeface="Symbol" panose="05050102010706020507" pitchFamily="18" charset="2"/>
              </a:rPr>
              <a:t>，</a:t>
            </a:r>
            <a:r>
              <a:rPr lang="en-US" altLang="zh-CN" sz="2400" dirty="0" smtClean="0">
                <a:latin typeface="Cambria Math" pitchFamily="18" charset="0"/>
                <a:ea typeface="黑体" pitchFamily="49" charset="-122"/>
                <a:cs typeface="Times New Roman" pitchFamily="18" charset="0"/>
                <a:sym typeface="Symbol" panose="05050102010706020507" pitchFamily="18" charset="2"/>
              </a:rPr>
              <a:t>1  </a:t>
            </a:r>
            <a:r>
              <a:rPr lang="en-US" altLang="zh-CN" sz="2400" i="1" dirty="0" err="1" smtClean="0">
                <a:latin typeface="Cambria Math" pitchFamily="18" charset="0"/>
                <a:ea typeface="黑体" pitchFamily="49" charset="-122"/>
                <a:cs typeface="Times New Roman" pitchFamily="18" charset="0"/>
                <a:sym typeface="Symbol" panose="05050102010706020507" pitchFamily="18" charset="2"/>
              </a:rPr>
              <a:t>i</a:t>
            </a:r>
            <a:r>
              <a:rPr lang="en-US" altLang="zh-CN" sz="2400" i="1" dirty="0" smtClean="0">
                <a:latin typeface="Cambria Math" pitchFamily="18" charset="0"/>
                <a:ea typeface="黑体" pitchFamily="49" charset="-122"/>
                <a:cs typeface="Times New Roman" pitchFamily="18" charset="0"/>
                <a:sym typeface="Symbol" panose="05050102010706020507" pitchFamily="18" charset="2"/>
              </a:rPr>
              <a:t> </a:t>
            </a:r>
            <a:r>
              <a:rPr lang="en-US" altLang="zh-CN" sz="2400" dirty="0" smtClean="0">
                <a:latin typeface="Cambria Math" pitchFamily="18" charset="0"/>
                <a:ea typeface="黑体" pitchFamily="49" charset="-122"/>
                <a:cs typeface="Times New Roman" pitchFamily="18" charset="0"/>
                <a:sym typeface="Symbol" panose="05050102010706020507" pitchFamily="18" charset="2"/>
              </a:rPr>
              <a:t>&lt; </a:t>
            </a:r>
            <a:r>
              <a:rPr lang="en-US" altLang="zh-CN" sz="2400" i="1" dirty="0" smtClean="0">
                <a:latin typeface="Cambria Math" pitchFamily="18" charset="0"/>
                <a:ea typeface="黑体" pitchFamily="49" charset="-122"/>
                <a:cs typeface="Times New Roman" pitchFamily="18" charset="0"/>
                <a:sym typeface="Symbol" panose="05050102010706020507" pitchFamily="18" charset="2"/>
              </a:rPr>
              <a:t>j </a:t>
            </a:r>
            <a:r>
              <a:rPr lang="en-US" altLang="zh-CN" sz="2400" dirty="0" smtClean="0">
                <a:latin typeface="Cambria Math" pitchFamily="18" charset="0"/>
                <a:ea typeface="黑体" pitchFamily="49" charset="-122"/>
                <a:cs typeface="Times New Roman" pitchFamily="18" charset="0"/>
                <a:sym typeface="Symbol" panose="05050102010706020507" pitchFamily="18" charset="2"/>
              </a:rPr>
              <a:t></a:t>
            </a:r>
            <a:r>
              <a:rPr lang="en-US" altLang="zh-CN" sz="2400" dirty="0">
                <a:latin typeface="Cambria Math" pitchFamily="18" charset="0"/>
                <a:ea typeface="黑体" pitchFamily="49" charset="-122"/>
                <a:cs typeface="Times New Roman" pitchFamily="18" charset="0"/>
                <a:sym typeface="Symbol" panose="05050102010706020507" pitchFamily="18" charset="2"/>
              </a:rPr>
              <a:t>5</a:t>
            </a:r>
            <a:endParaRPr lang="zh-CN" altLang="en-US" sz="2400" dirty="0">
              <a:latin typeface="Cambria Math" pitchFamily="18" charset="0"/>
              <a:ea typeface="黑体" pitchFamily="49" charset="-122"/>
              <a:cs typeface="Times New Roman" pitchFamily="18" charset="0"/>
            </a:endParaRPr>
          </a:p>
        </p:txBody>
      </p:sp>
      <p:sp>
        <p:nvSpPr>
          <p:cNvPr id="3" name="矩形 2"/>
          <p:cNvSpPr/>
          <p:nvPr/>
        </p:nvSpPr>
        <p:spPr>
          <a:xfrm>
            <a:off x="683568" y="1340767"/>
            <a:ext cx="8064896" cy="1602759"/>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r>
              <a:rPr lang="zh-CN" altLang="en-US" sz="4000" dirty="0" smtClean="0">
                <a:latin typeface="黑体" pitchFamily="49" charset="-122"/>
                <a:ea typeface="黑体" pitchFamily="49" charset="-122"/>
              </a:rPr>
              <a:t>随机试验的</a:t>
            </a:r>
            <a:r>
              <a:rPr lang="zh-CN" altLang="en-US" sz="4000" dirty="0">
                <a:latin typeface="黑体" pitchFamily="49" charset="-122"/>
                <a:ea typeface="黑体" pitchFamily="49" charset="-122"/>
              </a:rPr>
              <a:t>样本点与样本空间是根据观察的内容而确定的</a:t>
            </a:r>
          </a:p>
        </p:txBody>
      </p:sp>
    </p:spTree>
    <p:extLst>
      <p:ext uri="{BB962C8B-B14F-4D97-AF65-F5344CB8AC3E}">
        <p14:creationId xmlns:p14="http://schemas.microsoft.com/office/powerpoint/2010/main" val="380853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par>
                          <p:cTn id="32" fill="hold">
                            <p:stCondLst>
                              <p:cond delay="0"/>
                            </p:stCondLst>
                            <p:childTnLst>
                              <p:par>
                                <p:cTn id="33" presetID="32" presetClass="emph" presetSubtype="0" fill="hold" grpId="0" nodeType="afterEffect">
                                  <p:stCondLst>
                                    <p:cond delay="0"/>
                                  </p:stCondLst>
                                  <p:childTnLst>
                                    <p:animRot by="120000">
                                      <p:cBhvr>
                                        <p:cTn id="34" dur="100" fill="hold">
                                          <p:stCondLst>
                                            <p:cond delay="0"/>
                                          </p:stCondLst>
                                        </p:cTn>
                                        <p:tgtEl>
                                          <p:spTgt spid="3"/>
                                        </p:tgtEl>
                                        <p:attrNameLst>
                                          <p:attrName>r</p:attrName>
                                        </p:attrNameLst>
                                      </p:cBhvr>
                                    </p:animRot>
                                    <p:animRot by="-240000">
                                      <p:cBhvr>
                                        <p:cTn id="35" dur="200" fill="hold">
                                          <p:stCondLst>
                                            <p:cond delay="200"/>
                                          </p:stCondLst>
                                        </p:cTn>
                                        <p:tgtEl>
                                          <p:spTgt spid="3"/>
                                        </p:tgtEl>
                                        <p:attrNameLst>
                                          <p:attrName>r</p:attrName>
                                        </p:attrNameLst>
                                      </p:cBhvr>
                                    </p:animRot>
                                    <p:animRot by="240000">
                                      <p:cBhvr>
                                        <p:cTn id="36" dur="200" fill="hold">
                                          <p:stCondLst>
                                            <p:cond delay="400"/>
                                          </p:stCondLst>
                                        </p:cTn>
                                        <p:tgtEl>
                                          <p:spTgt spid="3"/>
                                        </p:tgtEl>
                                        <p:attrNameLst>
                                          <p:attrName>r</p:attrName>
                                        </p:attrNameLst>
                                      </p:cBhvr>
                                    </p:animRot>
                                    <p:animRot by="-240000">
                                      <p:cBhvr>
                                        <p:cTn id="37" dur="200" fill="hold">
                                          <p:stCondLst>
                                            <p:cond delay="600"/>
                                          </p:stCondLst>
                                        </p:cTn>
                                        <p:tgtEl>
                                          <p:spTgt spid="3"/>
                                        </p:tgtEl>
                                        <p:attrNameLst>
                                          <p:attrName>r</p:attrName>
                                        </p:attrNameLst>
                                      </p:cBhvr>
                                    </p:animRot>
                                    <p:animRot by="120000">
                                      <p:cBhvr>
                                        <p:cTn id="3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11" grpId="0"/>
      <p:bldP spid="12" grpId="0"/>
      <p:bldP spid="10" grpId="0"/>
      <p:bldP spid="3" grpId="0" animBg="1"/>
      <p:bldP spid="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11</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0" name="Rectangle 2"/>
          <p:cNvSpPr txBox="1">
            <a:spLocks noRot="1" noChangeArrowheads="1"/>
          </p:cNvSpPr>
          <p:nvPr/>
        </p:nvSpPr>
        <p:spPr>
          <a:xfrm>
            <a:off x="755576" y="149731"/>
            <a:ext cx="2782844" cy="830997"/>
          </a:xfrm>
          <a:prstGeom prst="rect">
            <a:avLst/>
          </a:prstGeom>
        </p:spPr>
        <p:txBody>
          <a:bodyPr vert="horz" wrap="square" lIns="91440" tIns="45720" rIns="91440" bIns="45720" rtlCol="0" anchor="b">
            <a:spAutoFit/>
          </a:bodyPr>
          <a:lstStyle/>
          <a:p>
            <a:pPr lvl="0">
              <a:spcBef>
                <a:spcPct val="0"/>
              </a:spcBef>
              <a:defRPr/>
            </a:pPr>
            <a:r>
              <a:rPr lang="zh-CN" alt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黑体" pitchFamily="2" charset="-122"/>
                <a:ea typeface="黑体" pitchFamily="2" charset="-122"/>
                <a:cs typeface="+mj-cs"/>
              </a:rPr>
              <a:t>随机事件</a:t>
            </a:r>
          </a:p>
        </p:txBody>
      </p:sp>
      <p:sp>
        <p:nvSpPr>
          <p:cNvPr id="16" name="矩形 15"/>
          <p:cNvSpPr/>
          <p:nvPr/>
        </p:nvSpPr>
        <p:spPr>
          <a:xfrm>
            <a:off x="683568" y="1355284"/>
            <a:ext cx="8064896" cy="1077218"/>
          </a:xfrm>
          <a:prstGeom prst="rect">
            <a:avLst/>
          </a:prstGeom>
        </p:spPr>
        <p:txBody>
          <a:bodyPr wrap="square">
            <a:spAutoFit/>
          </a:bodyPr>
          <a:lstStyle/>
          <a:p>
            <a:pPr marL="457200" indent="-457200">
              <a:buClr>
                <a:schemeClr val="tx1"/>
              </a:buClr>
              <a:buFont typeface="Wingdings" pitchFamily="2" charset="2"/>
              <a:buChar char="l"/>
            </a:pPr>
            <a:r>
              <a:rPr lang="zh-CN" altLang="en-US" sz="3200" dirty="0" smtClean="0">
                <a:solidFill>
                  <a:srgbClr val="C00000"/>
                </a:solidFill>
                <a:latin typeface="黑体" pitchFamily="49" charset="-122"/>
                <a:ea typeface="黑体" pitchFamily="49" charset="-122"/>
              </a:rPr>
              <a:t>随机事件</a:t>
            </a:r>
            <a:r>
              <a:rPr lang="zh-CN" altLang="en-US" sz="3200" dirty="0" smtClean="0">
                <a:latin typeface="黑体" pitchFamily="49" charset="-122"/>
                <a:ea typeface="黑体" pitchFamily="49" charset="-122"/>
              </a:rPr>
              <a:t>：</a:t>
            </a:r>
            <a:r>
              <a:rPr kumimoji="1" lang="zh-CN" altLang="en-US" sz="3200" dirty="0" smtClean="0">
                <a:latin typeface="黑体" pitchFamily="2" charset="-122"/>
                <a:ea typeface="黑体" pitchFamily="2" charset="-122"/>
              </a:rPr>
              <a:t>随机试验</a:t>
            </a:r>
            <a:r>
              <a:rPr kumimoji="1" lang="en-US" altLang="zh-CN" sz="3200" i="1" dirty="0" smtClean="0">
                <a:latin typeface="Cambria Math" pitchFamily="18" charset="0"/>
                <a:ea typeface="黑体" pitchFamily="2" charset="-122"/>
                <a:cs typeface="Times New Roman" pitchFamily="18" charset="0"/>
              </a:rPr>
              <a:t>E </a:t>
            </a:r>
            <a:r>
              <a:rPr kumimoji="1" lang="zh-CN" altLang="en-US" sz="3200" dirty="0" smtClean="0">
                <a:latin typeface="黑体" pitchFamily="2" charset="-122"/>
                <a:ea typeface="黑体" pitchFamily="2" charset="-122"/>
              </a:rPr>
              <a:t>的样本空间</a:t>
            </a:r>
            <a:r>
              <a:rPr kumimoji="1" lang="en-US" altLang="zh-CN" sz="3200" i="1" dirty="0" smtClean="0">
                <a:latin typeface="Cambria Math" pitchFamily="18" charset="0"/>
                <a:ea typeface="黑体" pitchFamily="2" charset="-122"/>
                <a:cs typeface="Times New Roman" pitchFamily="18" charset="0"/>
              </a:rPr>
              <a:t>S </a:t>
            </a:r>
            <a:r>
              <a:rPr kumimoji="1" lang="zh-CN" altLang="en-US" sz="3200" dirty="0" smtClean="0">
                <a:latin typeface="黑体" pitchFamily="2" charset="-122"/>
                <a:ea typeface="黑体" pitchFamily="2" charset="-122"/>
              </a:rPr>
              <a:t>的子集为</a:t>
            </a:r>
            <a:r>
              <a:rPr kumimoji="1" lang="en-US" altLang="zh-CN" sz="3200" i="1" dirty="0" smtClean="0">
                <a:latin typeface="Cambria Math" pitchFamily="18" charset="0"/>
                <a:ea typeface="黑体" pitchFamily="2" charset="-122"/>
                <a:cs typeface="Times New Roman" pitchFamily="18" charset="0"/>
              </a:rPr>
              <a:t>E </a:t>
            </a:r>
            <a:r>
              <a:rPr kumimoji="1" lang="zh-CN" altLang="en-US" sz="3200" dirty="0" smtClean="0">
                <a:latin typeface="黑体" pitchFamily="2" charset="-122"/>
                <a:ea typeface="黑体" pitchFamily="2" charset="-122"/>
              </a:rPr>
              <a:t>的随机事件，简称事件</a:t>
            </a:r>
            <a:endParaRPr lang="zh-CN" altLang="en-US" sz="3200" dirty="0">
              <a:latin typeface="黑体" pitchFamily="49" charset="-122"/>
              <a:ea typeface="黑体" pitchFamily="49" charset="-122"/>
            </a:endParaRPr>
          </a:p>
        </p:txBody>
      </p:sp>
      <p:sp>
        <p:nvSpPr>
          <p:cNvPr id="14" name="Text Box 1063"/>
          <p:cNvSpPr txBox="1">
            <a:spLocks noChangeArrowheads="1"/>
          </p:cNvSpPr>
          <p:nvPr/>
        </p:nvSpPr>
        <p:spPr bwMode="auto">
          <a:xfrm>
            <a:off x="827584" y="2636912"/>
            <a:ext cx="5544616" cy="461665"/>
          </a:xfrm>
          <a:prstGeom prst="rect">
            <a:avLst/>
          </a:prstGeom>
          <a:noFill/>
          <a:ln w="9525">
            <a:noFill/>
            <a:miter lim="800000"/>
            <a:headEnd/>
            <a:tailEnd/>
          </a:ln>
        </p:spPr>
        <p:txBody>
          <a:bodyPr wrap="square">
            <a:spAutoFit/>
          </a:bodyPr>
          <a:lstStyle/>
          <a:p>
            <a:pPr eaLnBrk="1" hangingPunct="1">
              <a:spcBef>
                <a:spcPct val="50000"/>
              </a:spcBef>
            </a:pPr>
            <a:r>
              <a:rPr lang="zh-CN" altLang="en-US" sz="2400" dirty="0">
                <a:latin typeface="黑体" pitchFamily="49" charset="-122"/>
                <a:ea typeface="黑体" pitchFamily="49" charset="-122"/>
              </a:rPr>
              <a:t>如在掷骰子试验中，观察掷出的</a:t>
            </a:r>
            <a:r>
              <a:rPr lang="zh-CN" altLang="en-US" sz="2400" dirty="0" smtClean="0">
                <a:latin typeface="黑体" pitchFamily="49" charset="-122"/>
                <a:ea typeface="黑体" pitchFamily="49" charset="-122"/>
              </a:rPr>
              <a:t>点数</a:t>
            </a:r>
            <a:endParaRPr lang="en-US" altLang="zh-CN" sz="2400" dirty="0">
              <a:latin typeface="黑体" pitchFamily="49" charset="-122"/>
              <a:ea typeface="黑体" pitchFamily="49" charset="-122"/>
            </a:endParaRPr>
          </a:p>
        </p:txBody>
      </p:sp>
      <p:sp>
        <p:nvSpPr>
          <p:cNvPr id="19" name="Rectangle 1065"/>
          <p:cNvSpPr>
            <a:spLocks noChangeArrowheads="1"/>
          </p:cNvSpPr>
          <p:nvPr/>
        </p:nvSpPr>
        <p:spPr bwMode="auto">
          <a:xfrm>
            <a:off x="1513897" y="4755009"/>
            <a:ext cx="3225563" cy="461665"/>
          </a:xfrm>
          <a:prstGeom prst="rect">
            <a:avLst/>
          </a:prstGeom>
          <a:noFill/>
          <a:ln w="9525">
            <a:noFill/>
            <a:miter lim="800000"/>
            <a:headEnd/>
            <a:tailEnd/>
          </a:ln>
        </p:spPr>
        <p:txBody>
          <a:bodyPr wrap="none">
            <a:spAutoFit/>
          </a:bodyPr>
          <a:lstStyle/>
          <a:p>
            <a:r>
              <a:rPr lang="zh-CN" altLang="en-US" sz="2400" dirty="0" smtClean="0">
                <a:latin typeface="Cambria Math" pitchFamily="18" charset="0"/>
                <a:ea typeface="黑体" pitchFamily="49" charset="-122"/>
                <a:cs typeface="Times New Roman" pitchFamily="18" charset="0"/>
              </a:rPr>
              <a:t>事件</a:t>
            </a:r>
            <a:r>
              <a:rPr lang="en-US" altLang="zh-CN" sz="2400" i="1" dirty="0" smtClean="0">
                <a:latin typeface="Cambria Math" pitchFamily="18" charset="0"/>
                <a:ea typeface="黑体" pitchFamily="49" charset="-122"/>
                <a:cs typeface="Times New Roman" pitchFamily="18" charset="0"/>
              </a:rPr>
              <a:t>B </a:t>
            </a:r>
            <a:r>
              <a:rPr lang="en-US" altLang="zh-CN" sz="2400" dirty="0" smtClean="0">
                <a:latin typeface="Cambria Math" pitchFamily="18" charset="0"/>
                <a:ea typeface="黑体" pitchFamily="49" charset="-122"/>
                <a:cs typeface="Times New Roman" pitchFamily="18" charset="0"/>
              </a:rPr>
              <a:t>= {</a:t>
            </a:r>
            <a:r>
              <a:rPr lang="zh-CN" altLang="en-US" sz="2400" dirty="0">
                <a:latin typeface="Cambria Math" pitchFamily="18" charset="0"/>
                <a:ea typeface="黑体" pitchFamily="49" charset="-122"/>
                <a:cs typeface="Times New Roman" pitchFamily="18" charset="0"/>
              </a:rPr>
              <a:t>掷出奇数点</a:t>
            </a:r>
            <a:r>
              <a:rPr lang="en-US" altLang="zh-CN" sz="2400" dirty="0" smtClean="0">
                <a:latin typeface="Cambria Math" pitchFamily="18" charset="0"/>
                <a:ea typeface="黑体" pitchFamily="49" charset="-122"/>
                <a:cs typeface="Times New Roman" pitchFamily="18" charset="0"/>
              </a:rPr>
              <a:t>}</a:t>
            </a:r>
            <a:endParaRPr lang="en-US" altLang="zh-CN" sz="2400" dirty="0">
              <a:latin typeface="Cambria Math" pitchFamily="18" charset="0"/>
              <a:ea typeface="黑体" pitchFamily="49" charset="-122"/>
              <a:cs typeface="Times New Roman" pitchFamily="18" charset="0"/>
            </a:endParaRPr>
          </a:p>
        </p:txBody>
      </p:sp>
      <p:sp>
        <p:nvSpPr>
          <p:cNvPr id="21" name="Rectangle 1067"/>
          <p:cNvSpPr>
            <a:spLocks noChangeArrowheads="1"/>
          </p:cNvSpPr>
          <p:nvPr/>
        </p:nvSpPr>
        <p:spPr bwMode="auto">
          <a:xfrm>
            <a:off x="1513897" y="4020121"/>
            <a:ext cx="2758319" cy="461665"/>
          </a:xfrm>
          <a:prstGeom prst="rect">
            <a:avLst/>
          </a:prstGeom>
          <a:noFill/>
          <a:ln w="9525">
            <a:noFill/>
            <a:miter lim="800000"/>
            <a:headEnd/>
            <a:tailEnd/>
          </a:ln>
        </p:spPr>
        <p:txBody>
          <a:bodyPr wrap="none">
            <a:spAutoFit/>
          </a:bodyPr>
          <a:lstStyle/>
          <a:p>
            <a:pPr eaLnBrk="1" hangingPunct="1"/>
            <a:r>
              <a:rPr lang="zh-CN" altLang="en-US" sz="2400" dirty="0" smtClean="0">
                <a:latin typeface="Cambria Math" pitchFamily="18" charset="0"/>
                <a:ea typeface="黑体" pitchFamily="49" charset="-122"/>
                <a:cs typeface="Times New Roman" pitchFamily="18" charset="0"/>
              </a:rPr>
              <a:t>事件</a:t>
            </a:r>
            <a:r>
              <a:rPr lang="en-US" altLang="zh-CN" sz="2400" i="1" dirty="0" smtClean="0">
                <a:solidFill>
                  <a:schemeClr val="hlink"/>
                </a:solidFill>
                <a:latin typeface="Cambria Math" pitchFamily="18" charset="0"/>
                <a:ea typeface="黑体" pitchFamily="49" charset="-122"/>
                <a:cs typeface="Times New Roman" pitchFamily="18" charset="0"/>
              </a:rPr>
              <a:t>A </a:t>
            </a:r>
            <a:r>
              <a:rPr lang="en-US" altLang="zh-CN" sz="2400" dirty="0" smtClean="0">
                <a:latin typeface="Cambria Math" pitchFamily="18" charset="0"/>
                <a:ea typeface="黑体" pitchFamily="49" charset="-122"/>
                <a:cs typeface="Times New Roman" pitchFamily="18" charset="0"/>
              </a:rPr>
              <a:t>= {</a:t>
            </a:r>
            <a:r>
              <a:rPr lang="zh-CN" altLang="en-US" sz="2400" dirty="0">
                <a:latin typeface="Cambria Math" pitchFamily="18" charset="0"/>
                <a:ea typeface="黑体" pitchFamily="49" charset="-122"/>
                <a:cs typeface="Times New Roman" pitchFamily="18" charset="0"/>
              </a:rPr>
              <a:t>掷出</a:t>
            </a:r>
            <a:r>
              <a:rPr lang="en-US" altLang="zh-CN" sz="2400" dirty="0">
                <a:latin typeface="Cambria Math" pitchFamily="18" charset="0"/>
                <a:ea typeface="黑体" pitchFamily="49" charset="-122"/>
                <a:cs typeface="Times New Roman" pitchFamily="18" charset="0"/>
              </a:rPr>
              <a:t>1</a:t>
            </a:r>
            <a:r>
              <a:rPr lang="zh-CN" altLang="en-US" sz="2400" dirty="0">
                <a:latin typeface="Cambria Math" pitchFamily="18" charset="0"/>
                <a:ea typeface="黑体" pitchFamily="49" charset="-122"/>
                <a:cs typeface="Times New Roman" pitchFamily="18" charset="0"/>
              </a:rPr>
              <a:t>点</a:t>
            </a:r>
            <a:r>
              <a:rPr lang="en-US" altLang="zh-CN" sz="2400" dirty="0" smtClean="0">
                <a:latin typeface="Cambria Math" pitchFamily="18" charset="0"/>
                <a:ea typeface="黑体" pitchFamily="49" charset="-122"/>
                <a:cs typeface="Times New Roman" pitchFamily="18" charset="0"/>
              </a:rPr>
              <a:t>}</a:t>
            </a:r>
            <a:endParaRPr lang="en-US" altLang="zh-CN" sz="2400" dirty="0">
              <a:latin typeface="Cambria Math" pitchFamily="18" charset="0"/>
              <a:ea typeface="黑体" pitchFamily="49" charset="-122"/>
              <a:cs typeface="Times New Roman" pitchFamily="18" charset="0"/>
            </a:endParaRPr>
          </a:p>
        </p:txBody>
      </p:sp>
      <p:sp>
        <p:nvSpPr>
          <p:cNvPr id="26" name="Rectangle 1072"/>
          <p:cNvSpPr>
            <a:spLocks noChangeArrowheads="1"/>
          </p:cNvSpPr>
          <p:nvPr/>
        </p:nvSpPr>
        <p:spPr bwMode="auto">
          <a:xfrm>
            <a:off x="1513897" y="5489898"/>
            <a:ext cx="4103935" cy="461665"/>
          </a:xfrm>
          <a:prstGeom prst="rect">
            <a:avLst/>
          </a:prstGeom>
          <a:noFill/>
          <a:ln w="9525">
            <a:noFill/>
            <a:miter lim="800000"/>
            <a:headEnd/>
            <a:tailEnd/>
          </a:ln>
        </p:spPr>
        <p:txBody>
          <a:bodyPr wrap="square">
            <a:spAutoFit/>
          </a:bodyPr>
          <a:lstStyle/>
          <a:p>
            <a:r>
              <a:rPr lang="zh-CN" altLang="en-US" sz="2400" dirty="0" smtClean="0">
                <a:latin typeface="Cambria Math" pitchFamily="18" charset="0"/>
                <a:ea typeface="黑体" pitchFamily="49" charset="-122"/>
                <a:cs typeface="Times New Roman" pitchFamily="18" charset="0"/>
              </a:rPr>
              <a:t>事件</a:t>
            </a:r>
            <a:r>
              <a:rPr lang="en-US" altLang="zh-CN" sz="2400" i="1" dirty="0" smtClean="0">
                <a:latin typeface="Cambria Math" pitchFamily="18" charset="0"/>
                <a:ea typeface="黑体" pitchFamily="49" charset="-122"/>
                <a:cs typeface="Times New Roman" pitchFamily="18" charset="0"/>
              </a:rPr>
              <a:t>C </a:t>
            </a:r>
            <a:r>
              <a:rPr lang="en-US" altLang="zh-CN" sz="2400" dirty="0" smtClean="0">
                <a:latin typeface="Cambria Math" pitchFamily="18" charset="0"/>
                <a:ea typeface="黑体" pitchFamily="49" charset="-122"/>
                <a:cs typeface="Times New Roman" pitchFamily="18" charset="0"/>
              </a:rPr>
              <a:t>= {</a:t>
            </a:r>
            <a:r>
              <a:rPr lang="zh-CN" altLang="en-US" sz="2400" dirty="0" smtClean="0">
                <a:latin typeface="Cambria Math" pitchFamily="18" charset="0"/>
                <a:ea typeface="黑体" pitchFamily="49" charset="-122"/>
                <a:cs typeface="Times New Roman" pitchFamily="18" charset="0"/>
              </a:rPr>
              <a:t>出现的点数大于</a:t>
            </a:r>
            <a:r>
              <a:rPr lang="en-US" altLang="zh-CN" sz="2400" dirty="0" smtClean="0">
                <a:latin typeface="Cambria Math" pitchFamily="18" charset="0"/>
                <a:ea typeface="黑体" pitchFamily="49" charset="-122"/>
                <a:cs typeface="Times New Roman" pitchFamily="18" charset="0"/>
              </a:rPr>
              <a:t>4}</a:t>
            </a:r>
          </a:p>
        </p:txBody>
      </p:sp>
      <p:sp>
        <p:nvSpPr>
          <p:cNvPr id="29" name="矩形 28"/>
          <p:cNvSpPr/>
          <p:nvPr/>
        </p:nvSpPr>
        <p:spPr>
          <a:xfrm>
            <a:off x="2555776" y="3219322"/>
            <a:ext cx="3430747" cy="584775"/>
          </a:xfrm>
          <a:prstGeom prst="rect">
            <a:avLst/>
          </a:prstGeom>
        </p:spPr>
        <p:txBody>
          <a:bodyPr wrap="none">
            <a:spAutoFit/>
          </a:bodyPr>
          <a:lstStyle/>
          <a:p>
            <a:pPr>
              <a:buClr>
                <a:schemeClr val="tx1"/>
              </a:buClr>
            </a:pPr>
            <a:r>
              <a:rPr lang="en-US" altLang="zh-CN" sz="3200" i="1" dirty="0" smtClean="0">
                <a:latin typeface="Cambria Math" pitchFamily="18" charset="0"/>
                <a:ea typeface="黑体" pitchFamily="49" charset="-122"/>
                <a:cs typeface="Times New Roman" pitchFamily="18" charset="0"/>
              </a:rPr>
              <a:t>S </a:t>
            </a:r>
            <a:r>
              <a:rPr lang="en-US" altLang="zh-CN" sz="3200" dirty="0" smtClean="0">
                <a:latin typeface="Cambria Math" pitchFamily="18" charset="0"/>
                <a:ea typeface="黑体" pitchFamily="49" charset="-122"/>
                <a:cs typeface="Times New Roman" pitchFamily="18" charset="0"/>
              </a:rPr>
              <a:t>= {</a:t>
            </a:r>
            <a:r>
              <a:rPr lang="en-US" altLang="zh-CN" sz="3200" dirty="0" smtClean="0">
                <a:latin typeface="Cambria Math" pitchFamily="18" charset="0"/>
                <a:cs typeface="Times New Roman" pitchFamily="18" charset="0"/>
                <a:sym typeface="Euclid Extra" panose="02050502000505020303" pitchFamily="18" charset="2"/>
              </a:rPr>
              <a:t>1, 2, 3, 4, 5, 6</a:t>
            </a:r>
            <a:r>
              <a:rPr lang="en-US" altLang="zh-CN" sz="3200" dirty="0" smtClean="0">
                <a:latin typeface="Cambria Math" pitchFamily="18" charset="0"/>
                <a:ea typeface="黑体" pitchFamily="49" charset="-122"/>
                <a:cs typeface="Times New Roman" pitchFamily="18" charset="0"/>
              </a:rPr>
              <a:t>}</a:t>
            </a:r>
            <a:endParaRPr lang="zh-CN" altLang="en-US" sz="3200" dirty="0">
              <a:latin typeface="Cambria Math" pitchFamily="18" charset="0"/>
              <a:ea typeface="黑体" pitchFamily="49" charset="-122"/>
              <a:cs typeface="Times New Roman" pitchFamily="18" charset="0"/>
            </a:endParaRPr>
          </a:p>
        </p:txBody>
      </p:sp>
      <p:sp>
        <p:nvSpPr>
          <p:cNvPr id="30" name="矩形 29"/>
          <p:cNvSpPr/>
          <p:nvPr/>
        </p:nvSpPr>
        <p:spPr>
          <a:xfrm>
            <a:off x="4139952" y="4020121"/>
            <a:ext cx="883575" cy="461665"/>
          </a:xfrm>
          <a:prstGeom prst="rect">
            <a:avLst/>
          </a:prstGeom>
        </p:spPr>
        <p:txBody>
          <a:bodyPr wrap="none">
            <a:spAutoFit/>
          </a:bodyPr>
          <a:lstStyle/>
          <a:p>
            <a:r>
              <a:rPr lang="en-US" altLang="zh-CN" sz="2400" dirty="0" smtClean="0">
                <a:latin typeface="Cambria Math" pitchFamily="18" charset="0"/>
                <a:ea typeface="黑体" pitchFamily="49" charset="-122"/>
                <a:cs typeface="Times New Roman" pitchFamily="18" charset="0"/>
              </a:rPr>
              <a:t>= {1}</a:t>
            </a:r>
            <a:endParaRPr lang="zh-CN" altLang="en-US" sz="2400" dirty="0"/>
          </a:p>
        </p:txBody>
      </p:sp>
      <p:sp>
        <p:nvSpPr>
          <p:cNvPr id="31" name="矩形 30"/>
          <p:cNvSpPr/>
          <p:nvPr/>
        </p:nvSpPr>
        <p:spPr>
          <a:xfrm>
            <a:off x="4572000" y="4755009"/>
            <a:ext cx="1487908" cy="461665"/>
          </a:xfrm>
          <a:prstGeom prst="rect">
            <a:avLst/>
          </a:prstGeom>
        </p:spPr>
        <p:txBody>
          <a:bodyPr wrap="none">
            <a:spAutoFit/>
          </a:bodyPr>
          <a:lstStyle/>
          <a:p>
            <a:r>
              <a:rPr lang="en-US" altLang="zh-CN" sz="2400" dirty="0" smtClean="0">
                <a:latin typeface="Cambria Math" pitchFamily="18" charset="0"/>
                <a:ea typeface="黑体" pitchFamily="49" charset="-122"/>
                <a:cs typeface="Times New Roman" pitchFamily="18" charset="0"/>
              </a:rPr>
              <a:t>= {1, 3, 5}</a:t>
            </a:r>
            <a:endParaRPr lang="zh-CN" altLang="en-US" sz="2400" dirty="0"/>
          </a:p>
        </p:txBody>
      </p:sp>
      <p:sp>
        <p:nvSpPr>
          <p:cNvPr id="32" name="矩形 31"/>
          <p:cNvSpPr/>
          <p:nvPr/>
        </p:nvSpPr>
        <p:spPr>
          <a:xfrm>
            <a:off x="5364088" y="5489898"/>
            <a:ext cx="1188146" cy="461665"/>
          </a:xfrm>
          <a:prstGeom prst="rect">
            <a:avLst/>
          </a:prstGeom>
        </p:spPr>
        <p:txBody>
          <a:bodyPr wrap="none">
            <a:spAutoFit/>
          </a:bodyPr>
          <a:lstStyle/>
          <a:p>
            <a:r>
              <a:rPr lang="en-US" altLang="zh-CN" sz="2400" dirty="0" smtClean="0">
                <a:latin typeface="Cambria Math" pitchFamily="18" charset="0"/>
                <a:ea typeface="黑体" pitchFamily="49" charset="-122"/>
                <a:cs typeface="Times New Roman" pitchFamily="18" charset="0"/>
              </a:rPr>
              <a:t>= {5, 6}</a:t>
            </a:r>
            <a:endParaRPr lang="zh-CN" altLang="en-US" sz="2400" dirty="0"/>
          </a:p>
        </p:txBody>
      </p:sp>
    </p:spTree>
    <p:extLst>
      <p:ext uri="{BB962C8B-B14F-4D97-AF65-F5344CB8AC3E}">
        <p14:creationId xmlns:p14="http://schemas.microsoft.com/office/powerpoint/2010/main" val="32502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4" grpId="0"/>
      <p:bldP spid="19" grpId="0" autoUpdateAnimBg="0"/>
      <p:bldP spid="21" grpId="0"/>
      <p:bldP spid="26" grpId="0"/>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12</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6" name="矩形 15"/>
          <p:cNvSpPr/>
          <p:nvPr/>
        </p:nvSpPr>
        <p:spPr>
          <a:xfrm>
            <a:off x="683568" y="1340768"/>
            <a:ext cx="8064896" cy="1077218"/>
          </a:xfrm>
          <a:prstGeom prst="rect">
            <a:avLst/>
          </a:prstGeom>
        </p:spPr>
        <p:txBody>
          <a:bodyPr wrap="square">
            <a:spAutoFit/>
          </a:bodyPr>
          <a:lstStyle/>
          <a:p>
            <a:pPr marL="457200" indent="-457200">
              <a:buClr>
                <a:schemeClr val="tx1"/>
              </a:buClr>
              <a:buFont typeface="Wingdings" pitchFamily="2" charset="2"/>
              <a:buChar char="l"/>
            </a:pPr>
            <a:r>
              <a:rPr lang="zh-CN" altLang="en-US" sz="3200" dirty="0" smtClean="0">
                <a:solidFill>
                  <a:srgbClr val="C00000"/>
                </a:solidFill>
                <a:latin typeface="黑体" pitchFamily="49" charset="-122"/>
                <a:ea typeface="黑体" pitchFamily="49" charset="-122"/>
              </a:rPr>
              <a:t>基本事件</a:t>
            </a:r>
            <a:r>
              <a:rPr lang="zh-CN" altLang="en-US" sz="3200" dirty="0" smtClean="0">
                <a:latin typeface="黑体" pitchFamily="49" charset="-122"/>
                <a:ea typeface="黑体" pitchFamily="49" charset="-122"/>
              </a:rPr>
              <a:t>：</a:t>
            </a:r>
            <a:r>
              <a:rPr kumimoji="1" lang="zh-CN" altLang="en-US" sz="3200" dirty="0" smtClean="0">
                <a:latin typeface="黑体" pitchFamily="2" charset="-122"/>
                <a:ea typeface="黑体" pitchFamily="2" charset="-122"/>
              </a:rPr>
              <a:t>由一个样本点组成的单点集(或称简单事件)</a:t>
            </a:r>
            <a:endParaRPr lang="zh-CN" altLang="en-US" sz="3200" dirty="0">
              <a:latin typeface="黑体" pitchFamily="49" charset="-122"/>
              <a:ea typeface="黑体" pitchFamily="49" charset="-122"/>
            </a:endParaRPr>
          </a:p>
        </p:txBody>
      </p:sp>
      <p:sp>
        <p:nvSpPr>
          <p:cNvPr id="15" name="矩形 14"/>
          <p:cNvSpPr/>
          <p:nvPr/>
        </p:nvSpPr>
        <p:spPr>
          <a:xfrm>
            <a:off x="683568" y="3068960"/>
            <a:ext cx="8064896" cy="1077218"/>
          </a:xfrm>
          <a:prstGeom prst="rect">
            <a:avLst/>
          </a:prstGeom>
        </p:spPr>
        <p:txBody>
          <a:bodyPr wrap="square">
            <a:spAutoFit/>
          </a:bodyPr>
          <a:lstStyle/>
          <a:p>
            <a:pPr marL="457200" indent="-457200">
              <a:buClr>
                <a:schemeClr val="tx1"/>
              </a:buClr>
              <a:buFont typeface="Wingdings" pitchFamily="2" charset="2"/>
              <a:buChar char="l"/>
            </a:pPr>
            <a:r>
              <a:rPr lang="zh-CN" altLang="en-US" sz="3200" dirty="0" smtClean="0">
                <a:solidFill>
                  <a:srgbClr val="C00000"/>
                </a:solidFill>
                <a:latin typeface="黑体" pitchFamily="49" charset="-122"/>
                <a:ea typeface="黑体" pitchFamily="49" charset="-122"/>
              </a:rPr>
              <a:t>必然事件</a:t>
            </a:r>
            <a:r>
              <a:rPr lang="zh-CN" altLang="en-US" sz="3200" dirty="0" smtClean="0">
                <a:latin typeface="黑体" pitchFamily="49" charset="-122"/>
                <a:ea typeface="黑体" pitchFamily="49" charset="-122"/>
              </a:rPr>
              <a:t>：</a:t>
            </a:r>
            <a:r>
              <a:rPr kumimoji="1" lang="zh-CN" altLang="en-US" sz="3200" dirty="0" smtClean="0">
                <a:latin typeface="黑体" pitchFamily="2" charset="-122"/>
                <a:ea typeface="黑体" pitchFamily="2" charset="-122"/>
              </a:rPr>
              <a:t>在试验中必定发生的事件，</a:t>
            </a:r>
            <a:r>
              <a:rPr kumimoji="1" lang="zh-CN" altLang="en-US" sz="3200" dirty="0" smtClean="0">
                <a:latin typeface="Cambria Math" pitchFamily="18" charset="0"/>
                <a:ea typeface="黑体" pitchFamily="2" charset="-122"/>
                <a:cs typeface="Times New Roman" pitchFamily="18" charset="0"/>
              </a:rPr>
              <a:t>常用</a:t>
            </a:r>
            <a:r>
              <a:rPr kumimoji="1" lang="en-US" altLang="zh-CN" sz="3200" i="1" dirty="0" smtClean="0">
                <a:latin typeface="Cambria Math" pitchFamily="18" charset="0"/>
                <a:ea typeface="黑体" pitchFamily="2" charset="-122"/>
                <a:cs typeface="Times New Roman" pitchFamily="18" charset="0"/>
              </a:rPr>
              <a:t>S </a:t>
            </a:r>
            <a:r>
              <a:rPr kumimoji="1" lang="zh-CN" altLang="en-US" sz="3200" dirty="0" smtClean="0">
                <a:latin typeface="黑体" pitchFamily="2" charset="-122"/>
                <a:ea typeface="黑体" pitchFamily="2" charset="-122"/>
              </a:rPr>
              <a:t>表示</a:t>
            </a:r>
            <a:endParaRPr kumimoji="1" lang="zh-CN" altLang="en-US" sz="3200" dirty="0">
              <a:latin typeface="黑体" pitchFamily="2" charset="-122"/>
              <a:ea typeface="黑体" pitchFamily="2" charset="-122"/>
            </a:endParaRPr>
          </a:p>
        </p:txBody>
      </p:sp>
      <p:sp>
        <p:nvSpPr>
          <p:cNvPr id="17" name="矩形 16"/>
          <p:cNvSpPr/>
          <p:nvPr/>
        </p:nvSpPr>
        <p:spPr>
          <a:xfrm>
            <a:off x="683568" y="4689140"/>
            <a:ext cx="8064896" cy="1077218"/>
          </a:xfrm>
          <a:prstGeom prst="rect">
            <a:avLst/>
          </a:prstGeom>
        </p:spPr>
        <p:txBody>
          <a:bodyPr wrap="square">
            <a:spAutoFit/>
          </a:bodyPr>
          <a:lstStyle/>
          <a:p>
            <a:pPr marL="457200" indent="-457200">
              <a:buClr>
                <a:schemeClr val="tx1"/>
              </a:buClr>
              <a:buFont typeface="Wingdings" pitchFamily="2" charset="2"/>
              <a:buChar char="l"/>
            </a:pPr>
            <a:r>
              <a:rPr lang="zh-CN" altLang="en-US" sz="3200" dirty="0" smtClean="0">
                <a:solidFill>
                  <a:srgbClr val="C00000"/>
                </a:solidFill>
                <a:latin typeface="黑体" pitchFamily="49" charset="-122"/>
                <a:ea typeface="黑体" pitchFamily="49" charset="-122"/>
              </a:rPr>
              <a:t>不可能事件</a:t>
            </a:r>
            <a:r>
              <a:rPr lang="zh-CN" altLang="en-US" sz="3200" dirty="0" smtClean="0">
                <a:latin typeface="黑体" pitchFamily="49" charset="-122"/>
                <a:ea typeface="黑体" pitchFamily="49" charset="-122"/>
              </a:rPr>
              <a:t>：</a:t>
            </a:r>
            <a:r>
              <a:rPr kumimoji="1" lang="zh-CN" altLang="en-US" sz="3200" dirty="0" smtClean="0">
                <a:latin typeface="黑体" pitchFamily="2" charset="-122"/>
                <a:ea typeface="黑体" pitchFamily="2" charset="-122"/>
              </a:rPr>
              <a:t>在试验中不可能发生的事件，常用</a:t>
            </a:r>
            <a:r>
              <a:rPr kumimoji="1" lang="zh-CN" altLang="en-US" sz="3200" dirty="0" smtClean="0">
                <a:latin typeface="Cambria Math" pitchFamily="18" charset="0"/>
                <a:ea typeface="黑体" pitchFamily="2" charset="-122"/>
                <a:cs typeface="Times New Roman" pitchFamily="18" charset="0"/>
              </a:rPr>
              <a:t> </a:t>
            </a:r>
            <a:r>
              <a:rPr lang="zh-CN" altLang="en-US" sz="3200" dirty="0" smtClean="0">
                <a:latin typeface="Cambria Math" pitchFamily="18" charset="0"/>
                <a:ea typeface="黑体" pitchFamily="49" charset="-122"/>
                <a:cs typeface="Times New Roman" pitchFamily="18" charset="0"/>
                <a:sym typeface="Symbol" panose="05050102010706020507" pitchFamily="18" charset="2"/>
              </a:rPr>
              <a:t></a:t>
            </a:r>
            <a:r>
              <a:rPr kumimoji="1" lang="en-US" altLang="zh-CN" sz="3200" dirty="0" smtClean="0">
                <a:latin typeface="Cambria Math" pitchFamily="18" charset="0"/>
                <a:ea typeface="黑体" pitchFamily="2" charset="-122"/>
                <a:cs typeface="Times New Roman" pitchFamily="18" charset="0"/>
              </a:rPr>
              <a:t> </a:t>
            </a:r>
            <a:r>
              <a:rPr kumimoji="1" lang="zh-CN" altLang="en-US" sz="3200" dirty="0" smtClean="0">
                <a:latin typeface="黑体" pitchFamily="2" charset="-122"/>
                <a:ea typeface="黑体" pitchFamily="2" charset="-122"/>
              </a:rPr>
              <a:t>表示 </a:t>
            </a:r>
            <a:endParaRPr kumimoji="1" lang="zh-CN" altLang="en-US" sz="3200" dirty="0">
              <a:latin typeface="黑体" pitchFamily="2" charset="-122"/>
              <a:ea typeface="黑体" pitchFamily="2" charset="-122"/>
            </a:endParaRPr>
          </a:p>
        </p:txBody>
      </p:sp>
      <p:sp>
        <p:nvSpPr>
          <p:cNvPr id="18" name="Rectangle 1067"/>
          <p:cNvSpPr>
            <a:spLocks noChangeArrowheads="1"/>
          </p:cNvSpPr>
          <p:nvPr/>
        </p:nvSpPr>
        <p:spPr bwMode="auto">
          <a:xfrm>
            <a:off x="1364684" y="2460377"/>
            <a:ext cx="3534173" cy="461665"/>
          </a:xfrm>
          <a:prstGeom prst="rect">
            <a:avLst/>
          </a:prstGeom>
          <a:noFill/>
          <a:ln w="9525">
            <a:noFill/>
            <a:miter lim="800000"/>
            <a:headEnd/>
            <a:tailEnd/>
          </a:ln>
        </p:spPr>
        <p:txBody>
          <a:bodyPr wrap="none">
            <a:spAutoFit/>
          </a:bodyPr>
          <a:lstStyle/>
          <a:p>
            <a:pPr eaLnBrk="1" hangingPunct="1"/>
            <a:r>
              <a:rPr lang="zh-CN" altLang="en-US" sz="2400" dirty="0" smtClean="0">
                <a:latin typeface="Cambria Math" pitchFamily="18" charset="0"/>
                <a:ea typeface="黑体" pitchFamily="49" charset="-122"/>
                <a:cs typeface="Times New Roman" pitchFamily="18" charset="0"/>
              </a:rPr>
              <a:t>事件</a:t>
            </a:r>
            <a:r>
              <a:rPr lang="en-US" altLang="zh-CN" sz="2400" i="1" dirty="0" smtClean="0">
                <a:solidFill>
                  <a:schemeClr val="hlink"/>
                </a:solidFill>
                <a:latin typeface="Cambria Math" pitchFamily="18" charset="0"/>
                <a:ea typeface="黑体" pitchFamily="49" charset="-122"/>
                <a:cs typeface="Times New Roman" pitchFamily="18" charset="0"/>
              </a:rPr>
              <a:t>A </a:t>
            </a:r>
            <a:r>
              <a:rPr lang="en-US" altLang="zh-CN" sz="2400" dirty="0" smtClean="0">
                <a:latin typeface="Cambria Math" pitchFamily="18" charset="0"/>
                <a:ea typeface="黑体" pitchFamily="49" charset="-122"/>
                <a:cs typeface="Times New Roman" pitchFamily="18" charset="0"/>
              </a:rPr>
              <a:t>= {</a:t>
            </a:r>
            <a:r>
              <a:rPr lang="zh-CN" altLang="en-US" sz="2400" dirty="0">
                <a:latin typeface="Cambria Math" pitchFamily="18" charset="0"/>
                <a:ea typeface="黑体" pitchFamily="49" charset="-122"/>
                <a:cs typeface="Times New Roman" pitchFamily="18" charset="0"/>
              </a:rPr>
              <a:t>掷出</a:t>
            </a:r>
            <a:r>
              <a:rPr lang="en-US" altLang="zh-CN" sz="2400" dirty="0">
                <a:latin typeface="Cambria Math" pitchFamily="18" charset="0"/>
                <a:ea typeface="黑体" pitchFamily="49" charset="-122"/>
                <a:cs typeface="Times New Roman" pitchFamily="18" charset="0"/>
              </a:rPr>
              <a:t>1</a:t>
            </a:r>
            <a:r>
              <a:rPr lang="zh-CN" altLang="en-US" sz="2400" dirty="0">
                <a:latin typeface="Cambria Math" pitchFamily="18" charset="0"/>
                <a:ea typeface="黑体" pitchFamily="49" charset="-122"/>
                <a:cs typeface="Times New Roman" pitchFamily="18" charset="0"/>
              </a:rPr>
              <a:t>点</a:t>
            </a:r>
            <a:r>
              <a:rPr lang="en-US" altLang="zh-CN" sz="2400" dirty="0" smtClean="0">
                <a:latin typeface="Cambria Math" pitchFamily="18" charset="0"/>
                <a:ea typeface="黑体" pitchFamily="49" charset="-122"/>
                <a:cs typeface="Times New Roman" pitchFamily="18" charset="0"/>
              </a:rPr>
              <a:t>} = {1}</a:t>
            </a:r>
            <a:endParaRPr lang="en-US" altLang="zh-CN" sz="2400" dirty="0">
              <a:latin typeface="Cambria Math" pitchFamily="18" charset="0"/>
              <a:ea typeface="黑体" pitchFamily="49" charset="-122"/>
              <a:cs typeface="Times New Roman" pitchFamily="18" charset="0"/>
            </a:endParaRPr>
          </a:p>
        </p:txBody>
      </p:sp>
      <p:sp>
        <p:nvSpPr>
          <p:cNvPr id="20" name="Rectangle 1067"/>
          <p:cNvSpPr>
            <a:spLocks noChangeArrowheads="1"/>
          </p:cNvSpPr>
          <p:nvPr/>
        </p:nvSpPr>
        <p:spPr bwMode="auto">
          <a:xfrm>
            <a:off x="1364684" y="4080557"/>
            <a:ext cx="5583580" cy="461665"/>
          </a:xfrm>
          <a:prstGeom prst="rect">
            <a:avLst/>
          </a:prstGeom>
          <a:noFill/>
          <a:ln w="9525">
            <a:noFill/>
            <a:miter lim="800000"/>
            <a:headEnd/>
            <a:tailEnd/>
          </a:ln>
        </p:spPr>
        <p:txBody>
          <a:bodyPr wrap="none">
            <a:spAutoFit/>
          </a:bodyPr>
          <a:lstStyle/>
          <a:p>
            <a:pPr eaLnBrk="1" hangingPunct="1"/>
            <a:r>
              <a:rPr lang="zh-CN" altLang="en-US" sz="2400" dirty="0" smtClean="0">
                <a:latin typeface="Cambria Math" pitchFamily="18" charset="0"/>
                <a:ea typeface="黑体" pitchFamily="49" charset="-122"/>
                <a:cs typeface="Times New Roman" pitchFamily="18" charset="0"/>
              </a:rPr>
              <a:t>事件</a:t>
            </a:r>
            <a:r>
              <a:rPr lang="en-US" altLang="zh-CN" sz="2400" i="1" dirty="0" smtClean="0">
                <a:latin typeface="Cambria Math" pitchFamily="18" charset="0"/>
                <a:ea typeface="黑体" pitchFamily="49" charset="-122"/>
                <a:cs typeface="Times New Roman" pitchFamily="18" charset="0"/>
              </a:rPr>
              <a:t>S</a:t>
            </a:r>
            <a:r>
              <a:rPr lang="en-US" altLang="zh-CN" sz="2400" i="1" dirty="0" smtClean="0">
                <a:solidFill>
                  <a:schemeClr val="hlink"/>
                </a:solidFill>
                <a:latin typeface="Cambria Math" pitchFamily="18" charset="0"/>
                <a:ea typeface="黑体" pitchFamily="49" charset="-122"/>
                <a:cs typeface="Times New Roman" pitchFamily="18" charset="0"/>
              </a:rPr>
              <a:t> </a:t>
            </a:r>
            <a:r>
              <a:rPr lang="en-US" altLang="zh-CN" sz="2400" dirty="0" smtClean="0">
                <a:latin typeface="Cambria Math" pitchFamily="18" charset="0"/>
                <a:ea typeface="黑体" pitchFamily="49" charset="-122"/>
                <a:cs typeface="Times New Roman" pitchFamily="18" charset="0"/>
              </a:rPr>
              <a:t>= {</a:t>
            </a:r>
            <a:r>
              <a:rPr lang="zh-CN" altLang="en-US" sz="2400" dirty="0" smtClean="0">
                <a:latin typeface="Cambria Math" pitchFamily="18" charset="0"/>
                <a:ea typeface="黑体" pitchFamily="49" charset="-122"/>
                <a:cs typeface="Times New Roman" pitchFamily="18" charset="0"/>
              </a:rPr>
              <a:t>掷出点数小于</a:t>
            </a:r>
            <a:r>
              <a:rPr lang="en-US" altLang="zh-CN" sz="2400" dirty="0" smtClean="0">
                <a:latin typeface="Cambria Math" pitchFamily="18" charset="0"/>
                <a:ea typeface="黑体" pitchFamily="49" charset="-122"/>
                <a:cs typeface="Times New Roman" pitchFamily="18" charset="0"/>
              </a:rPr>
              <a:t>7} = {1,2,3,4,5,6}</a:t>
            </a:r>
            <a:endParaRPr lang="en-US" altLang="zh-CN" sz="2400" dirty="0">
              <a:latin typeface="Cambria Math" pitchFamily="18" charset="0"/>
              <a:ea typeface="黑体" pitchFamily="49" charset="-122"/>
              <a:cs typeface="Times New Roman" pitchFamily="18" charset="0"/>
            </a:endParaRPr>
          </a:p>
        </p:txBody>
      </p:sp>
      <p:sp>
        <p:nvSpPr>
          <p:cNvPr id="22" name="Rectangle 1067"/>
          <p:cNvSpPr>
            <a:spLocks noChangeArrowheads="1"/>
          </p:cNvSpPr>
          <p:nvPr/>
        </p:nvSpPr>
        <p:spPr bwMode="auto">
          <a:xfrm>
            <a:off x="1364684" y="5733256"/>
            <a:ext cx="3522118" cy="461665"/>
          </a:xfrm>
          <a:prstGeom prst="rect">
            <a:avLst/>
          </a:prstGeom>
          <a:noFill/>
          <a:ln w="9525">
            <a:noFill/>
            <a:miter lim="800000"/>
            <a:headEnd/>
            <a:tailEnd/>
          </a:ln>
        </p:spPr>
        <p:txBody>
          <a:bodyPr wrap="none">
            <a:spAutoFit/>
          </a:bodyPr>
          <a:lstStyle/>
          <a:p>
            <a:r>
              <a:rPr lang="zh-CN" altLang="en-US" sz="2400" dirty="0">
                <a:latin typeface="Cambria Math" pitchFamily="18" charset="0"/>
                <a:ea typeface="黑体" pitchFamily="49" charset="-122"/>
                <a:cs typeface="Times New Roman" pitchFamily="18" charset="0"/>
              </a:rPr>
              <a:t>事件</a:t>
            </a:r>
            <a:r>
              <a:rPr lang="zh-CN" altLang="en-US" sz="2400" dirty="0">
                <a:solidFill>
                  <a:schemeClr val="hlink"/>
                </a:solidFill>
                <a:latin typeface="Cambria Math" pitchFamily="18" charset="0"/>
                <a:ea typeface="黑体" pitchFamily="49" charset="-122"/>
                <a:cs typeface="Times New Roman" pitchFamily="18" charset="0"/>
              </a:rPr>
              <a:t> </a:t>
            </a:r>
            <a:r>
              <a:rPr kumimoji="1" lang="en-US" altLang="zh-CN" sz="2400" dirty="0" smtClean="0">
                <a:latin typeface="Cambria Math" pitchFamily="18" charset="0"/>
                <a:ea typeface="黑体" pitchFamily="2" charset="-122"/>
                <a:cs typeface="Times New Roman" pitchFamily="18" charset="0"/>
              </a:rPr>
              <a:t> </a:t>
            </a:r>
            <a:r>
              <a:rPr lang="zh-CN" altLang="en-US" sz="2400" dirty="0" smtClean="0">
                <a:latin typeface="Cambria Math" pitchFamily="18" charset="0"/>
                <a:ea typeface="黑体" pitchFamily="49" charset="-122"/>
                <a:cs typeface="Times New Roman" pitchFamily="18" charset="0"/>
                <a:sym typeface="Symbol" panose="05050102010706020507" pitchFamily="18" charset="2"/>
              </a:rPr>
              <a:t></a:t>
            </a:r>
            <a:r>
              <a:rPr lang="en-US" altLang="zh-CN" sz="2400" i="1" dirty="0" smtClean="0">
                <a:solidFill>
                  <a:schemeClr val="hlink"/>
                </a:solidFill>
                <a:latin typeface="Cambria Math" pitchFamily="18" charset="0"/>
                <a:ea typeface="黑体" pitchFamily="49" charset="-122"/>
                <a:cs typeface="Times New Roman" pitchFamily="18" charset="0"/>
              </a:rPr>
              <a:t> </a:t>
            </a:r>
            <a:r>
              <a:rPr lang="en-US" altLang="zh-CN" sz="2400" dirty="0" smtClean="0">
                <a:latin typeface="Cambria Math" pitchFamily="18" charset="0"/>
                <a:ea typeface="黑体" pitchFamily="49" charset="-122"/>
                <a:cs typeface="Times New Roman" pitchFamily="18" charset="0"/>
              </a:rPr>
              <a:t>= {</a:t>
            </a:r>
            <a:r>
              <a:rPr lang="zh-CN" altLang="en-US" sz="2400" dirty="0" smtClean="0">
                <a:latin typeface="Cambria Math" pitchFamily="18" charset="0"/>
                <a:ea typeface="黑体" pitchFamily="49" charset="-122"/>
                <a:cs typeface="Times New Roman" pitchFamily="18" charset="0"/>
              </a:rPr>
              <a:t>掷出点数为</a:t>
            </a:r>
            <a:r>
              <a:rPr lang="en-US" altLang="zh-CN" sz="2400" dirty="0" smtClean="0">
                <a:latin typeface="Cambria Math" pitchFamily="18" charset="0"/>
                <a:ea typeface="黑体" pitchFamily="49" charset="-122"/>
                <a:cs typeface="Times New Roman" pitchFamily="18" charset="0"/>
              </a:rPr>
              <a:t>8}</a:t>
            </a:r>
            <a:endParaRPr lang="en-US" altLang="zh-CN" sz="2400" dirty="0">
              <a:latin typeface="Cambria Math" pitchFamily="18" charset="0"/>
              <a:ea typeface="黑体" pitchFamily="49" charset="-122"/>
              <a:cs typeface="Times New Roman" pitchFamily="18" charset="0"/>
            </a:endParaRPr>
          </a:p>
        </p:txBody>
      </p:sp>
    </p:spTree>
    <p:extLst>
      <p:ext uri="{BB962C8B-B14F-4D97-AF65-F5344CB8AC3E}">
        <p14:creationId xmlns:p14="http://schemas.microsoft.com/office/powerpoint/2010/main" val="32502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17" grpId="0"/>
      <p:bldP spid="18" grpId="0"/>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13</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0" name="Rectangle 2"/>
          <p:cNvSpPr txBox="1">
            <a:spLocks noRot="1" noChangeArrowheads="1"/>
          </p:cNvSpPr>
          <p:nvPr/>
        </p:nvSpPr>
        <p:spPr>
          <a:xfrm>
            <a:off x="683568" y="149731"/>
            <a:ext cx="5112568" cy="830997"/>
          </a:xfrm>
          <a:prstGeom prst="rect">
            <a:avLst/>
          </a:prstGeom>
        </p:spPr>
        <p:txBody>
          <a:bodyPr vert="horz" wrap="square" lIns="91440" tIns="45720" rIns="91440" bIns="45720" rtlCol="0" anchor="b">
            <a:spAutoFit/>
          </a:bodyPr>
          <a:lstStyle/>
          <a:p>
            <a:pPr lvl="0">
              <a:spcBef>
                <a:spcPct val="0"/>
              </a:spcBef>
              <a:defRPr/>
            </a:pPr>
            <a:r>
              <a:rPr lang="zh-CN" alt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黑体" pitchFamily="2" charset="-122"/>
                <a:ea typeface="黑体" pitchFamily="2" charset="-122"/>
                <a:cs typeface="+mj-cs"/>
              </a:rPr>
              <a:t>事件的关系与运算</a:t>
            </a:r>
          </a:p>
        </p:txBody>
      </p:sp>
      <p:sp>
        <p:nvSpPr>
          <p:cNvPr id="16" name="矩形 15"/>
          <p:cNvSpPr/>
          <p:nvPr/>
        </p:nvSpPr>
        <p:spPr>
          <a:xfrm>
            <a:off x="467544" y="1355284"/>
            <a:ext cx="8064896" cy="1815882"/>
          </a:xfrm>
          <a:prstGeom prst="rect">
            <a:avLst/>
          </a:prstGeom>
        </p:spPr>
        <p:txBody>
          <a:bodyPr wrap="square">
            <a:spAutoFit/>
          </a:bodyPr>
          <a:lstStyle/>
          <a:p>
            <a:pPr marL="457200" indent="-457200" eaLnBrk="0" hangingPunct="0">
              <a:spcBef>
                <a:spcPct val="50000"/>
              </a:spcBef>
              <a:buClr>
                <a:schemeClr val="tx1"/>
              </a:buClr>
              <a:buFont typeface="Wingdings" panose="05000000000000000000" pitchFamily="2" charset="2"/>
              <a:buChar char="l"/>
              <a:defRPr/>
            </a:pPr>
            <a:r>
              <a:rPr lang="zh-CN" altLang="en-US" sz="3200" dirty="0" smtClean="0">
                <a:solidFill>
                  <a:srgbClr val="C00000"/>
                </a:solidFill>
                <a:latin typeface="黑体" pitchFamily="2" charset="-122"/>
                <a:ea typeface="黑体" pitchFamily="2" charset="-122"/>
              </a:rPr>
              <a:t>包含</a:t>
            </a:r>
            <a:r>
              <a:rPr lang="zh-CN" altLang="en-US" sz="3200" dirty="0" smtClean="0">
                <a:latin typeface="黑体" pitchFamily="2" charset="-122"/>
                <a:ea typeface="黑体" pitchFamily="2" charset="-122"/>
              </a:rPr>
              <a:t>：事件</a:t>
            </a:r>
            <a:r>
              <a:rPr lang="en-US" altLang="zh-CN" sz="3200" i="1" dirty="0" smtClean="0">
                <a:latin typeface="Cambria Math" pitchFamily="18" charset="0"/>
                <a:ea typeface="黑体" pitchFamily="2" charset="-122"/>
                <a:cs typeface="Times New Roman" pitchFamily="18" charset="0"/>
              </a:rPr>
              <a:t>A </a:t>
            </a:r>
            <a:r>
              <a:rPr lang="zh-CN" altLang="zh-CN" sz="3200" dirty="0" smtClean="0">
                <a:latin typeface="黑体" pitchFamily="2" charset="-122"/>
                <a:ea typeface="黑体" pitchFamily="2" charset="-122"/>
              </a:rPr>
              <a:t>发生必导致</a:t>
            </a:r>
            <a:r>
              <a:rPr lang="zh-CN" altLang="en-US" sz="3200" dirty="0" smtClean="0">
                <a:latin typeface="黑体" pitchFamily="2" charset="-122"/>
                <a:ea typeface="黑体" pitchFamily="2" charset="-122"/>
              </a:rPr>
              <a:t>事件</a:t>
            </a:r>
            <a:r>
              <a:rPr lang="en-US" altLang="zh-CN" sz="3200" i="1" dirty="0" smtClean="0">
                <a:latin typeface="Cambria Math" pitchFamily="18" charset="0"/>
                <a:ea typeface="黑体" pitchFamily="2" charset="-122"/>
                <a:cs typeface="Times New Roman" pitchFamily="18" charset="0"/>
              </a:rPr>
              <a:t>B </a:t>
            </a:r>
            <a:r>
              <a:rPr lang="zh-CN" altLang="zh-CN" sz="3200" dirty="0" smtClean="0">
                <a:latin typeface="黑体" pitchFamily="2" charset="-122"/>
                <a:ea typeface="黑体" pitchFamily="2" charset="-122"/>
              </a:rPr>
              <a:t>发生</a:t>
            </a:r>
            <a:r>
              <a:rPr lang="zh-CN" altLang="en-US" sz="3200" dirty="0" smtClean="0">
                <a:latin typeface="黑体" pitchFamily="2" charset="-122"/>
                <a:ea typeface="黑体" pitchFamily="2" charset="-122"/>
              </a:rPr>
              <a:t>，也称</a:t>
            </a:r>
            <a:r>
              <a:rPr lang="en-US" altLang="zh-CN" sz="3200" i="1" dirty="0" smtClean="0">
                <a:latin typeface="Cambria Math" pitchFamily="18" charset="0"/>
                <a:ea typeface="黑体" pitchFamily="2" charset="-122"/>
                <a:cs typeface="Times New Roman" pitchFamily="18" charset="0"/>
              </a:rPr>
              <a:t>A </a:t>
            </a:r>
            <a:r>
              <a:rPr lang="zh-CN" altLang="en-US" sz="3200" dirty="0" smtClean="0">
                <a:latin typeface="黑体" pitchFamily="2" charset="-122"/>
                <a:ea typeface="黑体" pitchFamily="2" charset="-122"/>
              </a:rPr>
              <a:t>是</a:t>
            </a:r>
            <a:r>
              <a:rPr lang="en-US" altLang="zh-CN" sz="3200" i="1" dirty="0" smtClean="0">
                <a:latin typeface="Cambria Math" pitchFamily="18" charset="0"/>
                <a:ea typeface="黑体" pitchFamily="2" charset="-122"/>
                <a:cs typeface="Times New Roman" pitchFamily="18" charset="0"/>
              </a:rPr>
              <a:t>B </a:t>
            </a:r>
            <a:r>
              <a:rPr lang="zh-CN" altLang="en-US" sz="3200" dirty="0" smtClean="0">
                <a:latin typeface="黑体" pitchFamily="2" charset="-122"/>
                <a:ea typeface="黑体" pitchFamily="2" charset="-122"/>
              </a:rPr>
              <a:t>的</a:t>
            </a:r>
            <a:r>
              <a:rPr lang="zh-CN" altLang="en-US" sz="3200" dirty="0" smtClean="0">
                <a:solidFill>
                  <a:srgbClr val="C00000"/>
                </a:solidFill>
                <a:latin typeface="黑体" pitchFamily="2" charset="-122"/>
                <a:ea typeface="黑体" pitchFamily="2" charset="-122"/>
              </a:rPr>
              <a:t>子事件</a:t>
            </a:r>
            <a:endParaRPr kumimoji="1" lang="en-US" altLang="zh-CN" sz="3200" dirty="0">
              <a:solidFill>
                <a:srgbClr val="C00000"/>
              </a:solidFill>
              <a:latin typeface="黑体" panose="02010609060101010101" pitchFamily="49" charset="-122"/>
              <a:ea typeface="黑体" panose="02010609060101010101" pitchFamily="49" charset="-122"/>
            </a:endParaRPr>
          </a:p>
          <a:p>
            <a:pPr eaLnBrk="0" hangingPunct="0">
              <a:spcBef>
                <a:spcPct val="50000"/>
              </a:spcBef>
              <a:defRPr/>
            </a:pPr>
            <a:r>
              <a:rPr kumimoji="1" lang="en-US" altLang="zh-CN" sz="3200" dirty="0" smtClean="0">
                <a:effectLst>
                  <a:outerShdw blurRad="38100" dist="38100" dir="2700000" algn="tl">
                    <a:srgbClr val="C0C0C0"/>
                  </a:outerShdw>
                </a:effectLst>
                <a:latin typeface="黑体" pitchFamily="49" charset="-122"/>
                <a:ea typeface="黑体" pitchFamily="49" charset="-122"/>
              </a:rPr>
              <a:t>      </a:t>
            </a:r>
            <a:r>
              <a:rPr kumimoji="1" lang="zh-CN" altLang="en-US" sz="3200" dirty="0" smtClean="0">
                <a:effectLst>
                  <a:outerShdw blurRad="38100" dist="38100" dir="2700000" algn="tl">
                    <a:srgbClr val="C0C0C0"/>
                  </a:outerShdw>
                </a:effectLst>
                <a:latin typeface="黑体" pitchFamily="49" charset="-122"/>
                <a:ea typeface="黑体" pitchFamily="49" charset="-122"/>
              </a:rPr>
              <a:t>记作</a:t>
            </a:r>
            <a:r>
              <a:rPr kumimoji="1" lang="en-US" altLang="zh-CN" sz="3200" i="1" dirty="0" smtClean="0">
                <a:latin typeface="Cambria Math" pitchFamily="18" charset="0"/>
                <a:ea typeface="黑体" pitchFamily="49" charset="-122"/>
                <a:cs typeface="Times New Roman" panose="02020603050405020304" pitchFamily="18" charset="0"/>
              </a:rPr>
              <a:t>A</a:t>
            </a:r>
            <a:r>
              <a:rPr kumimoji="1" lang="en-US" altLang="zh-CN" sz="3200" dirty="0" smtClean="0">
                <a:latin typeface="Cambria Math" pitchFamily="18" charset="0"/>
                <a:ea typeface="黑体" pitchFamily="49" charset="-122"/>
                <a:cs typeface="Times New Roman" panose="02020603050405020304" pitchFamily="18" charset="0"/>
              </a:rPr>
              <a:t> </a:t>
            </a:r>
            <a:r>
              <a:rPr lang="en-US" altLang="zh-CN" sz="3200" dirty="0">
                <a:latin typeface="Cambria Math" pitchFamily="18" charset="0"/>
                <a:ea typeface="黑体" pitchFamily="2" charset="-122"/>
                <a:cs typeface="Times New Roman" pitchFamily="18" charset="0"/>
                <a:sym typeface="Symbol" pitchFamily="18" charset="2"/>
              </a:rPr>
              <a:t></a:t>
            </a:r>
            <a:r>
              <a:rPr kumimoji="1" lang="en-US" altLang="zh-CN" sz="3200" dirty="0" smtClean="0">
                <a:latin typeface="Cambria Math" pitchFamily="18" charset="0"/>
                <a:ea typeface="黑体" pitchFamily="49" charset="-122"/>
                <a:cs typeface="Times New Roman" panose="02020603050405020304" pitchFamily="18" charset="0"/>
              </a:rPr>
              <a:t> </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a:t>
            </a:r>
          </a:p>
        </p:txBody>
      </p:sp>
      <p:sp>
        <p:nvSpPr>
          <p:cNvPr id="26" name="Rectangle 1072"/>
          <p:cNvSpPr>
            <a:spLocks noChangeArrowheads="1"/>
          </p:cNvSpPr>
          <p:nvPr/>
        </p:nvSpPr>
        <p:spPr bwMode="auto">
          <a:xfrm>
            <a:off x="755576" y="5364505"/>
            <a:ext cx="7806961" cy="584775"/>
          </a:xfrm>
          <a:prstGeom prst="rect">
            <a:avLst/>
          </a:prstGeom>
          <a:noFill/>
          <a:ln w="9525">
            <a:noFill/>
            <a:miter lim="800000"/>
            <a:headEnd/>
            <a:tailEnd/>
          </a:ln>
        </p:spPr>
        <p:txBody>
          <a:bodyPr wrap="square">
            <a:spAutoFit/>
          </a:bodyPr>
          <a:lstStyle/>
          <a:p>
            <a:pPr>
              <a:buClr>
                <a:schemeClr val="tx1"/>
              </a:buClr>
            </a:pPr>
            <a:r>
              <a:rPr lang="zh-CN" altLang="en-US" sz="3200" dirty="0" smtClean="0">
                <a:latin typeface="Cambria Math" pitchFamily="18" charset="0"/>
                <a:ea typeface="黑体" pitchFamily="49" charset="-122"/>
                <a:cs typeface="Times New Roman" pitchFamily="18" charset="0"/>
              </a:rPr>
              <a:t>事件</a:t>
            </a:r>
            <a:r>
              <a:rPr lang="en-US" altLang="zh-CN" sz="3200" i="1" dirty="0" smtClean="0">
                <a:latin typeface="Cambria Math" pitchFamily="18" charset="0"/>
                <a:ea typeface="黑体" pitchFamily="49" charset="-122"/>
                <a:cs typeface="Times New Roman" pitchFamily="18" charset="0"/>
              </a:rPr>
              <a:t>A </a:t>
            </a:r>
            <a:r>
              <a:rPr lang="zh-CN" altLang="en-US" sz="3200" dirty="0" smtClean="0">
                <a:latin typeface="Cambria Math" pitchFamily="18" charset="0"/>
                <a:ea typeface="黑体" pitchFamily="49" charset="-122"/>
                <a:cs typeface="Times New Roman" pitchFamily="18" charset="0"/>
              </a:rPr>
              <a:t>与</a:t>
            </a:r>
            <a:r>
              <a:rPr lang="en-US" altLang="zh-CN" sz="3200" i="1" dirty="0" smtClean="0">
                <a:latin typeface="Cambria Math" pitchFamily="18" charset="0"/>
                <a:ea typeface="Cambria Math" pitchFamily="18" charset="0"/>
                <a:cs typeface="Times New Roman" pitchFamily="18" charset="0"/>
              </a:rPr>
              <a:t>B </a:t>
            </a:r>
            <a:r>
              <a:rPr lang="zh-CN" altLang="en-US" sz="3200" dirty="0" smtClean="0">
                <a:solidFill>
                  <a:srgbClr val="C00000"/>
                </a:solidFill>
                <a:latin typeface="Cambria Math" pitchFamily="18" charset="0"/>
                <a:ea typeface="黑体" pitchFamily="49" charset="-122"/>
                <a:cs typeface="Times New Roman" pitchFamily="18" charset="0"/>
              </a:rPr>
              <a:t>相</a:t>
            </a:r>
            <a:r>
              <a:rPr lang="zh-CN" altLang="en-US" sz="3200" dirty="0">
                <a:solidFill>
                  <a:srgbClr val="C00000"/>
                </a:solidFill>
                <a:latin typeface="Cambria Math" pitchFamily="18" charset="0"/>
                <a:ea typeface="黑体" pitchFamily="49" charset="-122"/>
                <a:cs typeface="Times New Roman" pitchFamily="18" charset="0"/>
              </a:rPr>
              <a:t>等</a:t>
            </a:r>
            <a:r>
              <a:rPr lang="zh-CN" altLang="en-US" sz="3200" dirty="0">
                <a:latin typeface="Cambria Math" pitchFamily="18" charset="0"/>
                <a:ea typeface="黑体" pitchFamily="49" charset="-122"/>
                <a:cs typeface="Times New Roman" pitchFamily="18" charset="0"/>
              </a:rPr>
              <a:t>：</a:t>
            </a:r>
            <a:r>
              <a:rPr lang="en-US" altLang="zh-CN" sz="3200" i="1" dirty="0">
                <a:latin typeface="Cambria Math" pitchFamily="18" charset="0"/>
                <a:ea typeface="黑体" pitchFamily="49" charset="-122"/>
                <a:cs typeface="Times New Roman" pitchFamily="18" charset="0"/>
              </a:rPr>
              <a:t>A</a:t>
            </a:r>
            <a:r>
              <a:rPr lang="en-US" altLang="zh-CN" sz="3200" dirty="0">
                <a:latin typeface="Cambria Math" pitchFamily="18" charset="0"/>
                <a:ea typeface="黑体" pitchFamily="49" charset="-122"/>
                <a:cs typeface="Times New Roman" pitchFamily="18" charset="0"/>
              </a:rPr>
              <a:t>＝</a:t>
            </a:r>
            <a:r>
              <a:rPr lang="en-US" altLang="zh-CN" sz="3200" i="1" dirty="0">
                <a:latin typeface="Cambria Math" pitchFamily="18" charset="0"/>
                <a:ea typeface="黑体" pitchFamily="49" charset="-122"/>
                <a:cs typeface="Times New Roman" pitchFamily="18" charset="0"/>
              </a:rPr>
              <a:t>B</a:t>
            </a:r>
            <a:r>
              <a:rPr lang="en-US" altLang="zh-CN" sz="3200" dirty="0">
                <a:latin typeface="Cambria Math" pitchFamily="18" charset="0"/>
                <a:ea typeface="黑体" pitchFamily="49" charset="-122"/>
                <a:cs typeface="Times New Roman" pitchFamily="18" charset="0"/>
              </a:rPr>
              <a:t> </a:t>
            </a:r>
            <a:r>
              <a:rPr lang="en-US" altLang="zh-CN" sz="3200" dirty="0" smtClean="0">
                <a:latin typeface="Cambria Math" pitchFamily="18" charset="0"/>
                <a:ea typeface="黑体" pitchFamily="49" charset="-122"/>
                <a:cs typeface="Times New Roman" pitchFamily="18" charset="0"/>
              </a:rPr>
              <a:t> </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3200" i="1" dirty="0" smtClean="0">
                <a:latin typeface="Cambria Math" pitchFamily="18" charset="0"/>
                <a:ea typeface="黑体" pitchFamily="49" charset="-122"/>
                <a:cs typeface="Times New Roman" pitchFamily="18" charset="0"/>
              </a:rPr>
              <a:t>A </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3200" i="1" dirty="0" smtClean="0">
                <a:latin typeface="Cambria Math" pitchFamily="18" charset="0"/>
                <a:ea typeface="黑体" pitchFamily="49" charset="-122"/>
                <a:cs typeface="Times New Roman" pitchFamily="18" charset="0"/>
              </a:rPr>
              <a:t>B</a:t>
            </a:r>
            <a:r>
              <a:rPr lang="en-US" altLang="zh-CN" sz="3200" dirty="0" smtClean="0">
                <a:latin typeface="Cambria Math" pitchFamily="18" charset="0"/>
                <a:ea typeface="黑体" pitchFamily="49" charset="-122"/>
                <a:cs typeface="Times New Roman" pitchFamily="18" charset="0"/>
              </a:rPr>
              <a:t> </a:t>
            </a:r>
            <a:r>
              <a:rPr lang="zh-CN" altLang="en-US" sz="3200" dirty="0" smtClean="0">
                <a:latin typeface="Cambria Math" pitchFamily="18" charset="0"/>
                <a:ea typeface="黑体" pitchFamily="49" charset="-122"/>
                <a:cs typeface="Times New Roman" pitchFamily="18" charset="0"/>
              </a:rPr>
              <a:t>且 </a:t>
            </a:r>
            <a:r>
              <a:rPr lang="en-US" altLang="zh-CN" sz="3200" i="1" dirty="0" smtClean="0">
                <a:latin typeface="Cambria Math" pitchFamily="18" charset="0"/>
                <a:ea typeface="黑体" pitchFamily="49" charset="-122"/>
                <a:cs typeface="Times New Roman" pitchFamily="18" charset="0"/>
              </a:rPr>
              <a:t>B </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3200" i="1" dirty="0" smtClean="0">
                <a:latin typeface="Cambria Math" pitchFamily="18" charset="0"/>
                <a:ea typeface="黑体" pitchFamily="49" charset="-122"/>
                <a:cs typeface="Times New Roman" pitchFamily="18" charset="0"/>
              </a:rPr>
              <a:t>A</a:t>
            </a:r>
            <a:endParaRPr lang="en-US" altLang="zh-CN" sz="3200" i="1" dirty="0">
              <a:latin typeface="Cambria Math" pitchFamily="18" charset="0"/>
              <a:ea typeface="黑体" pitchFamily="49" charset="-122"/>
              <a:cs typeface="Times New Roman" pitchFamily="18" charset="0"/>
            </a:endParaRPr>
          </a:p>
        </p:txBody>
      </p:sp>
      <p:sp>
        <p:nvSpPr>
          <p:cNvPr id="29" name="矩形 28"/>
          <p:cNvSpPr/>
          <p:nvPr/>
        </p:nvSpPr>
        <p:spPr>
          <a:xfrm>
            <a:off x="1176832" y="3564305"/>
            <a:ext cx="2891112" cy="584775"/>
          </a:xfrm>
          <a:prstGeom prst="rect">
            <a:avLst/>
          </a:prstGeom>
        </p:spPr>
        <p:txBody>
          <a:bodyPr wrap="none">
            <a:spAutoFit/>
          </a:bodyPr>
          <a:lstStyle/>
          <a:p>
            <a:pPr>
              <a:buClr>
                <a:schemeClr val="tx1"/>
              </a:buClr>
            </a:pPr>
            <a:r>
              <a:rPr lang="zh-CN" altLang="en-US" sz="3200" dirty="0" smtClean="0">
                <a:latin typeface="Cambria Math" pitchFamily="18" charset="0"/>
                <a:ea typeface="黑体" pitchFamily="49" charset="-122"/>
                <a:cs typeface="Times New Roman" pitchFamily="18" charset="0"/>
                <a:sym typeface="Symbol" panose="05050102010706020507" pitchFamily="18" charset="2"/>
              </a:rPr>
              <a:t>显然   </a:t>
            </a:r>
            <a:r>
              <a:rPr lang="en-US" altLang="zh-CN" sz="3200" i="1" dirty="0" smtClean="0">
                <a:latin typeface="Cambria Math" pitchFamily="18" charset="0"/>
                <a:ea typeface="黑体" pitchFamily="49" charset="-122"/>
                <a:cs typeface="Times New Roman" pitchFamily="18" charset="0"/>
                <a:sym typeface="Symbol" panose="05050102010706020507" pitchFamily="18" charset="2"/>
              </a:rPr>
              <a:t>A </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3200" i="1" dirty="0" smtClean="0">
                <a:latin typeface="Cambria Math" pitchFamily="18" charset="0"/>
                <a:ea typeface="黑体" pitchFamily="49" charset="-122"/>
                <a:cs typeface="Times New Roman" pitchFamily="18" charset="0"/>
                <a:sym typeface="Symbol" panose="05050102010706020507" pitchFamily="18" charset="2"/>
              </a:rPr>
              <a:t>S</a:t>
            </a:r>
            <a:endParaRPr lang="zh-CN" altLang="en-US" sz="3200" dirty="0">
              <a:latin typeface="Cambria Math" pitchFamily="18" charset="0"/>
              <a:ea typeface="黑体" pitchFamily="49" charset="-122"/>
              <a:cs typeface="Times New Roman" pitchFamily="18"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2276872"/>
            <a:ext cx="2496257" cy="2610950"/>
          </a:xfrm>
          <a:prstGeom prst="rect">
            <a:avLst/>
          </a:prstGeom>
        </p:spPr>
      </p:pic>
    </p:spTree>
    <p:extLst>
      <p:ext uri="{BB962C8B-B14F-4D97-AF65-F5344CB8AC3E}">
        <p14:creationId xmlns:p14="http://schemas.microsoft.com/office/powerpoint/2010/main" val="32502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6"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14</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6" name="矩形 15"/>
          <p:cNvSpPr/>
          <p:nvPr/>
        </p:nvSpPr>
        <p:spPr>
          <a:xfrm>
            <a:off x="432048" y="1340768"/>
            <a:ext cx="8460432" cy="1323439"/>
          </a:xfrm>
          <a:prstGeom prst="rect">
            <a:avLst/>
          </a:prstGeom>
        </p:spPr>
        <p:txBody>
          <a:bodyPr wrap="square">
            <a:spAutoFit/>
          </a:bodyPr>
          <a:lstStyle/>
          <a:p>
            <a:pPr marL="457200" indent="-457200" eaLnBrk="0" hangingPunct="0">
              <a:spcBef>
                <a:spcPct val="50000"/>
              </a:spcBef>
              <a:buClr>
                <a:srgbClr val="000000"/>
              </a:buClr>
              <a:buFont typeface="Wingdings" panose="05000000000000000000" pitchFamily="2" charset="2"/>
              <a:buChar char="l"/>
              <a:defRPr/>
            </a:pPr>
            <a:r>
              <a:rPr kumimoji="1" lang="zh-CN" altLang="en-US" sz="3200" dirty="0">
                <a:solidFill>
                  <a:srgbClr val="C00000"/>
                </a:solidFill>
                <a:latin typeface="黑体" pitchFamily="49" charset="-122"/>
                <a:ea typeface="黑体" pitchFamily="49" charset="-122"/>
              </a:rPr>
              <a:t>和事件</a:t>
            </a:r>
            <a:r>
              <a:rPr kumimoji="1" lang="zh-CN" altLang="en-US" sz="3200" dirty="0" smtClean="0">
                <a:solidFill>
                  <a:srgbClr val="000000"/>
                </a:solidFill>
                <a:latin typeface="黑体" pitchFamily="49" charset="-122"/>
                <a:ea typeface="黑体" pitchFamily="49" charset="-122"/>
              </a:rPr>
              <a:t>：</a:t>
            </a:r>
            <a:r>
              <a:rPr kumimoji="1" lang="zh-CN" altLang="en-US" sz="3200" dirty="0" smtClean="0">
                <a:latin typeface="黑体" pitchFamily="49" charset="-122"/>
                <a:ea typeface="黑体" pitchFamily="49" charset="-122"/>
              </a:rPr>
              <a:t>事件</a:t>
            </a:r>
            <a:r>
              <a:rPr kumimoji="1" lang="en-US" altLang="zh-CN" sz="3200" i="1" dirty="0" smtClean="0">
                <a:latin typeface="Cambria Math" pitchFamily="18" charset="0"/>
                <a:ea typeface="黑体" pitchFamily="49" charset="-122"/>
                <a:cs typeface="Times New Roman" panose="02020603050405020304" pitchFamily="18" charset="0"/>
              </a:rPr>
              <a:t>A </a:t>
            </a:r>
            <a:r>
              <a:rPr kumimoji="1" lang="zh-CN" altLang="en-US" sz="3200" dirty="0" smtClean="0">
                <a:latin typeface="黑体" pitchFamily="49" charset="-122"/>
                <a:ea typeface="黑体" pitchFamily="49" charset="-122"/>
              </a:rPr>
              <a:t>与</a:t>
            </a:r>
            <a:r>
              <a:rPr kumimoji="1" lang="en-US" altLang="zh-CN" sz="3200" i="1" dirty="0" smtClean="0">
                <a:latin typeface="Cambria Math" pitchFamily="18" charset="0"/>
                <a:ea typeface="黑体" pitchFamily="49" charset="-122"/>
                <a:cs typeface="Times New Roman" panose="02020603050405020304" pitchFamily="18" charset="0"/>
              </a:rPr>
              <a:t>B </a:t>
            </a:r>
            <a:r>
              <a:rPr kumimoji="1" lang="zh-CN" altLang="en-US" sz="3200" dirty="0" smtClean="0">
                <a:latin typeface="黑体" pitchFamily="49" charset="-122"/>
                <a:ea typeface="黑体" pitchFamily="49" charset="-122"/>
              </a:rPr>
              <a:t>至</a:t>
            </a:r>
            <a:r>
              <a:rPr kumimoji="1" lang="zh-CN" altLang="en-US" sz="3200" dirty="0">
                <a:latin typeface="黑体" pitchFamily="49" charset="-122"/>
                <a:ea typeface="黑体" pitchFamily="49" charset="-122"/>
              </a:rPr>
              <a:t>少有一个发</a:t>
            </a:r>
            <a:r>
              <a:rPr kumimoji="1" lang="zh-CN" altLang="en-US" sz="3200" dirty="0" smtClean="0">
                <a:latin typeface="黑体" pitchFamily="49" charset="-122"/>
                <a:ea typeface="黑体" pitchFamily="49" charset="-122"/>
              </a:rPr>
              <a:t>生，</a:t>
            </a:r>
            <a:endParaRPr kumimoji="1" lang="en-US" altLang="zh-CN" sz="3200" dirty="0" smtClean="0">
              <a:latin typeface="黑体" pitchFamily="49" charset="-122"/>
              <a:ea typeface="黑体" pitchFamily="49" charset="-122"/>
            </a:endParaRPr>
          </a:p>
          <a:p>
            <a:pPr eaLnBrk="0" hangingPunct="0">
              <a:spcBef>
                <a:spcPct val="50000"/>
              </a:spcBef>
              <a:defRPr/>
            </a:pPr>
            <a:r>
              <a:rPr kumimoji="1" lang="en-US" altLang="zh-CN" sz="3200" dirty="0">
                <a:effectLst>
                  <a:outerShdw blurRad="38100" dist="38100" dir="2700000" algn="tl">
                    <a:srgbClr val="C0C0C0"/>
                  </a:outerShdw>
                </a:effectLst>
                <a:latin typeface="黑体" pitchFamily="49" charset="-122"/>
                <a:ea typeface="黑体" pitchFamily="49" charset="-122"/>
              </a:rPr>
              <a:t> </a:t>
            </a:r>
            <a:r>
              <a:rPr kumimoji="1" lang="en-US" altLang="zh-CN" sz="3200" dirty="0" smtClean="0">
                <a:effectLst>
                  <a:outerShdw blurRad="38100" dist="38100" dir="2700000" algn="tl">
                    <a:srgbClr val="C0C0C0"/>
                  </a:outerShdw>
                </a:effectLst>
                <a:latin typeface="黑体" pitchFamily="49" charset="-122"/>
                <a:ea typeface="黑体" pitchFamily="49" charset="-122"/>
              </a:rPr>
              <a:t>   </a:t>
            </a:r>
            <a:r>
              <a:rPr kumimoji="1" lang="zh-CN" altLang="en-US" sz="3200" dirty="0" smtClean="0">
                <a:latin typeface="黑体" pitchFamily="49" charset="-122"/>
                <a:ea typeface="黑体" pitchFamily="49" charset="-122"/>
              </a:rPr>
              <a:t>记</a:t>
            </a:r>
            <a:r>
              <a:rPr kumimoji="1" lang="zh-CN" altLang="en-US" sz="3200" dirty="0" smtClean="0">
                <a:latin typeface="黑体" pitchFamily="49" charset="-122"/>
                <a:ea typeface="黑体" pitchFamily="49" charset="-122"/>
              </a:rPr>
              <a:t>作</a:t>
            </a:r>
            <a:r>
              <a:rPr kumimoji="1" lang="en-US" altLang="zh-CN" sz="3200" i="1" dirty="0" smtClean="0">
                <a:latin typeface="Cambria Math" pitchFamily="18" charset="0"/>
                <a:ea typeface="黑体" pitchFamily="49" charset="-122"/>
                <a:cs typeface="Times New Roman" panose="02020603050405020304" pitchFamily="18" charset="0"/>
              </a:rPr>
              <a:t>A </a:t>
            </a:r>
            <a:r>
              <a:rPr kumimoji="1" lang="en-US" altLang="zh-CN" sz="3200" dirty="0" smtClean="0">
                <a:effectLst>
                  <a:outerShdw blurRad="38100" dist="38100" dir="2700000" algn="tl">
                    <a:srgbClr val="C0C0C0"/>
                  </a:outerShdw>
                </a:effectLst>
                <a:latin typeface="Cambria Math" pitchFamily="18" charset="0"/>
                <a:ea typeface="黑体" pitchFamily="49" charset="-122"/>
                <a:cs typeface="Times New Roman" panose="02020603050405020304" pitchFamily="18" charset="0"/>
                <a:sym typeface="Symbol" pitchFamily="18" charset="2"/>
              </a:rPr>
              <a:t>∪</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 </a:t>
            </a:r>
            <a:r>
              <a:rPr kumimoji="1" lang="zh-CN" altLang="en-US" sz="3200" dirty="0" smtClean="0">
                <a:latin typeface="Cambria Math" pitchFamily="18" charset="0"/>
                <a:ea typeface="黑体" pitchFamily="49" charset="-122"/>
                <a:cs typeface="Times New Roman" panose="02020603050405020304" pitchFamily="18" charset="0"/>
                <a:sym typeface="Symbol" pitchFamily="18" charset="2"/>
              </a:rPr>
              <a:t>或</a:t>
            </a:r>
            <a:r>
              <a:rPr kumimoji="1" lang="zh-CN" altLang="en-US" sz="3200" i="1" dirty="0" smtClean="0">
                <a:latin typeface="Cambria Math" pitchFamily="18" charset="0"/>
                <a:ea typeface="黑体" pitchFamily="49" charset="-122"/>
                <a:cs typeface="Times New Roman" panose="02020603050405020304" pitchFamily="18" charset="0"/>
                <a:sym typeface="Symbol" pitchFamily="18" charset="2"/>
              </a:rPr>
              <a:t> </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A</a:t>
            </a:r>
            <a:r>
              <a:rPr kumimoji="1" lang="en-US" altLang="zh-CN" sz="3200" dirty="0" smtClean="0">
                <a:latin typeface="Cambria Math" pitchFamily="18" charset="0"/>
                <a:ea typeface="黑体" pitchFamily="49" charset="-122"/>
                <a:cs typeface="Times New Roman" panose="02020603050405020304" pitchFamily="18" charset="0"/>
                <a:sym typeface="Symbol" pitchFamily="18" charset="2"/>
              </a:rPr>
              <a:t>+</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a:t>
            </a:r>
            <a:endParaRPr kumimoji="1" lang="en-US" altLang="zh-CN" sz="3200" i="1" dirty="0">
              <a:latin typeface="Cambria Math" pitchFamily="18" charset="0"/>
              <a:ea typeface="黑体" pitchFamily="49" charset="-122"/>
              <a:cs typeface="Times New Roman" panose="02020603050405020304" pitchFamily="18" charset="0"/>
              <a:sym typeface="Symbol" pitchFamily="18" charset="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132856"/>
            <a:ext cx="3301587" cy="2143492"/>
          </a:xfrm>
          <a:prstGeom prst="rect">
            <a:avLst/>
          </a:prstGeom>
        </p:spPr>
      </p:pic>
      <p:grpSp>
        <p:nvGrpSpPr>
          <p:cNvPr id="5" name="组合 4"/>
          <p:cNvGrpSpPr/>
          <p:nvPr/>
        </p:nvGrpSpPr>
        <p:grpSpPr>
          <a:xfrm>
            <a:off x="449256" y="4454525"/>
            <a:ext cx="7003064" cy="950913"/>
            <a:chOff x="467544" y="4588621"/>
            <a:chExt cx="7003064" cy="950913"/>
          </a:xfrm>
        </p:grpSpPr>
        <p:sp>
          <p:nvSpPr>
            <p:cNvPr id="29" name="矩形 28"/>
            <p:cNvSpPr/>
            <p:nvPr/>
          </p:nvSpPr>
          <p:spPr>
            <a:xfrm>
              <a:off x="467544" y="4716433"/>
              <a:ext cx="6317755" cy="584775"/>
            </a:xfrm>
            <a:prstGeom prst="rect">
              <a:avLst/>
            </a:prstGeom>
          </p:spPr>
          <p:txBody>
            <a:bodyPr wrap="none">
              <a:spAutoFit/>
            </a:bodyPr>
            <a:lstStyle/>
            <a:p>
              <a:r>
                <a:rPr kumimoji="1" lang="en-US" altLang="zh-CN" sz="3200" i="1" dirty="0" smtClean="0">
                  <a:latin typeface="Cambria Math" pitchFamily="18" charset="0"/>
                  <a:ea typeface="黑体" panose="02010609060101010101" pitchFamily="49" charset="-122"/>
                  <a:cs typeface="Times New Roman" panose="02020603050405020304" pitchFamily="18" charset="0"/>
                </a:rPr>
                <a:t>n </a:t>
              </a:r>
              <a:r>
                <a:rPr kumimoji="1" lang="zh-CN" altLang="en-US" sz="3200" dirty="0" smtClean="0">
                  <a:latin typeface="黑体" panose="02010609060101010101" pitchFamily="49" charset="-122"/>
                  <a:ea typeface="黑体" panose="02010609060101010101" pitchFamily="49" charset="-122"/>
                </a:rPr>
                <a:t>个事件</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baseline="-25000" dirty="0" smtClean="0">
                  <a:latin typeface="Cambria Math" pitchFamily="18" charset="0"/>
                  <a:ea typeface="黑体" panose="02010609060101010101" pitchFamily="49" charset="-122"/>
                  <a:cs typeface="Times New Roman" panose="02020603050405020304" pitchFamily="18" charset="0"/>
                </a:rPr>
                <a:t>1</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baseline="-25000" dirty="0" smtClean="0">
                  <a:latin typeface="Cambria Math" pitchFamily="18" charset="0"/>
                  <a:ea typeface="黑体" panose="02010609060101010101" pitchFamily="49" charset="-122"/>
                  <a:cs typeface="Times New Roman" panose="02020603050405020304" pitchFamily="18" charset="0"/>
                </a:rPr>
                <a:t>2</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i="1" baseline="-25000" dirty="0" smtClean="0">
                  <a:latin typeface="Cambria Math" pitchFamily="18" charset="0"/>
                  <a:ea typeface="黑体" panose="02010609060101010101" pitchFamily="49" charset="-122"/>
                  <a:cs typeface="Times New Roman" panose="02020603050405020304" pitchFamily="18" charset="0"/>
                </a:rPr>
                <a:t>n </a:t>
              </a:r>
              <a:r>
                <a:rPr kumimoji="1" lang="zh-CN" altLang="en-US" sz="3200" dirty="0" smtClean="0">
                  <a:latin typeface="黑体" panose="02010609060101010101" pitchFamily="49" charset="-122"/>
                  <a:ea typeface="黑体" panose="02010609060101010101" pitchFamily="49" charset="-122"/>
                </a:rPr>
                <a:t>的和事件</a:t>
              </a:r>
              <a:r>
                <a:rPr kumimoji="1" lang="zh-CN" altLang="zh-CN" sz="3200" dirty="0" smtClean="0">
                  <a:latin typeface="黑体" panose="02010609060101010101" pitchFamily="49" charset="-122"/>
                  <a:ea typeface="黑体" panose="02010609060101010101" pitchFamily="49" charset="-122"/>
                </a:rPr>
                <a:t>记作</a:t>
              </a:r>
              <a:endParaRPr kumimoji="1" lang="zh-CN" altLang="en-US" sz="3200" baseline="-25000" dirty="0">
                <a:latin typeface="黑体" panose="02010609060101010101" pitchFamily="49" charset="-122"/>
                <a:ea typeface="黑体" panose="02010609060101010101" pitchFamily="49" charset="-122"/>
              </a:endParaRPr>
            </a:p>
          </p:txBody>
        </p:sp>
        <p:graphicFrame>
          <p:nvGraphicFramePr>
            <p:cNvPr id="11" name="Object 5"/>
            <p:cNvGraphicFramePr>
              <a:graphicFrameLocks noChangeAspect="1"/>
            </p:cNvGraphicFramePr>
            <p:nvPr>
              <p:extLst>
                <p:ext uri="{D42A27DB-BD31-4B8C-83A1-F6EECF244321}">
                  <p14:modId xmlns:p14="http://schemas.microsoft.com/office/powerpoint/2010/main" val="3665950619"/>
                </p:ext>
              </p:extLst>
            </p:nvPr>
          </p:nvGraphicFramePr>
          <p:xfrm>
            <a:off x="6689558" y="4588621"/>
            <a:ext cx="781050" cy="950913"/>
          </p:xfrm>
          <a:graphic>
            <a:graphicData uri="http://schemas.openxmlformats.org/presentationml/2006/ole">
              <mc:AlternateContent xmlns:mc="http://schemas.openxmlformats.org/markup-compatibility/2006">
                <mc:Choice xmlns:v="urn:schemas-microsoft-com:vml" Requires="v">
                  <p:oleObj spid="_x0000_s1060" name="Equation" r:id="rId4" imgW="355320" imgH="431640" progId="Equation.DSMT4">
                    <p:embed/>
                  </p:oleObj>
                </mc:Choice>
                <mc:Fallback>
                  <p:oleObj name="Equation" r:id="rId4" imgW="355320" imgH="431640" progId="Equation.DSMT4">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9558" y="4588621"/>
                          <a:ext cx="781050"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组合 6"/>
          <p:cNvGrpSpPr/>
          <p:nvPr/>
        </p:nvGrpSpPr>
        <p:grpSpPr>
          <a:xfrm>
            <a:off x="384519" y="5301208"/>
            <a:ext cx="7931897" cy="949325"/>
            <a:chOff x="395536" y="5435304"/>
            <a:chExt cx="7931897" cy="949325"/>
          </a:xfrm>
        </p:grpSpPr>
        <p:sp>
          <p:nvSpPr>
            <p:cNvPr id="26" name="Rectangle 1072"/>
            <p:cNvSpPr>
              <a:spLocks noChangeArrowheads="1"/>
            </p:cNvSpPr>
            <p:nvPr/>
          </p:nvSpPr>
          <p:spPr bwMode="auto">
            <a:xfrm>
              <a:off x="395536" y="5589240"/>
              <a:ext cx="7662945" cy="584775"/>
            </a:xfrm>
            <a:prstGeom prst="rect">
              <a:avLst/>
            </a:prstGeom>
            <a:noFill/>
            <a:ln w="9525">
              <a:noFill/>
              <a:miter lim="800000"/>
              <a:headEnd/>
              <a:tailEnd/>
            </a:ln>
          </p:spPr>
          <p:txBody>
            <a:bodyPr wrap="square">
              <a:spAutoFit/>
            </a:bodyPr>
            <a:lstStyle/>
            <a:p>
              <a:r>
                <a:rPr kumimoji="1" lang="zh-CN" altLang="en-US" sz="3200" dirty="0" smtClean="0">
                  <a:latin typeface="黑体" panose="02010609060101010101" pitchFamily="49" charset="-122"/>
                  <a:ea typeface="黑体" panose="02010609060101010101" pitchFamily="49" charset="-122"/>
                </a:rPr>
                <a:t>可</a:t>
              </a:r>
              <a:r>
                <a:rPr kumimoji="1" lang="zh-CN" altLang="en-US" sz="3200" dirty="0">
                  <a:latin typeface="黑体" panose="02010609060101010101" pitchFamily="49" charset="-122"/>
                  <a:ea typeface="黑体" panose="02010609060101010101" pitchFamily="49" charset="-122"/>
                </a:rPr>
                <a:t>数</a:t>
              </a:r>
              <a:r>
                <a:rPr kumimoji="1" lang="zh-CN" altLang="en-US" sz="3200" dirty="0" smtClean="0">
                  <a:latin typeface="黑体" panose="02010609060101010101" pitchFamily="49" charset="-122"/>
                  <a:ea typeface="黑体" panose="02010609060101010101" pitchFamily="49" charset="-122"/>
                </a:rPr>
                <a:t>个事件</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baseline="-25000" dirty="0" smtClean="0">
                  <a:latin typeface="Cambria Math" pitchFamily="18" charset="0"/>
                  <a:ea typeface="黑体" panose="02010609060101010101" pitchFamily="49" charset="-122"/>
                  <a:cs typeface="Times New Roman" panose="02020603050405020304" pitchFamily="18" charset="0"/>
                </a:rPr>
                <a:t>1</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baseline="-25000" dirty="0" smtClean="0">
                  <a:latin typeface="Cambria Math" pitchFamily="18" charset="0"/>
                  <a:ea typeface="黑体" panose="02010609060101010101" pitchFamily="49" charset="-122"/>
                  <a:cs typeface="Times New Roman" panose="02020603050405020304" pitchFamily="18" charset="0"/>
                </a:rPr>
                <a:t>2</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i="1" baseline="-25000" dirty="0" smtClean="0">
                  <a:latin typeface="Cambria Math" pitchFamily="18" charset="0"/>
                  <a:ea typeface="黑体" panose="02010609060101010101" pitchFamily="49" charset="-122"/>
                  <a:cs typeface="Times New Roman" panose="02020603050405020304" pitchFamily="18" charset="0"/>
                </a:rPr>
                <a:t>n </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kumimoji="1" lang="zh-CN" altLang="en-US" sz="3200" dirty="0" smtClean="0">
                  <a:latin typeface="黑体" panose="02010609060101010101" pitchFamily="49" charset="-122"/>
                  <a:ea typeface="黑体" panose="02010609060101010101" pitchFamily="49" charset="-122"/>
                </a:rPr>
                <a:t>的</a:t>
              </a:r>
              <a:r>
                <a:rPr kumimoji="1" lang="zh-CN" altLang="en-US" sz="3200" dirty="0">
                  <a:latin typeface="黑体" panose="02010609060101010101" pitchFamily="49" charset="-122"/>
                  <a:ea typeface="黑体" panose="02010609060101010101" pitchFamily="49" charset="-122"/>
                </a:rPr>
                <a:t>和事件</a:t>
              </a:r>
              <a:r>
                <a:rPr kumimoji="1" lang="zh-CN" altLang="zh-CN" sz="3200" dirty="0" smtClean="0">
                  <a:latin typeface="黑体" panose="02010609060101010101" pitchFamily="49" charset="-122"/>
                  <a:ea typeface="黑体" panose="02010609060101010101" pitchFamily="49" charset="-122"/>
                </a:rPr>
                <a:t>记</a:t>
              </a:r>
              <a:r>
                <a:rPr kumimoji="1" lang="zh-CN" altLang="zh-CN" sz="3200" dirty="0">
                  <a:latin typeface="黑体" panose="02010609060101010101" pitchFamily="49" charset="-122"/>
                  <a:ea typeface="黑体" panose="02010609060101010101" pitchFamily="49" charset="-122"/>
                </a:rPr>
                <a:t>作</a:t>
              </a:r>
              <a:endParaRPr kumimoji="1" lang="zh-CN" altLang="en-US" sz="3200" dirty="0">
                <a:latin typeface="黑体" panose="02010609060101010101" pitchFamily="49" charset="-122"/>
                <a:ea typeface="黑体" panose="02010609060101010101" pitchFamily="49" charset="-122"/>
              </a:endParaRPr>
            </a:p>
          </p:txBody>
        </p:sp>
        <p:graphicFrame>
          <p:nvGraphicFramePr>
            <p:cNvPr id="12" name="Object 7"/>
            <p:cNvGraphicFramePr>
              <a:graphicFrameLocks noChangeAspect="1"/>
            </p:cNvGraphicFramePr>
            <p:nvPr>
              <p:extLst>
                <p:ext uri="{D42A27DB-BD31-4B8C-83A1-F6EECF244321}">
                  <p14:modId xmlns:p14="http://schemas.microsoft.com/office/powerpoint/2010/main" val="2480610000"/>
                </p:ext>
              </p:extLst>
            </p:nvPr>
          </p:nvGraphicFramePr>
          <p:xfrm>
            <a:off x="7549558" y="5435304"/>
            <a:ext cx="777875" cy="949325"/>
          </p:xfrm>
          <a:graphic>
            <a:graphicData uri="http://schemas.openxmlformats.org/presentationml/2006/ole">
              <mc:AlternateContent xmlns:mc="http://schemas.openxmlformats.org/markup-compatibility/2006">
                <mc:Choice xmlns:v="urn:schemas-microsoft-com:vml" Requires="v">
                  <p:oleObj spid="_x0000_s1061" name="Equation" r:id="rId6" imgW="355320" imgH="431640" progId="Equation.DSMT4">
                    <p:embed/>
                  </p:oleObj>
                </mc:Choice>
                <mc:Fallback>
                  <p:oleObj name="Equation" r:id="rId6" imgW="355320" imgH="431640" progId="Equation.DSMT4">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9558" y="5435304"/>
                          <a:ext cx="77787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7221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15</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6" name="矩形 15"/>
          <p:cNvSpPr/>
          <p:nvPr/>
        </p:nvSpPr>
        <p:spPr>
          <a:xfrm>
            <a:off x="432048" y="1340768"/>
            <a:ext cx="8316665" cy="1323439"/>
          </a:xfrm>
          <a:prstGeom prst="rect">
            <a:avLst/>
          </a:prstGeom>
        </p:spPr>
        <p:txBody>
          <a:bodyPr wrap="square">
            <a:spAutoFit/>
          </a:bodyPr>
          <a:lstStyle/>
          <a:p>
            <a:pPr marL="457200" indent="-457200" eaLnBrk="0" hangingPunct="0">
              <a:spcBef>
                <a:spcPct val="50000"/>
              </a:spcBef>
              <a:buClr>
                <a:schemeClr val="tx1"/>
              </a:buClr>
              <a:buFont typeface="Wingdings" panose="05000000000000000000" pitchFamily="2" charset="2"/>
              <a:buChar char="l"/>
              <a:defRPr/>
            </a:pPr>
            <a:r>
              <a:rPr kumimoji="1" lang="zh-CN" altLang="en-US" sz="3200" dirty="0" smtClean="0">
                <a:solidFill>
                  <a:srgbClr val="C00000"/>
                </a:solidFill>
                <a:latin typeface="黑体" pitchFamily="49" charset="-122"/>
                <a:ea typeface="黑体" pitchFamily="49" charset="-122"/>
              </a:rPr>
              <a:t>积事</a:t>
            </a:r>
            <a:r>
              <a:rPr kumimoji="1" lang="zh-CN" altLang="en-US" sz="3200" dirty="0">
                <a:solidFill>
                  <a:srgbClr val="C00000"/>
                </a:solidFill>
                <a:latin typeface="黑体" pitchFamily="49" charset="-122"/>
                <a:ea typeface="黑体" pitchFamily="49" charset="-122"/>
              </a:rPr>
              <a:t>件</a:t>
            </a:r>
            <a:r>
              <a:rPr kumimoji="1" lang="zh-CN" altLang="en-US" sz="3200" dirty="0" smtClean="0">
                <a:solidFill>
                  <a:srgbClr val="000000"/>
                </a:solidFill>
                <a:latin typeface="黑体" pitchFamily="49" charset="-122"/>
                <a:ea typeface="黑体" pitchFamily="49" charset="-122"/>
              </a:rPr>
              <a:t>：</a:t>
            </a:r>
            <a:r>
              <a:rPr kumimoji="1" lang="zh-CN" altLang="en-US" sz="3200" dirty="0" smtClean="0">
                <a:latin typeface="黑体" pitchFamily="49" charset="-122"/>
                <a:ea typeface="黑体" pitchFamily="49" charset="-122"/>
              </a:rPr>
              <a:t>事件</a:t>
            </a:r>
            <a:r>
              <a:rPr kumimoji="1" lang="en-US" altLang="zh-CN" sz="3200" i="1" dirty="0" smtClean="0">
                <a:latin typeface="Cambria Math" pitchFamily="18" charset="0"/>
                <a:ea typeface="黑体" pitchFamily="49" charset="-122"/>
                <a:cs typeface="Times New Roman" panose="02020603050405020304" pitchFamily="18" charset="0"/>
              </a:rPr>
              <a:t>A </a:t>
            </a:r>
            <a:r>
              <a:rPr kumimoji="1" lang="zh-CN" altLang="en-US" sz="3200" dirty="0" smtClean="0">
                <a:latin typeface="黑体" pitchFamily="49" charset="-122"/>
                <a:ea typeface="黑体" pitchFamily="49" charset="-122"/>
              </a:rPr>
              <a:t>与</a:t>
            </a:r>
            <a:r>
              <a:rPr kumimoji="1" lang="en-US" altLang="zh-CN" sz="3200" i="1" dirty="0" smtClean="0">
                <a:latin typeface="Cambria Math" pitchFamily="18" charset="0"/>
                <a:ea typeface="黑体" pitchFamily="49" charset="-122"/>
                <a:cs typeface="Times New Roman" panose="02020603050405020304" pitchFamily="18" charset="0"/>
              </a:rPr>
              <a:t>B </a:t>
            </a:r>
            <a:r>
              <a:rPr kumimoji="1" lang="zh-CN" altLang="zh-CN" sz="3200" dirty="0" smtClean="0">
                <a:latin typeface="黑体" panose="02010609060101010101" pitchFamily="49" charset="-122"/>
                <a:ea typeface="黑体" panose="02010609060101010101" pitchFamily="49" charset="-122"/>
              </a:rPr>
              <a:t>同</a:t>
            </a:r>
            <a:r>
              <a:rPr kumimoji="1" lang="zh-CN" altLang="zh-CN" sz="3200" dirty="0">
                <a:latin typeface="黑体" panose="02010609060101010101" pitchFamily="49" charset="-122"/>
                <a:ea typeface="黑体" panose="02010609060101010101" pitchFamily="49" charset="-122"/>
              </a:rPr>
              <a:t>时发生</a:t>
            </a:r>
            <a:r>
              <a:rPr kumimoji="1" lang="zh-CN" altLang="en-US" sz="3200" dirty="0" smtClean="0">
                <a:latin typeface="黑体" pitchFamily="49" charset="-122"/>
                <a:ea typeface="黑体" pitchFamily="49" charset="-122"/>
              </a:rPr>
              <a:t>，</a:t>
            </a:r>
            <a:endParaRPr kumimoji="1" lang="en-US" altLang="zh-CN" sz="3200" dirty="0" smtClean="0">
              <a:latin typeface="黑体" pitchFamily="49" charset="-122"/>
              <a:ea typeface="黑体" pitchFamily="49" charset="-122"/>
            </a:endParaRPr>
          </a:p>
          <a:p>
            <a:pPr eaLnBrk="0" hangingPunct="0">
              <a:spcBef>
                <a:spcPct val="50000"/>
              </a:spcBef>
              <a:defRPr/>
            </a:pPr>
            <a:r>
              <a:rPr kumimoji="1" lang="en-US" altLang="zh-CN" sz="3200" dirty="0">
                <a:effectLst>
                  <a:outerShdw blurRad="38100" dist="38100" dir="2700000" algn="tl">
                    <a:srgbClr val="C0C0C0"/>
                  </a:outerShdw>
                </a:effectLst>
                <a:latin typeface="黑体" pitchFamily="49" charset="-122"/>
                <a:ea typeface="黑体" pitchFamily="49" charset="-122"/>
              </a:rPr>
              <a:t> </a:t>
            </a:r>
            <a:r>
              <a:rPr kumimoji="1" lang="en-US" altLang="zh-CN" sz="3200" dirty="0" smtClean="0">
                <a:effectLst>
                  <a:outerShdw blurRad="38100" dist="38100" dir="2700000" algn="tl">
                    <a:srgbClr val="C0C0C0"/>
                  </a:outerShdw>
                </a:effectLst>
                <a:latin typeface="黑体" pitchFamily="49" charset="-122"/>
                <a:ea typeface="黑体" pitchFamily="49" charset="-122"/>
              </a:rPr>
              <a:t>     </a:t>
            </a:r>
            <a:r>
              <a:rPr kumimoji="1" lang="zh-CN" altLang="en-US" sz="3200" dirty="0" smtClean="0">
                <a:latin typeface="黑体" pitchFamily="49" charset="-122"/>
                <a:ea typeface="黑体" pitchFamily="49" charset="-122"/>
              </a:rPr>
              <a:t>记作</a:t>
            </a:r>
            <a:r>
              <a:rPr kumimoji="1" lang="en-US" altLang="zh-CN" sz="3200" i="1" dirty="0" smtClean="0">
                <a:latin typeface="Cambria Math" pitchFamily="18" charset="0"/>
                <a:ea typeface="黑体" pitchFamily="49" charset="-122"/>
                <a:cs typeface="Times New Roman" panose="02020603050405020304" pitchFamily="18" charset="0"/>
              </a:rPr>
              <a:t>A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 </a:t>
            </a:r>
            <a:r>
              <a:rPr kumimoji="1" lang="zh-CN" altLang="en-US" sz="3200" dirty="0" smtClean="0">
                <a:latin typeface="Cambria Math" pitchFamily="18" charset="0"/>
                <a:ea typeface="黑体" pitchFamily="49" charset="-122"/>
                <a:cs typeface="Times New Roman" panose="02020603050405020304" pitchFamily="18" charset="0"/>
                <a:sym typeface="Symbol" pitchFamily="18" charset="2"/>
              </a:rPr>
              <a:t>或</a:t>
            </a:r>
            <a:r>
              <a:rPr kumimoji="1" lang="zh-CN" altLang="en-US" sz="3200" i="1" dirty="0" smtClean="0">
                <a:latin typeface="Cambria Math" pitchFamily="18" charset="0"/>
                <a:ea typeface="黑体" pitchFamily="49" charset="-122"/>
                <a:cs typeface="Times New Roman" panose="02020603050405020304" pitchFamily="18" charset="0"/>
                <a:sym typeface="Symbol" pitchFamily="18" charset="2"/>
              </a:rPr>
              <a:t> </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AB</a:t>
            </a:r>
            <a:endParaRPr kumimoji="1" lang="en-US" altLang="zh-CN" sz="3200" i="1" dirty="0">
              <a:latin typeface="Cambria Math" pitchFamily="18" charset="0"/>
              <a:ea typeface="黑体" pitchFamily="49" charset="-122"/>
              <a:cs typeface="Times New Roman" panose="02020603050405020304" pitchFamily="18" charset="0"/>
              <a:sym typeface="Symbol" pitchFamily="18" charset="2"/>
            </a:endParaRPr>
          </a:p>
        </p:txBody>
      </p:sp>
      <p:grpSp>
        <p:nvGrpSpPr>
          <p:cNvPr id="2" name="组合 1"/>
          <p:cNvGrpSpPr/>
          <p:nvPr/>
        </p:nvGrpSpPr>
        <p:grpSpPr>
          <a:xfrm>
            <a:off x="179512" y="4005263"/>
            <a:ext cx="8731126" cy="1044575"/>
            <a:chOff x="467544" y="4472856"/>
            <a:chExt cx="8731126" cy="1044575"/>
          </a:xfrm>
        </p:grpSpPr>
        <p:sp>
          <p:nvSpPr>
            <p:cNvPr id="29" name="矩形 28"/>
            <p:cNvSpPr/>
            <p:nvPr/>
          </p:nvSpPr>
          <p:spPr>
            <a:xfrm>
              <a:off x="467544" y="4702557"/>
              <a:ext cx="6234399" cy="584775"/>
            </a:xfrm>
            <a:prstGeom prst="rect">
              <a:avLst/>
            </a:prstGeom>
          </p:spPr>
          <p:txBody>
            <a:bodyPr wrap="none">
              <a:spAutoFit/>
            </a:bodyPr>
            <a:lstStyle/>
            <a:p>
              <a:r>
                <a:rPr kumimoji="1" lang="en-US" altLang="zh-CN" sz="3200" i="1" dirty="0" smtClean="0">
                  <a:latin typeface="Cambria Math" pitchFamily="18" charset="0"/>
                  <a:ea typeface="黑体" panose="02010609060101010101" pitchFamily="49" charset="-122"/>
                  <a:cs typeface="Times New Roman" panose="02020603050405020304" pitchFamily="18" charset="0"/>
                </a:rPr>
                <a:t>n </a:t>
              </a:r>
              <a:r>
                <a:rPr kumimoji="1" lang="zh-CN" altLang="en-US" sz="3200" dirty="0" smtClean="0">
                  <a:latin typeface="黑体" panose="02010609060101010101" pitchFamily="49" charset="-122"/>
                  <a:ea typeface="黑体" panose="02010609060101010101" pitchFamily="49" charset="-122"/>
                </a:rPr>
                <a:t>个事件</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baseline="-25000" dirty="0" smtClean="0">
                  <a:latin typeface="Cambria Math" pitchFamily="18" charset="0"/>
                  <a:ea typeface="黑体" panose="02010609060101010101" pitchFamily="49" charset="-122"/>
                  <a:cs typeface="Times New Roman" panose="02020603050405020304" pitchFamily="18" charset="0"/>
                </a:rPr>
                <a:t>1</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baseline="-25000" dirty="0" smtClean="0">
                  <a:latin typeface="Cambria Math" pitchFamily="18" charset="0"/>
                  <a:ea typeface="黑体" panose="02010609060101010101" pitchFamily="49" charset="-122"/>
                  <a:cs typeface="Times New Roman" panose="02020603050405020304" pitchFamily="18" charset="0"/>
                </a:rPr>
                <a:t>2</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i="1" baseline="-25000" dirty="0" smtClean="0">
                  <a:latin typeface="Cambria Math" pitchFamily="18" charset="0"/>
                  <a:ea typeface="黑体" panose="02010609060101010101" pitchFamily="49" charset="-122"/>
                  <a:cs typeface="Times New Roman" panose="02020603050405020304" pitchFamily="18" charset="0"/>
                </a:rPr>
                <a:t>n </a:t>
              </a:r>
              <a:r>
                <a:rPr kumimoji="1" lang="zh-CN" altLang="en-US" sz="3200" dirty="0" smtClean="0">
                  <a:latin typeface="黑体" panose="02010609060101010101" pitchFamily="49" charset="-122"/>
                  <a:ea typeface="黑体" panose="02010609060101010101" pitchFamily="49" charset="-122"/>
                </a:rPr>
                <a:t>的积事件</a:t>
              </a:r>
              <a:r>
                <a:rPr kumimoji="1" lang="zh-CN" altLang="zh-CN" sz="3200" dirty="0" smtClean="0">
                  <a:latin typeface="黑体" panose="02010609060101010101" pitchFamily="49" charset="-122"/>
                  <a:ea typeface="黑体" panose="02010609060101010101" pitchFamily="49" charset="-122"/>
                </a:rPr>
                <a:t>记作</a:t>
              </a:r>
              <a:endParaRPr kumimoji="1" lang="zh-CN" altLang="en-US" sz="3200" baseline="-25000" dirty="0">
                <a:latin typeface="黑体" panose="02010609060101010101" pitchFamily="49" charset="-122"/>
                <a:ea typeface="黑体" panose="02010609060101010101" pitchFamily="49" charset="-122"/>
              </a:endParaRPr>
            </a:p>
          </p:txBody>
        </p:sp>
        <p:graphicFrame>
          <p:nvGraphicFramePr>
            <p:cNvPr id="13" name="Object 5"/>
            <p:cNvGraphicFramePr>
              <a:graphicFrameLocks noChangeAspect="1"/>
            </p:cNvGraphicFramePr>
            <p:nvPr>
              <p:extLst>
                <p:ext uri="{D42A27DB-BD31-4B8C-83A1-F6EECF244321}">
                  <p14:modId xmlns:p14="http://schemas.microsoft.com/office/powerpoint/2010/main" val="4078986530"/>
                </p:ext>
              </p:extLst>
            </p:nvPr>
          </p:nvGraphicFramePr>
          <p:xfrm>
            <a:off x="6501507" y="4472856"/>
            <a:ext cx="2697163" cy="1044575"/>
          </p:xfrm>
          <a:graphic>
            <a:graphicData uri="http://schemas.openxmlformats.org/presentationml/2006/ole">
              <mc:AlternateContent xmlns:mc="http://schemas.openxmlformats.org/markup-compatibility/2006">
                <mc:Choice xmlns:v="urn:schemas-microsoft-com:vml" Requires="v">
                  <p:oleObj spid="_x0000_s2088" name="Equation" r:id="rId3" imgW="1117440" imgH="431640" progId="Equation.DSMT4">
                    <p:embed/>
                  </p:oleObj>
                </mc:Choice>
                <mc:Fallback>
                  <p:oleObj name="Equation" r:id="rId3" imgW="1117440" imgH="43164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507" y="4472856"/>
                          <a:ext cx="2697163"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 name="Rectangle 1072"/>
          <p:cNvSpPr>
            <a:spLocks noChangeArrowheads="1"/>
          </p:cNvSpPr>
          <p:nvPr/>
        </p:nvSpPr>
        <p:spPr bwMode="auto">
          <a:xfrm>
            <a:off x="96487" y="5085184"/>
            <a:ext cx="7662945" cy="584775"/>
          </a:xfrm>
          <a:prstGeom prst="rect">
            <a:avLst/>
          </a:prstGeom>
          <a:noFill/>
          <a:ln w="9525">
            <a:noFill/>
            <a:miter lim="800000"/>
            <a:headEnd/>
            <a:tailEnd/>
          </a:ln>
        </p:spPr>
        <p:txBody>
          <a:bodyPr wrap="square">
            <a:spAutoFit/>
          </a:bodyPr>
          <a:lstStyle/>
          <a:p>
            <a:r>
              <a:rPr kumimoji="1" lang="zh-CN" altLang="en-US" sz="3200" dirty="0">
                <a:latin typeface="黑体" panose="02010609060101010101" pitchFamily="49" charset="-122"/>
                <a:ea typeface="黑体" panose="02010609060101010101" pitchFamily="49" charset="-122"/>
              </a:rPr>
              <a:t>可列个</a:t>
            </a:r>
            <a:r>
              <a:rPr kumimoji="1" lang="zh-CN" altLang="en-US" sz="3200" dirty="0" smtClean="0">
                <a:latin typeface="黑体" panose="02010609060101010101" pitchFamily="49" charset="-122"/>
                <a:ea typeface="黑体" panose="02010609060101010101" pitchFamily="49" charset="-122"/>
              </a:rPr>
              <a:t>事件</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baseline="-25000" dirty="0" smtClean="0">
                <a:latin typeface="Cambria Math" pitchFamily="18" charset="0"/>
                <a:ea typeface="黑体" panose="02010609060101010101" pitchFamily="49" charset="-122"/>
                <a:cs typeface="Times New Roman" panose="02020603050405020304" pitchFamily="18" charset="0"/>
              </a:rPr>
              <a:t>1</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baseline="-25000" dirty="0" smtClean="0">
                <a:latin typeface="Cambria Math" pitchFamily="18" charset="0"/>
                <a:ea typeface="黑体" panose="02010609060101010101" pitchFamily="49" charset="-122"/>
                <a:cs typeface="Times New Roman" panose="02020603050405020304" pitchFamily="18" charset="0"/>
              </a:rPr>
              <a:t>2</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a:latin typeface="Cambria Math" pitchFamily="18" charset="0"/>
                <a:ea typeface="黑体" panose="02010609060101010101" pitchFamily="49" charset="-122"/>
                <a:cs typeface="Times New Roman" panose="02020603050405020304" pitchFamily="18" charset="0"/>
              </a:rPr>
              <a:t>A</a:t>
            </a:r>
            <a:r>
              <a:rPr kumimoji="1" lang="en-US" altLang="zh-CN" sz="3200" i="1" baseline="-25000" dirty="0">
                <a:latin typeface="Cambria Math" pitchFamily="18" charset="0"/>
                <a:ea typeface="黑体" panose="02010609060101010101" pitchFamily="49" charset="-122"/>
                <a:cs typeface="Times New Roman" panose="02020603050405020304" pitchFamily="18" charset="0"/>
              </a:rPr>
              <a:t>n </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kumimoji="1" lang="zh-CN" altLang="en-US" sz="3200" dirty="0" smtClean="0">
                <a:latin typeface="黑体" panose="02010609060101010101" pitchFamily="49" charset="-122"/>
                <a:ea typeface="黑体" panose="02010609060101010101" pitchFamily="49" charset="-122"/>
              </a:rPr>
              <a:t>的积事</a:t>
            </a:r>
            <a:r>
              <a:rPr kumimoji="1" lang="zh-CN" altLang="en-US" sz="3200" dirty="0">
                <a:latin typeface="黑体" panose="02010609060101010101" pitchFamily="49" charset="-122"/>
                <a:ea typeface="黑体" panose="02010609060101010101" pitchFamily="49" charset="-122"/>
              </a:rPr>
              <a:t>件</a:t>
            </a:r>
            <a:r>
              <a:rPr kumimoji="1" lang="zh-CN" altLang="zh-CN" sz="3200" dirty="0" smtClean="0">
                <a:latin typeface="黑体" panose="02010609060101010101" pitchFamily="49" charset="-122"/>
                <a:ea typeface="黑体" panose="02010609060101010101" pitchFamily="49" charset="-122"/>
              </a:rPr>
              <a:t>记</a:t>
            </a:r>
            <a:r>
              <a:rPr kumimoji="1" lang="zh-CN" altLang="zh-CN" sz="3200" dirty="0">
                <a:latin typeface="黑体" panose="02010609060101010101" pitchFamily="49" charset="-122"/>
                <a:ea typeface="黑体" panose="02010609060101010101" pitchFamily="49" charset="-122"/>
              </a:rPr>
              <a:t>作</a:t>
            </a:r>
            <a:endParaRPr kumimoji="1" lang="zh-CN" altLang="en-US" sz="3200" dirty="0">
              <a:latin typeface="黑体" panose="02010609060101010101" pitchFamily="49" charset="-122"/>
              <a:ea typeface="黑体" panose="02010609060101010101" pitchFamily="49" charset="-122"/>
            </a:endParaRPr>
          </a:p>
        </p:txBody>
      </p:sp>
      <p:graphicFrame>
        <p:nvGraphicFramePr>
          <p:cNvPr id="17" name="Object 7"/>
          <p:cNvGraphicFramePr>
            <a:graphicFrameLocks noChangeAspect="1"/>
          </p:cNvGraphicFramePr>
          <p:nvPr>
            <p:extLst>
              <p:ext uri="{D42A27DB-BD31-4B8C-83A1-F6EECF244321}">
                <p14:modId xmlns:p14="http://schemas.microsoft.com/office/powerpoint/2010/main" val="1920381132"/>
              </p:ext>
            </p:extLst>
          </p:nvPr>
        </p:nvGraphicFramePr>
        <p:xfrm>
          <a:off x="5980113" y="5477892"/>
          <a:ext cx="3065462" cy="1041400"/>
        </p:xfrm>
        <a:graphic>
          <a:graphicData uri="http://schemas.openxmlformats.org/presentationml/2006/ole">
            <mc:AlternateContent xmlns:mc="http://schemas.openxmlformats.org/markup-compatibility/2006">
              <mc:Choice xmlns:v="urn:schemas-microsoft-com:vml" Requires="v">
                <p:oleObj spid="_x0000_s2089" name="Equation" r:id="rId5" imgW="1269720" imgH="431640" progId="Equation.DSMT4">
                  <p:embed/>
                </p:oleObj>
              </mc:Choice>
              <mc:Fallback>
                <p:oleObj name="Equation" r:id="rId5" imgW="1269720" imgH="431640" progId="Equation.DSMT4">
                  <p:embed/>
                  <p:pic>
                    <p:nvPicPr>
                      <p:cNvPr id="0" name="Picture 39"/>
                      <p:cNvPicPr>
                        <a:picLocks noChangeAspect="1" noChangeArrowheads="1"/>
                      </p:cNvPicPr>
                      <p:nvPr/>
                    </p:nvPicPr>
                    <p:blipFill>
                      <a:blip r:embed="rId6"/>
                      <a:srcRect/>
                      <a:stretch>
                        <a:fillRect/>
                      </a:stretch>
                    </p:blipFill>
                    <p:spPr bwMode="auto">
                      <a:xfrm>
                        <a:off x="5980113" y="5477892"/>
                        <a:ext cx="3065462"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0543" y="1988840"/>
            <a:ext cx="2888889" cy="1955556"/>
          </a:xfrm>
          <a:prstGeom prst="rect">
            <a:avLst/>
          </a:prstGeom>
        </p:spPr>
      </p:pic>
    </p:spTree>
    <p:extLst>
      <p:ext uri="{BB962C8B-B14F-4D97-AF65-F5344CB8AC3E}">
        <p14:creationId xmlns:p14="http://schemas.microsoft.com/office/powerpoint/2010/main" val="97784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16</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6" name="矩形 15"/>
          <p:cNvSpPr/>
          <p:nvPr/>
        </p:nvSpPr>
        <p:spPr>
          <a:xfrm>
            <a:off x="432048" y="1340768"/>
            <a:ext cx="8460432" cy="1323439"/>
          </a:xfrm>
          <a:prstGeom prst="rect">
            <a:avLst/>
          </a:prstGeom>
        </p:spPr>
        <p:txBody>
          <a:bodyPr wrap="square">
            <a:spAutoFit/>
          </a:bodyPr>
          <a:lstStyle/>
          <a:p>
            <a:pPr marL="457200" indent="-457200" eaLnBrk="0" hangingPunct="0">
              <a:spcBef>
                <a:spcPct val="50000"/>
              </a:spcBef>
              <a:buClr>
                <a:schemeClr val="tx1"/>
              </a:buClr>
              <a:buFont typeface="Wingdings" panose="05000000000000000000" pitchFamily="2" charset="2"/>
              <a:buChar char="l"/>
              <a:defRPr/>
            </a:pPr>
            <a:r>
              <a:rPr kumimoji="1" lang="zh-CN" altLang="zh-CN" sz="3200" dirty="0" smtClean="0">
                <a:solidFill>
                  <a:srgbClr val="C00000"/>
                </a:solidFill>
                <a:latin typeface="黑体" panose="02010609060101010101" pitchFamily="49" charset="-122"/>
                <a:ea typeface="黑体" panose="02010609060101010101" pitchFamily="49" charset="-122"/>
              </a:rPr>
              <a:t>差</a:t>
            </a:r>
            <a:r>
              <a:rPr kumimoji="1" lang="zh-CN" altLang="zh-CN" sz="3200" dirty="0">
                <a:solidFill>
                  <a:srgbClr val="C00000"/>
                </a:solidFill>
                <a:latin typeface="黑体" panose="02010609060101010101" pitchFamily="49" charset="-122"/>
                <a:ea typeface="黑体" panose="02010609060101010101" pitchFamily="49" charset="-122"/>
              </a:rPr>
              <a:t>事件</a:t>
            </a:r>
            <a:r>
              <a:rPr kumimoji="1" lang="zh-CN" altLang="zh-CN" sz="3200" dirty="0" smtClean="0">
                <a:latin typeface="黑体" panose="02010609060101010101" pitchFamily="49" charset="-122"/>
                <a:ea typeface="黑体" panose="02010609060101010101" pitchFamily="49" charset="-122"/>
              </a:rPr>
              <a:t>：事件</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 </a:t>
            </a:r>
            <a:r>
              <a:rPr kumimoji="1" lang="zh-CN" altLang="zh-CN" sz="3200" dirty="0" smtClean="0">
                <a:latin typeface="黑体" panose="02010609060101010101" pitchFamily="49" charset="-122"/>
                <a:ea typeface="黑体" panose="02010609060101010101" pitchFamily="49" charset="-122"/>
              </a:rPr>
              <a:t>发</a:t>
            </a:r>
            <a:r>
              <a:rPr kumimoji="1" lang="zh-CN" altLang="zh-CN" sz="3200" dirty="0">
                <a:latin typeface="黑体" panose="02010609060101010101" pitchFamily="49" charset="-122"/>
                <a:ea typeface="黑体" panose="02010609060101010101" pitchFamily="49" charset="-122"/>
              </a:rPr>
              <a:t>生</a:t>
            </a:r>
            <a:r>
              <a:rPr kumimoji="1" lang="zh-CN" altLang="zh-CN" sz="3200" dirty="0" smtClean="0">
                <a:latin typeface="黑体" panose="02010609060101010101" pitchFamily="49" charset="-122"/>
                <a:ea typeface="黑体" panose="02010609060101010101" pitchFamily="49" charset="-122"/>
              </a:rPr>
              <a:t>而</a:t>
            </a:r>
            <a:r>
              <a:rPr kumimoji="1" lang="en-US" altLang="zh-CN" sz="3200" i="1" dirty="0" smtClean="0">
                <a:latin typeface="Cambria Math" pitchFamily="18" charset="0"/>
                <a:ea typeface="黑体" panose="02010609060101010101" pitchFamily="49" charset="-122"/>
                <a:cs typeface="Times New Roman" panose="02020603050405020304" pitchFamily="18" charset="0"/>
              </a:rPr>
              <a:t>B </a:t>
            </a:r>
            <a:r>
              <a:rPr kumimoji="1" lang="zh-CN" altLang="zh-CN" sz="3200" dirty="0" smtClean="0">
                <a:latin typeface="黑体" panose="02010609060101010101" pitchFamily="49" charset="-122"/>
                <a:ea typeface="黑体" panose="02010609060101010101" pitchFamily="49" charset="-122"/>
              </a:rPr>
              <a:t>不</a:t>
            </a:r>
            <a:r>
              <a:rPr kumimoji="1" lang="zh-CN" altLang="zh-CN" sz="3200" dirty="0">
                <a:latin typeface="黑体" panose="02010609060101010101" pitchFamily="49" charset="-122"/>
                <a:ea typeface="黑体" panose="02010609060101010101" pitchFamily="49" charset="-122"/>
              </a:rPr>
              <a:t>发</a:t>
            </a:r>
            <a:r>
              <a:rPr kumimoji="1" lang="zh-CN" altLang="zh-CN" sz="3200" dirty="0" smtClean="0">
                <a:latin typeface="黑体" panose="02010609060101010101" pitchFamily="49" charset="-122"/>
                <a:ea typeface="黑体" panose="02010609060101010101" pitchFamily="49" charset="-122"/>
              </a:rPr>
              <a:t>生</a:t>
            </a:r>
            <a:endParaRPr kumimoji="1" lang="en-US" altLang="zh-CN" sz="3200" dirty="0" smtClean="0">
              <a:effectLst>
                <a:outerShdw blurRad="38100" dist="38100" dir="2700000" algn="tl">
                  <a:srgbClr val="C0C0C0"/>
                </a:outerShdw>
              </a:effectLst>
              <a:latin typeface="黑体" pitchFamily="49" charset="-122"/>
              <a:ea typeface="黑体" pitchFamily="49" charset="-122"/>
            </a:endParaRPr>
          </a:p>
          <a:p>
            <a:pPr eaLnBrk="0" hangingPunct="0">
              <a:spcBef>
                <a:spcPct val="50000"/>
              </a:spcBef>
              <a:defRPr/>
            </a:pPr>
            <a:r>
              <a:rPr kumimoji="1" lang="en-US" altLang="zh-CN" sz="3200" dirty="0">
                <a:effectLst>
                  <a:outerShdw blurRad="38100" dist="38100" dir="2700000" algn="tl">
                    <a:srgbClr val="C0C0C0"/>
                  </a:outerShdw>
                </a:effectLst>
                <a:latin typeface="黑体" pitchFamily="49" charset="-122"/>
                <a:ea typeface="黑体" pitchFamily="49" charset="-122"/>
              </a:rPr>
              <a:t> </a:t>
            </a:r>
            <a:r>
              <a:rPr kumimoji="1" lang="en-US" altLang="zh-CN" sz="3200" dirty="0" smtClean="0">
                <a:effectLst>
                  <a:outerShdw blurRad="38100" dist="38100" dir="2700000" algn="tl">
                    <a:srgbClr val="C0C0C0"/>
                  </a:outerShdw>
                </a:effectLst>
                <a:latin typeface="黑体" pitchFamily="49" charset="-122"/>
                <a:ea typeface="黑体" pitchFamily="49" charset="-122"/>
              </a:rPr>
              <a:t>     </a:t>
            </a:r>
            <a:r>
              <a:rPr kumimoji="1" lang="zh-CN" altLang="en-US" sz="3200" dirty="0" smtClean="0">
                <a:effectLst>
                  <a:outerShdw blurRad="38100" dist="38100" dir="2700000" algn="tl">
                    <a:srgbClr val="C0C0C0"/>
                  </a:outerShdw>
                </a:effectLst>
                <a:latin typeface="黑体" pitchFamily="49" charset="-122"/>
                <a:ea typeface="黑体" pitchFamily="49" charset="-122"/>
              </a:rPr>
              <a:t>记作</a:t>
            </a:r>
            <a:r>
              <a:rPr kumimoji="1" lang="en-US" altLang="zh-CN" sz="3200" i="1" dirty="0" smtClean="0">
                <a:latin typeface="Cambria Math" pitchFamily="18" charset="0"/>
                <a:ea typeface="黑体" pitchFamily="49" charset="-122"/>
                <a:cs typeface="Times New Roman" panose="02020603050405020304" pitchFamily="18" charset="0"/>
              </a:rPr>
              <a:t>A</a:t>
            </a:r>
            <a:r>
              <a:rPr kumimoji="1" lang="en-US" altLang="zh-CN" sz="3200" dirty="0" smtClean="0">
                <a:latin typeface="Cambria Math" pitchFamily="18" charset="0"/>
                <a:ea typeface="黑体" pitchFamily="49" charset="-122"/>
                <a:cs typeface="Times New Roman" panose="02020603050405020304" pitchFamily="18" charset="0"/>
              </a:rPr>
              <a:t>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a:t>
            </a:r>
            <a:endParaRPr kumimoji="1" lang="en-US" altLang="zh-CN" sz="3200" i="1" dirty="0">
              <a:latin typeface="Cambria Math" pitchFamily="18" charset="0"/>
              <a:ea typeface="黑体" pitchFamily="49" charset="-122"/>
              <a:cs typeface="Times New Roman" panose="02020603050405020304" pitchFamily="18" charset="0"/>
              <a:sym typeface="Symbol" pitchFamily="18" charset="2"/>
            </a:endParaRPr>
          </a:p>
        </p:txBody>
      </p:sp>
      <p:sp>
        <p:nvSpPr>
          <p:cNvPr id="26" name="Rectangle 1072"/>
          <p:cNvSpPr>
            <a:spLocks noChangeArrowheads="1"/>
          </p:cNvSpPr>
          <p:nvPr/>
        </p:nvSpPr>
        <p:spPr bwMode="auto">
          <a:xfrm>
            <a:off x="971600" y="5292497"/>
            <a:ext cx="6366801" cy="584775"/>
          </a:xfrm>
          <a:prstGeom prst="rect">
            <a:avLst/>
          </a:prstGeom>
          <a:noFill/>
          <a:ln w="9525">
            <a:noFill/>
            <a:miter lim="800000"/>
            <a:headEnd/>
            <a:tailEnd/>
          </a:ln>
        </p:spPr>
        <p:txBody>
          <a:bodyPr wrap="square">
            <a:spAutoFit/>
          </a:bodyPr>
          <a:lstStyle/>
          <a:p>
            <a:pPr>
              <a:spcBef>
                <a:spcPct val="50000"/>
              </a:spcBef>
            </a:pPr>
            <a:r>
              <a:rPr kumimoji="1" lang="zh-CN" altLang="en-US" sz="3200" b="1" dirty="0" smtClean="0">
                <a:latin typeface="仿宋" panose="02010609060101010101" pitchFamily="49" charset="-122"/>
                <a:ea typeface="仿宋" panose="02010609060101010101" pitchFamily="49" charset="-122"/>
              </a:rPr>
              <a:t>何</a:t>
            </a:r>
            <a:r>
              <a:rPr kumimoji="1" lang="zh-CN" altLang="en-US" sz="3200" b="1" dirty="0" smtClean="0">
                <a:latin typeface="仿宋" panose="02010609060101010101" pitchFamily="49" charset="-122"/>
                <a:ea typeface="仿宋" panose="02010609060101010101" pitchFamily="49" charset="-122"/>
                <a:cs typeface="Times New Roman" panose="02020603050405020304" pitchFamily="18" charset="0"/>
              </a:rPr>
              <a:t>时</a:t>
            </a:r>
            <a:r>
              <a:rPr kumimoji="1" lang="en-US" altLang="zh-CN" sz="3200" i="1" dirty="0" smtClean="0">
                <a:latin typeface="Cambria Math" pitchFamily="18" charset="0"/>
                <a:ea typeface="黑体" pitchFamily="49" charset="-122"/>
                <a:cs typeface="Times New Roman" panose="02020603050405020304" pitchFamily="18" charset="0"/>
              </a:rPr>
              <a:t>A</a:t>
            </a:r>
            <a:r>
              <a:rPr kumimoji="1" lang="en-US" altLang="zh-CN" sz="3200" i="1" dirty="0" smtClean="0">
                <a:latin typeface="Cambria Math" pitchFamily="18" charset="0"/>
                <a:ea typeface="黑体" panose="02010609060101010101" pitchFamily="49" charset="-122"/>
                <a:cs typeface="Times New Roman" panose="02020603050405020304" pitchFamily="18" charset="0"/>
                <a:sym typeface="Symbol" pitchFamily="18" charset="2"/>
              </a:rPr>
              <a:t>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 </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lang="zh-CN" altLang="en-US" sz="3200" dirty="0">
                <a:latin typeface="Cambria Math" pitchFamily="18" charset="0"/>
                <a:ea typeface="黑体" pitchFamily="49" charset="-122"/>
                <a:cs typeface="Times New Roman" pitchFamily="18" charset="0"/>
                <a:sym typeface="Symbol" panose="05050102010706020507" pitchFamily="18" charset="2"/>
              </a:rPr>
              <a:t> </a:t>
            </a:r>
            <a:r>
              <a:rPr kumimoji="1" lang="zh-CN" altLang="en-US" sz="3200" dirty="0" smtClean="0">
                <a:latin typeface="仿宋" panose="02010609060101010101" pitchFamily="49" charset="-122"/>
                <a:ea typeface="仿宋" panose="02010609060101010101" pitchFamily="49" charset="-122"/>
                <a:cs typeface="Times New Roman" panose="02020603050405020304" pitchFamily="18" charset="0"/>
                <a:sym typeface="Symbol" panose="05050102010706020507" pitchFamily="18" charset="2"/>
              </a:rPr>
              <a:t>？</a:t>
            </a:r>
            <a:r>
              <a:rPr kumimoji="1" lang="zh-CN" altLang="en-US" sz="3200" b="1" dirty="0" smtClean="0">
                <a:latin typeface="仿宋" panose="02010609060101010101" pitchFamily="49" charset="-122"/>
                <a:ea typeface="仿宋" panose="02010609060101010101" pitchFamily="49" charset="-122"/>
                <a:sym typeface="Symbol" panose="05050102010706020507" pitchFamily="18" charset="2"/>
              </a:rPr>
              <a:t>何时</a:t>
            </a:r>
            <a:r>
              <a:rPr kumimoji="1" lang="en-US" altLang="zh-CN" sz="3200" i="1"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B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a:t>
            </a:r>
            <a:r>
              <a:rPr kumimoji="1" lang="en-US" altLang="zh-CN" sz="3200" dirty="0" smtClean="0">
                <a:latin typeface="仿宋" panose="02010609060101010101" pitchFamily="49" charset="-122"/>
                <a:ea typeface="仿宋" panose="02010609060101010101" pitchFamily="49" charset="-122"/>
                <a:sym typeface="Symbol" panose="05050102010706020507" pitchFamily="18" charset="2"/>
              </a:rPr>
              <a:t>？</a:t>
            </a:r>
            <a:endParaRPr kumimoji="1" lang="en-US" altLang="zh-CN" sz="3600" dirty="0">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2492896"/>
            <a:ext cx="3230476" cy="2173968"/>
          </a:xfrm>
          <a:prstGeom prst="rect">
            <a:avLst/>
          </a:prstGeom>
        </p:spPr>
      </p:pic>
    </p:spTree>
    <p:extLst>
      <p:ext uri="{BB962C8B-B14F-4D97-AF65-F5344CB8AC3E}">
        <p14:creationId xmlns:p14="http://schemas.microsoft.com/office/powerpoint/2010/main" val="423022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17</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6" name="矩形 15"/>
          <p:cNvSpPr/>
          <p:nvPr/>
        </p:nvSpPr>
        <p:spPr>
          <a:xfrm>
            <a:off x="432048" y="1340768"/>
            <a:ext cx="8100392" cy="1815882"/>
          </a:xfrm>
          <a:prstGeom prst="rect">
            <a:avLst/>
          </a:prstGeom>
        </p:spPr>
        <p:txBody>
          <a:bodyPr wrap="square">
            <a:spAutoFit/>
          </a:bodyPr>
          <a:lstStyle/>
          <a:p>
            <a:pPr marL="457200" indent="-457200" eaLnBrk="0" hangingPunct="0">
              <a:spcBef>
                <a:spcPct val="50000"/>
              </a:spcBef>
              <a:buClr>
                <a:schemeClr val="tx1"/>
              </a:buClr>
              <a:buFont typeface="Wingdings" panose="05000000000000000000" pitchFamily="2" charset="2"/>
              <a:buChar char="l"/>
              <a:defRPr/>
            </a:pPr>
            <a:r>
              <a:rPr kumimoji="1" lang="zh-CN" altLang="zh-CN" sz="3200" dirty="0" smtClean="0">
                <a:solidFill>
                  <a:srgbClr val="C00000"/>
                </a:solidFill>
                <a:latin typeface="黑体" panose="02010609060101010101" pitchFamily="49" charset="-122"/>
                <a:ea typeface="黑体" panose="02010609060101010101" pitchFamily="49" charset="-122"/>
              </a:rPr>
              <a:t>互</a:t>
            </a:r>
            <a:r>
              <a:rPr kumimoji="1" lang="zh-CN" altLang="en-US" sz="3200" dirty="0" smtClean="0">
                <a:solidFill>
                  <a:srgbClr val="C00000"/>
                </a:solidFill>
                <a:latin typeface="黑体" panose="02010609060101010101" pitchFamily="49" charset="-122"/>
                <a:ea typeface="黑体" panose="02010609060101010101" pitchFamily="49" charset="-122"/>
              </a:rPr>
              <a:t>斥</a:t>
            </a:r>
            <a:r>
              <a:rPr kumimoji="1" lang="zh-CN" altLang="zh-CN" sz="3200" dirty="0" smtClean="0">
                <a:solidFill>
                  <a:srgbClr val="C00000"/>
                </a:solidFill>
                <a:latin typeface="黑体" panose="02010609060101010101" pitchFamily="49" charset="-122"/>
                <a:ea typeface="黑体" panose="02010609060101010101" pitchFamily="49" charset="-122"/>
              </a:rPr>
              <a:t>事件</a:t>
            </a:r>
            <a:r>
              <a:rPr kumimoji="1" lang="zh-CN" altLang="zh-CN" sz="3200" dirty="0" smtClean="0">
                <a:latin typeface="黑体" panose="02010609060101010101" pitchFamily="49" charset="-122"/>
                <a:ea typeface="黑体" panose="02010609060101010101" pitchFamily="49" charset="-122"/>
              </a:rPr>
              <a:t>：事件</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 </a:t>
            </a:r>
            <a:r>
              <a:rPr kumimoji="1" lang="zh-CN" altLang="en-US" sz="3200" dirty="0" smtClean="0">
                <a:latin typeface="Cambria Math" pitchFamily="18" charset="0"/>
                <a:ea typeface="黑体" panose="02010609060101010101" pitchFamily="49" charset="-122"/>
                <a:cs typeface="Times New Roman" panose="02020603050405020304" pitchFamily="18" charset="0"/>
              </a:rPr>
              <a:t>与</a:t>
            </a:r>
            <a:r>
              <a:rPr kumimoji="1" lang="en-US" altLang="zh-CN" sz="3200" i="1" dirty="0" smtClean="0">
                <a:latin typeface="Cambria Math" pitchFamily="18" charset="0"/>
                <a:ea typeface="黑体" panose="02010609060101010101" pitchFamily="49" charset="-122"/>
                <a:cs typeface="Times New Roman" panose="02020603050405020304" pitchFamily="18" charset="0"/>
              </a:rPr>
              <a:t>B </a:t>
            </a:r>
            <a:r>
              <a:rPr kumimoji="1" lang="zh-CN" altLang="en-US" sz="3200" dirty="0" smtClean="0">
                <a:latin typeface="黑体" panose="02010609060101010101" pitchFamily="49" charset="-122"/>
                <a:ea typeface="黑体" panose="02010609060101010101" pitchFamily="49" charset="-122"/>
                <a:sym typeface="Symbol" panose="05050102010706020507" pitchFamily="18" charset="2"/>
              </a:rPr>
              <a:t>不能同时发生，又称</a:t>
            </a:r>
            <a:r>
              <a:rPr kumimoji="1" lang="zh-CN" altLang="en-US" sz="3200" dirty="0" smtClean="0">
                <a:solidFill>
                  <a:srgbClr val="C00000"/>
                </a:solidFill>
                <a:latin typeface="黑体" panose="02010609060101010101" pitchFamily="49" charset="-122"/>
                <a:ea typeface="黑体" panose="02010609060101010101" pitchFamily="49" charset="-122"/>
                <a:sym typeface="Symbol" panose="05050102010706020507" pitchFamily="18" charset="2"/>
              </a:rPr>
              <a:t>互不相容</a:t>
            </a:r>
            <a:endParaRPr kumimoji="1" lang="en-US" altLang="zh-CN" sz="3200" dirty="0" smtClean="0">
              <a:solidFill>
                <a:srgbClr val="C00000"/>
              </a:solidFill>
              <a:latin typeface="黑体" panose="02010609060101010101" pitchFamily="49" charset="-122"/>
              <a:ea typeface="黑体" panose="02010609060101010101" pitchFamily="49" charset="-122"/>
            </a:endParaRPr>
          </a:p>
          <a:p>
            <a:pPr eaLnBrk="0" hangingPunct="0">
              <a:spcBef>
                <a:spcPct val="50000"/>
              </a:spcBef>
              <a:defRPr/>
            </a:pPr>
            <a:r>
              <a:rPr kumimoji="1" lang="en-US" altLang="zh-CN" sz="3200" dirty="0" smtClean="0">
                <a:effectLst>
                  <a:outerShdw blurRad="38100" dist="38100" dir="2700000" algn="tl">
                    <a:srgbClr val="C0C0C0"/>
                  </a:outerShdw>
                </a:effectLst>
                <a:latin typeface="黑体" pitchFamily="49" charset="-122"/>
                <a:ea typeface="黑体" pitchFamily="49" charset="-122"/>
              </a:rPr>
              <a:t>      </a:t>
            </a:r>
            <a:r>
              <a:rPr kumimoji="1" lang="zh-CN" altLang="en-US" sz="3200" dirty="0" smtClean="0">
                <a:effectLst>
                  <a:outerShdw blurRad="38100" dist="38100" dir="2700000" algn="tl">
                    <a:srgbClr val="C0C0C0"/>
                  </a:outerShdw>
                </a:effectLst>
                <a:latin typeface="黑体" pitchFamily="49" charset="-122"/>
                <a:ea typeface="黑体" pitchFamily="49" charset="-122"/>
              </a:rPr>
              <a:t>记作</a:t>
            </a:r>
            <a:r>
              <a:rPr kumimoji="1" lang="en-US" altLang="zh-CN" sz="3200" i="1" dirty="0" smtClean="0">
                <a:latin typeface="Cambria Math" pitchFamily="18" charset="0"/>
                <a:ea typeface="黑体" pitchFamily="49" charset="-122"/>
                <a:cs typeface="Times New Roman" panose="02020603050405020304" pitchFamily="18" charset="0"/>
              </a:rPr>
              <a:t>A</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 = </a:t>
            </a:r>
            <a:r>
              <a:rPr lang="zh-CN" altLang="en-US" sz="3200" dirty="0">
                <a:latin typeface="Cambria Math" pitchFamily="18" charset="0"/>
                <a:ea typeface="黑体" pitchFamily="49" charset="-122"/>
                <a:cs typeface="Times New Roman" pitchFamily="18" charset="0"/>
                <a:sym typeface="Symbol" panose="05050102010706020507" pitchFamily="18" charset="2"/>
              </a:rPr>
              <a:t></a:t>
            </a:r>
            <a:endParaRPr kumimoji="1" lang="en-US" altLang="zh-CN" sz="3200" i="1" dirty="0">
              <a:latin typeface="Cambria Math" pitchFamily="18" charset="0"/>
              <a:ea typeface="黑体" pitchFamily="49" charset="-122"/>
              <a:cs typeface="Times New Roman" panose="02020603050405020304" pitchFamily="18" charset="0"/>
              <a:sym typeface="Symbol" pitchFamily="18" charset="2"/>
            </a:endParaRPr>
          </a:p>
        </p:txBody>
      </p:sp>
      <p:sp>
        <p:nvSpPr>
          <p:cNvPr id="26" name="Rectangle 1072"/>
          <p:cNvSpPr>
            <a:spLocks noChangeArrowheads="1"/>
          </p:cNvSpPr>
          <p:nvPr/>
        </p:nvSpPr>
        <p:spPr bwMode="auto">
          <a:xfrm>
            <a:off x="827584" y="5292497"/>
            <a:ext cx="5256584" cy="584775"/>
          </a:xfrm>
          <a:prstGeom prst="rect">
            <a:avLst/>
          </a:prstGeom>
          <a:noFill/>
          <a:ln w="9525">
            <a:noFill/>
            <a:miter lim="800000"/>
            <a:headEnd/>
            <a:tailEnd/>
          </a:ln>
        </p:spPr>
        <p:txBody>
          <a:bodyPr wrap="square">
            <a:spAutoFit/>
          </a:bodyPr>
          <a:lstStyle/>
          <a:p>
            <a:pPr>
              <a:spcBef>
                <a:spcPct val="50000"/>
              </a:spcBef>
            </a:pPr>
            <a:r>
              <a:rPr kumimoji="1" lang="zh-CN" altLang="en-US" sz="3200" dirty="0">
                <a:latin typeface="黑体" panose="02010609060101010101" pitchFamily="49" charset="-122"/>
                <a:ea typeface="黑体" panose="02010609060101010101" pitchFamily="49" charset="-122"/>
              </a:rPr>
              <a:t>基本事件</a:t>
            </a:r>
            <a:r>
              <a:rPr kumimoji="1" lang="zh-CN" altLang="en-US" sz="3200" dirty="0" smtClean="0">
                <a:latin typeface="黑体" panose="02010609060101010101" pitchFamily="49" charset="-122"/>
                <a:ea typeface="黑体" panose="02010609060101010101" pitchFamily="49" charset="-122"/>
              </a:rPr>
              <a:t>是两</a:t>
            </a:r>
            <a:r>
              <a:rPr kumimoji="1" lang="zh-CN" altLang="en-US" sz="3200" dirty="0">
                <a:latin typeface="黑体" panose="02010609060101010101" pitchFamily="49" charset="-122"/>
                <a:ea typeface="黑体" panose="02010609060101010101" pitchFamily="49" charset="-122"/>
              </a:rPr>
              <a:t>两互不相容的</a:t>
            </a:r>
          </a:p>
        </p:txBody>
      </p:sp>
      <p:grpSp>
        <p:nvGrpSpPr>
          <p:cNvPr id="17" name="组合 16"/>
          <p:cNvGrpSpPr>
            <a:grpSpLocks noChangeAspect="1"/>
          </p:cNvGrpSpPr>
          <p:nvPr/>
        </p:nvGrpSpPr>
        <p:grpSpPr>
          <a:xfrm>
            <a:off x="4941295" y="2560820"/>
            <a:ext cx="3591145" cy="2317051"/>
            <a:chOff x="1187450" y="1196975"/>
            <a:chExt cx="6048375" cy="3902487"/>
          </a:xfrm>
        </p:grpSpPr>
        <p:sp>
          <p:nvSpPr>
            <p:cNvPr id="18" name="Rectangle 2"/>
            <p:cNvSpPr>
              <a:spLocks noChangeArrowheads="1"/>
            </p:cNvSpPr>
            <p:nvPr/>
          </p:nvSpPr>
          <p:spPr bwMode="auto">
            <a:xfrm>
              <a:off x="1187450" y="1196975"/>
              <a:ext cx="6048375" cy="3887788"/>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en-US"/>
            </a:p>
          </p:txBody>
        </p:sp>
        <p:sp>
          <p:nvSpPr>
            <p:cNvPr id="19" name="Text Box 3"/>
            <p:cNvSpPr txBox="1">
              <a:spLocks noChangeArrowheads="1"/>
            </p:cNvSpPr>
            <p:nvPr/>
          </p:nvSpPr>
          <p:spPr bwMode="auto">
            <a:xfrm>
              <a:off x="1255649" y="4114556"/>
              <a:ext cx="863599" cy="984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3200" i="1" dirty="0">
                  <a:latin typeface="Cambria Math" pitchFamily="18" charset="0"/>
                  <a:ea typeface="Cambria Math" pitchFamily="18" charset="0"/>
                </a:rPr>
                <a:t>S</a:t>
              </a:r>
            </a:p>
          </p:txBody>
        </p:sp>
        <p:sp>
          <p:nvSpPr>
            <p:cNvPr id="20" name="Oval 4"/>
            <p:cNvSpPr>
              <a:spLocks noChangeArrowheads="1"/>
            </p:cNvSpPr>
            <p:nvPr/>
          </p:nvSpPr>
          <p:spPr bwMode="auto">
            <a:xfrm>
              <a:off x="1610476" y="1490662"/>
              <a:ext cx="2555875" cy="2589212"/>
            </a:xfrm>
            <a:prstGeom prst="ellipse">
              <a:avLst/>
            </a:prstGeom>
            <a:solidFill>
              <a:schemeClr val="accent2"/>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en-US"/>
            </a:p>
          </p:txBody>
        </p:sp>
        <p:sp>
          <p:nvSpPr>
            <p:cNvPr id="21" name="Oval 5"/>
            <p:cNvSpPr>
              <a:spLocks noChangeArrowheads="1"/>
            </p:cNvSpPr>
            <p:nvPr/>
          </p:nvSpPr>
          <p:spPr bwMode="auto">
            <a:xfrm>
              <a:off x="4386263" y="2370734"/>
              <a:ext cx="2389187" cy="2389187"/>
            </a:xfrm>
            <a:prstGeom prst="ellipse">
              <a:avLst/>
            </a:prstGeom>
            <a:solidFill>
              <a:schemeClr val="accent2"/>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en-US"/>
            </a:p>
          </p:txBody>
        </p:sp>
        <p:sp>
          <p:nvSpPr>
            <p:cNvPr id="22" name="Text Box 6"/>
            <p:cNvSpPr txBox="1">
              <a:spLocks noChangeArrowheads="1"/>
            </p:cNvSpPr>
            <p:nvPr/>
          </p:nvSpPr>
          <p:spPr bwMode="auto">
            <a:xfrm>
              <a:off x="4810240" y="3265601"/>
              <a:ext cx="1223962" cy="984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3200" i="1" dirty="0">
                  <a:latin typeface="Cambria Math" pitchFamily="18" charset="0"/>
                  <a:ea typeface="Cambria Math" pitchFamily="18" charset="0"/>
                </a:rPr>
                <a:t>B</a:t>
              </a:r>
            </a:p>
          </p:txBody>
        </p:sp>
        <p:sp>
          <p:nvSpPr>
            <p:cNvPr id="23" name="Text Box 7"/>
            <p:cNvSpPr txBox="1">
              <a:spLocks noChangeArrowheads="1"/>
            </p:cNvSpPr>
            <p:nvPr/>
          </p:nvSpPr>
          <p:spPr bwMode="auto">
            <a:xfrm>
              <a:off x="2104268" y="2401975"/>
              <a:ext cx="1008062" cy="984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3200" i="1" dirty="0">
                  <a:latin typeface="Cambria Math" pitchFamily="18" charset="0"/>
                  <a:ea typeface="Cambria Math" pitchFamily="18" charset="0"/>
                </a:rPr>
                <a:t>A</a:t>
              </a:r>
            </a:p>
          </p:txBody>
        </p:sp>
      </p:grpSp>
    </p:spTree>
    <p:extLst>
      <p:ext uri="{BB962C8B-B14F-4D97-AF65-F5344CB8AC3E}">
        <p14:creationId xmlns:p14="http://schemas.microsoft.com/office/powerpoint/2010/main" val="41893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18</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mc:AlternateContent xmlns:mc="http://schemas.openxmlformats.org/markup-compatibility/2006">
        <mc:Choice xmlns:a14="http://schemas.microsoft.com/office/drawing/2010/main" Requires="a14">
          <p:sp>
            <p:nvSpPr>
              <p:cNvPr id="16" name="矩形 15"/>
              <p:cNvSpPr/>
              <p:nvPr/>
            </p:nvSpPr>
            <p:spPr>
              <a:xfrm>
                <a:off x="432048" y="1340768"/>
                <a:ext cx="8100392" cy="2459135"/>
              </a:xfrm>
              <a:prstGeom prst="rect">
                <a:avLst/>
              </a:prstGeom>
            </p:spPr>
            <p:txBody>
              <a:bodyPr wrap="square">
                <a:spAutoFit/>
              </a:bodyPr>
              <a:lstStyle/>
              <a:p>
                <a:pPr marL="457200" indent="-457200">
                  <a:spcBef>
                    <a:spcPct val="50000"/>
                  </a:spcBef>
                  <a:buClr>
                    <a:schemeClr val="tx1"/>
                  </a:buClr>
                  <a:buFont typeface="Wingdings" panose="05000000000000000000" pitchFamily="2" charset="2"/>
                  <a:buChar char="l"/>
                </a:pPr>
                <a:r>
                  <a:rPr kumimoji="1" lang="zh-CN" altLang="en-US" sz="3200" dirty="0" smtClean="0">
                    <a:solidFill>
                      <a:srgbClr val="C00000"/>
                    </a:solidFill>
                    <a:latin typeface="黑体" pitchFamily="49" charset="-122"/>
                    <a:ea typeface="黑体" pitchFamily="49" charset="-122"/>
                    <a:sym typeface="Symbol" pitchFamily="18" charset="2"/>
                  </a:rPr>
                  <a:t>对立</a:t>
                </a:r>
                <a:r>
                  <a:rPr kumimoji="1" lang="zh-CN" altLang="zh-CN" sz="3200" dirty="0" smtClean="0">
                    <a:solidFill>
                      <a:srgbClr val="C00000"/>
                    </a:solidFill>
                    <a:latin typeface="黑体" panose="02010609060101010101" pitchFamily="49" charset="-122"/>
                    <a:ea typeface="黑体" panose="02010609060101010101" pitchFamily="49" charset="-122"/>
                  </a:rPr>
                  <a:t>事件</a:t>
                </a:r>
                <a:r>
                  <a:rPr kumimoji="1" lang="zh-CN" altLang="zh-CN" sz="3200" dirty="0" smtClean="0">
                    <a:latin typeface="黑体" panose="02010609060101010101" pitchFamily="49" charset="-122"/>
                    <a:ea typeface="黑体" panose="02010609060101010101" pitchFamily="49" charset="-122"/>
                  </a:rPr>
                  <a:t>：事件</a:t>
                </a:r>
                <a:r>
                  <a:rPr kumimoji="1"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anose="02010609060101010101" pitchFamily="49" charset="-122"/>
                    <a:cs typeface="Times New Roman" panose="02020603050405020304" pitchFamily="18" charset="0"/>
                  </a:rPr>
                  <a:t>A </a:t>
                </a:r>
                <a:r>
                  <a:rPr kumimoji="1"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与</a:t>
                </a:r>
                <a:r>
                  <a:rPr kumimoji="1"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anose="02010609060101010101" pitchFamily="49" charset="-122"/>
                    <a:cs typeface="Times New Roman" panose="02020603050405020304" pitchFamily="18" charset="0"/>
                  </a:rPr>
                  <a:t>B </a:t>
                </a:r>
                <a:r>
                  <a:rPr kumimoji="1" lang="zh-CN" altLang="en-US" sz="3200" dirty="0" smtClean="0">
                    <a:latin typeface="黑体" panose="02010609060101010101" pitchFamily="49" charset="-122"/>
                    <a:ea typeface="黑体" panose="02010609060101010101" pitchFamily="49" charset="-122"/>
                    <a:sym typeface="Symbol" panose="05050102010706020507" pitchFamily="18" charset="2"/>
                  </a:rPr>
                  <a:t>不能同时发生，</a:t>
                </a:r>
                <a:r>
                  <a:rPr kumimoji="1" lang="zh-CN" altLang="en-US" sz="3200" dirty="0" smtClean="0">
                    <a:latin typeface="黑体" panose="02010609060101010101" pitchFamily="49" charset="-122"/>
                    <a:ea typeface="黑体" panose="02010609060101010101" pitchFamily="49" charset="-122"/>
                  </a:rPr>
                  <a:t>又</a:t>
                </a:r>
                <a:r>
                  <a:rPr kumimoji="1" lang="zh-CN" altLang="en-US" sz="3200" dirty="0">
                    <a:latin typeface="黑体" panose="02010609060101010101" pitchFamily="49" charset="-122"/>
                    <a:ea typeface="黑体" panose="02010609060101010101" pitchFamily="49" charset="-122"/>
                  </a:rPr>
                  <a:t>不能同时不发生。即在每次试验中</a:t>
                </a:r>
                <a:r>
                  <a:rPr kumimoji="1" lang="zh-CN" altLang="en-US" sz="3200" dirty="0" smtClean="0">
                    <a:latin typeface="黑体" panose="02010609060101010101" pitchFamily="49" charset="-122"/>
                    <a:ea typeface="黑体" panose="02010609060101010101" pitchFamily="49" charset="-122"/>
                  </a:rPr>
                  <a:t>，</a:t>
                </a:r>
                <a:r>
                  <a:rPr kumimoji="1" lang="en-US" altLang="zh-CN" sz="3200" i="1" dirty="0" smtClean="0">
                    <a:latin typeface="Times New Roman" panose="02020603050405020304" pitchFamily="18" charset="0"/>
                    <a:ea typeface="黑体" panose="02010609060101010101" pitchFamily="49" charset="-122"/>
                    <a:cs typeface="Times New Roman" panose="02020603050405020304" pitchFamily="18" charset="0"/>
                  </a:rPr>
                  <a:t>A </a:t>
                </a:r>
                <a:r>
                  <a:rPr kumimoji="1" lang="zh-CN" altLang="en-US" sz="3200" dirty="0">
                    <a:latin typeface="Times New Roman" panose="02020603050405020304" pitchFamily="18" charset="0"/>
                    <a:ea typeface="黑体" panose="02010609060101010101" pitchFamily="49" charset="-122"/>
                    <a:cs typeface="Times New Roman" panose="02020603050405020304" pitchFamily="18" charset="0"/>
                  </a:rPr>
                  <a:t>与</a:t>
                </a:r>
                <a:r>
                  <a:rPr kumimoji="1"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rPr>
                  <a:t>B</a:t>
                </a:r>
                <a:r>
                  <a:rPr kumimoji="1" lang="zh-CN" altLang="en-US" sz="3200" dirty="0" smtClean="0">
                    <a:latin typeface="黑体" panose="02010609060101010101" pitchFamily="49" charset="-122"/>
                    <a:ea typeface="黑体" panose="02010609060101010101" pitchFamily="49" charset="-122"/>
                  </a:rPr>
                  <a:t>有</a:t>
                </a:r>
                <a:r>
                  <a:rPr kumimoji="1" lang="zh-CN" altLang="en-US" sz="3200" dirty="0">
                    <a:latin typeface="黑体" panose="02010609060101010101" pitchFamily="49" charset="-122"/>
                    <a:ea typeface="黑体" panose="02010609060101010101" pitchFamily="49" charset="-122"/>
                  </a:rPr>
                  <a:t>且仅有一个发生。</a:t>
                </a:r>
              </a:p>
              <a:p>
                <a:pPr eaLnBrk="0" hangingPunct="0">
                  <a:spcBef>
                    <a:spcPct val="50000"/>
                  </a:spcBef>
                  <a:defRPr/>
                </a:pPr>
                <a:r>
                  <a:rPr kumimoji="1" lang="en-US" altLang="zh-CN" sz="3200" dirty="0" smtClean="0">
                    <a:effectLst>
                      <a:outerShdw blurRad="38100" dist="38100" dir="2700000" algn="tl">
                        <a:srgbClr val="C0C0C0"/>
                      </a:outerShdw>
                    </a:effectLst>
                    <a:latin typeface="黑体" pitchFamily="49" charset="-122"/>
                    <a:ea typeface="黑体" pitchFamily="49" charset="-122"/>
                  </a:rPr>
                  <a:t>    </a:t>
                </a:r>
                <a:r>
                  <a:rPr kumimoji="1" lang="zh-CN" altLang="en-US" sz="3200" dirty="0" smtClean="0">
                    <a:effectLst>
                      <a:outerShdw blurRad="38100" dist="38100" dir="2700000" algn="tl">
                        <a:srgbClr val="C0C0C0"/>
                      </a:outerShdw>
                    </a:effectLst>
                    <a:latin typeface="黑体" pitchFamily="49" charset="-122"/>
                    <a:ea typeface="黑体" pitchFamily="49" charset="-122"/>
                  </a:rPr>
                  <a:t>记作</a:t>
                </a:r>
                <a:r>
                  <a:rPr kumimoji="1" lang="zh-CN" altLang="en-US" sz="3200" dirty="0" smtClean="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 </a:t>
                </a:r>
                <a:r>
                  <a:rPr kumimoji="1" lang="en-US" altLang="zh-CN" sz="3200" i="1" dirty="0">
                    <a:latin typeface="Times New Roman" panose="02020603050405020304" pitchFamily="18" charset="0"/>
                    <a:ea typeface="黑体" pitchFamily="49" charset="-122"/>
                    <a:cs typeface="Times New Roman" panose="02020603050405020304" pitchFamily="18" charset="0"/>
                  </a:rPr>
                  <a:t>B</a:t>
                </a:r>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 = </a:t>
                </a:r>
                <a14:m>
                  <m:oMath xmlns:m="http://schemas.openxmlformats.org/officeDocument/2006/math">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b="0" i="1" smtClean="0">
                            <a:latin typeface="Cambria Math" panose="02040503050406030204" pitchFamily="18" charset="0"/>
                            <a:ea typeface="黑体" pitchFamily="49" charset="-122"/>
                            <a:cs typeface="Times New Roman" panose="02020603050405020304" pitchFamily="18" charset="0"/>
                            <a:sym typeface="Symbol" pitchFamily="18" charset="2"/>
                          </a:rPr>
                          <m:t>𝐴</m:t>
                        </m:r>
                      </m:e>
                    </m:bar>
                  </m:oMath>
                </a14:m>
                <a:endParaRPr kumimoji="1" lang="en-US" altLang="zh-CN" sz="3200" i="1" dirty="0">
                  <a:latin typeface="Times New Roman" panose="02020603050405020304" pitchFamily="18" charset="0"/>
                  <a:ea typeface="黑体" pitchFamily="49" charset="-122"/>
                  <a:cs typeface="Times New Roman" panose="02020603050405020304" pitchFamily="18" charset="0"/>
                  <a:sym typeface="Symbol" pitchFamily="18" charset="2"/>
                </a:endParaRPr>
              </a:p>
            </p:txBody>
          </p:sp>
        </mc:Choice>
        <mc:Fallback>
          <p:sp>
            <p:nvSpPr>
              <p:cNvPr id="16" name="矩形 15"/>
              <p:cNvSpPr>
                <a:spLocks noRot="1" noChangeAspect="1" noMove="1" noResize="1" noEditPoints="1" noAdjustHandles="1" noChangeArrowheads="1" noChangeShapeType="1" noTextEdit="1"/>
              </p:cNvSpPr>
              <p:nvPr/>
            </p:nvSpPr>
            <p:spPr>
              <a:xfrm>
                <a:off x="432048" y="1340768"/>
                <a:ext cx="8100392" cy="2459135"/>
              </a:xfrm>
              <a:prstGeom prst="rect">
                <a:avLst/>
              </a:prstGeom>
              <a:blipFill rotWithShape="1">
                <a:blip r:embed="rId2"/>
                <a:stretch>
                  <a:fillRect l="-1731" t="-4218" r="-1279" b="-5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Rectangle 1072"/>
              <p:cNvSpPr>
                <a:spLocks noChangeArrowheads="1"/>
              </p:cNvSpPr>
              <p:nvPr/>
            </p:nvSpPr>
            <p:spPr bwMode="auto">
              <a:xfrm>
                <a:off x="611561" y="5013176"/>
                <a:ext cx="3816424" cy="642868"/>
              </a:xfrm>
              <a:prstGeom prst="rect">
                <a:avLst/>
              </a:prstGeom>
              <a:noFill/>
              <a:ln w="9525">
                <a:noFill/>
                <a:miter lim="800000"/>
                <a:headEnd/>
                <a:tailEnd/>
              </a:ln>
            </p:spPr>
            <p:txBody>
              <a:bodyPr wrap="square">
                <a:spAutoFit/>
              </a:bodyPr>
              <a:lstStyle/>
              <a:p>
                <a:pPr>
                  <a:spcBef>
                    <a:spcPct val="50000"/>
                  </a:spcBef>
                </a:pPr>
                <a:r>
                  <a:rPr kumimoji="1" lang="zh-CN" altLang="en-US" sz="3200" dirty="0" smtClean="0">
                    <a:latin typeface="黑体" panose="02010609060101010101" pitchFamily="49" charset="-122"/>
                    <a:ea typeface="黑体" panose="02010609060101010101" pitchFamily="49" charset="-122"/>
                  </a:rPr>
                  <a:t>显然</a:t>
                </a:r>
                <a:r>
                  <a:rPr kumimoji="1"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3200" i="1" dirty="0">
                    <a:latin typeface="Times New Roman" panose="02020603050405020304" pitchFamily="18" charset="0"/>
                    <a:ea typeface="黑体" pitchFamily="49" charset="-122"/>
                    <a:cs typeface="Times New Roman" panose="02020603050405020304" pitchFamily="18" charset="0"/>
                  </a:rPr>
                  <a:t>B</a:t>
                </a:r>
                <a:r>
                  <a:rPr kumimoji="1" lang="en-US" altLang="zh-CN" sz="3200" i="1" dirty="0">
                    <a:latin typeface="Times New Roman" panose="02020603050405020304" pitchFamily="18" charset="0"/>
                    <a:ea typeface="黑体" pitchFamily="49" charset="-122"/>
                    <a:cs typeface="Times New Roman" panose="02020603050405020304" pitchFamily="18" charset="0"/>
                    <a:sym typeface="Symbol" pitchFamily="18" charset="2"/>
                  </a:rPr>
                  <a:t> = </a:t>
                </a:r>
                <a14:m>
                  <m:oMath xmlns:m="http://schemas.openxmlformats.org/officeDocument/2006/math">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i="1">
                            <a:latin typeface="Cambria Math" panose="02040503050406030204" pitchFamily="18" charset="0"/>
                            <a:ea typeface="黑体" pitchFamily="49" charset="-122"/>
                            <a:cs typeface="Times New Roman" panose="02020603050405020304" pitchFamily="18" charset="0"/>
                            <a:sym typeface="Symbol" pitchFamily="18" charset="2"/>
                          </a:rPr>
                          <m:t>𝐴</m:t>
                        </m:r>
                      </m:e>
                    </m:bar>
                  </m:oMath>
                </a14:m>
                <a:r>
                  <a:rPr kumimoji="1" lang="en-US" altLang="zh-CN" sz="3200" dirty="0" smtClean="0">
                    <a:latin typeface="Times New Roman" panose="02020603050405020304" pitchFamily="18" charset="0"/>
                    <a:ea typeface="黑体" pitchFamily="49" charset="-122"/>
                    <a:cs typeface="Times New Roman" panose="02020603050405020304" pitchFamily="18" charset="0"/>
                    <a:sym typeface="Symbol" pitchFamily="18" charset="2"/>
                  </a:rPr>
                  <a:t>  </a:t>
                </a:r>
                <a:r>
                  <a:rPr kumimoji="1" lang="en-US" altLang="zh-CN" sz="3200" i="1" dirty="0" smtClean="0">
                    <a:latin typeface="Times New Roman" panose="02020603050405020304" pitchFamily="18" charset="0"/>
                    <a:ea typeface="黑体" pitchFamily="49" charset="-122"/>
                    <a:cs typeface="Times New Roman" panose="02020603050405020304" pitchFamily="18" charset="0"/>
                  </a:rPr>
                  <a:t>A</a:t>
                </a:r>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 </a:t>
                </a:r>
                <a:r>
                  <a:rPr kumimoji="1" lang="en-US" altLang="zh-CN" sz="3200" i="1" dirty="0">
                    <a:latin typeface="Times New Roman" panose="02020603050405020304" pitchFamily="18" charset="0"/>
                    <a:ea typeface="黑体" pitchFamily="49" charset="-122"/>
                    <a:cs typeface="Times New Roman" panose="02020603050405020304" pitchFamily="18" charset="0"/>
                    <a:sym typeface="Symbol" pitchFamily="18" charset="2"/>
                  </a:rPr>
                  <a:t>= </a:t>
                </a:r>
                <a14:m>
                  <m:oMath xmlns:m="http://schemas.openxmlformats.org/officeDocument/2006/math">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b="0" i="1" smtClean="0">
                            <a:latin typeface="Cambria Math" panose="02040503050406030204" pitchFamily="18" charset="0"/>
                            <a:ea typeface="黑体" pitchFamily="49" charset="-122"/>
                            <a:cs typeface="Times New Roman" panose="02020603050405020304" pitchFamily="18" charset="0"/>
                            <a:sym typeface="Symbol" pitchFamily="18" charset="2"/>
                          </a:rPr>
                          <m:t>𝐵</m:t>
                        </m:r>
                      </m:e>
                    </m:bar>
                  </m:oMath>
                </a14:m>
                <a:endParaRPr kumimoji="1" lang="en-US" altLang="zh-CN" sz="3200" i="1" dirty="0">
                  <a:latin typeface="Times New Roman" panose="02020603050405020304" pitchFamily="18" charset="0"/>
                  <a:ea typeface="黑体" pitchFamily="49" charset="-122"/>
                  <a:cs typeface="Times New Roman" panose="02020603050405020304" pitchFamily="18" charset="0"/>
                </a:endParaRPr>
              </a:p>
            </p:txBody>
          </p:sp>
        </mc:Choice>
        <mc:Fallback xmlns="">
          <p:sp>
            <p:nvSpPr>
              <p:cNvPr id="26" name="Rectangle 1072"/>
              <p:cNvSpPr>
                <a:spLocks noRot="1" noChangeAspect="1" noMove="1" noResize="1" noEditPoints="1" noAdjustHandles="1" noChangeArrowheads="1" noChangeShapeType="1" noTextEdit="1"/>
              </p:cNvSpPr>
              <p:nvPr/>
            </p:nvSpPr>
            <p:spPr bwMode="auto">
              <a:xfrm>
                <a:off x="611561" y="5013176"/>
                <a:ext cx="3816424" cy="642868"/>
              </a:xfrm>
              <a:prstGeom prst="rect">
                <a:avLst/>
              </a:prstGeom>
              <a:blipFill rotWithShape="0">
                <a:blip r:embed="rId3" cstate="print"/>
                <a:stretch>
                  <a:fillRect l="-3994" t="-7547" b="-29245"/>
                </a:stretch>
              </a:blipFill>
              <a:ln w="9525">
                <a:noFill/>
                <a:miter lim="800000"/>
                <a:headEnd/>
                <a:tailEnd/>
              </a:ln>
            </p:spPr>
            <p:txBody>
              <a:bodyPr/>
              <a:lstStyle/>
              <a:p>
                <a:r>
                  <a:rPr lang="zh-CN" altLang="en-US">
                    <a:noFill/>
                  </a:rPr>
                  <a:t> </a:t>
                </a:r>
              </a:p>
            </p:txBody>
          </p:sp>
        </mc:Fallback>
      </mc:AlternateContent>
      <p:grpSp>
        <p:nvGrpSpPr>
          <p:cNvPr id="2" name="组合 27"/>
          <p:cNvGrpSpPr/>
          <p:nvPr/>
        </p:nvGrpSpPr>
        <p:grpSpPr>
          <a:xfrm>
            <a:off x="4797279" y="2564904"/>
            <a:ext cx="3591145" cy="2312967"/>
            <a:chOff x="1187450" y="1412776"/>
            <a:chExt cx="3591145" cy="2312967"/>
          </a:xfrm>
        </p:grpSpPr>
        <p:grpSp>
          <p:nvGrpSpPr>
            <p:cNvPr id="3" name="组合 28"/>
            <p:cNvGrpSpPr>
              <a:grpSpLocks noChangeAspect="1"/>
            </p:cNvGrpSpPr>
            <p:nvPr/>
          </p:nvGrpSpPr>
          <p:grpSpPr>
            <a:xfrm>
              <a:off x="1187450" y="1412776"/>
              <a:ext cx="3591145" cy="2312967"/>
              <a:chOff x="1187450" y="1485428"/>
              <a:chExt cx="6048375" cy="3895609"/>
            </a:xfrm>
          </p:grpSpPr>
          <p:sp>
            <p:nvSpPr>
              <p:cNvPr id="31" name="Rectangle 2"/>
              <p:cNvSpPr>
                <a:spLocks noChangeArrowheads="1"/>
              </p:cNvSpPr>
              <p:nvPr/>
            </p:nvSpPr>
            <p:spPr bwMode="auto">
              <a:xfrm>
                <a:off x="1187450" y="1485428"/>
                <a:ext cx="6048375" cy="3887788"/>
              </a:xfrm>
              <a:prstGeom prst="rect">
                <a:avLst/>
              </a:prstGeom>
              <a:solidFill>
                <a:schemeClr val="accent2"/>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en-US"/>
              </a:p>
            </p:txBody>
          </p:sp>
          <p:sp>
            <p:nvSpPr>
              <p:cNvPr id="32" name="Text Box 3"/>
              <p:cNvSpPr txBox="1">
                <a:spLocks noChangeArrowheads="1"/>
              </p:cNvSpPr>
              <p:nvPr/>
            </p:nvSpPr>
            <p:spPr bwMode="auto">
              <a:xfrm>
                <a:off x="1309022" y="4396131"/>
                <a:ext cx="863599" cy="984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3200" i="1" dirty="0"/>
                  <a:t>S</a:t>
                </a:r>
              </a:p>
            </p:txBody>
          </p:sp>
          <p:sp>
            <p:nvSpPr>
              <p:cNvPr id="33" name="Oval 9"/>
              <p:cNvSpPr>
                <a:spLocks noChangeArrowheads="1"/>
              </p:cNvSpPr>
              <p:nvPr/>
            </p:nvSpPr>
            <p:spPr bwMode="auto">
              <a:xfrm>
                <a:off x="3778250" y="1842616"/>
                <a:ext cx="2908300" cy="2908300"/>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en-US"/>
              </a:p>
            </p:txBody>
          </p:sp>
          <p:sp>
            <p:nvSpPr>
              <p:cNvPr id="34" name="Text Box 6"/>
              <p:cNvSpPr txBox="1">
                <a:spLocks noChangeArrowheads="1"/>
              </p:cNvSpPr>
              <p:nvPr/>
            </p:nvSpPr>
            <p:spPr bwMode="auto">
              <a:xfrm>
                <a:off x="4652963" y="2819500"/>
                <a:ext cx="1223962" cy="984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3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3200" i="1" dirty="0"/>
                  <a:t>A</a:t>
                </a:r>
              </a:p>
            </p:txBody>
          </p:sp>
        </p:grpSp>
        <mc:AlternateContent xmlns:mc="http://schemas.openxmlformats.org/markup-compatibility/2006" xmlns:a14="http://schemas.microsoft.com/office/drawing/2010/main">
          <mc:Choice Requires="a14">
            <p:sp>
              <p:nvSpPr>
                <p:cNvPr id="30" name="矩形 29"/>
                <p:cNvSpPr/>
                <p:nvPr/>
              </p:nvSpPr>
              <p:spPr>
                <a:xfrm>
                  <a:off x="1849555" y="2132856"/>
                  <a:ext cx="562205" cy="642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i="1">
                                <a:latin typeface="Cambria Math" panose="02040503050406030204" pitchFamily="18" charset="0"/>
                                <a:ea typeface="黑体" pitchFamily="49" charset="-122"/>
                                <a:cs typeface="Times New Roman" panose="02020603050405020304" pitchFamily="18" charset="0"/>
                                <a:sym typeface="Symbol" pitchFamily="18" charset="2"/>
                              </a:rPr>
                              <m:t>𝐴</m:t>
                            </m:r>
                          </m:e>
                        </m:bar>
                      </m:oMath>
                    </m:oMathPara>
                  </a14:m>
                  <a:endParaRPr lang="zh-CN" altLang="en-US" sz="2800" dirty="0"/>
                </a:p>
              </p:txBody>
            </p:sp>
          </mc:Choice>
          <mc:Fallback xmlns="">
            <p:sp>
              <p:nvSpPr>
                <p:cNvPr id="30" name="矩形 29"/>
                <p:cNvSpPr>
                  <a:spLocks noRot="1" noChangeAspect="1" noMove="1" noResize="1" noEditPoints="1" noAdjustHandles="1" noChangeArrowheads="1" noChangeShapeType="1" noTextEdit="1"/>
                </p:cNvSpPr>
                <p:nvPr/>
              </p:nvSpPr>
              <p:spPr>
                <a:xfrm>
                  <a:off x="1849555" y="2132856"/>
                  <a:ext cx="562205" cy="642868"/>
                </a:xfrm>
                <a:prstGeom prst="rect">
                  <a:avLst/>
                </a:prstGeom>
                <a:blipFill rotWithShape="0">
                  <a:blip r:embed="rId4" cstate="print"/>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5" name="Rectangle 1072"/>
              <p:cNvSpPr>
                <a:spLocks noChangeArrowheads="1"/>
              </p:cNvSpPr>
              <p:nvPr/>
            </p:nvSpPr>
            <p:spPr bwMode="auto">
              <a:xfrm>
                <a:off x="589145" y="5733256"/>
                <a:ext cx="3838839" cy="642868"/>
              </a:xfrm>
              <a:prstGeom prst="rect">
                <a:avLst/>
              </a:prstGeom>
              <a:noFill/>
              <a:ln w="9525">
                <a:noFill/>
                <a:miter lim="800000"/>
                <a:headEnd/>
                <a:tailEnd/>
              </a:ln>
            </p:spPr>
            <p:txBody>
              <a:bodyPr wrap="square">
                <a:spAutoFit/>
              </a:bodyPr>
              <a:lstStyle/>
              <a:p>
                <a:pPr>
                  <a:spcBef>
                    <a:spcPct val="50000"/>
                  </a:spcBef>
                </a:pPr>
                <a:r>
                  <a:rPr kumimoji="1" lang="zh-CN" altLang="en-US" sz="3200" dirty="0" smtClean="0">
                    <a:latin typeface="黑体" panose="02010609060101010101" pitchFamily="49" charset="-122"/>
                    <a:ea typeface="黑体" panose="02010609060101010101" pitchFamily="49" charset="-122"/>
                  </a:rPr>
                  <a:t>显然</a:t>
                </a:r>
                <a:r>
                  <a:rPr kumimoji="1"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itchFamily="49" charset="-122"/>
                    <a:cs typeface="Times New Roman" panose="02020603050405020304" pitchFamily="18" charset="0"/>
                  </a:rPr>
                  <a:t>A</a:t>
                </a:r>
                <a: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 </a:t>
                </a:r>
                <a:r>
                  <a:rPr kumimoji="1"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B = A</a:t>
                </a:r>
                <a14:m>
                  <m:oMath xmlns:m="http://schemas.openxmlformats.org/officeDocument/2006/math">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b="0" i="1" smtClean="0">
                            <a:latin typeface="Cambria Math" panose="02040503050406030204" pitchFamily="18" charset="0"/>
                            <a:ea typeface="黑体" pitchFamily="49" charset="-122"/>
                            <a:cs typeface="Times New Roman" panose="02020603050405020304" pitchFamily="18" charset="0"/>
                            <a:sym typeface="Symbol" pitchFamily="18" charset="2"/>
                          </a:rPr>
                          <m:t>𝐵</m:t>
                        </m:r>
                      </m:e>
                    </m:bar>
                  </m:oMath>
                </a14:m>
                <a:endParaRPr kumimoji="1" lang="en-US" altLang="zh-CN" sz="3200" i="1" dirty="0">
                  <a:latin typeface="Times New Roman" panose="02020603050405020304" pitchFamily="18" charset="0"/>
                  <a:ea typeface="黑体" pitchFamily="49" charset="-122"/>
                  <a:cs typeface="Times New Roman" panose="02020603050405020304" pitchFamily="18" charset="0"/>
                </a:endParaRPr>
              </a:p>
            </p:txBody>
          </p:sp>
        </mc:Choice>
        <mc:Fallback xmlns="">
          <p:sp>
            <p:nvSpPr>
              <p:cNvPr id="35" name="Rectangle 1072"/>
              <p:cNvSpPr>
                <a:spLocks noRot="1" noChangeAspect="1" noMove="1" noResize="1" noEditPoints="1" noAdjustHandles="1" noChangeArrowheads="1" noChangeShapeType="1" noTextEdit="1"/>
              </p:cNvSpPr>
              <p:nvPr/>
            </p:nvSpPr>
            <p:spPr bwMode="auto">
              <a:xfrm>
                <a:off x="589145" y="5733256"/>
                <a:ext cx="3838839" cy="642868"/>
              </a:xfrm>
              <a:prstGeom prst="rect">
                <a:avLst/>
              </a:prstGeom>
              <a:blipFill rotWithShape="0">
                <a:blip r:embed="rId5" cstate="print"/>
                <a:stretch>
                  <a:fillRect l="-4134" t="-8491" b="-28302"/>
                </a:stretch>
              </a:blipFill>
              <a:ln w="9525">
                <a:noFill/>
                <a:miter lim="800000"/>
                <a:headEnd/>
                <a:tailEnd/>
              </a:ln>
            </p:spPr>
            <p:txBody>
              <a:bodyPr/>
              <a:lstStyle/>
              <a:p>
                <a:r>
                  <a:rPr lang="zh-CN" altLang="en-US">
                    <a:noFill/>
                  </a:rPr>
                  <a:t> </a:t>
                </a:r>
              </a:p>
            </p:txBody>
          </p:sp>
        </mc:Fallback>
      </mc:AlternateContent>
      <p:sp>
        <p:nvSpPr>
          <p:cNvPr id="36" name="Rectangle 1072"/>
          <p:cNvSpPr>
            <a:spLocks noChangeArrowheads="1"/>
          </p:cNvSpPr>
          <p:nvPr/>
        </p:nvSpPr>
        <p:spPr bwMode="auto">
          <a:xfrm>
            <a:off x="4355976" y="5071269"/>
            <a:ext cx="4240088" cy="584775"/>
          </a:xfrm>
          <a:prstGeom prst="rect">
            <a:avLst/>
          </a:prstGeom>
          <a:noFill/>
          <a:ln w="9525">
            <a:noFill/>
            <a:miter lim="800000"/>
            <a:headEnd/>
            <a:tailEnd/>
          </a:ln>
        </p:spPr>
        <p:txBody>
          <a:bodyPr wrap="square">
            <a:spAutoFit/>
          </a:bodyPr>
          <a:lstStyle/>
          <a:p>
            <a:pPr>
              <a:spcBef>
                <a:spcPct val="50000"/>
              </a:spcBef>
            </a:pPr>
            <a:r>
              <a:rPr kumimoji="1" lang="en-US" altLang="zh-CN" sz="3200" dirty="0" smtClean="0">
                <a:latin typeface="Times New Roman" panose="02020603050405020304" pitchFamily="18" charset="0"/>
                <a:ea typeface="黑体" pitchFamily="49" charset="-122"/>
                <a:cs typeface="Times New Roman" panose="02020603050405020304" pitchFamily="18" charset="0"/>
                <a:sym typeface="Symbol" pitchFamily="18" charset="2"/>
              </a:rPr>
              <a:t> </a:t>
            </a:r>
            <a:r>
              <a:rPr kumimoji="1" lang="en-US" altLang="zh-CN" sz="3200" i="1" dirty="0">
                <a:latin typeface="Times New Roman" panose="02020603050405020304" pitchFamily="18" charset="0"/>
                <a:ea typeface="黑体" pitchFamily="49" charset="-122"/>
                <a:cs typeface="Times New Roman" panose="02020603050405020304" pitchFamily="18" charset="0"/>
              </a:rPr>
              <a:t>A</a:t>
            </a:r>
            <a:r>
              <a:rPr kumimoji="1" lang="en-US" altLang="zh-CN" sz="3200" dirty="0">
                <a:latin typeface="Times New Roman" panose="02020603050405020304" pitchFamily="18" charset="0"/>
                <a:ea typeface="黑体" pitchFamily="49" charset="-122"/>
                <a:cs typeface="Times New Roman" panose="02020603050405020304" pitchFamily="18" charset="0"/>
              </a:rPr>
              <a:t>∪</a:t>
            </a:r>
            <a:r>
              <a:rPr kumimoji="1" lang="en-US" altLang="zh-CN" sz="3200" i="1" dirty="0" smtClean="0">
                <a:latin typeface="Times New Roman" panose="02020603050405020304" pitchFamily="18" charset="0"/>
                <a:ea typeface="黑体" pitchFamily="49" charset="-122"/>
                <a:cs typeface="Times New Roman" panose="02020603050405020304" pitchFamily="18" charset="0"/>
              </a:rPr>
              <a:t>B</a:t>
            </a:r>
            <a:r>
              <a:rPr kumimoji="1" lang="en-US" altLang="zh-CN" sz="3200" dirty="0" smtClean="0">
                <a:latin typeface="Times New Roman" panose="02020603050405020304" pitchFamily="18" charset="0"/>
                <a:ea typeface="黑体" pitchFamily="49" charset="-122"/>
                <a:cs typeface="Times New Roman" panose="02020603050405020304" pitchFamily="18" charset="0"/>
              </a:rPr>
              <a:t> = </a:t>
            </a:r>
            <a:r>
              <a:rPr kumimoji="1" lang="en-US" altLang="zh-CN" sz="3200" i="1" dirty="0" smtClean="0">
                <a:latin typeface="Times New Roman" panose="02020603050405020304" pitchFamily="18" charset="0"/>
                <a:ea typeface="黑体" pitchFamily="49" charset="-122"/>
                <a:cs typeface="Times New Roman" panose="02020603050405020304" pitchFamily="18" charset="0"/>
              </a:rPr>
              <a:t>S</a:t>
            </a:r>
            <a:r>
              <a:rPr kumimoji="1" lang="en-US" altLang="zh-CN" sz="3200" dirty="0" smtClean="0">
                <a:latin typeface="Times New Roman" panose="02020603050405020304" pitchFamily="18" charset="0"/>
                <a:ea typeface="黑体" pitchFamily="49" charset="-122"/>
                <a:cs typeface="Times New Roman" panose="02020603050405020304" pitchFamily="18" charset="0"/>
                <a:sym typeface="Symbol" pitchFamily="18" charset="2"/>
              </a:rPr>
              <a:t>, </a:t>
            </a:r>
            <a:r>
              <a:rPr kumimoji="1" lang="zh-CN" altLang="en-US" sz="3200" dirty="0" smtClean="0">
                <a:latin typeface="Times New Roman" panose="02020603050405020304" pitchFamily="18" charset="0"/>
                <a:ea typeface="黑体" pitchFamily="49" charset="-122"/>
                <a:cs typeface="Times New Roman" panose="02020603050405020304" pitchFamily="18" charset="0"/>
              </a:rPr>
              <a:t>且 </a:t>
            </a:r>
            <a:r>
              <a:rPr kumimoji="1" lang="en-US" altLang="zh-CN" sz="3200" i="1" dirty="0" smtClean="0">
                <a:latin typeface="Times New Roman" panose="02020603050405020304" pitchFamily="18" charset="0"/>
                <a:ea typeface="黑体" pitchFamily="49" charset="-122"/>
                <a:cs typeface="Times New Roman" panose="02020603050405020304" pitchFamily="18" charset="0"/>
              </a:rPr>
              <a:t>AB</a:t>
            </a:r>
            <a:r>
              <a:rPr kumimoji="1" lang="en-US" altLang="zh-CN" sz="3200" dirty="0" smtClean="0">
                <a:latin typeface="Times New Roman" panose="02020603050405020304" pitchFamily="18" charset="0"/>
                <a:ea typeface="黑体" pitchFamily="49" charset="-122"/>
                <a:cs typeface="Times New Roman" panose="02020603050405020304" pitchFamily="18" charset="0"/>
              </a:rPr>
              <a:t> = </a:t>
            </a:r>
            <a:r>
              <a:rPr lang="zh-CN" altLang="en-US" sz="3200" dirty="0">
                <a:latin typeface="Times New Roman" pitchFamily="18" charset="0"/>
                <a:ea typeface="黑体" pitchFamily="49" charset="-122"/>
                <a:cs typeface="Times New Roman" pitchFamily="18" charset="0"/>
                <a:sym typeface="Symbol" panose="05050102010706020507" pitchFamily="18" charset="2"/>
              </a:rPr>
              <a:t></a:t>
            </a:r>
            <a:endParaRPr kumimoji="1" lang="en-US" altLang="zh-CN" sz="3200" i="1" dirty="0">
              <a:latin typeface="Times New Roman" panose="02020603050405020304" pitchFamily="18" charset="0"/>
              <a:ea typeface="黑体" pitchFamily="49" charset="-122"/>
              <a:cs typeface="Times New Roman" panose="02020603050405020304" pitchFamily="18" charset="0"/>
            </a:endParaRPr>
          </a:p>
        </p:txBody>
      </p:sp>
      <p:sp>
        <p:nvSpPr>
          <p:cNvPr id="37" name="矩形 36"/>
          <p:cNvSpPr/>
          <p:nvPr/>
        </p:nvSpPr>
        <p:spPr>
          <a:xfrm>
            <a:off x="1187624" y="2492896"/>
            <a:ext cx="6853158" cy="707886"/>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CN" altLang="en-US" sz="4000" dirty="0">
                <a:solidFill>
                  <a:schemeClr val="bg1"/>
                </a:solidFill>
                <a:effectLst>
                  <a:outerShdw blurRad="38100" dist="38100" dir="2700000" algn="tl">
                    <a:srgbClr val="000000">
                      <a:alpha val="43137"/>
                    </a:srgbClr>
                  </a:outerShdw>
                </a:effectLst>
                <a:ea typeface="黑体" panose="02010609060101010101" pitchFamily="49" charset="-122"/>
              </a:rPr>
              <a:t>对立事件必为互不相容事件；</a:t>
            </a:r>
            <a:endParaRPr lang="zh-CN" altLang="en-US" sz="4000" dirty="0">
              <a:solidFill>
                <a:schemeClr val="bg1"/>
              </a:solidFill>
              <a:effectLst>
                <a:outerShdw blurRad="38100" dist="38100" dir="2700000" algn="tl">
                  <a:srgbClr val="000000">
                    <a:alpha val="43137"/>
                  </a:srgbClr>
                </a:outerShdw>
              </a:effectLst>
            </a:endParaRPr>
          </a:p>
        </p:txBody>
      </p:sp>
      <p:sp>
        <p:nvSpPr>
          <p:cNvPr id="38" name="矩形 37"/>
          <p:cNvSpPr/>
          <p:nvPr/>
        </p:nvSpPr>
        <p:spPr>
          <a:xfrm>
            <a:off x="1187624" y="3369186"/>
            <a:ext cx="6853158" cy="707886"/>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CN" altLang="en-US" sz="4000" dirty="0">
                <a:solidFill>
                  <a:schemeClr val="bg1"/>
                </a:solidFill>
                <a:effectLst>
                  <a:outerShdw blurRad="38100" dist="38100" dir="2700000" algn="tl">
                    <a:srgbClr val="000000">
                      <a:alpha val="43137"/>
                    </a:srgbClr>
                  </a:outerShdw>
                </a:effectLst>
                <a:ea typeface="黑体" panose="02010609060101010101" pitchFamily="49" charset="-122"/>
              </a:rPr>
              <a:t>互不相容事件未必为对立事</a:t>
            </a:r>
            <a:r>
              <a:rPr lang="zh-CN" altLang="en-US" sz="4000" dirty="0" smtClean="0">
                <a:solidFill>
                  <a:schemeClr val="bg1"/>
                </a:solidFill>
                <a:effectLst>
                  <a:outerShdw blurRad="38100" dist="38100" dir="2700000" algn="tl">
                    <a:srgbClr val="000000">
                      <a:alpha val="43137"/>
                    </a:srgbClr>
                  </a:outerShdw>
                </a:effectLst>
                <a:ea typeface="黑体" panose="02010609060101010101" pitchFamily="49" charset="-122"/>
              </a:rPr>
              <a:t>件</a:t>
            </a:r>
            <a:endParaRPr lang="zh-CN" altLang="en-US" sz="4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41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35" grpId="0" animBg="1"/>
      <p:bldP spid="36" grpId="0"/>
      <p:bldP spid="37" grpId="0" animBg="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19</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mc:AlternateContent xmlns:mc="http://schemas.openxmlformats.org/markup-compatibility/2006">
        <mc:Choice xmlns:a14="http://schemas.microsoft.com/office/drawing/2010/main" Requires="a14">
          <p:sp>
            <p:nvSpPr>
              <p:cNvPr id="16" name="矩形 15"/>
              <p:cNvSpPr/>
              <p:nvPr/>
            </p:nvSpPr>
            <p:spPr>
              <a:xfrm>
                <a:off x="432048" y="1628800"/>
                <a:ext cx="8100392" cy="1077218"/>
              </a:xfrm>
              <a:prstGeom prst="rect">
                <a:avLst/>
              </a:prstGeom>
            </p:spPr>
            <p:txBody>
              <a:bodyPr wrap="square">
                <a:spAutoFit/>
              </a:bodyPr>
              <a:lstStyle/>
              <a:p>
                <a:pPr marL="457200" indent="-457200" eaLnBrk="0" hangingPunct="0">
                  <a:spcBef>
                    <a:spcPct val="50000"/>
                  </a:spcBef>
                  <a:buClr>
                    <a:schemeClr val="tx1"/>
                  </a:buClr>
                  <a:buFont typeface="Wingdings" panose="05000000000000000000" pitchFamily="2" charset="2"/>
                  <a:buChar char="l"/>
                  <a:defRPr/>
                </a:pPr>
                <a:r>
                  <a:rPr kumimoji="1" lang="zh-CN" altLang="en-US" sz="3200" dirty="0" smtClean="0">
                    <a:solidFill>
                      <a:srgbClr val="C00000"/>
                    </a:solidFill>
                    <a:latin typeface="黑体" panose="02010609060101010101" pitchFamily="49" charset="-122"/>
                    <a:ea typeface="黑体" panose="02010609060101010101" pitchFamily="49" charset="-122"/>
                  </a:rPr>
                  <a:t>完</a:t>
                </a:r>
                <a:r>
                  <a:rPr kumimoji="1" lang="zh-CN" altLang="en-US" sz="3200" dirty="0">
                    <a:solidFill>
                      <a:srgbClr val="C00000"/>
                    </a:solidFill>
                    <a:latin typeface="黑体" panose="02010609060101010101" pitchFamily="49" charset="-122"/>
                    <a:ea typeface="黑体" panose="02010609060101010101" pitchFamily="49" charset="-122"/>
                  </a:rPr>
                  <a:t>备事件</a:t>
                </a:r>
                <a:r>
                  <a:rPr kumimoji="1" lang="zh-CN" altLang="en-US" sz="3200" dirty="0" smtClean="0">
                    <a:solidFill>
                      <a:srgbClr val="C00000"/>
                    </a:solidFill>
                    <a:latin typeface="黑体" panose="02010609060101010101" pitchFamily="49" charset="-122"/>
                    <a:ea typeface="黑体" panose="02010609060101010101" pitchFamily="49" charset="-122"/>
                  </a:rPr>
                  <a:t>组</a:t>
                </a:r>
                <a:r>
                  <a:rPr kumimoji="1" lang="zh-CN" altLang="zh-CN" sz="3200" dirty="0" smtClean="0">
                    <a:latin typeface="黑体" panose="02010609060101010101" pitchFamily="49" charset="-122"/>
                    <a:ea typeface="黑体" panose="02010609060101010101" pitchFamily="49" charset="-122"/>
                  </a:rPr>
                  <a:t>：</a:t>
                </a:r>
                <a:r>
                  <a:rPr lang="zh-CN" altLang="en-US" sz="3200" dirty="0" smtClean="0">
                    <a:latin typeface="Cambria Math" pitchFamily="18" charset="0"/>
                    <a:ea typeface="黑体" panose="02010609060101010101" pitchFamily="49" charset="-122"/>
                    <a:cs typeface="Times New Roman" panose="02020603050405020304" pitchFamily="18" charset="0"/>
                  </a:rPr>
                  <a:t>设 </a:t>
                </a:r>
                <a:r>
                  <a:rPr lang="en-US" altLang="zh-CN" sz="3200" i="1" dirty="0" smtClean="0">
                    <a:latin typeface="Cambria Math" pitchFamily="18" charset="0"/>
                    <a:ea typeface="黑体" panose="02010609060101010101" pitchFamily="49" charset="-122"/>
                    <a:cs typeface="Times New Roman" panose="02020603050405020304" pitchFamily="18" charset="0"/>
                  </a:rPr>
                  <a:t>A</a:t>
                </a:r>
                <a:r>
                  <a:rPr lang="en-US" altLang="zh-CN" sz="3200" baseline="-25000" dirty="0" smtClean="0">
                    <a:latin typeface="Cambria Math" pitchFamily="18" charset="0"/>
                    <a:ea typeface="黑体" panose="02010609060101010101" pitchFamily="49" charset="-122"/>
                    <a:cs typeface="Times New Roman" panose="02020603050405020304" pitchFamily="18" charset="0"/>
                  </a:rPr>
                  <a:t>1</a:t>
                </a:r>
                <a:r>
                  <a:rPr lang="en-US" altLang="zh-CN" sz="3200" dirty="0" smtClean="0">
                    <a:latin typeface="Cambria Math" pitchFamily="18" charset="0"/>
                    <a:ea typeface="黑体" panose="02010609060101010101" pitchFamily="49" charset="-122"/>
                    <a:cs typeface="Times New Roman" panose="02020603050405020304" pitchFamily="18" charset="0"/>
                  </a:rPr>
                  <a:t>,</a:t>
                </a:r>
                <a:r>
                  <a:rPr lang="en-US" altLang="zh-CN" sz="3200" i="1" dirty="0" smtClean="0">
                    <a:latin typeface="Cambria Math" pitchFamily="18" charset="0"/>
                    <a:ea typeface="黑体" panose="02010609060101010101" pitchFamily="49" charset="-122"/>
                    <a:cs typeface="Times New Roman" panose="02020603050405020304" pitchFamily="18" charset="0"/>
                  </a:rPr>
                  <a:t>A</a:t>
                </a:r>
                <a:r>
                  <a:rPr lang="en-US" altLang="zh-CN" sz="3200" baseline="-25000" dirty="0" smtClean="0">
                    <a:latin typeface="Cambria Math" pitchFamily="18" charset="0"/>
                    <a:ea typeface="黑体" panose="02010609060101010101" pitchFamily="49" charset="-122"/>
                    <a:cs typeface="Times New Roman" panose="02020603050405020304" pitchFamily="18" charset="0"/>
                  </a:rPr>
                  <a:t>2</a:t>
                </a:r>
                <a:r>
                  <a:rPr lang="en-US" altLang="zh-CN" sz="3200" dirty="0" smtClean="0">
                    <a:latin typeface="Cambria Math" pitchFamily="18" charset="0"/>
                    <a:ea typeface="黑体" panose="02010609060101010101" pitchFamily="49" charset="-122"/>
                    <a:cs typeface="Times New Roman" panose="02020603050405020304" pitchFamily="18" charset="0"/>
                  </a:rPr>
                  <a:t>,</a:t>
                </a:r>
                <a14:m>
                  <m:oMath xmlns:m="http://schemas.openxmlformats.org/officeDocument/2006/math">
                    <m:r>
                      <a:rPr lang="en-US" altLang="zh-CN" sz="3200" i="1">
                        <a:latin typeface="Cambria Math"/>
                        <a:ea typeface="黑体" panose="02010609060101010101" pitchFamily="49" charset="-122"/>
                        <a:cs typeface="Times New Roman" panose="02020603050405020304" pitchFamily="18" charset="0"/>
                      </a:rPr>
                      <m:t>…</m:t>
                    </m:r>
                  </m:oMath>
                </a14:m>
                <a:r>
                  <a:rPr lang="en-US" altLang="zh-CN" sz="3200" dirty="0" smtClean="0">
                    <a:latin typeface="Cambria Math" pitchFamily="18" charset="0"/>
                    <a:ea typeface="黑体" panose="02010609060101010101" pitchFamily="49" charset="-122"/>
                    <a:cs typeface="Times New Roman" panose="02020603050405020304" pitchFamily="18" charset="0"/>
                    <a:sym typeface="Euclid Extra" panose="02050502000505020303" pitchFamily="18" charset="2"/>
                  </a:rPr>
                  <a:t>,</a:t>
                </a:r>
                <a:r>
                  <a:rPr lang="en-US" altLang="zh-CN" sz="3200" i="1" dirty="0">
                    <a:latin typeface="Cambria Math" pitchFamily="18" charset="0"/>
                    <a:ea typeface="黑体" panose="02010609060101010101" pitchFamily="49" charset="-122"/>
                    <a:cs typeface="Times New Roman" panose="02020603050405020304" pitchFamily="18" charset="0"/>
                    <a:sym typeface="Euclid Extra" panose="02050502000505020303" pitchFamily="18" charset="2"/>
                  </a:rPr>
                  <a:t>A</a:t>
                </a:r>
                <a:r>
                  <a:rPr lang="en-US" altLang="zh-CN" sz="3200" i="1" baseline="-25000" dirty="0">
                    <a:latin typeface="Cambria Math" pitchFamily="18" charset="0"/>
                    <a:ea typeface="黑体" panose="02010609060101010101" pitchFamily="49" charset="-122"/>
                    <a:cs typeface="Times New Roman" panose="02020603050405020304" pitchFamily="18" charset="0"/>
                    <a:sym typeface="Euclid Extra" panose="02050502000505020303" pitchFamily="18" charset="2"/>
                  </a:rPr>
                  <a:t>n</a:t>
                </a:r>
                <a:r>
                  <a:rPr lang="en-US" altLang="zh-CN" sz="3200" dirty="0" smtClean="0">
                    <a:latin typeface="Cambria Math" pitchFamily="18" charset="0"/>
                    <a:ea typeface="黑体" panose="02010609060101010101" pitchFamily="49" charset="-122"/>
                    <a:cs typeface="Times New Roman" panose="02020603050405020304" pitchFamily="18" charset="0"/>
                    <a:sym typeface="Euclid Extra" panose="02050502000505020303" pitchFamily="18" charset="2"/>
                  </a:rPr>
                  <a:t>,</a:t>
                </a:r>
                <a14:m>
                  <m:oMath xmlns:m="http://schemas.openxmlformats.org/officeDocument/2006/math">
                    <m:r>
                      <a:rPr lang="en-US" altLang="zh-CN" sz="3200" i="1">
                        <a:latin typeface="Cambria Math"/>
                        <a:ea typeface="黑体" panose="02010609060101010101" pitchFamily="49" charset="-122"/>
                        <a:cs typeface="Times New Roman" panose="02020603050405020304" pitchFamily="18" charset="0"/>
                      </a:rPr>
                      <m:t>…</m:t>
                    </m:r>
                  </m:oMath>
                </a14:m>
                <a:r>
                  <a:rPr lang="en-US" altLang="zh-CN" sz="3200" dirty="0" smtClean="0">
                    <a:latin typeface="Cambria Math" pitchFamily="18" charset="0"/>
                    <a:ea typeface="黑体" panose="02010609060101010101" pitchFamily="49" charset="-122"/>
                    <a:cs typeface="Times New Roman" panose="02020603050405020304" pitchFamily="18" charset="0"/>
                    <a:sym typeface="Euclid Extra" panose="02050502000505020303" pitchFamily="18" charset="2"/>
                  </a:rPr>
                  <a:t> </a:t>
                </a:r>
                <a:r>
                  <a:rPr lang="zh-CN" altLang="en-US" sz="3200" dirty="0" smtClean="0">
                    <a:latin typeface="黑体" panose="02010609060101010101" pitchFamily="49" charset="-122"/>
                    <a:ea typeface="黑体" panose="02010609060101010101" pitchFamily="49" charset="-122"/>
                    <a:sym typeface="Euclid Extra" panose="02050502000505020303" pitchFamily="18" charset="2"/>
                  </a:rPr>
                  <a:t>是</a:t>
                </a:r>
                <a:r>
                  <a:rPr lang="zh-CN" altLang="en-US" sz="3200" dirty="0">
                    <a:latin typeface="黑体" panose="02010609060101010101" pitchFamily="49" charset="-122"/>
                    <a:ea typeface="黑体" panose="02010609060101010101" pitchFamily="49" charset="-122"/>
                    <a:sym typeface="Euclid Extra" panose="02050502000505020303" pitchFamily="18" charset="2"/>
                  </a:rPr>
                  <a:t>有限或可数个事</a:t>
                </a:r>
                <a:r>
                  <a:rPr lang="zh-CN" altLang="en-US" sz="3200" dirty="0" smtClean="0">
                    <a:latin typeface="黑体" panose="02010609060101010101" pitchFamily="49" charset="-122"/>
                    <a:ea typeface="黑体" panose="02010609060101010101" pitchFamily="49" charset="-122"/>
                    <a:sym typeface="Euclid Extra" panose="02050502000505020303" pitchFamily="18" charset="2"/>
                  </a:rPr>
                  <a:t>件，若</a:t>
                </a:r>
                <a:r>
                  <a:rPr lang="zh-CN" altLang="en-US" sz="3200" dirty="0">
                    <a:latin typeface="黑体" panose="02010609060101010101" pitchFamily="49" charset="-122"/>
                    <a:ea typeface="黑体" panose="02010609060101010101" pitchFamily="49" charset="-122"/>
                    <a:sym typeface="Euclid Extra" panose="02050502000505020303" pitchFamily="18" charset="2"/>
                  </a:rPr>
                  <a:t>其满</a:t>
                </a:r>
                <a:r>
                  <a:rPr lang="zh-CN" altLang="en-US" sz="3200" dirty="0" smtClean="0">
                    <a:latin typeface="黑体" panose="02010609060101010101" pitchFamily="49" charset="-122"/>
                    <a:ea typeface="黑体" panose="02010609060101010101" pitchFamily="49" charset="-122"/>
                    <a:sym typeface="Euclid Extra" panose="02050502000505020303" pitchFamily="18" charset="2"/>
                  </a:rPr>
                  <a:t>足：</a:t>
                </a:r>
                <a:endParaRPr kumimoji="1" lang="en-US" altLang="zh-CN" sz="3200" dirty="0" smtClean="0">
                  <a:solidFill>
                    <a:srgbClr val="C00000"/>
                  </a:solidFill>
                  <a:latin typeface="黑体" panose="02010609060101010101" pitchFamily="49" charset="-122"/>
                  <a:ea typeface="黑体" panose="02010609060101010101" pitchFamily="49" charset="-122"/>
                </a:endParaRPr>
              </a:p>
            </p:txBody>
          </p:sp>
        </mc:Choice>
        <mc:Fallback>
          <p:sp>
            <p:nvSpPr>
              <p:cNvPr id="16" name="矩形 15"/>
              <p:cNvSpPr>
                <a:spLocks noRot="1" noChangeAspect="1" noMove="1" noResize="1" noEditPoints="1" noAdjustHandles="1" noChangeArrowheads="1" noChangeShapeType="1" noTextEdit="1"/>
              </p:cNvSpPr>
              <p:nvPr/>
            </p:nvSpPr>
            <p:spPr>
              <a:xfrm>
                <a:off x="432048" y="1628800"/>
                <a:ext cx="8100392" cy="1077218"/>
              </a:xfrm>
              <a:prstGeom prst="rect">
                <a:avLst/>
              </a:prstGeom>
              <a:blipFill rotWithShape="1">
                <a:blip r:embed="rId2"/>
                <a:stretch>
                  <a:fillRect l="-1731" t="-9040" b="-17514"/>
                </a:stretch>
              </a:blipFill>
            </p:spPr>
            <p:txBody>
              <a:bodyPr/>
              <a:lstStyle/>
              <a:p>
                <a:r>
                  <a:rPr lang="zh-CN" altLang="en-US">
                    <a:noFill/>
                  </a:rPr>
                  <a:t> </a:t>
                </a:r>
              </a:p>
            </p:txBody>
          </p:sp>
        </mc:Fallback>
      </mc:AlternateContent>
      <p:sp>
        <p:nvSpPr>
          <p:cNvPr id="26" name="Rectangle 1072"/>
          <p:cNvSpPr>
            <a:spLocks noChangeArrowheads="1"/>
          </p:cNvSpPr>
          <p:nvPr/>
        </p:nvSpPr>
        <p:spPr bwMode="auto">
          <a:xfrm>
            <a:off x="827584" y="2924944"/>
            <a:ext cx="5256584" cy="584775"/>
          </a:xfrm>
          <a:prstGeom prst="rect">
            <a:avLst/>
          </a:prstGeom>
          <a:noFill/>
          <a:ln w="9525">
            <a:noFill/>
            <a:miter lim="800000"/>
            <a:headEnd/>
            <a:tailEnd/>
          </a:ln>
        </p:spPr>
        <p:txBody>
          <a:bodyPr wrap="square">
            <a:spAutoFit/>
          </a:bodyPr>
          <a:lstStyle/>
          <a:p>
            <a:pPr marL="514350" indent="-514350">
              <a:spcBef>
                <a:spcPct val="50000"/>
              </a:spcBef>
              <a:buFont typeface="+mj-ea"/>
              <a:buAutoNum type="circleNumDbPlain"/>
            </a:pPr>
            <a:r>
              <a:rPr kumimoji="1" lang="en-US" altLang="zh-CN" sz="3200" dirty="0" smtClean="0">
                <a:latin typeface="Cambria Math" pitchFamily="18" charset="0"/>
                <a:ea typeface="黑体" pitchFamily="49" charset="-122"/>
                <a:cs typeface="Times New Roman" panose="02020603050405020304" pitchFamily="18" charset="0"/>
              </a:rPr>
              <a:t> </a:t>
            </a:r>
            <a:r>
              <a:rPr lang="en-US" altLang="zh-CN" sz="3200" i="1" dirty="0" smtClean="0">
                <a:latin typeface="Cambria Math" pitchFamily="18" charset="0"/>
                <a:ea typeface="黑体" panose="02010609060101010101" pitchFamily="49" charset="-122"/>
                <a:cs typeface="Times New Roman" panose="02020603050405020304" pitchFamily="18" charset="0"/>
              </a:rPr>
              <a:t>A</a:t>
            </a:r>
            <a:r>
              <a:rPr lang="en-US" altLang="zh-CN" sz="3200" i="1" baseline="-25000" dirty="0" smtClean="0">
                <a:latin typeface="Cambria Math" pitchFamily="18" charset="0"/>
                <a:ea typeface="黑体" panose="02010609060101010101" pitchFamily="49" charset="-122"/>
                <a:cs typeface="Times New Roman" panose="02020603050405020304" pitchFamily="18" charset="0"/>
              </a:rPr>
              <a:t>i</a:t>
            </a:r>
            <a:r>
              <a:rPr kumimoji="1" lang="en-US" altLang="zh-CN" sz="3200" i="1" dirty="0" smtClean="0">
                <a:latin typeface="Cambria Math" pitchFamily="18" charset="0"/>
                <a:ea typeface="黑体" pitchFamily="49" charset="-122"/>
                <a:cs typeface="Times New Roman" panose="02020603050405020304" pitchFamily="18" charset="0"/>
              </a:rPr>
              <a:t> </a:t>
            </a:r>
            <a:r>
              <a:rPr kumimoji="1" lang="en-US" altLang="zh-CN" sz="3200" dirty="0">
                <a:latin typeface="Cambria Math"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3200" i="1" dirty="0" err="1" smtClean="0">
                <a:latin typeface="Cambria Math" pitchFamily="18" charset="0"/>
                <a:ea typeface="黑体" panose="02010609060101010101" pitchFamily="49" charset="-122"/>
                <a:cs typeface="Times New Roman" panose="02020603050405020304" pitchFamily="18" charset="0"/>
              </a:rPr>
              <a:t>A</a:t>
            </a:r>
            <a:r>
              <a:rPr lang="en-US" altLang="zh-CN" sz="3200" i="1" baseline="-25000" dirty="0" err="1" smtClean="0">
                <a:latin typeface="Cambria Math" pitchFamily="18" charset="0"/>
                <a:ea typeface="黑体" panose="02010609060101010101" pitchFamily="49" charset="-122"/>
                <a:cs typeface="Times New Roman" panose="02020603050405020304" pitchFamily="18" charset="0"/>
              </a:rPr>
              <a:t>j</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 = </a:t>
            </a:r>
            <a:r>
              <a:rPr lang="zh-CN" altLang="en-US" sz="32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for all </a:t>
            </a:r>
            <a:r>
              <a:rPr lang="en-US" altLang="zh-CN" sz="3200" i="1" dirty="0" err="1" smtClean="0">
                <a:latin typeface="Cambria Math" pitchFamily="18" charset="0"/>
                <a:ea typeface="黑体" pitchFamily="49" charset="-122"/>
                <a:cs typeface="Times New Roman" pitchFamily="18" charset="0"/>
                <a:sym typeface="Symbol" panose="05050102010706020507" pitchFamily="18" charset="2"/>
              </a:rPr>
              <a:t>i</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 ≠ </a:t>
            </a:r>
            <a:r>
              <a:rPr lang="en-US" altLang="zh-CN" sz="3200" i="1" dirty="0" smtClean="0">
                <a:latin typeface="Cambria Math" pitchFamily="18" charset="0"/>
                <a:ea typeface="黑体" pitchFamily="49" charset="-122"/>
                <a:cs typeface="Times New Roman" pitchFamily="18" charset="0"/>
                <a:sym typeface="Symbol" panose="05050102010706020507" pitchFamily="18" charset="2"/>
              </a:rPr>
              <a:t>j</a:t>
            </a:r>
            <a:endParaRPr kumimoji="1" lang="zh-CN" altLang="en-US" sz="3200" i="1"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7" name="Rectangle 1072"/>
              <p:cNvSpPr>
                <a:spLocks noChangeArrowheads="1"/>
              </p:cNvSpPr>
              <p:nvPr/>
            </p:nvSpPr>
            <p:spPr bwMode="auto">
              <a:xfrm>
                <a:off x="827584" y="4869160"/>
                <a:ext cx="5968280" cy="642868"/>
              </a:xfrm>
              <a:prstGeom prst="rect">
                <a:avLst/>
              </a:prstGeom>
              <a:noFill/>
              <a:ln w="9525">
                <a:noFill/>
                <a:miter lim="800000"/>
                <a:headEnd/>
                <a:tailEnd/>
              </a:ln>
            </p:spPr>
            <p:txBody>
              <a:bodyPr wrap="square">
                <a:spAutoFit/>
              </a:bodyPr>
              <a:lstStyle/>
              <a:p>
                <a:pPr>
                  <a:spcBef>
                    <a:spcPct val="50000"/>
                  </a:spcBef>
                </a:pPr>
                <a:r>
                  <a:rPr kumimoji="1" lang="zh-CN" altLang="en-US" sz="3200" dirty="0" smtClean="0">
                    <a:latin typeface="黑体" panose="02010609060101010101" pitchFamily="49" charset="-122"/>
                    <a:ea typeface="黑体" panose="02010609060101010101" pitchFamily="49" charset="-122"/>
                  </a:rPr>
                  <a:t>显然</a:t>
                </a:r>
                <a:r>
                  <a:rPr kumimoji="1" lang="zh-CN" altLang="en-US" sz="3200"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itchFamily="49" charset="-122"/>
                    <a:cs typeface="Times New Roman" panose="02020603050405020304" pitchFamily="18" charset="0"/>
                  </a:rPr>
                  <a:t>A</a:t>
                </a:r>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 </a:t>
                </a:r>
                <a:r>
                  <a:rPr kumimoji="1" lang="zh-CN" altLang="en-US" sz="3200" dirty="0" smtClean="0">
                    <a:latin typeface="Times New Roman" panose="02020603050405020304" pitchFamily="18" charset="0"/>
                    <a:ea typeface="黑体" pitchFamily="49" charset="-122"/>
                    <a:cs typeface="Times New Roman" panose="02020603050405020304" pitchFamily="18" charset="0"/>
                    <a:sym typeface="Symbol" pitchFamily="18" charset="2"/>
                  </a:rPr>
                  <a:t>与</a:t>
                </a:r>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 </a:t>
                </a:r>
                <a14:m>
                  <m:oMath xmlns:m="http://schemas.openxmlformats.org/officeDocument/2006/math">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i="1">
                            <a:latin typeface="Cambria Math" panose="02040503050406030204" pitchFamily="18" charset="0"/>
                            <a:ea typeface="黑体" pitchFamily="49" charset="-122"/>
                            <a:cs typeface="Times New Roman" panose="02020603050405020304" pitchFamily="18" charset="0"/>
                            <a:sym typeface="Symbol" pitchFamily="18" charset="2"/>
                          </a:rPr>
                          <m:t>𝐴</m:t>
                        </m:r>
                      </m:e>
                    </m:bar>
                    <m:r>
                      <a:rPr kumimoji="1" lang="en-US" altLang="zh-CN" sz="3200" b="0" i="1" smtClean="0">
                        <a:latin typeface="Cambria Math" panose="02040503050406030204" pitchFamily="18" charset="0"/>
                        <a:ea typeface="黑体" pitchFamily="49" charset="-122"/>
                        <a:cs typeface="Times New Roman" panose="02020603050405020304" pitchFamily="18" charset="0"/>
                        <a:sym typeface="Symbol" pitchFamily="18" charset="2"/>
                      </a:rPr>
                      <m:t> </m:t>
                    </m:r>
                    <m:r>
                      <a:rPr kumimoji="1" lang="zh-CN" altLang="en-US" sz="3200" i="1">
                        <a:latin typeface="Cambria Math" panose="02040503050406030204" pitchFamily="18" charset="0"/>
                        <a:ea typeface="黑体" pitchFamily="49" charset="-122"/>
                        <a:cs typeface="Times New Roman" panose="02020603050405020304" pitchFamily="18" charset="0"/>
                        <a:sym typeface="Symbol" pitchFamily="18" charset="2"/>
                      </a:rPr>
                      <m:t>是一个完备事件组</m:t>
                    </m:r>
                  </m:oMath>
                </a14:m>
                <a:endParaRPr kumimoji="1" lang="zh-CN" altLang="en-US" sz="3200" dirty="0">
                  <a:latin typeface="黑体" panose="02010609060101010101" pitchFamily="49" charset="-122"/>
                  <a:ea typeface="黑体" panose="02010609060101010101" pitchFamily="49" charset="-122"/>
                </a:endParaRPr>
              </a:p>
            </p:txBody>
          </p:sp>
        </mc:Choice>
        <mc:Fallback xmlns="">
          <p:sp>
            <p:nvSpPr>
              <p:cNvPr id="17" name="Rectangle 1072"/>
              <p:cNvSpPr>
                <a:spLocks noRot="1" noChangeAspect="1" noMove="1" noResize="1" noEditPoints="1" noAdjustHandles="1" noChangeArrowheads="1" noChangeShapeType="1" noTextEdit="1"/>
              </p:cNvSpPr>
              <p:nvPr/>
            </p:nvSpPr>
            <p:spPr bwMode="auto">
              <a:xfrm>
                <a:off x="827584" y="4869160"/>
                <a:ext cx="5968280" cy="642868"/>
              </a:xfrm>
              <a:prstGeom prst="rect">
                <a:avLst/>
              </a:prstGeom>
              <a:blipFill rotWithShape="0">
                <a:blip r:embed="rId3" cstate="print"/>
                <a:stretch>
                  <a:fillRect l="-2656" t="-7619" b="-30476"/>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072"/>
              <p:cNvSpPr>
                <a:spLocks noChangeArrowheads="1"/>
              </p:cNvSpPr>
              <p:nvPr/>
            </p:nvSpPr>
            <p:spPr bwMode="auto">
              <a:xfrm>
                <a:off x="827584" y="3636313"/>
                <a:ext cx="5256584" cy="585160"/>
              </a:xfrm>
              <a:prstGeom prst="rect">
                <a:avLst/>
              </a:prstGeom>
              <a:noFill/>
              <a:ln w="9525">
                <a:noFill/>
                <a:miter lim="800000"/>
                <a:headEnd/>
                <a:tailEnd/>
              </a:ln>
            </p:spPr>
            <p:txBody>
              <a:bodyPr wrap="square">
                <a:spAutoFit/>
              </a:bodyPr>
              <a:lstStyle/>
              <a:p>
                <a:pPr marL="514350" indent="-514350">
                  <a:spcBef>
                    <a:spcPct val="50000"/>
                  </a:spcBef>
                  <a:buFont typeface="+mj-ea"/>
                  <a:buAutoNum type="circleNumDbPlain" startAt="2"/>
                </a:pPr>
                <a:r>
                  <a:rPr kumimoji="1" lang="en-US" altLang="zh-CN" sz="3200" dirty="0" smtClean="0">
                    <a:latin typeface="Times New Roman" panose="02020603050405020304" pitchFamily="18" charset="0"/>
                    <a:ea typeface="黑体" pitchFamily="49" charset="-122"/>
                    <a:cs typeface="Times New Roman" panose="02020603050405020304" pitchFamily="18" charset="0"/>
                  </a:rPr>
                  <a:t> </a:t>
                </a:r>
                <a14:m>
                  <m:oMath xmlns:m="http://schemas.openxmlformats.org/officeDocument/2006/math">
                    <m:nary>
                      <m:naryPr>
                        <m:chr m:val="⋃"/>
                        <m:supHide m:val="on"/>
                        <m:ctrlPr>
                          <a:rPr kumimoji="1" lang="en-US" altLang="zh-CN" sz="3200" i="1" smtClean="0">
                            <a:latin typeface="Cambria Math"/>
                            <a:ea typeface="黑体" pitchFamily="49" charset="-122"/>
                            <a:cs typeface="Times New Roman" panose="02020603050405020304" pitchFamily="18" charset="0"/>
                          </a:rPr>
                        </m:ctrlPr>
                      </m:naryPr>
                      <m:sub>
                        <m:r>
                          <m:rPr>
                            <m:brk m:alnAt="7"/>
                          </m:rPr>
                          <a:rPr kumimoji="1" lang="en-US" altLang="zh-CN" sz="3200" b="0" i="1" smtClean="0">
                            <a:latin typeface="Cambria Math" panose="02040503050406030204" pitchFamily="18" charset="0"/>
                            <a:ea typeface="黑体" pitchFamily="49" charset="-122"/>
                            <a:cs typeface="Times New Roman" panose="02020603050405020304" pitchFamily="18" charset="0"/>
                          </a:rPr>
                          <m:t>𝑖</m:t>
                        </m:r>
                      </m:sub>
                      <m:sup/>
                      <m:e>
                        <m:r>
                          <m:rPr>
                            <m:nor/>
                          </m:rPr>
                          <a:rPr lang="en-US" altLang="zh-CN" sz="3200" i="1" dirty="0">
                            <a:latin typeface="Times New Roman" panose="02020603050405020304" pitchFamily="18" charset="0"/>
                            <a:ea typeface="黑体" panose="02010609060101010101" pitchFamily="49" charset="-122"/>
                            <a:cs typeface="Times New Roman" panose="02020603050405020304" pitchFamily="18" charset="0"/>
                          </a:rPr>
                          <m:t>A</m:t>
                        </m:r>
                        <m:r>
                          <m:rPr>
                            <m:nor/>
                          </m:rPr>
                          <a:rPr lang="en-US" altLang="zh-CN" sz="3200" i="1" baseline="-25000" dirty="0">
                            <a:latin typeface="Times New Roman" panose="02020603050405020304" pitchFamily="18" charset="0"/>
                            <a:ea typeface="黑体" panose="02010609060101010101" pitchFamily="49" charset="-122"/>
                            <a:cs typeface="Times New Roman" panose="02020603050405020304" pitchFamily="18" charset="0"/>
                          </a:rPr>
                          <m:t>i</m:t>
                        </m:r>
                      </m:e>
                    </m:nary>
                  </m:oMath>
                </a14:m>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 </a:t>
                </a:r>
                <a:r>
                  <a:rPr lang="en-US" altLang="zh-CN" sz="3200" i="1" dirty="0">
                    <a:latin typeface="Times New Roman" pitchFamily="18" charset="0"/>
                    <a:ea typeface="黑体" pitchFamily="49" charset="-122"/>
                    <a:cs typeface="Times New Roman" pitchFamily="18" charset="0"/>
                    <a:sym typeface="Symbol" panose="05050102010706020507" pitchFamily="18" charset="2"/>
                  </a:rPr>
                  <a:t>S</a:t>
                </a:r>
                <a:endParaRPr kumimoji="1" lang="zh-CN" altLang="en-US" sz="3200" i="1" dirty="0">
                  <a:latin typeface="黑体" panose="02010609060101010101" pitchFamily="49" charset="-122"/>
                  <a:ea typeface="黑体" panose="02010609060101010101" pitchFamily="49" charset="-122"/>
                </a:endParaRPr>
              </a:p>
            </p:txBody>
          </p:sp>
        </mc:Choice>
        <mc:Fallback xmlns="">
          <p:sp>
            <p:nvSpPr>
              <p:cNvPr id="18" name="Rectangle 1072"/>
              <p:cNvSpPr>
                <a:spLocks noRot="1" noChangeAspect="1" noMove="1" noResize="1" noEditPoints="1" noAdjustHandles="1" noChangeArrowheads="1" noChangeShapeType="1" noTextEdit="1"/>
              </p:cNvSpPr>
              <p:nvPr/>
            </p:nvSpPr>
            <p:spPr bwMode="auto">
              <a:xfrm>
                <a:off x="827584" y="3636313"/>
                <a:ext cx="5256584" cy="585160"/>
              </a:xfrm>
              <a:prstGeom prst="rect">
                <a:avLst/>
              </a:prstGeom>
              <a:blipFill rotWithShape="0">
                <a:blip r:embed="rId4" cstate="print"/>
                <a:stretch>
                  <a:fillRect l="-2204" t="-14737" b="-33684"/>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09205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2</a:t>
            </a:fld>
            <a:endParaRPr lang="zh-CN" altLang="en-US" dirty="0" smtClean="0"/>
          </a:p>
        </p:txBody>
      </p:sp>
      <p:sp>
        <p:nvSpPr>
          <p:cNvPr id="8" name="标题 6"/>
          <p:cNvSpPr txBox="1">
            <a:spLocks/>
          </p:cNvSpPr>
          <p:nvPr/>
        </p:nvSpPr>
        <p:spPr>
          <a:xfrm>
            <a:off x="7364733"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0" name="Rectangle 2"/>
          <p:cNvSpPr txBox="1">
            <a:spLocks noRot="1" noChangeArrowheads="1"/>
          </p:cNvSpPr>
          <p:nvPr/>
        </p:nvSpPr>
        <p:spPr>
          <a:xfrm>
            <a:off x="733673" y="268376"/>
            <a:ext cx="4846439" cy="624781"/>
          </a:xfrm>
          <a:prstGeom prst="rect">
            <a:avLst/>
          </a:prstGeom>
        </p:spPr>
        <p:txBody>
          <a:bodyPr vert="horz" lIns="91440" tIns="45720" rIns="91440" bIns="45720" rtlCol="0" anchor="b">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normalizeH="0" baseline="0" noProof="0" dirty="0" smtClean="0">
                <a:ln w="6600">
                  <a:solidFill>
                    <a:schemeClr val="accent2"/>
                  </a:solidFill>
                  <a:prstDash val="solid"/>
                </a:ln>
                <a:solidFill>
                  <a:srgbClr val="FFFFFF"/>
                </a:solidFill>
                <a:effectLst>
                  <a:outerShdw dist="38100" dir="2700000" algn="tl" rotWithShape="0">
                    <a:schemeClr val="accent2"/>
                  </a:outerShdw>
                </a:effectLst>
                <a:uLnTx/>
                <a:uFillTx/>
                <a:latin typeface="黑体" pitchFamily="2" charset="-122"/>
                <a:ea typeface="黑体" pitchFamily="2" charset="-122"/>
                <a:cs typeface="+mj-cs"/>
              </a:rPr>
              <a:t>客观世界中发生的现象 </a:t>
            </a:r>
          </a:p>
        </p:txBody>
      </p:sp>
      <p:sp>
        <p:nvSpPr>
          <p:cNvPr id="13" name="矩形 12"/>
          <p:cNvSpPr/>
          <p:nvPr/>
        </p:nvSpPr>
        <p:spPr>
          <a:xfrm>
            <a:off x="323528" y="2241354"/>
            <a:ext cx="8238153" cy="486287"/>
          </a:xfrm>
          <a:prstGeom prst="rect">
            <a:avLst/>
          </a:prstGeom>
        </p:spPr>
        <p:txBody>
          <a:bodyPr wrap="none">
            <a:spAutoFit/>
          </a:bodyPr>
          <a:lstStyle/>
          <a:p>
            <a:pPr marL="457200" indent="-457200">
              <a:lnSpc>
                <a:spcPct val="80000"/>
              </a:lnSpc>
              <a:buFont typeface="Wingdings" pitchFamily="2" charset="2"/>
              <a:buChar char="l"/>
            </a:pPr>
            <a:r>
              <a:rPr lang="zh-CN" altLang="en-US" sz="3200" dirty="0" smtClean="0">
                <a:solidFill>
                  <a:schemeClr val="accent1">
                    <a:lumMod val="50000"/>
                  </a:schemeClr>
                </a:solidFill>
                <a:latin typeface="黑体" pitchFamily="2" charset="-122"/>
                <a:ea typeface="黑体" pitchFamily="2" charset="-122"/>
              </a:rPr>
              <a:t>随机性的</a:t>
            </a:r>
            <a:r>
              <a:rPr lang="zh-CN" altLang="en-US" sz="3200" dirty="0" smtClean="0">
                <a:latin typeface="黑体" pitchFamily="2" charset="-122"/>
                <a:ea typeface="黑体" pitchFamily="2" charset="-122"/>
              </a:rPr>
              <a:t> 在一定条件下，具有多种可能的</a:t>
            </a:r>
            <a:endParaRPr lang="en-US" altLang="zh-CN" sz="3200" dirty="0" smtClean="0">
              <a:latin typeface="黑体" pitchFamily="2" charset="-122"/>
              <a:ea typeface="黑体" pitchFamily="2" charset="-122"/>
            </a:endParaRPr>
          </a:p>
        </p:txBody>
      </p:sp>
      <p:sp>
        <p:nvSpPr>
          <p:cNvPr id="14" name="矩形 13"/>
          <p:cNvSpPr/>
          <p:nvPr/>
        </p:nvSpPr>
        <p:spPr>
          <a:xfrm>
            <a:off x="323528" y="1431497"/>
            <a:ext cx="7827784" cy="486287"/>
          </a:xfrm>
          <a:prstGeom prst="rect">
            <a:avLst/>
          </a:prstGeom>
        </p:spPr>
        <p:txBody>
          <a:bodyPr wrap="none">
            <a:spAutoFit/>
          </a:bodyPr>
          <a:lstStyle/>
          <a:p>
            <a:pPr marL="457200" indent="-457200">
              <a:lnSpc>
                <a:spcPct val="80000"/>
              </a:lnSpc>
              <a:buFont typeface="Wingdings" pitchFamily="2" charset="2"/>
              <a:buChar char="l"/>
            </a:pPr>
            <a:r>
              <a:rPr lang="zh-CN" altLang="en-US" sz="3200" dirty="0" smtClean="0">
                <a:solidFill>
                  <a:schemeClr val="accent1">
                    <a:lumMod val="50000"/>
                  </a:schemeClr>
                </a:solidFill>
                <a:latin typeface="黑体" pitchFamily="2" charset="-122"/>
                <a:ea typeface="黑体" pitchFamily="2" charset="-122"/>
              </a:rPr>
              <a:t>确定性的</a:t>
            </a:r>
            <a:r>
              <a:rPr lang="zh-CN" altLang="en-US" sz="3200" dirty="0" smtClean="0">
                <a:latin typeface="黑体" pitchFamily="2" charset="-122"/>
                <a:ea typeface="黑体" pitchFamily="2" charset="-122"/>
              </a:rPr>
              <a:t> </a:t>
            </a:r>
            <a:r>
              <a:rPr lang="zh-CN" altLang="en-US" sz="3200" dirty="0" smtClean="0">
                <a:latin typeface="黑体" pitchFamily="2" charset="-122"/>
                <a:ea typeface="黑体" pitchFamily="2" charset="-122"/>
                <a:cs typeface="Times New Roman" pitchFamily="18" charset="0"/>
              </a:rPr>
              <a:t>在一定条件下必然发生的现象</a:t>
            </a:r>
            <a:endParaRPr lang="zh-CN" altLang="en-US" sz="3200" dirty="0" smtClean="0">
              <a:latin typeface="黑体" pitchFamily="2" charset="-122"/>
              <a:ea typeface="黑体" pitchFamily="2" charset="-122"/>
            </a:endParaRPr>
          </a:p>
        </p:txBody>
      </p:sp>
      <p:sp>
        <p:nvSpPr>
          <p:cNvPr id="15" name="矩形 14"/>
          <p:cNvSpPr/>
          <p:nvPr/>
        </p:nvSpPr>
        <p:spPr>
          <a:xfrm>
            <a:off x="1835696" y="2772217"/>
            <a:ext cx="6750566" cy="584775"/>
          </a:xfrm>
          <a:prstGeom prst="rect">
            <a:avLst/>
          </a:prstGeom>
        </p:spPr>
        <p:txBody>
          <a:bodyPr wrap="none">
            <a:spAutoFit/>
          </a:bodyPr>
          <a:lstStyle/>
          <a:p>
            <a:r>
              <a:rPr lang="zh-CN" altLang="en-US" sz="3200" dirty="0" smtClean="0">
                <a:latin typeface="黑体" pitchFamily="2" charset="-122"/>
                <a:ea typeface="黑体" pitchFamily="2" charset="-122"/>
              </a:rPr>
              <a:t>结果，但事先又不能预知确切的结果</a:t>
            </a:r>
            <a:endParaRPr lang="zh-CN" altLang="en-US" sz="3200" dirty="0"/>
          </a:p>
        </p:txBody>
      </p:sp>
      <p:sp>
        <p:nvSpPr>
          <p:cNvPr id="16" name="矩形 15"/>
          <p:cNvSpPr/>
          <p:nvPr/>
        </p:nvSpPr>
        <p:spPr>
          <a:xfrm>
            <a:off x="683568" y="3573016"/>
            <a:ext cx="8064896" cy="1200329"/>
          </a:xfrm>
          <a:prstGeom prst="rect">
            <a:avLst/>
          </a:prstGeom>
        </p:spPr>
        <p:txBody>
          <a:bodyPr wrap="square">
            <a:spAutoFit/>
          </a:bodyPr>
          <a:lstStyle/>
          <a:p>
            <a:pPr marL="457200" indent="-457200">
              <a:buFont typeface="+mj-ea"/>
              <a:buAutoNum type="circleNumDbPlain"/>
            </a:pPr>
            <a:r>
              <a:rPr lang="zh-CN" altLang="en-US" sz="2400" dirty="0" smtClean="0">
                <a:latin typeface="黑体" pitchFamily="2" charset="-122"/>
                <a:ea typeface="黑体" pitchFamily="2" charset="-122"/>
              </a:rPr>
              <a:t>拋掷一枚硬币，其结果可能是图案面朝上</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数字面朝上</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，也可能是图案面朝下</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数字面朝下</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，并且在拋掷之前无法预知拋掷的结果</a:t>
            </a:r>
            <a:endParaRPr lang="zh-CN" altLang="en-US" sz="2400" dirty="0"/>
          </a:p>
        </p:txBody>
      </p:sp>
      <p:sp>
        <p:nvSpPr>
          <p:cNvPr id="17" name="矩形 16"/>
          <p:cNvSpPr/>
          <p:nvPr/>
        </p:nvSpPr>
        <p:spPr>
          <a:xfrm>
            <a:off x="683568" y="4858998"/>
            <a:ext cx="7992888" cy="830997"/>
          </a:xfrm>
          <a:prstGeom prst="rect">
            <a:avLst/>
          </a:prstGeom>
        </p:spPr>
        <p:txBody>
          <a:bodyPr wrap="square">
            <a:spAutoFit/>
          </a:bodyPr>
          <a:lstStyle/>
          <a:p>
            <a:pPr marL="457200" indent="-457200">
              <a:buFont typeface="+mj-ea"/>
              <a:buAutoNum type="circleNumDbPlain" startAt="2"/>
            </a:pPr>
            <a:r>
              <a:rPr lang="zh-CN" altLang="en-US" sz="2400" dirty="0" smtClean="0">
                <a:latin typeface="黑体" pitchFamily="2" charset="-122"/>
                <a:ea typeface="黑体" pitchFamily="2" charset="-122"/>
              </a:rPr>
              <a:t>足球比赛，其结果可能是胜、平、负，但在比赛之前无法预知其结果</a:t>
            </a:r>
            <a:endParaRPr lang="zh-CN" altLang="en-US" sz="2400" dirty="0"/>
          </a:p>
        </p:txBody>
      </p:sp>
      <p:sp>
        <p:nvSpPr>
          <p:cNvPr id="18" name="矩形 17"/>
          <p:cNvSpPr/>
          <p:nvPr/>
        </p:nvSpPr>
        <p:spPr>
          <a:xfrm>
            <a:off x="683568" y="5775647"/>
            <a:ext cx="2808312" cy="461665"/>
          </a:xfrm>
          <a:prstGeom prst="rect">
            <a:avLst/>
          </a:prstGeom>
        </p:spPr>
        <p:txBody>
          <a:bodyPr wrap="square">
            <a:spAutoFit/>
          </a:bodyPr>
          <a:lstStyle/>
          <a:p>
            <a:pPr marL="457200" indent="-457200">
              <a:buFont typeface="+mj-ea"/>
              <a:buAutoNum type="circleNumDbPlain" startAt="3"/>
            </a:pPr>
            <a:r>
              <a:rPr lang="zh-CN" altLang="en-US" sz="2400" dirty="0" smtClean="0">
                <a:latin typeface="黑体" pitchFamily="2" charset="-122"/>
                <a:ea typeface="黑体" pitchFamily="2" charset="-122"/>
              </a:rPr>
              <a:t>股市的变化</a:t>
            </a:r>
            <a:endParaRPr lang="zh-CN" altLang="en-US" sz="2400" dirty="0"/>
          </a:p>
        </p:txBody>
      </p:sp>
    </p:spTree>
    <p:extLst>
      <p:ext uri="{BB962C8B-B14F-4D97-AF65-F5344CB8AC3E}">
        <p14:creationId xmlns:p14="http://schemas.microsoft.com/office/powerpoint/2010/main" val="19066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20</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6" name="Rectangle 3"/>
          <p:cNvSpPr>
            <a:spLocks noChangeArrowheads="1"/>
          </p:cNvSpPr>
          <p:nvPr/>
        </p:nvSpPr>
        <p:spPr bwMode="auto">
          <a:xfrm>
            <a:off x="1043608" y="1110421"/>
            <a:ext cx="6336952"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457200" indent="-457200" eaLnBrk="1" hangingPunct="1">
              <a:lnSpc>
                <a:spcPct val="120000"/>
              </a:lnSpc>
              <a:buClr>
                <a:schemeClr val="tx1"/>
              </a:buClr>
              <a:buFont typeface="Wingdings" panose="05000000000000000000" pitchFamily="2" charset="2"/>
              <a:buChar char="l"/>
            </a:pPr>
            <a:r>
              <a:rPr kumimoji="1" lang="zh-CN" altLang="en-US" sz="3200" dirty="0" smtClean="0">
                <a:solidFill>
                  <a:srgbClr val="C00000"/>
                </a:solidFill>
                <a:latin typeface="黑体" panose="02010609060101010101" pitchFamily="49" charset="-122"/>
                <a:ea typeface="黑体" panose="02010609060101010101" pitchFamily="49" charset="-122"/>
              </a:rPr>
              <a:t>交</a:t>
            </a:r>
            <a:r>
              <a:rPr kumimoji="1" lang="zh-CN" altLang="en-US" sz="3200" dirty="0">
                <a:solidFill>
                  <a:srgbClr val="C00000"/>
                </a:solidFill>
                <a:latin typeface="黑体" panose="02010609060101010101" pitchFamily="49" charset="-122"/>
                <a:ea typeface="黑体" panose="02010609060101010101" pitchFamily="49" charset="-122"/>
              </a:rPr>
              <a:t>换律</a:t>
            </a:r>
            <a:r>
              <a:rPr kumimoji="1" lang="zh-CN" altLang="en-US" sz="3200" dirty="0">
                <a:latin typeface="黑体" panose="02010609060101010101" pitchFamily="49" charset="-122"/>
                <a:ea typeface="黑体" panose="02010609060101010101" pitchFamily="49" charset="-122"/>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a:latin typeface="Cambria Math" pitchFamily="18" charset="0"/>
                <a:ea typeface="黑体" panose="02010609060101010101" pitchFamily="49" charset="-122"/>
                <a:cs typeface="Times New Roman" panose="02020603050405020304" pitchFamily="18" charset="0"/>
              </a:rPr>
              <a:t>B</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B </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AB</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BA</a:t>
            </a:r>
            <a:endParaRPr kumimoji="1" lang="en-US" altLang="zh-CN" sz="3200" i="1" dirty="0">
              <a:latin typeface="Cambria Math" pitchFamily="18" charset="0"/>
              <a:ea typeface="黑体" panose="02010609060101010101" pitchFamily="49" charset="-122"/>
              <a:cs typeface="Times New Roman" panose="02020603050405020304" pitchFamily="18" charset="0"/>
            </a:endParaRPr>
          </a:p>
        </p:txBody>
      </p:sp>
      <p:sp>
        <p:nvSpPr>
          <p:cNvPr id="18" name="Rectangle 3"/>
          <p:cNvSpPr>
            <a:spLocks noChangeArrowheads="1"/>
          </p:cNvSpPr>
          <p:nvPr/>
        </p:nvSpPr>
        <p:spPr bwMode="auto">
          <a:xfrm>
            <a:off x="1043608" y="1763659"/>
            <a:ext cx="697159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457200" indent="-457200" eaLnBrk="1" hangingPunct="1">
              <a:lnSpc>
                <a:spcPct val="120000"/>
              </a:lnSpc>
              <a:buClr>
                <a:schemeClr val="tx1"/>
              </a:buClr>
              <a:buFont typeface="Wingdings" panose="05000000000000000000" pitchFamily="2" charset="2"/>
              <a:buChar char="l"/>
            </a:pPr>
            <a:r>
              <a:rPr kumimoji="1" lang="zh-CN" altLang="en-US" sz="3200" dirty="0" smtClean="0">
                <a:solidFill>
                  <a:srgbClr val="C00000"/>
                </a:solidFill>
                <a:latin typeface="黑体" panose="02010609060101010101" pitchFamily="49" charset="-122"/>
                <a:ea typeface="黑体" panose="02010609060101010101" pitchFamily="49" charset="-122"/>
              </a:rPr>
              <a:t>结</a:t>
            </a:r>
            <a:r>
              <a:rPr kumimoji="1" lang="zh-CN" altLang="en-US" sz="3200" dirty="0">
                <a:solidFill>
                  <a:srgbClr val="C00000"/>
                </a:solidFill>
                <a:latin typeface="黑体" panose="02010609060101010101" pitchFamily="49" charset="-122"/>
                <a:ea typeface="黑体" panose="02010609060101010101" pitchFamily="49" charset="-122"/>
              </a:rPr>
              <a:t>合律</a:t>
            </a:r>
            <a:r>
              <a:rPr kumimoji="1" lang="zh-CN" altLang="en-US" sz="3200" dirty="0">
                <a:latin typeface="黑体" panose="02010609060101010101" pitchFamily="49" charset="-122"/>
                <a:ea typeface="黑体" panose="02010609060101010101" pitchFamily="49" charset="-122"/>
              </a:rPr>
              <a:t>：</a:t>
            </a:r>
            <a:r>
              <a:rPr kumimoji="1" lang="zh-CN" altLang="en-US"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B </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dirty="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a:latin typeface="Cambria Math" pitchFamily="18" charset="0"/>
                <a:ea typeface="黑体" panose="02010609060101010101" pitchFamily="49" charset="-122"/>
                <a:cs typeface="Times New Roman" panose="02020603050405020304" pitchFamily="18" charset="0"/>
              </a:rPr>
              <a:t>C</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 </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dirty="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B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C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endParaRPr kumimoji="1" lang="en-US" altLang="zh-CN" sz="3200" dirty="0">
              <a:latin typeface="Cambria Math" pitchFamily="18" charset="0"/>
              <a:ea typeface="黑体" panose="02010609060101010101" pitchFamily="49" charset="-122"/>
              <a:cs typeface="Times New Roman" panose="02020603050405020304" pitchFamily="18" charset="0"/>
            </a:endParaRPr>
          </a:p>
          <a:p>
            <a:pPr eaLnBrk="1" hangingPunct="1">
              <a:lnSpc>
                <a:spcPct val="120000"/>
              </a:lnSpc>
            </a:pPr>
            <a:r>
              <a:rPr kumimoji="1" lang="en-US" altLang="zh-CN" sz="3200" dirty="0">
                <a:latin typeface="黑体" panose="02010609060101010101" pitchFamily="49" charset="-122"/>
                <a:ea typeface="黑体" panose="02010609060101010101" pitchFamily="49" charset="-122"/>
              </a:rPr>
              <a:t>         </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AB </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i="1" dirty="0">
                <a:latin typeface="Cambria Math" pitchFamily="18" charset="0"/>
                <a:ea typeface="黑体" panose="02010609060101010101" pitchFamily="49" charset="-122"/>
                <a:cs typeface="Times New Roman" panose="02020603050405020304" pitchFamily="18" charset="0"/>
              </a:rPr>
              <a:t>C</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BC </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endParaRPr kumimoji="1" lang="en-US" altLang="zh-CN" sz="3200" dirty="0">
              <a:latin typeface="Cambria Math" pitchFamily="18" charset="0"/>
              <a:ea typeface="黑体" panose="02010609060101010101" pitchFamily="49" charset="-122"/>
              <a:cs typeface="Times New Roman" panose="02020603050405020304" pitchFamily="18" charset="0"/>
            </a:endParaRPr>
          </a:p>
        </p:txBody>
      </p:sp>
      <p:sp>
        <p:nvSpPr>
          <p:cNvPr id="19" name="Rectangle 3"/>
          <p:cNvSpPr>
            <a:spLocks noChangeArrowheads="1"/>
          </p:cNvSpPr>
          <p:nvPr/>
        </p:nvSpPr>
        <p:spPr bwMode="auto">
          <a:xfrm>
            <a:off x="1043608" y="3064382"/>
            <a:ext cx="67690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457200" indent="-457200" eaLnBrk="1" hangingPunct="1">
              <a:lnSpc>
                <a:spcPct val="120000"/>
              </a:lnSpc>
              <a:buClr>
                <a:schemeClr val="tx1"/>
              </a:buClr>
              <a:buFont typeface="Wingdings" panose="05000000000000000000" pitchFamily="2" charset="2"/>
              <a:buChar char="l"/>
            </a:pPr>
            <a:r>
              <a:rPr kumimoji="1" lang="zh-CN" altLang="en-US" sz="3200" dirty="0" smtClean="0">
                <a:solidFill>
                  <a:srgbClr val="C00000"/>
                </a:solidFill>
                <a:latin typeface="黑体" panose="02010609060101010101" pitchFamily="49" charset="-122"/>
                <a:ea typeface="黑体" panose="02010609060101010101" pitchFamily="49" charset="-122"/>
              </a:rPr>
              <a:t>分</a:t>
            </a:r>
            <a:r>
              <a:rPr kumimoji="1" lang="zh-CN" altLang="en-US" sz="3200" dirty="0">
                <a:solidFill>
                  <a:srgbClr val="C00000"/>
                </a:solidFill>
                <a:latin typeface="黑体" panose="02010609060101010101" pitchFamily="49" charset="-122"/>
                <a:ea typeface="黑体" panose="02010609060101010101" pitchFamily="49" charset="-122"/>
              </a:rPr>
              <a:t>配律</a:t>
            </a:r>
            <a:r>
              <a:rPr kumimoji="1" lang="zh-CN" altLang="en-US"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B </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i="1" dirty="0">
                <a:latin typeface="Cambria Math" pitchFamily="18" charset="0"/>
                <a:ea typeface="黑体" panose="02010609060101010101" pitchFamily="49" charset="-122"/>
                <a:cs typeface="Times New Roman" panose="02020603050405020304" pitchFamily="18" charset="0"/>
              </a:rPr>
              <a:t>C</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AC </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dirty="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BC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3200" dirty="0">
              <a:latin typeface="Cambria Math" pitchFamily="18" charset="0"/>
              <a:ea typeface="黑体" panose="02010609060101010101" pitchFamily="49" charset="-122"/>
              <a:cs typeface="Times New Roman" panose="02020603050405020304" pitchFamily="18" charset="0"/>
            </a:endParaRPr>
          </a:p>
          <a:p>
            <a:pPr eaLnBrk="1" hangingPunct="1">
              <a:lnSpc>
                <a:spcPct val="120000"/>
              </a:lnSpc>
            </a:pPr>
            <a:r>
              <a:rPr kumimoji="1" lang="en-US" altLang="zh-CN" sz="3200" dirty="0">
                <a:latin typeface="黑体" panose="02010609060101010101" pitchFamily="49" charset="-122"/>
                <a:ea typeface="黑体" panose="02010609060101010101" pitchFamily="49" charset="-122"/>
              </a:rPr>
              <a:t>         </a:t>
            </a:r>
            <a:r>
              <a:rPr kumimoji="1" lang="en-US" altLang="zh-CN" sz="3200" dirty="0" smtClean="0">
                <a:latin typeface="Cambria Math" pitchFamily="18" charset="0"/>
                <a:ea typeface="黑体" panose="02010609060101010101" pitchFamily="49" charset="-122"/>
                <a:cs typeface="Times New Roman" panose="02020603050405020304" pitchFamily="18" charset="0"/>
              </a:rPr>
              <a:t>   (</a:t>
            </a:r>
            <a:r>
              <a:rPr kumimoji="1" lang="en-US" altLang="zh-CN" sz="3200" i="1" dirty="0" smtClean="0">
                <a:latin typeface="Cambria Math" pitchFamily="18" charset="0"/>
                <a:ea typeface="黑体" panose="02010609060101010101" pitchFamily="49" charset="-122"/>
                <a:cs typeface="Times New Roman" panose="02020603050405020304" pitchFamily="18" charset="0"/>
              </a:rPr>
              <a:t>AB </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a:latin typeface="Cambria Math" pitchFamily="18" charset="0"/>
                <a:ea typeface="黑体" panose="02010609060101010101" pitchFamily="49" charset="-122"/>
                <a:cs typeface="Times New Roman" panose="02020603050405020304" pitchFamily="18" charset="0"/>
              </a:rPr>
              <a:t>C</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a:latin typeface="Cambria Math" pitchFamily="18" charset="0"/>
                <a:ea typeface="黑体" panose="02010609060101010101" pitchFamily="49" charset="-122"/>
                <a:cs typeface="Times New Roman" panose="02020603050405020304" pitchFamily="18" charset="0"/>
              </a:rPr>
              <a:t>A</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C </a:t>
            </a:r>
            <a:r>
              <a:rPr kumimoji="1" lang="en-US" altLang="zh-CN" sz="320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r>
              <a:rPr kumimoji="1" lang="en-US" altLang="zh-CN" sz="3200" i="1" dirty="0">
                <a:latin typeface="Cambria Math" pitchFamily="18" charset="0"/>
                <a:ea typeface="黑体" panose="02010609060101010101" pitchFamily="49" charset="-122"/>
                <a:cs typeface="Times New Roman" panose="02020603050405020304" pitchFamily="18" charset="0"/>
              </a:rPr>
              <a:t>B</a:t>
            </a:r>
            <a:r>
              <a:rPr kumimoji="1" lang="en-US" altLang="zh-CN" sz="3200" dirty="0">
                <a:latin typeface="Cambria Math" pitchFamily="18" charset="0"/>
                <a:ea typeface="黑体" panose="02010609060101010101" pitchFamily="49" charset="-122"/>
                <a:cs typeface="Times New Roman" panose="02020603050405020304" pitchFamily="18" charset="0"/>
              </a:rPr>
              <a:t>∪</a:t>
            </a:r>
            <a:r>
              <a:rPr kumimoji="1" lang="en-US" altLang="zh-CN" sz="3200" i="1" dirty="0" smtClean="0">
                <a:latin typeface="Cambria Math" pitchFamily="18" charset="0"/>
                <a:ea typeface="黑体" panose="02010609060101010101" pitchFamily="49" charset="-122"/>
                <a:cs typeface="Times New Roman" panose="02020603050405020304" pitchFamily="18" charset="0"/>
              </a:rPr>
              <a:t>C </a:t>
            </a:r>
            <a:r>
              <a:rPr kumimoji="1" lang="en-US" altLang="zh-CN" sz="3200" dirty="0" smtClean="0">
                <a:latin typeface="Cambria Math" pitchFamily="18" charset="0"/>
                <a:ea typeface="黑体" panose="02010609060101010101" pitchFamily="49" charset="-122"/>
                <a:cs typeface="Times New Roman" panose="02020603050405020304" pitchFamily="18" charset="0"/>
              </a:rPr>
              <a:t>)</a:t>
            </a:r>
            <a:endParaRPr kumimoji="1" lang="en-US" altLang="zh-CN" sz="3200" dirty="0">
              <a:latin typeface="Cambria Math"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Rectangle 3"/>
              <p:cNvSpPr>
                <a:spLocks noChangeArrowheads="1"/>
              </p:cNvSpPr>
              <p:nvPr/>
            </p:nvSpPr>
            <p:spPr bwMode="auto">
              <a:xfrm>
                <a:off x="1043608" y="4365104"/>
                <a:ext cx="7920880" cy="134530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457200" indent="-457200" eaLnBrk="1" hangingPunct="1">
                  <a:lnSpc>
                    <a:spcPct val="120000"/>
                  </a:lnSpc>
                  <a:buClr>
                    <a:schemeClr val="tx1"/>
                  </a:buClr>
                  <a:buFont typeface="Wingdings" panose="05000000000000000000" pitchFamily="2" charset="2"/>
                  <a:buChar char="l"/>
                </a:pPr>
                <a:r>
                  <a:rPr kumimoji="1" lang="zh-CN" altLang="en-US" sz="3200" dirty="0" smtClean="0">
                    <a:solidFill>
                      <a:srgbClr val="C00000"/>
                    </a:solidFill>
                    <a:latin typeface="黑体" panose="02010609060101010101" pitchFamily="49" charset="-122"/>
                    <a:ea typeface="黑体" panose="02010609060101010101" pitchFamily="49" charset="-122"/>
                  </a:rPr>
                  <a:t>对偶(</a:t>
                </a:r>
                <a:r>
                  <a:rPr kumimoji="1" lang="en-US" altLang="zh-CN" sz="3200" dirty="0">
                    <a:solidFill>
                      <a:srgbClr val="C00000"/>
                    </a:solidFill>
                    <a:latin typeface="+mn-lt"/>
                    <a:ea typeface="黑体" panose="02010609060101010101" pitchFamily="49" charset="-122"/>
                  </a:rPr>
                  <a:t>De Morgan</a:t>
                </a:r>
                <a:r>
                  <a:rPr kumimoji="1" lang="en-US" altLang="zh-CN" sz="3200" dirty="0">
                    <a:solidFill>
                      <a:srgbClr val="C00000"/>
                    </a:solidFill>
                    <a:latin typeface="黑体" panose="02010609060101010101" pitchFamily="49" charset="-122"/>
                    <a:ea typeface="黑体" panose="02010609060101010101" pitchFamily="49" charset="-122"/>
                  </a:rPr>
                  <a:t>)</a:t>
                </a:r>
                <a:r>
                  <a:rPr kumimoji="1" lang="zh-CN" altLang="en-US" sz="3200" dirty="0">
                    <a:solidFill>
                      <a:srgbClr val="C00000"/>
                    </a:solidFill>
                    <a:latin typeface="黑体" panose="02010609060101010101" pitchFamily="49" charset="-122"/>
                    <a:ea typeface="黑体" panose="02010609060101010101" pitchFamily="49" charset="-122"/>
                  </a:rPr>
                  <a:t>律</a:t>
                </a:r>
                <a:r>
                  <a:rPr kumimoji="1" lang="zh-CN" altLang="en-US" sz="3200" dirty="0" smtClean="0">
                    <a:latin typeface="黑体" panose="02010609060101010101" pitchFamily="49" charset="-122"/>
                    <a:ea typeface="黑体" panose="02010609060101010101" pitchFamily="49" charset="-122"/>
                  </a:rPr>
                  <a:t>：</a:t>
                </a:r>
                <a:endParaRPr kumimoji="1" lang="en-US" altLang="zh-CN" sz="3200" dirty="0" smtClean="0">
                  <a:latin typeface="黑体" panose="02010609060101010101" pitchFamily="49" charset="-122"/>
                  <a:ea typeface="黑体" panose="02010609060101010101" pitchFamily="49" charset="-122"/>
                </a:endParaRPr>
              </a:p>
              <a:p>
                <a:pPr eaLnBrk="1" hangingPunct="1">
                  <a:lnSpc>
                    <a:spcPct val="120000"/>
                  </a:lnSpc>
                  <a:buClr>
                    <a:schemeClr val="tx1"/>
                  </a:buClr>
                </a:pPr>
                <a:r>
                  <a:rPr kumimoji="1" lang="en-US" altLang="zh-CN" sz="3200" dirty="0">
                    <a:latin typeface="黑体" panose="02010609060101010101" pitchFamily="49" charset="-122"/>
                    <a:ea typeface="黑体" panose="02010609060101010101" pitchFamily="49" charset="-122"/>
                  </a:rPr>
                  <a:t> </a:t>
                </a:r>
                <a:r>
                  <a:rPr kumimoji="1" lang="en-US" altLang="zh-CN" sz="3200" dirty="0" smtClean="0">
                    <a:latin typeface="黑体" panose="02010609060101010101" pitchFamily="49" charset="-122"/>
                    <a:ea typeface="黑体" panose="02010609060101010101" pitchFamily="49" charset="-122"/>
                  </a:rPr>
                  <a:t>   </a:t>
                </a:r>
                <a14:m>
                  <m:oMath xmlns:m="http://schemas.openxmlformats.org/officeDocument/2006/math">
                    <m:bar>
                      <m:barPr>
                        <m:pos m:val="top"/>
                        <m:ctrlPr>
                          <a:rPr kumimoji="1" lang="en-US" altLang="zh-CN" sz="3200" i="1" smtClean="0">
                            <a:latin typeface="Cambria Math"/>
                            <a:ea typeface="黑体" panose="02010609060101010101" pitchFamily="49" charset="-122"/>
                          </a:rPr>
                        </m:ctrlPr>
                      </m:barPr>
                      <m:e>
                        <m:r>
                          <m:rPr>
                            <m:nor/>
                          </m:rP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rPr>
                          <m:t>A</m:t>
                        </m:r>
                        <m:r>
                          <m:rPr>
                            <m:nor/>
                          </m:rPr>
                          <a:rPr kumimoji="1"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m:t>∪</m:t>
                        </m:r>
                        <m:r>
                          <m:rPr>
                            <m:nor/>
                          </m:rP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rPr>
                          <m:t>B</m:t>
                        </m:r>
                      </m:e>
                    </m:bar>
                  </m:oMath>
                </a14:m>
                <a:r>
                  <a:rPr kumimoji="1"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bar>
                      <m:barPr>
                        <m:pos m:val="top"/>
                        <m:ctrlPr>
                          <a:rPr kumimoji="1" lang="en-US" altLang="zh-CN" sz="3200" i="1" dirty="0" smtClean="0">
                            <a:latin typeface="Cambria Math"/>
                            <a:ea typeface="黑体" panose="02010609060101010101" pitchFamily="49" charset="-122"/>
                            <a:cs typeface="Times New Roman" panose="02020603050405020304" pitchFamily="18" charset="0"/>
                          </a:rPr>
                        </m:ctrlPr>
                      </m:barPr>
                      <m:e>
                        <m:r>
                          <a:rPr kumimoji="1" lang="en-US" altLang="zh-CN" sz="3200" b="0" i="1" dirty="0" smtClean="0">
                            <a:latin typeface="Cambria Math" panose="02040503050406030204" pitchFamily="18" charset="0"/>
                            <a:ea typeface="黑体" panose="02010609060101010101" pitchFamily="49" charset="-122"/>
                            <a:cs typeface="Times New Roman" panose="02020603050405020304" pitchFamily="18" charset="0"/>
                          </a:rPr>
                          <m:t>𝐴</m:t>
                        </m:r>
                      </m:e>
                    </m:bar>
                  </m:oMath>
                </a14:m>
                <a: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14:m>
                  <m:oMath xmlns:m="http://schemas.openxmlformats.org/officeDocument/2006/math">
                    <m:bar>
                      <m:barPr>
                        <m:pos m:val="top"/>
                        <m:ctrlPr>
                          <a:rPr kumimoji="1" lang="en-US" altLang="zh-CN" sz="3200" i="1" smtClean="0">
                            <a:latin typeface="Cambria Math"/>
                            <a:ea typeface="黑体" panose="02010609060101010101" pitchFamily="49" charset="-122"/>
                            <a:cs typeface="Times New Roman" panose="02020603050405020304" pitchFamily="18" charset="0"/>
                            <a:sym typeface="Symbol" panose="05050102010706020507" pitchFamily="18" charset="2"/>
                          </a:rPr>
                        </m:ctrlPr>
                      </m:barPr>
                      <m:e>
                        <m:r>
                          <a:rPr kumimoji="1" lang="en-US" altLang="zh-CN" sz="3200" b="0" i="1" smtClean="0">
                            <a:latin typeface="Cambria Math" panose="02040503050406030204" pitchFamily="18" charset="0"/>
                            <a:ea typeface="黑体" panose="02010609060101010101" pitchFamily="49" charset="-122"/>
                            <a:cs typeface="Times New Roman" panose="02020603050405020304" pitchFamily="18" charset="0"/>
                            <a:sym typeface="Symbol" panose="05050102010706020507" pitchFamily="18" charset="2"/>
                          </a:rPr>
                          <m:t>𝐵</m:t>
                        </m:r>
                      </m:e>
                    </m:bar>
                  </m:oMath>
                </a14:m>
                <a:r>
                  <a:rPr kumimoji="1"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bar>
                      <m:barPr>
                        <m:pos m:val="top"/>
                        <m:ctrlPr>
                          <a:rPr kumimoji="1" lang="en-US" altLang="zh-CN" sz="3200" i="1">
                            <a:latin typeface="Cambria Math"/>
                            <a:ea typeface="黑体" panose="02010609060101010101" pitchFamily="49" charset="-122"/>
                          </a:rPr>
                        </m:ctrlPr>
                      </m:barPr>
                      <m:e>
                        <m:r>
                          <m:rPr>
                            <m:nor/>
                          </m:rP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rPr>
                          <m:t>A</m:t>
                        </m:r>
                        <m:r>
                          <m:rPr>
                            <m:nor/>
                          </m:rPr>
                          <a:rPr kumimoji="1" lang="en-US" altLang="zh-CN" sz="3200" b="0" i="0" dirty="0" smtClean="0">
                            <a:latin typeface="Times New Roman" panose="02020603050405020304" pitchFamily="18" charset="0"/>
                            <a:ea typeface="黑体" panose="02010609060101010101" pitchFamily="49" charset="-122"/>
                            <a:cs typeface="Times New Roman" panose="02020603050405020304" pitchFamily="18" charset="0"/>
                          </a:rPr>
                          <m:t> </m:t>
                        </m:r>
                        <m:r>
                          <m:rPr>
                            <m:nor/>
                          </m:rPr>
                          <a:rPr kumimoji="1"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m:t>∩</m:t>
                        </m:r>
                        <m:r>
                          <m:rPr>
                            <m:nor/>
                          </m:rPr>
                          <a:rPr kumimoji="1" lang="en-US" altLang="zh-CN" sz="3200" b="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m:t> </m:t>
                        </m:r>
                        <m:r>
                          <m:rPr>
                            <m:nor/>
                          </m:rP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rPr>
                          <m:t>B</m:t>
                        </m:r>
                      </m:e>
                    </m:bar>
                  </m:oMath>
                </a14:m>
                <a:r>
                  <a:rPr kumimoji="1"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bar>
                      <m:barPr>
                        <m:pos m:val="top"/>
                        <m:ctrlPr>
                          <a:rPr kumimoji="1" lang="en-US" altLang="zh-CN" sz="3200" i="1" dirty="0">
                            <a:latin typeface="Cambria Math"/>
                            <a:ea typeface="黑体" panose="02010609060101010101" pitchFamily="49" charset="-122"/>
                            <a:cs typeface="Times New Roman" panose="02020603050405020304" pitchFamily="18" charset="0"/>
                          </a:rPr>
                        </m:ctrlPr>
                      </m:barPr>
                      <m:e>
                        <m:r>
                          <a:rPr kumimoji="1" lang="en-US" altLang="zh-CN" sz="3200" i="1" dirty="0">
                            <a:latin typeface="Cambria Math" panose="02040503050406030204" pitchFamily="18" charset="0"/>
                            <a:ea typeface="黑体" panose="02010609060101010101" pitchFamily="49" charset="-122"/>
                            <a:cs typeface="Times New Roman" panose="02020603050405020304" pitchFamily="18" charset="0"/>
                          </a:rPr>
                          <m:t>𝐴</m:t>
                        </m:r>
                      </m:e>
                    </m:bar>
                    <m:r>
                      <m:rPr>
                        <m:nor/>
                      </m:rPr>
                      <a:rPr kumimoji="1" lang="en-US" altLang="zh-CN" sz="3200"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m:t>∪</m:t>
                    </m:r>
                    <m:bar>
                      <m:barPr>
                        <m:pos m:val="top"/>
                        <m:ctrlPr>
                          <a:rPr kumimoji="1" lang="en-US" altLang="zh-CN" sz="3200" i="1">
                            <a:latin typeface="Cambria Math"/>
                            <a:ea typeface="黑体" panose="02010609060101010101" pitchFamily="49" charset="-122"/>
                            <a:cs typeface="Times New Roman" panose="02020603050405020304" pitchFamily="18" charset="0"/>
                            <a:sym typeface="Symbol" panose="05050102010706020507" pitchFamily="18" charset="2"/>
                          </a:rPr>
                        </m:ctrlPr>
                      </m:barPr>
                      <m:e>
                        <m:r>
                          <a:rPr kumimoji="1" lang="en-US" altLang="zh-CN" sz="3200" i="1">
                            <a:latin typeface="Cambria Math" panose="02040503050406030204" pitchFamily="18" charset="0"/>
                            <a:ea typeface="黑体" panose="02010609060101010101" pitchFamily="49" charset="-122"/>
                            <a:cs typeface="Times New Roman" panose="02020603050405020304" pitchFamily="18" charset="0"/>
                            <a:sym typeface="Symbol" panose="05050102010706020507" pitchFamily="18" charset="2"/>
                          </a:rPr>
                          <m:t>𝐵</m:t>
                        </m:r>
                      </m:e>
                    </m:bar>
                  </m:oMath>
                </a14:m>
                <a:endPar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0" name="Rectangle 3"/>
              <p:cNvSpPr>
                <a:spLocks noRot="1" noChangeAspect="1" noMove="1" noResize="1" noEditPoints="1" noAdjustHandles="1" noChangeArrowheads="1" noChangeShapeType="1" noTextEdit="1"/>
              </p:cNvSpPr>
              <p:nvPr/>
            </p:nvSpPr>
            <p:spPr bwMode="auto">
              <a:xfrm>
                <a:off x="1043608" y="4365104"/>
                <a:ext cx="7920880" cy="1345305"/>
              </a:xfrm>
              <a:prstGeom prst="rect">
                <a:avLst/>
              </a:prstGeom>
              <a:blipFill rotWithShape="0">
                <a:blip r:embed="rId2" cstate="print"/>
                <a:stretch>
                  <a:fillRect l="-1692" t="-4525" b="-8597"/>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Rectangle 3"/>
              <p:cNvSpPr>
                <a:spLocks noChangeArrowheads="1"/>
              </p:cNvSpPr>
              <p:nvPr/>
            </p:nvSpPr>
            <p:spPr bwMode="auto">
              <a:xfrm>
                <a:off x="827336" y="5668634"/>
                <a:ext cx="6336952" cy="78470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eaLnBrk="1" hangingPunct="1">
                  <a:lnSpc>
                    <a:spcPct val="120000"/>
                  </a:lnSpc>
                  <a:buClr>
                    <a:schemeClr val="tx1"/>
                  </a:buClr>
                </a:pPr>
                <a:r>
                  <a:rPr kumimoji="1" lang="zh-CN" altLang="en-US" sz="3200" dirty="0" smtClean="0">
                    <a:solidFill>
                      <a:srgbClr val="000000"/>
                    </a:solidFill>
                    <a:latin typeface="黑体" panose="02010609060101010101" pitchFamily="49" charset="-122"/>
                    <a:ea typeface="黑体" panose="02010609060101010101" pitchFamily="49" charset="-122"/>
                  </a:rPr>
                  <a:t>推广</a:t>
                </a:r>
                <a:r>
                  <a:rPr kumimoji="1" lang="zh-CN" altLang="en-US" sz="3200" dirty="0">
                    <a:solidFill>
                      <a:srgbClr val="000000"/>
                    </a:solidFill>
                    <a:latin typeface="黑体" panose="02010609060101010101" pitchFamily="49" charset="-122"/>
                    <a:ea typeface="黑体" panose="02010609060101010101" pitchFamily="49" charset="-122"/>
                  </a:rPr>
                  <a:t> </a:t>
                </a:r>
                <a14:m>
                  <m:oMath xmlns:m="http://schemas.openxmlformats.org/officeDocument/2006/math">
                    <m:bar>
                      <m:barPr>
                        <m:pos m:val="top"/>
                        <m:ctrlPr>
                          <a:rPr kumimoji="1" lang="en-US" altLang="zh-CN" sz="3200" i="1" smtClean="0">
                            <a:solidFill>
                              <a:srgbClr val="000000"/>
                            </a:solidFill>
                            <a:latin typeface="Cambria Math"/>
                            <a:ea typeface="黑体" panose="02010609060101010101" pitchFamily="49" charset="-122"/>
                          </a:rPr>
                        </m:ctrlPr>
                      </m:barPr>
                      <m:e>
                        <m:nary>
                          <m:naryPr>
                            <m:chr m:val="⋃"/>
                            <m:supHide m:val="on"/>
                            <m:ctrlPr>
                              <a:rPr kumimoji="1" lang="en-US" altLang="zh-CN" sz="3200" i="1" smtClean="0">
                                <a:solidFill>
                                  <a:srgbClr val="000000"/>
                                </a:solidFill>
                                <a:latin typeface="Cambria Math"/>
                                <a:ea typeface="黑体" panose="02010609060101010101" pitchFamily="49" charset="-122"/>
                              </a:rPr>
                            </m:ctrlPr>
                          </m:naryPr>
                          <m:sub>
                            <m:r>
                              <m:rPr>
                                <m:brk m:alnAt="7"/>
                              </m:rPr>
                              <a:rPr kumimoji="1" lang="en-US" altLang="zh-CN" sz="3200" b="0" i="1" smtClean="0">
                                <a:solidFill>
                                  <a:srgbClr val="000000"/>
                                </a:solidFill>
                                <a:latin typeface="Cambria Math" panose="02040503050406030204" pitchFamily="18" charset="0"/>
                                <a:ea typeface="黑体" panose="02010609060101010101" pitchFamily="49" charset="-122"/>
                              </a:rPr>
                              <m:t>𝑖</m:t>
                            </m:r>
                          </m:sub>
                          <m:sup/>
                          <m:e>
                            <m:r>
                              <m:rPr>
                                <m:nor/>
                              </m:rPr>
                              <a:rPr lang="en-US" altLang="zh-CN" sz="3200" i="1" dirty="0">
                                <a:latin typeface="Times New Roman" panose="02020603050405020304" pitchFamily="18" charset="0"/>
                                <a:ea typeface="黑体" panose="02010609060101010101" pitchFamily="49" charset="-122"/>
                                <a:cs typeface="Times New Roman" panose="02020603050405020304" pitchFamily="18" charset="0"/>
                              </a:rPr>
                              <m:t>A</m:t>
                            </m:r>
                            <m:r>
                              <m:rPr>
                                <m:nor/>
                              </m:rPr>
                              <a:rPr lang="en-US" altLang="zh-CN" sz="3200" i="1" baseline="-25000" dirty="0">
                                <a:latin typeface="Times New Roman" panose="02020603050405020304" pitchFamily="18" charset="0"/>
                                <a:ea typeface="黑体" panose="02010609060101010101" pitchFamily="49" charset="-122"/>
                                <a:cs typeface="Times New Roman" panose="02020603050405020304" pitchFamily="18" charset="0"/>
                              </a:rPr>
                              <m:t>i</m:t>
                            </m:r>
                          </m:e>
                        </m:nary>
                      </m:e>
                    </m:bar>
                  </m:oMath>
                </a14:m>
                <a:r>
                  <a:rPr kumimoji="1"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nary>
                      <m:naryPr>
                        <m:chr m:val="⋂"/>
                        <m:supHide m:val="on"/>
                        <m:ctrlPr>
                          <a:rPr kumimoji="1" lang="en-US" altLang="zh-CN" sz="3200" i="1" smtClean="0">
                            <a:latin typeface="Cambria Math"/>
                            <a:ea typeface="黑体" panose="02010609060101010101" pitchFamily="49" charset="-122"/>
                            <a:cs typeface="Times New Roman" panose="02020603050405020304" pitchFamily="18" charset="0"/>
                          </a:rPr>
                        </m:ctrlPr>
                      </m:naryPr>
                      <m:sub>
                        <m:r>
                          <m:rPr>
                            <m:brk m:alnAt="7"/>
                          </m:rPr>
                          <a:rPr kumimoji="1" lang="en-US" altLang="zh-CN" sz="3200" b="0" i="1" smtClean="0">
                            <a:latin typeface="Cambria Math" panose="02040503050406030204" pitchFamily="18" charset="0"/>
                            <a:ea typeface="黑体" panose="02010609060101010101" pitchFamily="49" charset="-122"/>
                            <a:cs typeface="Times New Roman" panose="02020603050405020304" pitchFamily="18" charset="0"/>
                          </a:rPr>
                          <m:t>𝑖</m:t>
                        </m:r>
                      </m:sub>
                      <m:sup/>
                      <m:e>
                        <m:bar>
                          <m:barPr>
                            <m:pos m:val="top"/>
                            <m:ctrlPr>
                              <a:rPr kumimoji="1" lang="en-US" altLang="zh-CN" sz="3200" i="1" smtClean="0">
                                <a:latin typeface="Cambria Math"/>
                                <a:ea typeface="黑体" panose="02010609060101010101" pitchFamily="49" charset="-122"/>
                                <a:cs typeface="Times New Roman" panose="02020603050405020304" pitchFamily="18" charset="0"/>
                              </a:rPr>
                            </m:ctrlPr>
                          </m:barPr>
                          <m:e>
                            <m:r>
                              <m:rPr>
                                <m:nor/>
                              </m:rPr>
                              <a:rPr lang="en-US" altLang="zh-CN" sz="3200" i="1" dirty="0">
                                <a:latin typeface="Times New Roman" panose="02020603050405020304" pitchFamily="18" charset="0"/>
                                <a:ea typeface="黑体" panose="02010609060101010101" pitchFamily="49" charset="-122"/>
                                <a:cs typeface="Times New Roman" panose="02020603050405020304" pitchFamily="18" charset="0"/>
                              </a:rPr>
                              <m:t>A</m:t>
                            </m:r>
                            <m:r>
                              <m:rPr>
                                <m:nor/>
                              </m:rPr>
                              <a:rPr lang="en-US" altLang="zh-CN" sz="3200" i="1" baseline="-25000" dirty="0">
                                <a:latin typeface="Times New Roman" panose="02020603050405020304" pitchFamily="18" charset="0"/>
                                <a:ea typeface="黑体" panose="02010609060101010101" pitchFamily="49" charset="-122"/>
                                <a:cs typeface="Times New Roman" panose="02020603050405020304" pitchFamily="18" charset="0"/>
                              </a:rPr>
                              <m:t>i</m:t>
                            </m:r>
                          </m:e>
                        </m:bar>
                      </m:e>
                    </m:nary>
                  </m:oMath>
                </a14:m>
                <a:r>
                  <a:rPr kumimoji="1"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bar>
                      <m:barPr>
                        <m:pos m:val="top"/>
                        <m:ctrlPr>
                          <a:rPr kumimoji="1" lang="en-US" altLang="zh-CN" sz="3200" i="1" smtClean="0">
                            <a:latin typeface="Cambria Math"/>
                            <a:ea typeface="黑体" panose="02010609060101010101" pitchFamily="49" charset="-122"/>
                            <a:cs typeface="Times New Roman" panose="02020603050405020304" pitchFamily="18" charset="0"/>
                          </a:rPr>
                        </m:ctrlPr>
                      </m:barPr>
                      <m:e>
                        <m:nary>
                          <m:naryPr>
                            <m:chr m:val="⋂"/>
                            <m:supHide m:val="on"/>
                            <m:ctrlPr>
                              <a:rPr kumimoji="1" lang="en-US" altLang="zh-CN" sz="3200" i="1" smtClean="0">
                                <a:latin typeface="Cambria Math"/>
                                <a:ea typeface="黑体" panose="02010609060101010101" pitchFamily="49" charset="-122"/>
                                <a:cs typeface="Times New Roman" panose="02020603050405020304" pitchFamily="18" charset="0"/>
                              </a:rPr>
                            </m:ctrlPr>
                          </m:naryPr>
                          <m:sub>
                            <m:r>
                              <m:rPr>
                                <m:brk m:alnAt="7"/>
                              </m:rPr>
                              <a:rPr kumimoji="1" lang="en-US" altLang="zh-CN" sz="3200" b="0" i="1" smtClean="0">
                                <a:latin typeface="Cambria Math" panose="02040503050406030204" pitchFamily="18" charset="0"/>
                                <a:ea typeface="黑体" panose="02010609060101010101" pitchFamily="49" charset="-122"/>
                                <a:cs typeface="Times New Roman" panose="02020603050405020304" pitchFamily="18" charset="0"/>
                              </a:rPr>
                              <m:t>𝑖</m:t>
                            </m:r>
                          </m:sub>
                          <m:sup/>
                          <m:e>
                            <m:r>
                              <m:rPr>
                                <m:nor/>
                              </m:rPr>
                              <a:rPr lang="en-US" altLang="zh-CN" sz="3200" i="1" dirty="0">
                                <a:latin typeface="Times New Roman" panose="02020603050405020304" pitchFamily="18" charset="0"/>
                                <a:ea typeface="黑体" panose="02010609060101010101" pitchFamily="49" charset="-122"/>
                                <a:cs typeface="Times New Roman" panose="02020603050405020304" pitchFamily="18" charset="0"/>
                              </a:rPr>
                              <m:t>A</m:t>
                            </m:r>
                            <m:r>
                              <m:rPr>
                                <m:nor/>
                              </m:rPr>
                              <a:rPr lang="en-US" altLang="zh-CN" sz="3200" i="1" baseline="-25000" dirty="0">
                                <a:latin typeface="Times New Roman" panose="02020603050405020304" pitchFamily="18" charset="0"/>
                                <a:ea typeface="黑体" panose="02010609060101010101" pitchFamily="49" charset="-122"/>
                                <a:cs typeface="Times New Roman" panose="02020603050405020304" pitchFamily="18" charset="0"/>
                              </a:rPr>
                              <m:t>i</m:t>
                            </m:r>
                          </m:e>
                        </m:nary>
                      </m:e>
                    </m:bar>
                  </m:oMath>
                </a14:m>
                <a:r>
                  <a:rPr kumimoji="1"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nary>
                      <m:naryPr>
                        <m:chr m:val="⋃"/>
                        <m:supHide m:val="on"/>
                        <m:ctrlPr>
                          <a:rPr kumimoji="1" lang="en-US" altLang="zh-CN" sz="3200" i="1" dirty="0" smtClean="0">
                            <a:latin typeface="Cambria Math"/>
                            <a:ea typeface="黑体" panose="02010609060101010101" pitchFamily="49" charset="-122"/>
                            <a:cs typeface="Times New Roman" panose="02020603050405020304" pitchFamily="18" charset="0"/>
                          </a:rPr>
                        </m:ctrlPr>
                      </m:naryPr>
                      <m:sub>
                        <m:r>
                          <m:rPr>
                            <m:brk m:alnAt="7"/>
                          </m:rPr>
                          <a:rPr kumimoji="1" lang="en-US" altLang="zh-CN" sz="3200" b="0" i="1" dirty="0" smtClean="0">
                            <a:latin typeface="Cambria Math" panose="02040503050406030204" pitchFamily="18" charset="0"/>
                            <a:ea typeface="黑体" panose="02010609060101010101" pitchFamily="49" charset="-122"/>
                            <a:cs typeface="Times New Roman" panose="02020603050405020304" pitchFamily="18" charset="0"/>
                          </a:rPr>
                          <m:t>𝑖</m:t>
                        </m:r>
                      </m:sub>
                      <m:sup/>
                      <m:e>
                        <m:bar>
                          <m:barPr>
                            <m:pos m:val="top"/>
                            <m:ctrlPr>
                              <a:rPr kumimoji="1" lang="en-US" altLang="zh-CN" sz="3200" i="1" dirty="0" smtClean="0">
                                <a:latin typeface="Cambria Math"/>
                                <a:ea typeface="黑体" panose="02010609060101010101" pitchFamily="49" charset="-122"/>
                                <a:cs typeface="Times New Roman" panose="02020603050405020304" pitchFamily="18" charset="0"/>
                              </a:rPr>
                            </m:ctrlPr>
                          </m:barPr>
                          <m:e>
                            <m:r>
                              <m:rPr>
                                <m:nor/>
                              </m:rPr>
                              <a:rPr lang="en-US" altLang="zh-CN" sz="3200" i="1" dirty="0">
                                <a:latin typeface="Times New Roman" panose="02020603050405020304" pitchFamily="18" charset="0"/>
                                <a:ea typeface="黑体" panose="02010609060101010101" pitchFamily="49" charset="-122"/>
                                <a:cs typeface="Times New Roman" panose="02020603050405020304" pitchFamily="18" charset="0"/>
                              </a:rPr>
                              <m:t>A</m:t>
                            </m:r>
                            <m:r>
                              <m:rPr>
                                <m:nor/>
                              </m:rPr>
                              <a:rPr lang="en-US" altLang="zh-CN" sz="3200" i="1" baseline="-25000" dirty="0">
                                <a:latin typeface="Times New Roman" panose="02020603050405020304" pitchFamily="18" charset="0"/>
                                <a:ea typeface="黑体" panose="02010609060101010101" pitchFamily="49" charset="-122"/>
                                <a:cs typeface="Times New Roman" panose="02020603050405020304" pitchFamily="18" charset="0"/>
                              </a:rPr>
                              <m:t>i</m:t>
                            </m:r>
                          </m:e>
                        </m:bar>
                      </m:e>
                    </m:nary>
                  </m:oMath>
                </a14:m>
                <a:endPar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1" name="Rectangle 3"/>
              <p:cNvSpPr>
                <a:spLocks noRot="1" noChangeAspect="1" noMove="1" noResize="1" noEditPoints="1" noAdjustHandles="1" noChangeArrowheads="1" noChangeShapeType="1" noTextEdit="1"/>
              </p:cNvSpPr>
              <p:nvPr/>
            </p:nvSpPr>
            <p:spPr bwMode="auto">
              <a:xfrm>
                <a:off x="827336" y="5668634"/>
                <a:ext cx="6336952" cy="784702"/>
              </a:xfrm>
              <a:prstGeom prst="rect">
                <a:avLst/>
              </a:prstGeom>
              <a:blipFill rotWithShape="0">
                <a:blip r:embed="rId3" cstate="print"/>
                <a:stretch>
                  <a:fillRect l="-2502" b="-13953"/>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zh-CN" altLang="en-US">
                    <a:noFill/>
                  </a:rPr>
                  <a:t> </a:t>
                </a:r>
              </a:p>
            </p:txBody>
          </p:sp>
        </mc:Fallback>
      </mc:AlternateContent>
      <p:sp>
        <p:nvSpPr>
          <p:cNvPr id="22" name="Rectangle 2"/>
          <p:cNvSpPr txBox="1">
            <a:spLocks noRot="1" noChangeArrowheads="1"/>
          </p:cNvSpPr>
          <p:nvPr/>
        </p:nvSpPr>
        <p:spPr>
          <a:xfrm>
            <a:off x="683568" y="149731"/>
            <a:ext cx="2232248" cy="830997"/>
          </a:xfrm>
          <a:prstGeom prst="rect">
            <a:avLst/>
          </a:prstGeom>
        </p:spPr>
        <p:txBody>
          <a:bodyPr vert="horz" wrap="square" lIns="91440" tIns="45720" rIns="91440" bIns="45720" rtlCol="0" anchor="b">
            <a:spAutoFit/>
          </a:bodyPr>
          <a:lstStyle/>
          <a:p>
            <a:pPr lvl="0">
              <a:spcBef>
                <a:spcPct val="0"/>
              </a:spcBef>
              <a:defRPr/>
            </a:pPr>
            <a:r>
              <a:rPr lang="zh-CN" alt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黑体" pitchFamily="2" charset="-122"/>
                <a:ea typeface="黑体" pitchFamily="2" charset="-122"/>
                <a:cs typeface="+mj-cs"/>
              </a:rPr>
              <a:t>运算律</a:t>
            </a:r>
          </a:p>
        </p:txBody>
      </p:sp>
    </p:spTree>
    <p:extLst>
      <p:ext uri="{BB962C8B-B14F-4D97-AF65-F5344CB8AC3E}">
        <p14:creationId xmlns:p14="http://schemas.microsoft.com/office/powerpoint/2010/main" val="6100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 calcmode="lin" valueType="num">
                                      <p:cBhvr additive="base">
                                        <p:cTn id="1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 calcmode="lin" valueType="num">
                                      <p:cBhvr additive="base">
                                        <p:cTn id="22"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 presetClass="entr" presetSubtype="8" fill="hold" grpId="0" nodeType="after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 calcmode="lin" valueType="num">
                                      <p:cBhvr additive="base">
                                        <p:cTn id="33" dur="500" fill="hold"/>
                                        <p:tgtEl>
                                          <p:spTgt spid="19">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0">
                                            <p:txEl>
                                              <p:pRg st="0" end="0"/>
                                            </p:txEl>
                                          </p:spTgt>
                                        </p:tgtEl>
                                        <p:attrNameLst>
                                          <p:attrName>style.visibility</p:attrName>
                                        </p:attrNameLst>
                                      </p:cBhvr>
                                      <p:to>
                                        <p:strVal val="visible"/>
                                      </p:to>
                                    </p:set>
                                    <p:anim calcmode="lin" valueType="num">
                                      <p:cBhvr additive="base">
                                        <p:cTn id="39"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20">
                                            <p:txEl>
                                              <p:pRg st="1" end="1"/>
                                            </p:txEl>
                                          </p:spTgt>
                                        </p:tgtEl>
                                        <p:attrNameLst>
                                          <p:attrName>style.visibility</p:attrName>
                                        </p:attrNameLst>
                                      </p:cBhvr>
                                      <p:to>
                                        <p:strVal val="visible"/>
                                      </p:to>
                                    </p:set>
                                    <p:anim calcmode="lin" valueType="num">
                                      <p:cBhvr additive="base">
                                        <p:cTn id="44" dur="500" fill="hold"/>
                                        <p:tgtEl>
                                          <p:spTgt spid="20">
                                            <p:txEl>
                                              <p:pRg st="1" end="1"/>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
                                            <p:txEl>
                                              <p:pRg st="0" end="0"/>
                                            </p:txEl>
                                          </p:spTgt>
                                        </p:tgtEl>
                                        <p:attrNameLst>
                                          <p:attrName>style.visibility</p:attrName>
                                        </p:attrNameLst>
                                      </p:cBhvr>
                                      <p:to>
                                        <p:strVal val="visible"/>
                                      </p:to>
                                    </p:set>
                                    <p:animEffect transition="in" filter="wipe(left)">
                                      <p:cBhvr>
                                        <p:cTn id="5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8" grpId="0" uiExpand="1" build="p" autoUpdateAnimBg="0"/>
      <p:bldP spid="19" grpId="0" uiExpand="1" build="p" autoUpdateAnimBg="0"/>
      <p:bldP spid="20" grpId="0" uiExpand="1" build="p" autoUpdateAnimBg="0"/>
      <p:bldP spid="21" grpId="0" build="p" autoUpdateAnimBg="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21</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mc:AlternateContent xmlns:mc="http://schemas.openxmlformats.org/markup-compatibility/2006" xmlns:a14="http://schemas.microsoft.com/office/drawing/2010/main">
        <mc:Choice Requires="a14">
          <p:sp>
            <p:nvSpPr>
              <p:cNvPr id="11" name="Rectangle 1072"/>
              <p:cNvSpPr>
                <a:spLocks noChangeArrowheads="1"/>
              </p:cNvSpPr>
              <p:nvPr/>
            </p:nvSpPr>
            <p:spPr bwMode="auto">
              <a:xfrm>
                <a:off x="755576" y="1628800"/>
                <a:ext cx="2304256" cy="642868"/>
              </a:xfrm>
              <a:prstGeom prst="rect">
                <a:avLst/>
              </a:prstGeom>
              <a:noFill/>
              <a:ln w="9525">
                <a:noFill/>
                <a:miter lim="800000"/>
                <a:headEnd/>
                <a:tailEnd/>
              </a:ln>
            </p:spPr>
            <p:txBody>
              <a:bodyPr wrap="square">
                <a:spAutoFit/>
              </a:bodyPr>
              <a:lstStyle/>
              <a:p>
                <a:pPr marL="514350" indent="-514350">
                  <a:spcBef>
                    <a:spcPct val="50000"/>
                  </a:spcBef>
                  <a:buFont typeface="Wingdings" panose="05000000000000000000" pitchFamily="2" charset="2"/>
                  <a:buChar char="l"/>
                </a:pPr>
                <a:r>
                  <a:rPr kumimoji="1" lang="en-US" altLang="zh-CN" sz="3200" dirty="0" smtClean="0">
                    <a:latin typeface="Times New Roman" panose="02020603050405020304" pitchFamily="18" charset="0"/>
                    <a:ea typeface="黑体"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itchFamily="49" charset="-122"/>
                    <a:cs typeface="Times New Roman" panose="02020603050405020304" pitchFamily="18" charset="0"/>
                  </a:rPr>
                  <a:t>A</a:t>
                </a:r>
                <a14:m>
                  <m:oMath xmlns:m="http://schemas.openxmlformats.org/officeDocument/2006/math">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i="1">
                            <a:latin typeface="Cambria Math" panose="02040503050406030204" pitchFamily="18" charset="0"/>
                            <a:ea typeface="黑体" pitchFamily="49" charset="-122"/>
                            <a:cs typeface="Times New Roman" panose="02020603050405020304" pitchFamily="18" charset="0"/>
                            <a:sym typeface="Symbol" pitchFamily="18" charset="2"/>
                          </a:rPr>
                          <m:t>𝐴</m:t>
                        </m:r>
                      </m:e>
                    </m:bar>
                  </m:oMath>
                </a14:m>
                <a:r>
                  <a:rPr kumimoji="1" lang="en-US" altLang="zh-CN" sz="3200" i="1" dirty="0">
                    <a:latin typeface="Times New Roman" panose="02020603050405020304" pitchFamily="18" charset="0"/>
                    <a:ea typeface="黑体"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a:t>
                </a:r>
                <a:r>
                  <a:rPr lang="zh-CN" altLang="en-US" sz="3200" dirty="0" smtClean="0">
                    <a:latin typeface="Times New Roman" pitchFamily="18" charset="0"/>
                    <a:ea typeface="黑体" pitchFamily="49" charset="-122"/>
                    <a:cs typeface="Times New Roman" pitchFamily="18" charset="0"/>
                    <a:sym typeface="Symbol" panose="05050102010706020507" pitchFamily="18" charset="2"/>
                  </a:rPr>
                  <a:t> </a:t>
                </a:r>
                <a:r>
                  <a:rPr lang="en-US" altLang="zh-CN" sz="3200" dirty="0" smtClean="0">
                    <a:latin typeface="Times New Roman" pitchFamily="18" charset="0"/>
                    <a:ea typeface="黑体" pitchFamily="49" charset="-122"/>
                    <a:cs typeface="Times New Roman" pitchFamily="18" charset="0"/>
                    <a:sym typeface="Symbol" panose="05050102010706020507" pitchFamily="18" charset="2"/>
                  </a:rPr>
                  <a:t>;</a:t>
                </a:r>
                <a:endParaRPr kumimoji="1" lang="en-US" altLang="zh-CN" sz="3200" i="1" dirty="0">
                  <a:latin typeface="Times New Roman" panose="02020603050405020304" pitchFamily="18" charset="0"/>
                  <a:ea typeface="黑体" pitchFamily="49" charset="-122"/>
                  <a:cs typeface="Times New Roman" panose="02020603050405020304" pitchFamily="18" charset="0"/>
                </a:endParaRPr>
              </a:p>
            </p:txBody>
          </p:sp>
        </mc:Choice>
        <mc:Fallback xmlns="">
          <p:sp>
            <p:nvSpPr>
              <p:cNvPr id="11" name="Rectangle 1072"/>
              <p:cNvSpPr>
                <a:spLocks noRot="1" noChangeAspect="1" noMove="1" noResize="1" noEditPoints="1" noAdjustHandles="1" noChangeArrowheads="1" noChangeShapeType="1" noTextEdit="1"/>
              </p:cNvSpPr>
              <p:nvPr/>
            </p:nvSpPr>
            <p:spPr bwMode="auto">
              <a:xfrm>
                <a:off x="755576" y="1628800"/>
                <a:ext cx="2304256" cy="642868"/>
              </a:xfrm>
              <a:prstGeom prst="rect">
                <a:avLst/>
              </a:prstGeom>
              <a:blipFill rotWithShape="0">
                <a:blip r:embed="rId2" cstate="print"/>
                <a:stretch>
                  <a:fillRect l="-6085" t="-3774" r="-3968" b="-29245"/>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072"/>
              <p:cNvSpPr>
                <a:spLocks noChangeArrowheads="1"/>
              </p:cNvSpPr>
              <p:nvPr/>
            </p:nvSpPr>
            <p:spPr bwMode="auto">
              <a:xfrm>
                <a:off x="3059832" y="1628800"/>
                <a:ext cx="2304256" cy="642868"/>
              </a:xfrm>
              <a:prstGeom prst="rect">
                <a:avLst/>
              </a:prstGeom>
              <a:noFill/>
              <a:ln w="9525">
                <a:noFill/>
                <a:miter lim="800000"/>
                <a:headEnd/>
                <a:tailEnd/>
              </a:ln>
            </p:spPr>
            <p:txBody>
              <a:bodyPr wrap="square">
                <a:spAutoFit/>
              </a:bodyPr>
              <a:lstStyle/>
              <a:p>
                <a:pPr>
                  <a:spcBef>
                    <a:spcPct val="50000"/>
                  </a:spcBef>
                </a:pPr>
                <a:r>
                  <a:rPr kumimoji="1" lang="en-US" altLang="zh-CN" sz="3200" dirty="0" smtClean="0">
                    <a:latin typeface="Times New Roman" panose="02020603050405020304" pitchFamily="18" charset="0"/>
                    <a:ea typeface="黑体"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itchFamily="49" charset="-122"/>
                    <a:cs typeface="Times New Roman" panose="02020603050405020304" pitchFamily="18" charset="0"/>
                  </a:rPr>
                  <a:t>A</a:t>
                </a:r>
                <a14:m>
                  <m:oMath xmlns:m="http://schemas.openxmlformats.org/officeDocument/2006/math">
                    <m:r>
                      <m:rPr>
                        <m:nor/>
                      </m:rPr>
                      <a:rPr kumimoji="1" lang="en-US" altLang="zh-CN" sz="3200" dirty="0">
                        <a:latin typeface="Times New Roman" panose="02020603050405020304" pitchFamily="18" charset="0"/>
                        <a:ea typeface="黑体" pitchFamily="49" charset="-122"/>
                        <a:cs typeface="Times New Roman" panose="02020603050405020304" pitchFamily="18" charset="0"/>
                      </a:rPr>
                      <m:t>∪</m:t>
                    </m:r>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i="1">
                            <a:latin typeface="Cambria Math" panose="02040503050406030204" pitchFamily="18" charset="0"/>
                            <a:ea typeface="黑体" pitchFamily="49" charset="-122"/>
                            <a:cs typeface="Times New Roman" panose="02020603050405020304" pitchFamily="18" charset="0"/>
                            <a:sym typeface="Symbol" pitchFamily="18" charset="2"/>
                          </a:rPr>
                          <m:t>𝐴</m:t>
                        </m:r>
                      </m:e>
                    </m:bar>
                  </m:oMath>
                </a14:m>
                <a:r>
                  <a:rPr kumimoji="1" lang="en-US" altLang="zh-CN" sz="3200" i="1" dirty="0">
                    <a:latin typeface="Times New Roman" panose="02020603050405020304" pitchFamily="18" charset="0"/>
                    <a:ea typeface="黑体"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a:t>
                </a:r>
                <a:r>
                  <a:rPr lang="zh-CN" altLang="en-US" sz="3200" dirty="0" smtClean="0">
                    <a:latin typeface="Times New Roman" pitchFamily="18" charset="0"/>
                    <a:ea typeface="黑体" pitchFamily="49" charset="-122"/>
                    <a:cs typeface="Times New Roman" pitchFamily="18" charset="0"/>
                    <a:sym typeface="Symbol" panose="05050102010706020507" pitchFamily="18" charset="2"/>
                  </a:rPr>
                  <a:t> </a:t>
                </a:r>
                <a:r>
                  <a:rPr lang="en-US" altLang="zh-CN" sz="3200" i="1" dirty="0" smtClean="0">
                    <a:latin typeface="Times New Roman" pitchFamily="18" charset="0"/>
                    <a:ea typeface="黑体" pitchFamily="49" charset="-122"/>
                    <a:cs typeface="Times New Roman" pitchFamily="18" charset="0"/>
                    <a:sym typeface="Symbol" panose="05050102010706020507" pitchFamily="18" charset="2"/>
                  </a:rPr>
                  <a:t>S</a:t>
                </a:r>
                <a:r>
                  <a:rPr lang="en-US" altLang="zh-CN" sz="3200" dirty="0" smtClean="0">
                    <a:latin typeface="Times New Roman" pitchFamily="18" charset="0"/>
                    <a:ea typeface="黑体" pitchFamily="49" charset="-122"/>
                    <a:cs typeface="Times New Roman" pitchFamily="18" charset="0"/>
                    <a:sym typeface="Symbol" panose="05050102010706020507" pitchFamily="18" charset="2"/>
                  </a:rPr>
                  <a:t>;</a:t>
                </a:r>
                <a:endParaRPr kumimoji="1" lang="en-US" altLang="zh-CN" sz="3200" i="1" dirty="0">
                  <a:latin typeface="Times New Roman" panose="02020603050405020304" pitchFamily="18" charset="0"/>
                  <a:ea typeface="黑体" pitchFamily="49" charset="-122"/>
                  <a:cs typeface="Times New Roman" panose="02020603050405020304" pitchFamily="18" charset="0"/>
                </a:endParaRPr>
              </a:p>
            </p:txBody>
          </p:sp>
        </mc:Choice>
        <mc:Fallback xmlns="">
          <p:sp>
            <p:nvSpPr>
              <p:cNvPr id="12" name="Rectangle 1072"/>
              <p:cNvSpPr>
                <a:spLocks noRot="1" noChangeAspect="1" noMove="1" noResize="1" noEditPoints="1" noAdjustHandles="1" noChangeArrowheads="1" noChangeShapeType="1" noTextEdit="1"/>
              </p:cNvSpPr>
              <p:nvPr/>
            </p:nvSpPr>
            <p:spPr bwMode="auto">
              <a:xfrm>
                <a:off x="3059832" y="1628800"/>
                <a:ext cx="2304256" cy="642868"/>
              </a:xfrm>
              <a:prstGeom prst="rect">
                <a:avLst/>
              </a:prstGeom>
              <a:blipFill rotWithShape="0">
                <a:blip r:embed="rId3" cstate="print"/>
                <a:stretch>
                  <a:fillRect l="-2381" t="-3774" b="-29245"/>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072"/>
              <p:cNvSpPr>
                <a:spLocks noChangeArrowheads="1"/>
              </p:cNvSpPr>
              <p:nvPr/>
            </p:nvSpPr>
            <p:spPr bwMode="auto">
              <a:xfrm>
                <a:off x="5292080" y="1628800"/>
                <a:ext cx="2304256" cy="642868"/>
              </a:xfrm>
              <a:prstGeom prst="rect">
                <a:avLst/>
              </a:prstGeom>
              <a:noFill/>
              <a:ln w="9525">
                <a:noFill/>
                <a:miter lim="800000"/>
                <a:headEnd/>
                <a:tailEnd/>
              </a:ln>
            </p:spPr>
            <p:txBody>
              <a:bodyPr wrap="square">
                <a:spAutoFit/>
              </a:bodyPr>
              <a:lstStyle/>
              <a:p>
                <a:pPr>
                  <a:spcBef>
                    <a:spcPct val="50000"/>
                  </a:spcBef>
                </a:pPr>
                <a14:m>
                  <m:oMath xmlns:m="http://schemas.openxmlformats.org/officeDocument/2006/math">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i="1">
                            <a:latin typeface="Cambria Math" panose="02040503050406030204" pitchFamily="18" charset="0"/>
                            <a:ea typeface="黑体" pitchFamily="49" charset="-122"/>
                            <a:cs typeface="Times New Roman" panose="02020603050405020304" pitchFamily="18" charset="0"/>
                            <a:sym typeface="Symbol" pitchFamily="18" charset="2"/>
                          </a:rPr>
                          <m:t>𝐴</m:t>
                        </m:r>
                      </m:e>
                    </m:bar>
                  </m:oMath>
                </a14:m>
                <a:r>
                  <a:rPr kumimoji="1" lang="en-US" altLang="zh-CN" sz="3200" i="1" dirty="0">
                    <a:latin typeface="Times New Roman" panose="02020603050405020304" pitchFamily="18" charset="0"/>
                    <a:ea typeface="黑体"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a:t>
                </a:r>
                <a:r>
                  <a:rPr lang="zh-CN" altLang="en-US" sz="3200" dirty="0" smtClean="0">
                    <a:latin typeface="Times New Roman" pitchFamily="18" charset="0"/>
                    <a:ea typeface="黑体" pitchFamily="49" charset="-122"/>
                    <a:cs typeface="Times New Roman" pitchFamily="18" charset="0"/>
                    <a:sym typeface="Symbol" panose="05050102010706020507" pitchFamily="18" charset="2"/>
                  </a:rPr>
                  <a:t> </a:t>
                </a:r>
                <a:r>
                  <a:rPr lang="en-US" altLang="zh-CN" sz="3200" i="1" dirty="0" smtClean="0">
                    <a:latin typeface="Times New Roman" pitchFamily="18" charset="0"/>
                    <a:ea typeface="黑体" pitchFamily="49" charset="-122"/>
                    <a:cs typeface="Times New Roman" pitchFamily="18" charset="0"/>
                    <a:sym typeface="Symbol" panose="05050102010706020507" pitchFamily="18" charset="2"/>
                  </a:rPr>
                  <a:t>S</a:t>
                </a:r>
                <a: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 </a:t>
                </a:r>
                <a:r>
                  <a:rPr kumimoji="1"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3200" i="1" dirty="0" smtClean="0">
                    <a:latin typeface="Times New Roman" pitchFamily="18" charset="0"/>
                    <a:ea typeface="黑体" pitchFamily="49" charset="-122"/>
                    <a:cs typeface="Times New Roman" pitchFamily="18" charset="0"/>
                    <a:sym typeface="Symbol" panose="05050102010706020507" pitchFamily="18" charset="2"/>
                  </a:rPr>
                  <a:t>A</a:t>
                </a:r>
                <a:endParaRPr kumimoji="1" lang="en-US" altLang="zh-CN" sz="3200" i="1" dirty="0">
                  <a:latin typeface="Times New Roman" panose="02020603050405020304" pitchFamily="18" charset="0"/>
                  <a:ea typeface="黑体" pitchFamily="49" charset="-122"/>
                  <a:cs typeface="Times New Roman" panose="02020603050405020304" pitchFamily="18" charset="0"/>
                </a:endParaRPr>
              </a:p>
            </p:txBody>
          </p:sp>
        </mc:Choice>
        <mc:Fallback xmlns="">
          <p:sp>
            <p:nvSpPr>
              <p:cNvPr id="13" name="Rectangle 1072"/>
              <p:cNvSpPr>
                <a:spLocks noRot="1" noChangeAspect="1" noMove="1" noResize="1" noEditPoints="1" noAdjustHandles="1" noChangeArrowheads="1" noChangeShapeType="1" noTextEdit="1"/>
              </p:cNvSpPr>
              <p:nvPr/>
            </p:nvSpPr>
            <p:spPr bwMode="auto">
              <a:xfrm>
                <a:off x="5292080" y="1628800"/>
                <a:ext cx="2304256" cy="642868"/>
              </a:xfrm>
              <a:prstGeom prst="rect">
                <a:avLst/>
              </a:prstGeom>
              <a:blipFill rotWithShape="0">
                <a:blip r:embed="rId4" cstate="print"/>
                <a:stretch>
                  <a:fillRect t="-3774" b="-29245"/>
                </a:stretch>
              </a:blipFill>
              <a:ln w="9525">
                <a:noFill/>
                <a:miter lim="800000"/>
                <a:headEnd/>
                <a:tailEnd/>
              </a:ln>
            </p:spPr>
            <p:txBody>
              <a:bodyPr/>
              <a:lstStyle/>
              <a:p>
                <a:r>
                  <a:rPr lang="zh-CN" altLang="en-US">
                    <a:noFill/>
                  </a:rPr>
                  <a:t> </a:t>
                </a:r>
              </a:p>
            </p:txBody>
          </p:sp>
        </mc:Fallback>
      </mc:AlternateContent>
      <p:sp>
        <p:nvSpPr>
          <p:cNvPr id="14" name="Rectangle 1072"/>
          <p:cNvSpPr>
            <a:spLocks noChangeArrowheads="1"/>
          </p:cNvSpPr>
          <p:nvPr/>
        </p:nvSpPr>
        <p:spPr bwMode="auto">
          <a:xfrm>
            <a:off x="755576" y="2695005"/>
            <a:ext cx="6264696" cy="584775"/>
          </a:xfrm>
          <a:prstGeom prst="rect">
            <a:avLst/>
          </a:prstGeom>
          <a:noFill/>
          <a:ln w="9525">
            <a:noFill/>
            <a:miter lim="800000"/>
            <a:headEnd/>
            <a:tailEnd/>
          </a:ln>
        </p:spPr>
        <p:txBody>
          <a:bodyPr wrap="square">
            <a:spAutoFit/>
          </a:bodyPr>
          <a:lstStyle/>
          <a:p>
            <a:pPr marL="514350" indent="-514350" eaLnBrk="0" hangingPunct="0">
              <a:spcBef>
                <a:spcPct val="50000"/>
              </a:spcBef>
              <a:buFont typeface="Wingdings" panose="05000000000000000000" pitchFamily="2" charset="2"/>
              <a:buChar char="l"/>
              <a:defRPr/>
            </a:pPr>
            <a:r>
              <a:rPr kumimoji="1" lang="en-US" altLang="zh-CN" sz="3200" dirty="0" smtClean="0">
                <a:latin typeface="Cambria Math" pitchFamily="18" charset="0"/>
                <a:ea typeface="黑体" pitchFamily="49" charset="-122"/>
                <a:cs typeface="Times New Roman" panose="02020603050405020304" pitchFamily="18" charset="0"/>
              </a:rPr>
              <a:t> </a:t>
            </a:r>
            <a:r>
              <a:rPr kumimoji="1" lang="zh-CN" altLang="en-US" sz="3200" dirty="0" smtClean="0">
                <a:latin typeface="Cambria Math" pitchFamily="18" charset="0"/>
                <a:ea typeface="黑体" pitchFamily="49" charset="-122"/>
                <a:cs typeface="Times New Roman" panose="02020603050405020304" pitchFamily="18" charset="0"/>
              </a:rPr>
              <a:t>若 </a:t>
            </a:r>
            <a:r>
              <a:rPr kumimoji="1" lang="en-US" altLang="zh-CN" sz="3200" i="1" dirty="0">
                <a:latin typeface="Cambria Math" pitchFamily="18" charset="0"/>
                <a:ea typeface="黑体" pitchFamily="49" charset="-122"/>
                <a:cs typeface="Times New Roman" panose="02020603050405020304" pitchFamily="18" charset="0"/>
              </a:rPr>
              <a:t>A</a:t>
            </a:r>
            <a:r>
              <a:rPr kumimoji="1" lang="en-US" altLang="zh-CN" sz="3200" dirty="0">
                <a:latin typeface="Cambria Math" pitchFamily="18" charset="0"/>
                <a:ea typeface="黑体" pitchFamily="49" charset="-122"/>
                <a:cs typeface="Times New Roman" panose="02020603050405020304" pitchFamily="18" charset="0"/>
              </a:rPr>
              <a:t> </a:t>
            </a:r>
            <a:r>
              <a:rPr lang="en-US" altLang="zh-CN" sz="3200" dirty="0">
                <a:latin typeface="Cambria Math" pitchFamily="18" charset="0"/>
                <a:ea typeface="黑体" pitchFamily="2" charset="-122"/>
                <a:cs typeface="Times New Roman" pitchFamily="18" charset="0"/>
                <a:sym typeface="Symbol" pitchFamily="18" charset="2"/>
              </a:rPr>
              <a:t></a:t>
            </a:r>
            <a:r>
              <a:rPr kumimoji="1" lang="en-US" altLang="zh-CN" sz="3200" dirty="0">
                <a:latin typeface="Cambria Math" pitchFamily="18" charset="0"/>
                <a:ea typeface="黑体" pitchFamily="49" charset="-122"/>
                <a:cs typeface="Times New Roman" panose="02020603050405020304" pitchFamily="18" charset="0"/>
              </a:rPr>
              <a:t> </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a:t>
            </a:r>
            <a:r>
              <a:rPr kumimoji="1" lang="zh-CN" altLang="en-US" sz="3200" dirty="0" smtClean="0">
                <a:latin typeface="Cambria Math" pitchFamily="18" charset="0"/>
                <a:ea typeface="黑体" pitchFamily="49" charset="-122"/>
                <a:cs typeface="Times New Roman" panose="02020603050405020304" pitchFamily="18" charset="0"/>
                <a:sym typeface="Symbol" pitchFamily="18" charset="2"/>
              </a:rPr>
              <a:t>，则</a:t>
            </a:r>
            <a:r>
              <a:rPr kumimoji="1" lang="zh-CN" altLang="en-US" sz="3200" i="1" dirty="0" smtClean="0">
                <a:latin typeface="Cambria Math" pitchFamily="18" charset="0"/>
                <a:ea typeface="黑体" pitchFamily="49" charset="-122"/>
                <a:cs typeface="Times New Roman" panose="02020603050405020304" pitchFamily="18" charset="0"/>
                <a:sym typeface="Symbol" pitchFamily="18" charset="2"/>
              </a:rPr>
              <a:t> </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A</a:t>
            </a:r>
            <a:r>
              <a:rPr kumimoji="1" lang="en-US" altLang="zh-CN" sz="3200" dirty="0" smtClean="0">
                <a:effectLst>
                  <a:outerShdw blurRad="38100" dist="38100" dir="2700000" algn="tl">
                    <a:srgbClr val="C0C0C0"/>
                  </a:outerShdw>
                </a:effectLst>
                <a:latin typeface="Cambria Math" pitchFamily="18" charset="0"/>
                <a:ea typeface="黑体" pitchFamily="49" charset="-122"/>
                <a:cs typeface="Times New Roman" panose="02020603050405020304" pitchFamily="18" charset="0"/>
                <a:sym typeface="Symbol" pitchFamily="18" charset="2"/>
              </a:rPr>
              <a:t>∪</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 = B, AB = A</a:t>
            </a:r>
            <a:endParaRPr kumimoji="1" lang="en-US" altLang="zh-CN" sz="3200" i="1" dirty="0">
              <a:latin typeface="Cambria Math" pitchFamily="18" charset="0"/>
              <a:ea typeface="黑体" pitchFamily="49" charset="-122"/>
              <a:cs typeface="Times New Roman" panose="02020603050405020304" pitchFamily="18" charset="0"/>
              <a:sym typeface="Symbol" pitchFamily="18" charset="2"/>
            </a:endParaRPr>
          </a:p>
        </p:txBody>
      </p:sp>
      <mc:AlternateContent xmlns:mc="http://schemas.openxmlformats.org/markup-compatibility/2006" xmlns:a14="http://schemas.microsoft.com/office/drawing/2010/main">
        <mc:Choice Requires="a14">
          <p:sp>
            <p:nvSpPr>
              <p:cNvPr id="15" name="Rectangle 1072"/>
              <p:cNvSpPr>
                <a:spLocks noChangeArrowheads="1"/>
              </p:cNvSpPr>
              <p:nvPr/>
            </p:nvSpPr>
            <p:spPr bwMode="auto">
              <a:xfrm>
                <a:off x="755576" y="3631109"/>
                <a:ext cx="4896544" cy="639662"/>
              </a:xfrm>
              <a:prstGeom prst="rect">
                <a:avLst/>
              </a:prstGeom>
              <a:noFill/>
              <a:ln w="9525">
                <a:noFill/>
                <a:miter lim="800000"/>
                <a:headEnd/>
                <a:tailEnd/>
              </a:ln>
            </p:spPr>
            <p:txBody>
              <a:bodyPr wrap="square">
                <a:spAutoFit/>
              </a:bodyPr>
              <a:lstStyle/>
              <a:p>
                <a:pPr marL="514350" indent="-514350" eaLnBrk="0" hangingPunct="0">
                  <a:spcBef>
                    <a:spcPct val="50000"/>
                  </a:spcBef>
                  <a:buFont typeface="Wingdings" panose="05000000000000000000" pitchFamily="2" charset="2"/>
                  <a:buChar char="l"/>
                  <a:defRPr/>
                </a:pPr>
                <a:r>
                  <a:rPr kumimoji="1" lang="en-US" altLang="zh-CN" sz="3200" dirty="0" smtClean="0">
                    <a:latin typeface="Times New Roman" panose="02020603050405020304" pitchFamily="18" charset="0"/>
                    <a:ea typeface="黑体"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anose="02010609060101010101" pitchFamily="49" charset="-122"/>
                    <a:cs typeface="Times New Roman" panose="02020603050405020304" pitchFamily="18" charset="0"/>
                  </a:rPr>
                  <a:t>A</a:t>
                </a:r>
                <a: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 </a:t>
                </a:r>
                <a:r>
                  <a:rPr kumimoji="1"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B = </a:t>
                </a:r>
                <a:r>
                  <a:rPr kumimoji="1" lang="en-US" altLang="zh-CN" sz="3200" i="1" dirty="0">
                    <a:latin typeface="Times New Roman" panose="02020603050405020304" pitchFamily="18" charset="0"/>
                    <a:ea typeface="黑体" panose="02010609060101010101" pitchFamily="49" charset="-122"/>
                    <a:cs typeface="Times New Roman" panose="02020603050405020304" pitchFamily="18" charset="0"/>
                  </a:rPr>
                  <a:t>A</a:t>
                </a:r>
                <a14:m>
                  <m:oMath xmlns:m="http://schemas.openxmlformats.org/officeDocument/2006/math">
                    <m:bar>
                      <m:barPr>
                        <m:pos m:val="top"/>
                        <m:ctrlPr>
                          <a:rPr kumimoji="1" lang="en-US" altLang="zh-CN" sz="3200" i="1">
                            <a:latin typeface="Cambria Math"/>
                            <a:ea typeface="黑体" pitchFamily="49" charset="-122"/>
                            <a:cs typeface="Times New Roman" panose="02020603050405020304" pitchFamily="18" charset="0"/>
                            <a:sym typeface="Symbol" pitchFamily="18" charset="2"/>
                          </a:rPr>
                        </m:ctrlPr>
                      </m:barPr>
                      <m:e>
                        <m:r>
                          <a:rPr kumimoji="1" lang="en-US" altLang="zh-CN" sz="3200" b="0" i="1" smtClean="0">
                            <a:latin typeface="Cambria Math" panose="02040503050406030204" pitchFamily="18" charset="0"/>
                            <a:ea typeface="黑体" pitchFamily="49" charset="-122"/>
                            <a:cs typeface="Times New Roman" panose="02020603050405020304" pitchFamily="18" charset="0"/>
                            <a:sym typeface="Symbol" pitchFamily="18" charset="2"/>
                          </a:rPr>
                          <m:t>𝐵</m:t>
                        </m:r>
                      </m:e>
                    </m:bar>
                  </m:oMath>
                </a14:m>
                <a:r>
                  <a:rPr kumimoji="1" lang="en-US" altLang="zh-CN" sz="3200" i="1" dirty="0" smtClean="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 = A </a:t>
                </a:r>
                <a:r>
                  <a:rPr kumimoji="1" lang="en-US" altLang="zh-CN" sz="3200"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smtClean="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AB</a:t>
                </a:r>
                <a:r>
                  <a:rPr kumimoji="1" lang="en-US" altLang="zh-CN" sz="3200" dirty="0" smtClean="0">
                    <a:latin typeface="Times New Roman" panose="02020603050405020304" pitchFamily="18" charset="0"/>
                    <a:ea typeface="黑体" pitchFamily="49" charset="-122"/>
                    <a:cs typeface="Times New Roman" panose="02020603050405020304" pitchFamily="18" charset="0"/>
                    <a:sym typeface="Symbol" pitchFamily="18" charset="2"/>
                  </a:rPr>
                  <a:t>;</a:t>
                </a:r>
                <a:endParaRPr kumimoji="1" lang="en-US" altLang="zh-CN" sz="3200" dirty="0">
                  <a:latin typeface="Times New Roman" panose="02020603050405020304" pitchFamily="18" charset="0"/>
                  <a:ea typeface="黑体" pitchFamily="49" charset="-122"/>
                  <a:cs typeface="Times New Roman" panose="02020603050405020304" pitchFamily="18" charset="0"/>
                  <a:sym typeface="Symbol" pitchFamily="18" charset="2"/>
                </a:endParaRPr>
              </a:p>
            </p:txBody>
          </p:sp>
        </mc:Choice>
        <mc:Fallback xmlns="">
          <p:sp>
            <p:nvSpPr>
              <p:cNvPr id="15" name="Rectangle 1072"/>
              <p:cNvSpPr>
                <a:spLocks noRot="1" noChangeAspect="1" noMove="1" noResize="1" noEditPoints="1" noAdjustHandles="1" noChangeArrowheads="1" noChangeShapeType="1" noTextEdit="1"/>
              </p:cNvSpPr>
              <p:nvPr/>
            </p:nvSpPr>
            <p:spPr bwMode="auto">
              <a:xfrm>
                <a:off x="755576" y="3631109"/>
                <a:ext cx="4896544" cy="639662"/>
              </a:xfrm>
              <a:prstGeom prst="rect">
                <a:avLst/>
              </a:prstGeom>
              <a:blipFill rotWithShape="0">
                <a:blip r:embed="rId5" cstate="print"/>
                <a:stretch>
                  <a:fillRect l="-2864" t="-4762" b="-29524"/>
                </a:stretch>
              </a:blipFill>
              <a:ln w="9525">
                <a:noFill/>
                <a:miter lim="800000"/>
                <a:headEnd/>
                <a:tailEnd/>
              </a:ln>
            </p:spPr>
            <p:txBody>
              <a:bodyPr/>
              <a:lstStyle/>
              <a:p>
                <a:r>
                  <a:rPr lang="zh-CN" altLang="en-US">
                    <a:noFill/>
                  </a:rPr>
                  <a:t> </a:t>
                </a:r>
              </a:p>
            </p:txBody>
          </p:sp>
        </mc:Fallback>
      </mc:AlternateContent>
      <p:sp>
        <p:nvSpPr>
          <p:cNvPr id="17" name="Rectangle 1072"/>
          <p:cNvSpPr>
            <a:spLocks noChangeArrowheads="1"/>
          </p:cNvSpPr>
          <p:nvPr/>
        </p:nvSpPr>
        <p:spPr bwMode="auto">
          <a:xfrm>
            <a:off x="1259632" y="4351189"/>
            <a:ext cx="4896544" cy="584775"/>
          </a:xfrm>
          <a:prstGeom prst="rect">
            <a:avLst/>
          </a:prstGeom>
          <a:noFill/>
          <a:ln w="9525">
            <a:noFill/>
            <a:miter lim="800000"/>
            <a:headEnd/>
            <a:tailEnd/>
          </a:ln>
        </p:spPr>
        <p:txBody>
          <a:bodyPr wrap="square">
            <a:spAutoFit/>
          </a:bodyPr>
          <a:lstStyle/>
          <a:p>
            <a:pPr eaLnBrk="0" hangingPunct="0">
              <a:spcBef>
                <a:spcPct val="50000"/>
              </a:spcBef>
              <a:defRPr/>
            </a:pPr>
            <a:r>
              <a:rPr kumimoji="1" lang="en-US" altLang="zh-CN" sz="3200" dirty="0" smtClean="0">
                <a:latin typeface="Cambria Math" pitchFamily="18" charset="0"/>
                <a:ea typeface="黑体" pitchFamily="49" charset="-122"/>
                <a:cs typeface="Times New Roman" panose="02020603050405020304" pitchFamily="18" charset="0"/>
              </a:rPr>
              <a:t> </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A </a:t>
            </a:r>
            <a:r>
              <a:rPr kumimoji="1" lang="en-US" altLang="zh-CN" sz="3200" dirty="0" smtClean="0">
                <a:effectLst>
                  <a:outerShdw blurRad="38100" dist="38100" dir="2700000" algn="tl">
                    <a:srgbClr val="C0C0C0"/>
                  </a:outerShdw>
                </a:effectLst>
                <a:latin typeface="Cambria Math" pitchFamily="18" charset="0"/>
                <a:ea typeface="黑体" pitchFamily="49" charset="-122"/>
                <a:cs typeface="Times New Roman" panose="02020603050405020304" pitchFamily="18" charset="0"/>
                <a:sym typeface="Symbol" pitchFamily="18" charset="2"/>
              </a:rPr>
              <a:t>∪</a:t>
            </a:r>
            <a:r>
              <a:rPr kumimoji="1" lang="en-US" altLang="zh-CN" sz="3200" i="1" dirty="0">
                <a:latin typeface="Cambria Math" pitchFamily="18" charset="0"/>
                <a:ea typeface="黑体" pitchFamily="49" charset="-122"/>
                <a:cs typeface="Times New Roman" panose="02020603050405020304" pitchFamily="18" charset="0"/>
                <a:sym typeface="Symbol" pitchFamily="18" charset="2"/>
              </a:rPr>
              <a:t>B = </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A </a:t>
            </a:r>
            <a:r>
              <a:rPr kumimoji="1" lang="en-US" altLang="zh-CN" sz="3200" dirty="0" smtClean="0">
                <a:effectLst>
                  <a:outerShdw blurRad="38100" dist="38100" dir="2700000" algn="tl">
                    <a:srgbClr val="C0C0C0"/>
                  </a:outerShdw>
                </a:effectLst>
                <a:latin typeface="Cambria Math" pitchFamily="18" charset="0"/>
                <a:ea typeface="黑体" pitchFamily="49" charset="-122"/>
                <a:cs typeface="Times New Roman" panose="02020603050405020304" pitchFamily="18" charset="0"/>
                <a:sym typeface="Symbol" pitchFamily="18" charset="2"/>
              </a:rPr>
              <a:t>∪(</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B </a:t>
            </a:r>
            <a:r>
              <a:rPr kumimoji="1" lang="en-US" altLang="zh-CN" sz="3200" dirty="0">
                <a:latin typeface="Cambria Math"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3200" i="1" dirty="0" smtClean="0">
                <a:latin typeface="Cambria Math" pitchFamily="18" charset="0"/>
                <a:ea typeface="黑体" pitchFamily="49" charset="-122"/>
                <a:cs typeface="Times New Roman" panose="02020603050405020304" pitchFamily="18" charset="0"/>
                <a:sym typeface="Symbol" pitchFamily="18" charset="2"/>
              </a:rPr>
              <a:t>A</a:t>
            </a:r>
            <a:r>
              <a:rPr kumimoji="1" lang="en-US" altLang="zh-CN" sz="3200" dirty="0" smtClean="0">
                <a:latin typeface="Cambria Math" pitchFamily="18" charset="0"/>
                <a:ea typeface="黑体" pitchFamily="49" charset="-122"/>
                <a:cs typeface="Times New Roman" panose="02020603050405020304" pitchFamily="18" charset="0"/>
                <a:sym typeface="Symbol" pitchFamily="18" charset="2"/>
              </a:rPr>
              <a:t>)</a:t>
            </a:r>
            <a:endParaRPr kumimoji="1" lang="en-US" altLang="zh-CN" sz="3200" dirty="0">
              <a:latin typeface="Cambria Math" pitchFamily="18" charset="0"/>
              <a:ea typeface="黑体" pitchFamily="49" charset="-122"/>
              <a:cs typeface="Times New Roman" panose="02020603050405020304" pitchFamily="18" charset="0"/>
              <a:sym typeface="Symbol" pitchFamily="18" charset="2"/>
            </a:endParaRPr>
          </a:p>
        </p:txBody>
      </p:sp>
      <mc:AlternateContent xmlns:mc="http://schemas.openxmlformats.org/markup-compatibility/2006" xmlns:a14="http://schemas.microsoft.com/office/drawing/2010/main">
        <mc:Choice Requires="a14">
          <p:sp>
            <p:nvSpPr>
              <p:cNvPr id="18" name="Rectangle 1072"/>
              <p:cNvSpPr>
                <a:spLocks noChangeArrowheads="1"/>
              </p:cNvSpPr>
              <p:nvPr/>
            </p:nvSpPr>
            <p:spPr bwMode="auto">
              <a:xfrm>
                <a:off x="755576" y="5111934"/>
                <a:ext cx="2304256" cy="765338"/>
              </a:xfrm>
              <a:prstGeom prst="rect">
                <a:avLst/>
              </a:prstGeom>
              <a:noFill/>
              <a:ln w="9525">
                <a:noFill/>
                <a:miter lim="800000"/>
                <a:headEnd/>
                <a:tailEnd/>
              </a:ln>
            </p:spPr>
            <p:txBody>
              <a:bodyPr wrap="square">
                <a:spAutoFit/>
              </a:bodyPr>
              <a:lstStyle/>
              <a:p>
                <a:pPr marL="514350" indent="-514350">
                  <a:spcBef>
                    <a:spcPct val="50000"/>
                  </a:spcBef>
                  <a:buFont typeface="Wingdings" panose="05000000000000000000" pitchFamily="2" charset="2"/>
                  <a:buChar char="l"/>
                </a:pPr>
                <a:r>
                  <a:rPr kumimoji="1" lang="en-US" altLang="zh-CN" sz="3200" dirty="0" smtClean="0">
                    <a:latin typeface="Times New Roman" panose="02020603050405020304" pitchFamily="18" charset="0"/>
                    <a:ea typeface="黑体" pitchFamily="49" charset="-122"/>
                    <a:cs typeface="Times New Roman" panose="02020603050405020304" pitchFamily="18" charset="0"/>
                  </a:rPr>
                  <a:t> </a:t>
                </a:r>
                <a14:m>
                  <m:oMath xmlns:m="http://schemas.openxmlformats.org/officeDocument/2006/math">
                    <m:bar>
                      <m:barPr>
                        <m:pos m:val="top"/>
                        <m:ctrlPr>
                          <a:rPr kumimoji="1" lang="en-US" altLang="zh-CN" sz="3200" i="1" smtClean="0">
                            <a:latin typeface="Cambria Math"/>
                            <a:ea typeface="黑体" pitchFamily="49" charset="-122"/>
                            <a:cs typeface="Times New Roman" panose="02020603050405020304" pitchFamily="18" charset="0"/>
                          </a:rPr>
                        </m:ctrlPr>
                      </m:barPr>
                      <m:e>
                        <m:bar>
                          <m:barPr>
                            <m:pos m:val="top"/>
                            <m:ctrlPr>
                              <a:rPr kumimoji="1" lang="en-US" altLang="zh-CN" sz="3200" i="1" smtClean="0">
                                <a:latin typeface="Cambria Math"/>
                                <a:ea typeface="黑体" pitchFamily="49" charset="-122"/>
                                <a:cs typeface="Times New Roman" panose="02020603050405020304" pitchFamily="18" charset="0"/>
                              </a:rPr>
                            </m:ctrlPr>
                          </m:barPr>
                          <m:e>
                            <m:r>
                              <a:rPr kumimoji="1" lang="en-US" altLang="zh-CN" sz="3200" b="0" i="1" smtClean="0">
                                <a:latin typeface="Cambria Math" panose="02040503050406030204" pitchFamily="18" charset="0"/>
                                <a:ea typeface="黑体" pitchFamily="49" charset="-122"/>
                                <a:cs typeface="Times New Roman" panose="02020603050405020304" pitchFamily="18" charset="0"/>
                              </a:rPr>
                              <m:t>𝐴</m:t>
                            </m:r>
                          </m:e>
                        </m:bar>
                      </m:e>
                    </m:bar>
                  </m:oMath>
                </a14:m>
                <a:r>
                  <a:rPr kumimoji="1" lang="en-US" altLang="zh-CN" sz="3200" i="1" dirty="0">
                    <a:latin typeface="Times New Roman" panose="02020603050405020304" pitchFamily="18" charset="0"/>
                    <a:ea typeface="黑体" pitchFamily="49" charset="-122"/>
                    <a:cs typeface="Times New Roman" panose="02020603050405020304" pitchFamily="18" charset="0"/>
                  </a:rPr>
                  <a:t> </a:t>
                </a:r>
                <a:r>
                  <a:rPr kumimoji="1" lang="en-US" altLang="zh-CN" sz="3200" i="1" dirty="0" smtClean="0">
                    <a:latin typeface="Times New Roman" panose="02020603050405020304" pitchFamily="18" charset="0"/>
                    <a:ea typeface="黑体" pitchFamily="49" charset="-122"/>
                    <a:cs typeface="Times New Roman" panose="02020603050405020304" pitchFamily="18" charset="0"/>
                    <a:sym typeface="Symbol" pitchFamily="18" charset="2"/>
                  </a:rPr>
                  <a:t>=A</a:t>
                </a:r>
                <a:r>
                  <a:rPr lang="zh-CN" altLang="en-US" sz="3200" dirty="0" smtClean="0">
                    <a:latin typeface="Times New Roman" pitchFamily="18" charset="0"/>
                    <a:ea typeface="黑体" pitchFamily="49" charset="-122"/>
                    <a:cs typeface="Times New Roman" pitchFamily="18" charset="0"/>
                    <a:sym typeface="Symbol" panose="05050102010706020507" pitchFamily="18" charset="2"/>
                  </a:rPr>
                  <a:t> </a:t>
                </a:r>
                <a:r>
                  <a:rPr lang="en-US" altLang="zh-CN" sz="3200" dirty="0" smtClean="0">
                    <a:latin typeface="Times New Roman" pitchFamily="18" charset="0"/>
                    <a:ea typeface="黑体" pitchFamily="49" charset="-122"/>
                    <a:cs typeface="Times New Roman" pitchFamily="18" charset="0"/>
                    <a:sym typeface="Symbol" panose="05050102010706020507" pitchFamily="18" charset="2"/>
                  </a:rPr>
                  <a:t>;</a:t>
                </a:r>
                <a:endParaRPr kumimoji="1" lang="en-US" altLang="zh-CN" sz="3200" i="1" dirty="0">
                  <a:latin typeface="Times New Roman" panose="02020603050405020304" pitchFamily="18" charset="0"/>
                  <a:ea typeface="黑体" pitchFamily="49" charset="-122"/>
                  <a:cs typeface="Times New Roman" panose="02020603050405020304" pitchFamily="18" charset="0"/>
                </a:endParaRPr>
              </a:p>
            </p:txBody>
          </p:sp>
        </mc:Choice>
        <mc:Fallback xmlns="">
          <p:sp>
            <p:nvSpPr>
              <p:cNvPr id="18" name="Rectangle 1072"/>
              <p:cNvSpPr>
                <a:spLocks noRot="1" noChangeAspect="1" noMove="1" noResize="1" noEditPoints="1" noAdjustHandles="1" noChangeArrowheads="1" noChangeShapeType="1" noTextEdit="1"/>
              </p:cNvSpPr>
              <p:nvPr/>
            </p:nvSpPr>
            <p:spPr bwMode="auto">
              <a:xfrm>
                <a:off x="755576" y="5111934"/>
                <a:ext cx="2304256" cy="765338"/>
              </a:xfrm>
              <a:prstGeom prst="rect">
                <a:avLst/>
              </a:prstGeom>
              <a:blipFill rotWithShape="0">
                <a:blip r:embed="rId6" cstate="print"/>
                <a:stretch>
                  <a:fillRect l="-6085" b="-2560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81571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animBg="1"/>
      <p:bldP spid="17" grpId="0"/>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22</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graphicFrame>
        <p:nvGraphicFramePr>
          <p:cNvPr id="7" name="内容占位符 9"/>
          <p:cNvGraphicFramePr>
            <a:graphicFrameLocks/>
          </p:cNvGraphicFramePr>
          <p:nvPr>
            <p:extLst>
              <p:ext uri="{D42A27DB-BD31-4B8C-83A1-F6EECF244321}">
                <p14:modId xmlns:p14="http://schemas.microsoft.com/office/powerpoint/2010/main" val="614072505"/>
              </p:ext>
            </p:extLst>
          </p:nvPr>
        </p:nvGraphicFramePr>
        <p:xfrm>
          <a:off x="179513" y="312223"/>
          <a:ext cx="8784976" cy="6064680"/>
        </p:xfrm>
        <a:graphic>
          <a:graphicData uri="http://schemas.openxmlformats.org/drawingml/2006/table">
            <a:tbl>
              <a:tblPr firstRow="1">
                <a:tableStyleId>{5C22544A-7EE6-4342-B048-85BDC9FD1C3A}</a:tableStyleId>
              </a:tblPr>
              <a:tblGrid>
                <a:gridCol w="1584175"/>
                <a:gridCol w="3960440"/>
                <a:gridCol w="3240361"/>
              </a:tblGrid>
              <a:tr h="720000">
                <a:tc>
                  <a:txBody>
                    <a:bodyPr/>
                    <a:lstStyle/>
                    <a:p>
                      <a:pPr algn="ctr">
                        <a:spcAft>
                          <a:spcPts val="0"/>
                        </a:spcAft>
                      </a:pPr>
                      <a:r>
                        <a:rPr lang="zh-CN" sz="2800" b="1" kern="100" cap="none" spc="0" dirty="0">
                          <a:ln w="6600">
                            <a:solidFill>
                              <a:schemeClr val="accent2"/>
                            </a:solidFill>
                            <a:prstDash val="solid"/>
                          </a:ln>
                          <a:solidFill>
                            <a:srgbClr val="FFFFFF"/>
                          </a:solidFill>
                          <a:effectLst>
                            <a:outerShdw dist="38100" dir="2700000" algn="tl" rotWithShape="0">
                              <a:schemeClr val="accent2"/>
                            </a:outerShdw>
                          </a:effectLst>
                          <a:latin typeface="黑体" panose="02010609060101010101" pitchFamily="49" charset="-122"/>
                          <a:ea typeface="黑体" panose="02010609060101010101" pitchFamily="49" charset="-122"/>
                        </a:rPr>
                        <a:t>记号</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spcAft>
                          <a:spcPts val="0"/>
                        </a:spcAft>
                      </a:pPr>
                      <a:r>
                        <a:rPr lang="zh-CN" sz="2800" b="1" kern="100" cap="none" spc="0" dirty="0">
                          <a:ln w="6600">
                            <a:solidFill>
                              <a:schemeClr val="accent2"/>
                            </a:solidFill>
                            <a:prstDash val="solid"/>
                          </a:ln>
                          <a:solidFill>
                            <a:srgbClr val="FFFFFF"/>
                          </a:solidFill>
                          <a:effectLst>
                            <a:outerShdw dist="38100" dir="2700000" algn="tl" rotWithShape="0">
                              <a:schemeClr val="accent2"/>
                            </a:outerShdw>
                          </a:effectLst>
                          <a:latin typeface="黑体" panose="02010609060101010101" pitchFamily="49" charset="-122"/>
                          <a:ea typeface="黑体" panose="02010609060101010101" pitchFamily="49" charset="-122"/>
                        </a:rPr>
                        <a:t>概率论</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spcAft>
                          <a:spcPts val="0"/>
                        </a:spcAft>
                      </a:pPr>
                      <a:r>
                        <a:rPr lang="zh-CN" sz="2800" b="1" kern="100" cap="none" spc="0" dirty="0">
                          <a:ln w="6600">
                            <a:solidFill>
                              <a:schemeClr val="accent2"/>
                            </a:solidFill>
                            <a:prstDash val="solid"/>
                          </a:ln>
                          <a:solidFill>
                            <a:srgbClr val="FFFFFF"/>
                          </a:solidFill>
                          <a:effectLst>
                            <a:outerShdw dist="38100" dir="2700000" algn="tl" rotWithShape="0">
                              <a:schemeClr val="accent2"/>
                            </a:outerShdw>
                          </a:effectLst>
                          <a:latin typeface="黑体" panose="02010609060101010101" pitchFamily="49" charset="-122"/>
                          <a:ea typeface="黑体" panose="02010609060101010101" pitchFamily="49" charset="-122"/>
                        </a:rPr>
                        <a:t>集合论</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485880">
                <a:tc>
                  <a:txBody>
                    <a:bodyPr/>
                    <a:lstStyle/>
                    <a:p>
                      <a:pPr algn="ctr">
                        <a:spcAft>
                          <a:spcPts val="0"/>
                        </a:spcAft>
                      </a:pPr>
                      <a:r>
                        <a:rPr lang="en-US" sz="2800" b="0" i="1" kern="100" dirty="0">
                          <a:effectLst/>
                          <a:latin typeface="Cambria Math" pitchFamily="18" charset="0"/>
                          <a:ea typeface="黑体" panose="02010609060101010101" pitchFamily="49" charset="-122"/>
                          <a:cs typeface="Times New Roman" panose="02020603050405020304" pitchFamily="18" charset="0"/>
                        </a:rPr>
                        <a:t>S</a:t>
                      </a:r>
                      <a:endParaRPr lang="zh-CN" sz="2800" b="0" i="1"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样本空间</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algn="ctr">
                        <a:spcAft>
                          <a:spcPts val="0"/>
                        </a:spcAft>
                      </a:pPr>
                      <a:r>
                        <a:rPr lang="zh-CN" sz="2400" b="0" kern="100">
                          <a:effectLst/>
                          <a:latin typeface="黑体" panose="02010609060101010101" pitchFamily="49" charset="-122"/>
                          <a:ea typeface="黑体" panose="02010609060101010101" pitchFamily="49" charset="-122"/>
                        </a:rPr>
                        <a:t>全集</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r>
              <a:tr h="485880">
                <a:tc>
                  <a:txBody>
                    <a:bodyPr/>
                    <a:lstStyle/>
                    <a:p>
                      <a:pPr algn="ctr">
                        <a:spcAft>
                          <a:spcPts val="0"/>
                        </a:spcAft>
                      </a:pPr>
                      <a:r>
                        <a:rPr lang="en-US" sz="2800" b="0" i="0" kern="100" dirty="0">
                          <a:effectLst/>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endParaRPr lang="zh-CN" sz="2800" b="0" i="0"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不可能事件</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空集</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r>
              <a:tr h="485880">
                <a:tc>
                  <a:txBody>
                    <a:bodyPr/>
                    <a:lstStyle/>
                    <a:p>
                      <a:pPr algn="ctr">
                        <a:spcAft>
                          <a:spcPts val="0"/>
                        </a:spcAft>
                      </a:pPr>
                      <a:r>
                        <a:rPr lang="en-US" sz="2800" b="0" i="1" kern="100" dirty="0">
                          <a:effectLst/>
                          <a:latin typeface="Cambria Math" pitchFamily="18" charset="0"/>
                          <a:ea typeface="黑体" panose="02010609060101010101" pitchFamily="49" charset="-122"/>
                          <a:cs typeface="Times New Roman" panose="02020603050405020304" pitchFamily="18" charset="0"/>
                        </a:rPr>
                        <a:t>e</a:t>
                      </a:r>
                      <a:endParaRPr lang="zh-CN" sz="2800" b="0" i="1"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基本事件</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algn="ctr">
                        <a:spcAft>
                          <a:spcPts val="0"/>
                        </a:spcAft>
                      </a:pPr>
                      <a:r>
                        <a:rPr lang="zh-CN" altLang="en-US" sz="2400" b="0" kern="100" dirty="0" smtClean="0">
                          <a:effectLst/>
                          <a:latin typeface="黑体" panose="02010609060101010101" pitchFamily="49" charset="-122"/>
                          <a:ea typeface="黑体" panose="02010609060101010101" pitchFamily="49" charset="-122"/>
                        </a:rPr>
                        <a:t>单点集</a:t>
                      </a:r>
                      <a:endParaRPr lang="zh-CN" sz="2400" b="0" kern="100" dirty="0">
                        <a:effectLst/>
                        <a:latin typeface="黑体" panose="02010609060101010101" pitchFamily="49" charset="-122"/>
                        <a:ea typeface="黑体" panose="02010609060101010101" pitchFamily="49" charset="-122"/>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r>
              <a:tr h="485880">
                <a:tc>
                  <a:txBody>
                    <a:bodyPr/>
                    <a:lstStyle/>
                    <a:p>
                      <a:pPr algn="ctr">
                        <a:spcAft>
                          <a:spcPts val="0"/>
                        </a:spcAft>
                      </a:pPr>
                      <a:r>
                        <a:rPr lang="en-US" sz="2800" b="0" i="1" kern="100" dirty="0">
                          <a:effectLst/>
                          <a:latin typeface="Cambria Math" pitchFamily="18" charset="0"/>
                          <a:ea typeface="黑体" panose="02010609060101010101" pitchFamily="49" charset="-122"/>
                          <a:cs typeface="Times New Roman" panose="02020603050405020304" pitchFamily="18" charset="0"/>
                        </a:rPr>
                        <a:t>A</a:t>
                      </a:r>
                      <a:endParaRPr lang="zh-CN" sz="2800" b="0" i="1"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事件</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子集</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r>
              <a:tr h="485880">
                <a:tc>
                  <a:txBody>
                    <a:bodyPr/>
                    <a:lstStyle/>
                    <a:p>
                      <a:endParaRPr lang="zh-CN" dirty="0"/>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blipFill rotWithShape="0">
                      <a:blip r:embed="rId2"/>
                      <a:stretch>
                        <a:fillRect t="-547500" r="-455000" b="-637500"/>
                      </a:stretch>
                    </a:blipFill>
                  </a:tcPr>
                </a:tc>
                <a:tc>
                  <a:txBody>
                    <a:bodyPr/>
                    <a:lstStyle/>
                    <a:p>
                      <a:pPr algn="ctr">
                        <a:spcAft>
                          <a:spcPts val="0"/>
                        </a:spcAft>
                      </a:pPr>
                      <a:r>
                        <a:rPr lang="en-US" sz="2400" b="0" i="1" kern="100" dirty="0" smtClean="0">
                          <a:effectLst/>
                          <a:latin typeface="Cambria Math" pitchFamily="18" charset="0"/>
                          <a:ea typeface="黑体" panose="02010609060101010101" pitchFamily="49" charset="-122"/>
                          <a:cs typeface="Times New Roman" panose="02020603050405020304" pitchFamily="18" charset="0"/>
                        </a:rPr>
                        <a:t>A </a:t>
                      </a:r>
                      <a:r>
                        <a:rPr lang="zh-CN" sz="2400" b="0" kern="100" dirty="0" smtClean="0">
                          <a:effectLst/>
                          <a:latin typeface="黑体" panose="02010609060101010101" pitchFamily="49" charset="-122"/>
                          <a:ea typeface="黑体" panose="02010609060101010101" pitchFamily="49" charset="-122"/>
                        </a:rPr>
                        <a:t>的</a:t>
                      </a:r>
                      <a:r>
                        <a:rPr lang="zh-CN" sz="2400" b="0" kern="100" dirty="0">
                          <a:effectLst/>
                          <a:latin typeface="黑体" panose="02010609060101010101" pitchFamily="49" charset="-122"/>
                          <a:ea typeface="黑体" panose="02010609060101010101" pitchFamily="49" charset="-122"/>
                        </a:rPr>
                        <a:t>对立事件</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algn="ctr">
                        <a:spcAft>
                          <a:spcPts val="0"/>
                        </a:spcAft>
                      </a:pPr>
                      <a:r>
                        <a:rPr lang="en-US" sz="2400" b="0" i="1" kern="100" dirty="0" smtClean="0">
                          <a:effectLst/>
                          <a:latin typeface="Cambria Math" pitchFamily="18" charset="0"/>
                          <a:ea typeface="黑体" panose="02010609060101010101" pitchFamily="49" charset="-122"/>
                          <a:cs typeface="Times New Roman" panose="02020603050405020304" pitchFamily="18" charset="0"/>
                        </a:rPr>
                        <a:t>A </a:t>
                      </a:r>
                      <a:r>
                        <a:rPr lang="zh-CN" sz="2400" b="0" kern="100" dirty="0" smtClean="0">
                          <a:effectLst/>
                          <a:latin typeface="黑体" panose="02010609060101010101" pitchFamily="49" charset="-122"/>
                          <a:ea typeface="黑体" panose="02010609060101010101" pitchFamily="49" charset="-122"/>
                        </a:rPr>
                        <a:t>的</a:t>
                      </a:r>
                      <a:r>
                        <a:rPr lang="zh-CN" sz="2400" b="0" kern="100" dirty="0">
                          <a:effectLst/>
                          <a:latin typeface="黑体" panose="02010609060101010101" pitchFamily="49" charset="-122"/>
                          <a:ea typeface="黑体" panose="02010609060101010101" pitchFamily="49" charset="-122"/>
                        </a:rPr>
                        <a:t>余集</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r>
              <a:tr h="485880">
                <a:tc>
                  <a:txBody>
                    <a:bodyPr/>
                    <a:lstStyle/>
                    <a:p>
                      <a:pPr algn="ctr">
                        <a:spcAft>
                          <a:spcPts val="0"/>
                        </a:spcAft>
                      </a:pPr>
                      <a:r>
                        <a:rPr lang="en-US" sz="2800" b="0" i="1" kern="100" dirty="0" smtClean="0">
                          <a:effectLst/>
                          <a:latin typeface="Cambria Math" pitchFamily="18" charset="0"/>
                          <a:ea typeface="黑体" panose="02010609060101010101" pitchFamily="49" charset="-122"/>
                          <a:cs typeface="Times New Roman" panose="02020603050405020304" pitchFamily="18" charset="0"/>
                        </a:rPr>
                        <a:t>A </a:t>
                      </a:r>
                      <a:r>
                        <a:rPr lang="en-US" sz="2800" b="0" i="0" kern="100" dirty="0" smtClean="0">
                          <a:effectLst/>
                          <a:latin typeface="Cambria Math" pitchFamily="18" charset="0"/>
                          <a:ea typeface="黑体" panose="02010609060101010101" pitchFamily="49" charset="-122"/>
                          <a:cs typeface="Times New Roman" panose="02020603050405020304" pitchFamily="18" charset="0"/>
                          <a:sym typeface="Symbol" panose="05050102010706020507" pitchFamily="18" charset="2"/>
                        </a:rPr>
                        <a:t> </a:t>
                      </a:r>
                      <a:r>
                        <a:rPr lang="en-US" sz="2800" b="0" i="1" kern="100" dirty="0" smtClean="0">
                          <a:effectLst/>
                          <a:latin typeface="Cambria Math" pitchFamily="18" charset="0"/>
                          <a:ea typeface="黑体" panose="02010609060101010101" pitchFamily="49" charset="-122"/>
                          <a:cs typeface="Times New Roman" panose="02020603050405020304" pitchFamily="18" charset="0"/>
                        </a:rPr>
                        <a:t>B</a:t>
                      </a:r>
                      <a:endParaRPr lang="zh-CN" sz="2800" b="0" i="1"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事</a:t>
                      </a:r>
                      <a:r>
                        <a:rPr lang="zh-CN" sz="2400" b="0" i="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件</a:t>
                      </a:r>
                      <a:r>
                        <a:rPr lang="en-US" altLang="zh-CN" sz="2400" b="0" i="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en-US" altLang="zh-CN"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A</a:t>
                      </a:r>
                      <a:r>
                        <a:rPr lang="en-US" altLang="zh-CN" sz="2400" b="0" i="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i="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发</a:t>
                      </a:r>
                      <a:r>
                        <a:rPr lang="zh-CN" sz="2400" b="0" i="0" kern="100" dirty="0">
                          <a:solidFill>
                            <a:schemeClr val="dk1"/>
                          </a:solidFill>
                          <a:effectLst/>
                          <a:latin typeface="Cambria Math" pitchFamily="18" charset="0"/>
                          <a:ea typeface="黑体" panose="02010609060101010101" pitchFamily="49" charset="-122"/>
                          <a:cs typeface="Times New Roman" panose="02020603050405020304" pitchFamily="18" charset="0"/>
                        </a:rPr>
                        <a:t>生导致事</a:t>
                      </a:r>
                      <a:r>
                        <a:rPr lang="zh-CN" sz="2400" b="0" i="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件</a:t>
                      </a:r>
                      <a:r>
                        <a:rPr lang="en-US" altLang="zh-CN" sz="2400" b="0" i="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B</a:t>
                      </a:r>
                      <a:r>
                        <a:rPr lang="en-US" sz="2400" b="0" i="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i="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发</a:t>
                      </a:r>
                      <a:r>
                        <a:rPr lang="zh-CN" sz="2400" b="0" i="0" kern="100" dirty="0">
                          <a:solidFill>
                            <a:schemeClr val="dk1"/>
                          </a:solidFill>
                          <a:effectLst/>
                          <a:latin typeface="Cambria Math" pitchFamily="18" charset="0"/>
                          <a:ea typeface="黑体" panose="02010609060101010101" pitchFamily="49" charset="-122"/>
                          <a:cs typeface="Times New Roman" panose="02020603050405020304" pitchFamily="18" charset="0"/>
                        </a:rPr>
                        <a:t>生</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en-US" sz="2400" b="0" i="1" kern="100" dirty="0" smtClean="0">
                          <a:effectLst/>
                          <a:latin typeface="Cambria Math" pitchFamily="18" charset="0"/>
                          <a:ea typeface="黑体" panose="02010609060101010101" pitchFamily="49" charset="-122"/>
                          <a:cs typeface="Times New Roman" panose="02020603050405020304" pitchFamily="18" charset="0"/>
                        </a:rPr>
                        <a:t>A</a:t>
                      </a:r>
                      <a:r>
                        <a:rPr lang="en-US" sz="2400" b="0" kern="100" dirty="0" smtClean="0">
                          <a:effectLst/>
                          <a:latin typeface="Cambria Math" pitchFamily="18" charset="0"/>
                          <a:ea typeface="黑体" panose="02010609060101010101" pitchFamily="49" charset="-122"/>
                          <a:cs typeface="Times New Roman" panose="02020603050405020304" pitchFamily="18" charset="0"/>
                        </a:rPr>
                        <a:t> </a:t>
                      </a:r>
                      <a:r>
                        <a:rPr lang="zh-CN" sz="2400" b="0" kern="100" dirty="0" smtClean="0">
                          <a:effectLst/>
                          <a:latin typeface="Cambria Math" pitchFamily="18" charset="0"/>
                          <a:ea typeface="黑体" panose="02010609060101010101" pitchFamily="49" charset="-122"/>
                          <a:cs typeface="Times New Roman" panose="02020603050405020304" pitchFamily="18" charset="0"/>
                        </a:rPr>
                        <a:t>是</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effectLst/>
                          <a:latin typeface="Cambria Math" pitchFamily="18" charset="0"/>
                          <a:ea typeface="黑体" panose="02010609060101010101" pitchFamily="49" charset="-122"/>
                          <a:cs typeface="Times New Roman" panose="02020603050405020304" pitchFamily="18" charset="0"/>
                        </a:rPr>
                        <a:t>B</a:t>
                      </a:r>
                      <a:r>
                        <a:rPr lang="en-US" sz="2400" b="0" kern="100" dirty="0" smtClean="0">
                          <a:effectLst/>
                          <a:latin typeface="Cambria Math" pitchFamily="18" charset="0"/>
                          <a:ea typeface="黑体" panose="02010609060101010101" pitchFamily="49" charset="-122"/>
                          <a:cs typeface="Times New Roman" panose="02020603050405020304" pitchFamily="18" charset="0"/>
                        </a:rPr>
                        <a:t> </a:t>
                      </a:r>
                      <a:r>
                        <a:rPr lang="zh-CN" sz="2400" b="0" kern="100" dirty="0" smtClean="0">
                          <a:effectLst/>
                          <a:latin typeface="黑体" panose="02010609060101010101" pitchFamily="49" charset="-122"/>
                          <a:ea typeface="黑体" panose="02010609060101010101" pitchFamily="49" charset="-122"/>
                        </a:rPr>
                        <a:t>的</a:t>
                      </a:r>
                      <a:r>
                        <a:rPr lang="zh-CN" sz="2400" b="0" kern="100" dirty="0">
                          <a:effectLst/>
                          <a:latin typeface="黑体" panose="02010609060101010101" pitchFamily="49" charset="-122"/>
                          <a:ea typeface="黑体" panose="02010609060101010101" pitchFamily="49" charset="-122"/>
                        </a:rPr>
                        <a:t>子集</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r>
              <a:tr h="485880">
                <a:tc>
                  <a:txBody>
                    <a:bodyPr/>
                    <a:lstStyle/>
                    <a:p>
                      <a:pPr algn="ctr">
                        <a:spcAft>
                          <a:spcPts val="0"/>
                        </a:spcAft>
                      </a:pPr>
                      <a:r>
                        <a:rPr lang="en-US" sz="2800" b="0" i="1" kern="100" dirty="0" smtClean="0">
                          <a:effectLst/>
                          <a:latin typeface="Cambria Math" pitchFamily="18" charset="0"/>
                          <a:ea typeface="黑体" panose="02010609060101010101" pitchFamily="49" charset="-122"/>
                          <a:cs typeface="Times New Roman" panose="02020603050405020304" pitchFamily="18" charset="0"/>
                        </a:rPr>
                        <a:t>A </a:t>
                      </a:r>
                      <a:r>
                        <a:rPr lang="en-US" sz="2800" b="0" i="0" kern="100" dirty="0" smtClean="0">
                          <a:effectLst/>
                          <a:latin typeface="Cambria Math" pitchFamily="18" charset="0"/>
                          <a:ea typeface="黑体" panose="02010609060101010101" pitchFamily="49" charset="-122"/>
                          <a:cs typeface="Times New Roman" panose="02020603050405020304" pitchFamily="18" charset="0"/>
                        </a:rPr>
                        <a:t>=</a:t>
                      </a:r>
                      <a:r>
                        <a:rPr lang="en-US" sz="2800" b="0" i="1" kern="100" dirty="0" smtClean="0">
                          <a:effectLst/>
                          <a:latin typeface="Cambria Math" pitchFamily="18" charset="0"/>
                          <a:ea typeface="黑体" panose="02010609060101010101" pitchFamily="49" charset="-122"/>
                          <a:cs typeface="Times New Roman" panose="02020603050405020304" pitchFamily="18" charset="0"/>
                        </a:rPr>
                        <a:t> B</a:t>
                      </a:r>
                      <a:endParaRPr lang="zh-CN" sz="2800" b="0" i="1"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事</a:t>
                      </a:r>
                      <a:r>
                        <a:rPr lang="zh-CN" sz="2400" b="0" kern="100" dirty="0" smtClean="0">
                          <a:effectLst/>
                          <a:latin typeface="Cambria Math" pitchFamily="18" charset="0"/>
                          <a:ea typeface="黑体" panose="02010609060101010101" pitchFamily="49" charset="-122"/>
                          <a:cs typeface="Times New Roman" panose="02020603050405020304" pitchFamily="18" charset="0"/>
                        </a:rPr>
                        <a:t>件</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altLang="zh-CN" sz="2400" b="0" i="1" kern="100" dirty="0" smtClean="0">
                          <a:effectLst/>
                          <a:latin typeface="Cambria Math" pitchFamily="18" charset="0"/>
                          <a:ea typeface="黑体" panose="02010609060101010101" pitchFamily="49" charset="-122"/>
                          <a:cs typeface="Times New Roman" panose="02020603050405020304" pitchFamily="18" charset="0"/>
                        </a:rPr>
                        <a:t>A </a:t>
                      </a:r>
                      <a:r>
                        <a:rPr lang="zh-CN" sz="2400" b="0" kern="100" dirty="0" smtClean="0">
                          <a:effectLst/>
                          <a:latin typeface="Cambria Math" pitchFamily="18" charset="0"/>
                          <a:ea typeface="黑体" panose="02010609060101010101" pitchFamily="49" charset="-122"/>
                          <a:cs typeface="Times New Roman" panose="02020603050405020304" pitchFamily="18" charset="0"/>
                        </a:rPr>
                        <a:t>与</a:t>
                      </a:r>
                      <a:r>
                        <a:rPr lang="zh-CN" sz="2400" b="0" kern="100" dirty="0">
                          <a:effectLst/>
                          <a:latin typeface="Cambria Math" pitchFamily="18" charset="0"/>
                          <a:ea typeface="黑体" panose="02010609060101010101" pitchFamily="49" charset="-122"/>
                          <a:cs typeface="Times New Roman" panose="02020603050405020304" pitchFamily="18" charset="0"/>
                        </a:rPr>
                        <a:t>事</a:t>
                      </a:r>
                      <a:r>
                        <a:rPr lang="zh-CN" sz="2400" b="0" kern="100" dirty="0" smtClean="0">
                          <a:effectLst/>
                          <a:latin typeface="Cambria Math" pitchFamily="18" charset="0"/>
                          <a:ea typeface="黑体" panose="02010609060101010101" pitchFamily="49" charset="-122"/>
                          <a:cs typeface="Times New Roman" panose="02020603050405020304" pitchFamily="18" charset="0"/>
                        </a:rPr>
                        <a:t>件</a:t>
                      </a:r>
                      <a:r>
                        <a:rPr lang="en-US" altLang="zh-CN" sz="2400" b="0" i="1" kern="100" dirty="0" smtClean="0">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effectLst/>
                          <a:latin typeface="Cambria Math" pitchFamily="18" charset="0"/>
                          <a:ea typeface="黑体" panose="02010609060101010101" pitchFamily="49" charset="-122"/>
                          <a:cs typeface="Times New Roman" panose="02020603050405020304" pitchFamily="18" charset="0"/>
                        </a:rPr>
                        <a:t>B</a:t>
                      </a:r>
                      <a:r>
                        <a:rPr lang="en-US" sz="2400" b="0" kern="100" dirty="0" smtClean="0">
                          <a:effectLst/>
                          <a:latin typeface="Cambria Math" pitchFamily="18" charset="0"/>
                          <a:ea typeface="黑体" panose="02010609060101010101" pitchFamily="49" charset="-122"/>
                          <a:cs typeface="Times New Roman" panose="02020603050405020304" pitchFamily="18" charset="0"/>
                        </a:rPr>
                        <a:t> </a:t>
                      </a:r>
                      <a:r>
                        <a:rPr lang="zh-CN" sz="2400" b="0" kern="100" dirty="0" smtClean="0">
                          <a:effectLst/>
                          <a:latin typeface="Cambria Math" pitchFamily="18" charset="0"/>
                          <a:ea typeface="黑体" panose="02010609060101010101" pitchFamily="49" charset="-122"/>
                          <a:cs typeface="Times New Roman" panose="02020603050405020304" pitchFamily="18" charset="0"/>
                        </a:rPr>
                        <a:t>相</a:t>
                      </a:r>
                      <a:r>
                        <a:rPr lang="zh-CN" sz="2400" b="0" kern="100" dirty="0">
                          <a:effectLst/>
                          <a:latin typeface="黑体" panose="02010609060101010101" pitchFamily="49" charset="-122"/>
                          <a:ea typeface="黑体" panose="02010609060101010101" pitchFamily="49" charset="-122"/>
                        </a:rPr>
                        <a:t>等</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algn="ctr">
                        <a:spcAft>
                          <a:spcPts val="0"/>
                        </a:spcAft>
                      </a:pP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A</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与</a:t>
                      </a:r>
                      <a:r>
                        <a:rPr lang="en-US" alt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B</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effectLst/>
                          <a:latin typeface="黑体" panose="02010609060101010101" pitchFamily="49" charset="-122"/>
                          <a:ea typeface="黑体" panose="02010609060101010101" pitchFamily="49" charset="-122"/>
                        </a:rPr>
                        <a:t>的</a:t>
                      </a:r>
                      <a:r>
                        <a:rPr lang="zh-CN" sz="2400" b="0" kern="100" dirty="0">
                          <a:effectLst/>
                          <a:latin typeface="黑体" panose="02010609060101010101" pitchFamily="49" charset="-122"/>
                          <a:ea typeface="黑体" panose="02010609060101010101" pitchFamily="49" charset="-122"/>
                        </a:rPr>
                        <a:t>相等</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r>
              <a:tr h="485880">
                <a:tc>
                  <a:txBody>
                    <a:bodyPr/>
                    <a:lstStyle/>
                    <a:p>
                      <a:pPr algn="ctr">
                        <a:spcAft>
                          <a:spcPts val="0"/>
                        </a:spcAft>
                      </a:pPr>
                      <a:r>
                        <a:rPr kumimoji="1" lang="en-US" altLang="zh-CN" sz="2800" b="0" i="1" dirty="0" smtClean="0">
                          <a:latin typeface="Cambria Math" pitchFamily="18" charset="0"/>
                          <a:ea typeface="黑体" pitchFamily="49" charset="-122"/>
                          <a:cs typeface="Times New Roman" panose="02020603050405020304" pitchFamily="18" charset="0"/>
                          <a:sym typeface="Symbol" pitchFamily="18" charset="2"/>
                        </a:rPr>
                        <a:t>A </a:t>
                      </a:r>
                      <a:r>
                        <a:rPr kumimoji="1" lang="en-US" altLang="zh-CN" sz="2800" b="0" dirty="0" smtClean="0">
                          <a:effectLst>
                            <a:outerShdw blurRad="38100" dist="38100" dir="2700000" algn="tl">
                              <a:srgbClr val="C0C0C0"/>
                            </a:outerShdw>
                          </a:effectLst>
                          <a:latin typeface="Cambria Math" pitchFamily="18" charset="0"/>
                          <a:ea typeface="黑体" pitchFamily="49" charset="-122"/>
                          <a:cs typeface="Times New Roman" panose="02020603050405020304" pitchFamily="18" charset="0"/>
                          <a:sym typeface="Symbol" pitchFamily="18" charset="2"/>
                        </a:rPr>
                        <a:t>∪</a:t>
                      </a:r>
                      <a:r>
                        <a:rPr kumimoji="1" lang="en-US" altLang="zh-CN" sz="2800" b="0" i="1" dirty="0" smtClean="0">
                          <a:latin typeface="Cambria Math" pitchFamily="18" charset="0"/>
                          <a:ea typeface="黑体" pitchFamily="49" charset="-122"/>
                          <a:cs typeface="Times New Roman" panose="02020603050405020304" pitchFamily="18" charset="0"/>
                          <a:sym typeface="Symbol" pitchFamily="18" charset="2"/>
                        </a:rPr>
                        <a:t>B</a:t>
                      </a:r>
                      <a:endParaRPr lang="zh-CN" sz="2800" b="0" i="1"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事</a:t>
                      </a:r>
                      <a:r>
                        <a:rPr lang="zh-CN" sz="2400" b="0" kern="100" dirty="0" smtClean="0">
                          <a:effectLst/>
                          <a:latin typeface="Cambria Math" pitchFamily="18" charset="0"/>
                          <a:ea typeface="黑体" panose="02010609060101010101" pitchFamily="49" charset="-122"/>
                          <a:cs typeface="Times New Roman" panose="02020603050405020304" pitchFamily="18" charset="0"/>
                        </a:rPr>
                        <a:t>件</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altLang="zh-CN" sz="2400" b="0" i="1" kern="100" dirty="0" smtClean="0">
                          <a:effectLst/>
                          <a:latin typeface="Cambria Math" pitchFamily="18" charset="0"/>
                          <a:ea typeface="黑体" panose="02010609060101010101" pitchFamily="49" charset="-122"/>
                          <a:cs typeface="Times New Roman" panose="02020603050405020304" pitchFamily="18" charset="0"/>
                        </a:rPr>
                        <a:t>A </a:t>
                      </a:r>
                      <a:r>
                        <a:rPr lang="zh-CN" sz="2400" b="0" kern="100" dirty="0" smtClean="0">
                          <a:effectLst/>
                          <a:latin typeface="Cambria Math" pitchFamily="18" charset="0"/>
                          <a:ea typeface="黑体" panose="02010609060101010101" pitchFamily="49" charset="-122"/>
                          <a:cs typeface="Times New Roman" panose="02020603050405020304" pitchFamily="18" charset="0"/>
                        </a:rPr>
                        <a:t>与</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effectLst/>
                          <a:latin typeface="Cambria Math" pitchFamily="18" charset="0"/>
                          <a:ea typeface="黑体" panose="02010609060101010101" pitchFamily="49" charset="-122"/>
                          <a:cs typeface="Times New Roman" panose="02020603050405020304" pitchFamily="18" charset="0"/>
                        </a:rPr>
                        <a:t>B</a:t>
                      </a:r>
                      <a:r>
                        <a:rPr lang="en-US" sz="2400" b="0" kern="100" dirty="0" smtClean="0">
                          <a:effectLst/>
                          <a:latin typeface="Cambria Math" pitchFamily="18" charset="0"/>
                          <a:ea typeface="黑体" panose="02010609060101010101" pitchFamily="49" charset="-122"/>
                          <a:cs typeface="Times New Roman" panose="02020603050405020304" pitchFamily="18" charset="0"/>
                        </a:rPr>
                        <a:t> </a:t>
                      </a:r>
                      <a:r>
                        <a:rPr lang="zh-CN" sz="2400" b="0" kern="100" dirty="0" smtClean="0">
                          <a:effectLst/>
                          <a:latin typeface="Cambria Math" pitchFamily="18" charset="0"/>
                          <a:ea typeface="黑体" panose="02010609060101010101" pitchFamily="49" charset="-122"/>
                          <a:cs typeface="Times New Roman" panose="02020603050405020304" pitchFamily="18" charset="0"/>
                        </a:rPr>
                        <a:t>至</a:t>
                      </a:r>
                      <a:r>
                        <a:rPr lang="zh-CN" sz="2400" b="0" kern="100" dirty="0">
                          <a:effectLst/>
                          <a:latin typeface="黑体" panose="02010609060101010101" pitchFamily="49" charset="-122"/>
                          <a:ea typeface="黑体" panose="02010609060101010101" pitchFamily="49" charset="-122"/>
                        </a:rPr>
                        <a:t>少有一个发生</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A</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与</a:t>
                      </a:r>
                      <a:r>
                        <a:rPr lang="en-US" alt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B</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effectLst/>
                          <a:latin typeface="黑体" panose="02010609060101010101" pitchFamily="49" charset="-122"/>
                          <a:ea typeface="黑体" panose="02010609060101010101" pitchFamily="49" charset="-122"/>
                        </a:rPr>
                        <a:t>的</a:t>
                      </a:r>
                      <a:r>
                        <a:rPr lang="zh-CN" altLang="en-US" sz="2400" b="0" kern="100" dirty="0" smtClean="0">
                          <a:effectLst/>
                          <a:latin typeface="黑体" panose="02010609060101010101" pitchFamily="49" charset="-122"/>
                          <a:ea typeface="黑体" panose="02010609060101010101" pitchFamily="49" charset="-122"/>
                        </a:rPr>
                        <a:t>并</a:t>
                      </a:r>
                      <a:r>
                        <a:rPr lang="zh-CN" sz="2400" b="0" kern="100" dirty="0" smtClean="0">
                          <a:effectLst/>
                          <a:latin typeface="黑体" panose="02010609060101010101" pitchFamily="49" charset="-122"/>
                          <a:ea typeface="黑体" panose="02010609060101010101" pitchFamily="49" charset="-122"/>
                        </a:rPr>
                        <a:t>集</a:t>
                      </a:r>
                      <a:endParaRPr lang="zh-CN" sz="2400" b="0" kern="100" dirty="0">
                        <a:effectLst/>
                        <a:latin typeface="黑体" panose="02010609060101010101" pitchFamily="49" charset="-122"/>
                        <a:ea typeface="黑体" panose="02010609060101010101" pitchFamily="49" charset="-122"/>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r>
              <a:tr h="485880">
                <a:tc>
                  <a:txBody>
                    <a:bodyPr/>
                    <a:lstStyle/>
                    <a:p>
                      <a:pPr algn="ctr">
                        <a:spcAft>
                          <a:spcPts val="0"/>
                        </a:spcAft>
                      </a:pPr>
                      <a:r>
                        <a:rPr lang="en-US" sz="2800" b="0" i="1" kern="100" dirty="0">
                          <a:effectLst/>
                          <a:latin typeface="Cambria Math" pitchFamily="18" charset="0"/>
                          <a:ea typeface="黑体" panose="02010609060101010101" pitchFamily="49" charset="-122"/>
                          <a:cs typeface="Times New Roman" panose="02020603050405020304" pitchFamily="18" charset="0"/>
                        </a:rPr>
                        <a:t>AB</a:t>
                      </a:r>
                      <a:endParaRPr lang="zh-CN" sz="2800" b="0" i="1"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事</a:t>
                      </a:r>
                      <a:r>
                        <a:rPr lang="zh-CN" sz="2400" b="0" kern="100" dirty="0" smtClean="0">
                          <a:effectLst/>
                          <a:latin typeface="Cambria Math" pitchFamily="18" charset="0"/>
                          <a:ea typeface="黑体" panose="02010609060101010101" pitchFamily="49" charset="-122"/>
                          <a:cs typeface="Times New Roman" panose="02020603050405020304" pitchFamily="18" charset="0"/>
                        </a:rPr>
                        <a:t>件</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altLang="zh-CN" sz="2400" b="0" i="1" kern="100" dirty="0" smtClean="0">
                          <a:effectLst/>
                          <a:latin typeface="Cambria Math" pitchFamily="18" charset="0"/>
                          <a:ea typeface="黑体" panose="02010609060101010101" pitchFamily="49" charset="-122"/>
                          <a:cs typeface="Times New Roman" panose="02020603050405020304" pitchFamily="18" charset="0"/>
                        </a:rPr>
                        <a:t>A </a:t>
                      </a:r>
                      <a:r>
                        <a:rPr lang="zh-CN" sz="2400" b="0" kern="100" dirty="0" smtClean="0">
                          <a:effectLst/>
                          <a:latin typeface="Cambria Math" pitchFamily="18" charset="0"/>
                          <a:ea typeface="黑体" panose="02010609060101010101" pitchFamily="49" charset="-122"/>
                          <a:cs typeface="Times New Roman" panose="02020603050405020304" pitchFamily="18" charset="0"/>
                        </a:rPr>
                        <a:t>与</a:t>
                      </a:r>
                      <a:r>
                        <a:rPr lang="zh-CN" sz="2400" b="0" kern="100" dirty="0">
                          <a:effectLst/>
                          <a:latin typeface="Cambria Math" pitchFamily="18" charset="0"/>
                          <a:ea typeface="黑体" panose="02010609060101010101" pitchFamily="49" charset="-122"/>
                          <a:cs typeface="Times New Roman" panose="02020603050405020304" pitchFamily="18" charset="0"/>
                        </a:rPr>
                        <a:t>事</a:t>
                      </a:r>
                      <a:r>
                        <a:rPr lang="zh-CN" sz="2400" b="0" kern="100" dirty="0" smtClean="0">
                          <a:effectLst/>
                          <a:latin typeface="Cambria Math" pitchFamily="18" charset="0"/>
                          <a:ea typeface="黑体" panose="02010609060101010101" pitchFamily="49" charset="-122"/>
                          <a:cs typeface="Times New Roman" panose="02020603050405020304" pitchFamily="18" charset="0"/>
                        </a:rPr>
                        <a:t>件</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effectLst/>
                          <a:latin typeface="Cambria Math" pitchFamily="18" charset="0"/>
                          <a:ea typeface="黑体" panose="02010609060101010101" pitchFamily="49" charset="-122"/>
                          <a:cs typeface="Times New Roman" panose="02020603050405020304" pitchFamily="18" charset="0"/>
                        </a:rPr>
                        <a:t>B</a:t>
                      </a:r>
                      <a:r>
                        <a:rPr lang="en-US" sz="2400" b="0" kern="100" dirty="0" smtClean="0">
                          <a:effectLst/>
                          <a:latin typeface="Cambria Math" pitchFamily="18" charset="0"/>
                          <a:ea typeface="黑体" panose="02010609060101010101" pitchFamily="49" charset="-122"/>
                          <a:cs typeface="Times New Roman" panose="02020603050405020304" pitchFamily="18" charset="0"/>
                        </a:rPr>
                        <a:t> </a:t>
                      </a:r>
                      <a:r>
                        <a:rPr lang="zh-CN" sz="2400" b="0" kern="100" dirty="0" smtClean="0">
                          <a:effectLst/>
                          <a:latin typeface="Cambria Math" pitchFamily="18" charset="0"/>
                          <a:ea typeface="黑体" panose="02010609060101010101" pitchFamily="49" charset="-122"/>
                          <a:cs typeface="Times New Roman" panose="02020603050405020304" pitchFamily="18" charset="0"/>
                        </a:rPr>
                        <a:t>同</a:t>
                      </a:r>
                      <a:r>
                        <a:rPr lang="zh-CN" sz="2400" b="0" kern="100" dirty="0">
                          <a:effectLst/>
                          <a:latin typeface="黑体" panose="02010609060101010101" pitchFamily="49" charset="-122"/>
                          <a:ea typeface="黑体" panose="02010609060101010101" pitchFamily="49" charset="-122"/>
                        </a:rPr>
                        <a:t>时发生</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A</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与</a:t>
                      </a:r>
                      <a:r>
                        <a:rPr lang="en-US" alt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B</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的</a:t>
                      </a:r>
                      <a:r>
                        <a:rPr lang="zh-CN" sz="2400" b="0" kern="100" dirty="0">
                          <a:effectLst/>
                          <a:latin typeface="黑体" panose="02010609060101010101" pitchFamily="49" charset="-122"/>
                          <a:ea typeface="黑体" panose="02010609060101010101" pitchFamily="49" charset="-122"/>
                        </a:rPr>
                        <a:t>交集</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r>
              <a:tr h="485880">
                <a:tc>
                  <a:txBody>
                    <a:bodyPr/>
                    <a:lstStyle/>
                    <a:p>
                      <a:pPr algn="ctr">
                        <a:spcAft>
                          <a:spcPts val="0"/>
                        </a:spcAft>
                      </a:pPr>
                      <a:r>
                        <a:rPr kumimoji="1" lang="en-US" altLang="zh-CN" sz="2800" b="0" i="1" dirty="0" smtClean="0">
                          <a:latin typeface="Cambria Math" pitchFamily="18" charset="0"/>
                          <a:ea typeface="黑体" panose="02010609060101010101" pitchFamily="49" charset="-122"/>
                          <a:cs typeface="Times New Roman" panose="02020603050405020304" pitchFamily="18" charset="0"/>
                        </a:rPr>
                        <a:t>A</a:t>
                      </a:r>
                      <a:r>
                        <a:rPr kumimoji="1" lang="en-US" altLang="zh-CN" sz="2800" b="0" i="1" dirty="0" smtClean="0">
                          <a:latin typeface="Cambria Math" pitchFamily="18" charset="0"/>
                          <a:ea typeface="黑体" panose="02010609060101010101" pitchFamily="49" charset="-122"/>
                          <a:cs typeface="Times New Roman" panose="02020603050405020304" pitchFamily="18" charset="0"/>
                          <a:sym typeface="Symbol" pitchFamily="18" charset="2"/>
                        </a:rPr>
                        <a:t> </a:t>
                      </a:r>
                      <a:r>
                        <a:rPr kumimoji="1" lang="en-US" altLang="zh-CN" sz="2800" b="0"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800" b="0" i="1" dirty="0" smtClean="0">
                          <a:latin typeface="Cambria Math" pitchFamily="18" charset="0"/>
                          <a:ea typeface="黑体" panose="02010609060101010101" pitchFamily="49" charset="-122"/>
                          <a:cs typeface="Times New Roman" panose="02020603050405020304" pitchFamily="18" charset="0"/>
                          <a:sym typeface="Symbol" panose="05050102010706020507" pitchFamily="18" charset="2"/>
                        </a:rPr>
                        <a:t>B </a:t>
                      </a:r>
                      <a:endParaRPr lang="zh-CN" sz="2800" b="0" i="1"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事</a:t>
                      </a:r>
                      <a:r>
                        <a:rPr lang="zh-CN" sz="2400" b="0" kern="100" dirty="0" smtClean="0">
                          <a:effectLst/>
                          <a:latin typeface="Cambria Math" pitchFamily="18" charset="0"/>
                          <a:ea typeface="黑体" panose="02010609060101010101" pitchFamily="49" charset="-122"/>
                          <a:cs typeface="Times New Roman" panose="02020603050405020304" pitchFamily="18" charset="0"/>
                        </a:rPr>
                        <a:t>件</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altLang="zh-CN" sz="2400" b="0" i="1" kern="100" dirty="0" smtClean="0">
                          <a:effectLst/>
                          <a:latin typeface="Cambria Math" pitchFamily="18" charset="0"/>
                          <a:ea typeface="黑体" panose="02010609060101010101" pitchFamily="49" charset="-122"/>
                          <a:cs typeface="Times New Roman" panose="02020603050405020304" pitchFamily="18" charset="0"/>
                        </a:rPr>
                        <a:t>A </a:t>
                      </a:r>
                      <a:r>
                        <a:rPr lang="zh-CN" sz="2400" b="0" kern="100" dirty="0" smtClean="0">
                          <a:effectLst/>
                          <a:latin typeface="Cambria Math" pitchFamily="18" charset="0"/>
                          <a:ea typeface="黑体" panose="02010609060101010101" pitchFamily="49" charset="-122"/>
                          <a:cs typeface="Times New Roman" panose="02020603050405020304" pitchFamily="18" charset="0"/>
                        </a:rPr>
                        <a:t>发</a:t>
                      </a:r>
                      <a:r>
                        <a:rPr lang="zh-CN" sz="2400" b="0" kern="100" dirty="0">
                          <a:effectLst/>
                          <a:latin typeface="Cambria Math" pitchFamily="18" charset="0"/>
                          <a:ea typeface="黑体" panose="02010609060101010101" pitchFamily="49" charset="-122"/>
                          <a:cs typeface="Times New Roman" panose="02020603050405020304" pitchFamily="18" charset="0"/>
                        </a:rPr>
                        <a:t>生而事</a:t>
                      </a:r>
                      <a:r>
                        <a:rPr lang="zh-CN" sz="2400" b="0" kern="100" dirty="0" smtClean="0">
                          <a:effectLst/>
                          <a:latin typeface="Cambria Math" pitchFamily="18" charset="0"/>
                          <a:ea typeface="黑体" panose="02010609060101010101" pitchFamily="49" charset="-122"/>
                          <a:cs typeface="Times New Roman" panose="02020603050405020304" pitchFamily="18" charset="0"/>
                        </a:rPr>
                        <a:t>件</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effectLst/>
                          <a:latin typeface="Cambria Math" pitchFamily="18" charset="0"/>
                          <a:ea typeface="黑体" panose="02010609060101010101" pitchFamily="49" charset="-122"/>
                          <a:cs typeface="Times New Roman" panose="02020603050405020304" pitchFamily="18" charset="0"/>
                        </a:rPr>
                        <a:t>B</a:t>
                      </a:r>
                      <a:r>
                        <a:rPr lang="en-US" sz="2400" b="0" kern="100" dirty="0" smtClean="0">
                          <a:effectLst/>
                          <a:latin typeface="Cambria Math" pitchFamily="18" charset="0"/>
                          <a:ea typeface="黑体" panose="02010609060101010101" pitchFamily="49" charset="-122"/>
                          <a:cs typeface="Times New Roman" panose="02020603050405020304" pitchFamily="18" charset="0"/>
                        </a:rPr>
                        <a:t> </a:t>
                      </a:r>
                      <a:r>
                        <a:rPr lang="zh-CN" sz="2400" b="0" kern="100" dirty="0" smtClean="0">
                          <a:effectLst/>
                          <a:latin typeface="黑体" panose="02010609060101010101" pitchFamily="49" charset="-122"/>
                          <a:ea typeface="黑体" panose="02010609060101010101" pitchFamily="49" charset="-122"/>
                        </a:rPr>
                        <a:t>不</a:t>
                      </a:r>
                      <a:r>
                        <a:rPr lang="zh-CN" sz="2400" b="0" kern="100" dirty="0">
                          <a:effectLst/>
                          <a:latin typeface="黑体" panose="02010609060101010101" pitchFamily="49" charset="-122"/>
                          <a:ea typeface="黑体" panose="02010609060101010101" pitchFamily="49" charset="-122"/>
                        </a:rPr>
                        <a:t>发生</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A</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与</a:t>
                      </a:r>
                      <a:r>
                        <a:rPr lang="en-US" alt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B</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的</a:t>
                      </a:r>
                      <a:r>
                        <a:rPr lang="zh-CN" sz="2400" b="0" kern="100" dirty="0">
                          <a:effectLst/>
                          <a:latin typeface="黑体" panose="02010609060101010101" pitchFamily="49" charset="-122"/>
                          <a:ea typeface="黑体" panose="02010609060101010101" pitchFamily="49" charset="-122"/>
                        </a:rPr>
                        <a:t>差集</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r>
              <a:tr h="485880">
                <a:tc>
                  <a:txBody>
                    <a:bodyPr/>
                    <a:lstStyle/>
                    <a:p>
                      <a:pPr algn="ctr">
                        <a:spcAft>
                          <a:spcPts val="0"/>
                        </a:spcAft>
                      </a:pPr>
                      <a:r>
                        <a:rPr lang="en-US" sz="2800" b="0" i="1" kern="100" dirty="0" smtClean="0">
                          <a:effectLst/>
                          <a:latin typeface="Cambria Math" pitchFamily="18" charset="0"/>
                          <a:ea typeface="黑体" panose="02010609060101010101" pitchFamily="49" charset="-122"/>
                          <a:cs typeface="Times New Roman" panose="02020603050405020304" pitchFamily="18" charset="0"/>
                        </a:rPr>
                        <a:t>AB = </a:t>
                      </a:r>
                      <a:r>
                        <a:rPr lang="en-US" sz="2800" b="0" i="0" kern="100" dirty="0" smtClean="0">
                          <a:effectLst/>
                          <a:latin typeface="Cambria Math" pitchFamily="18" charset="0"/>
                          <a:ea typeface="黑体" panose="02010609060101010101" pitchFamily="49" charset="-122"/>
                          <a:cs typeface="Times New Roman" panose="02020603050405020304" pitchFamily="18" charset="0"/>
                          <a:sym typeface="Symbol" panose="05050102010706020507" pitchFamily="18" charset="2"/>
                        </a:rPr>
                        <a:t></a:t>
                      </a:r>
                      <a:endParaRPr lang="zh-CN" sz="2800" b="0" i="0" kern="100" dirty="0">
                        <a:effectLst/>
                        <a:latin typeface="Cambria Math" pitchFamily="18" charset="0"/>
                        <a:ea typeface="黑体" panose="02010609060101010101" pitchFamily="49" charset="-122"/>
                        <a:cs typeface="Times New Roman" panose="02020603050405020304" pitchFamily="18" charset="0"/>
                      </a:endParaRP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zh-CN" sz="2400" b="0" kern="100" dirty="0">
                          <a:effectLst/>
                          <a:latin typeface="黑体" panose="02010609060101010101" pitchFamily="49" charset="-122"/>
                          <a:ea typeface="黑体" panose="02010609060101010101" pitchFamily="49" charset="-122"/>
                        </a:rPr>
                        <a:t>事</a:t>
                      </a:r>
                      <a:r>
                        <a:rPr lang="zh-CN" sz="2400" b="0" kern="100" dirty="0" smtClean="0">
                          <a:effectLst/>
                          <a:latin typeface="Cambria Math" pitchFamily="18" charset="0"/>
                          <a:ea typeface="黑体" panose="02010609060101010101" pitchFamily="49" charset="-122"/>
                          <a:cs typeface="Times New Roman" panose="02020603050405020304" pitchFamily="18" charset="0"/>
                        </a:rPr>
                        <a:t>件</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altLang="zh-CN" sz="2400" b="0" i="1" kern="100" dirty="0" smtClean="0">
                          <a:effectLst/>
                          <a:latin typeface="Cambria Math" pitchFamily="18" charset="0"/>
                          <a:ea typeface="黑体" panose="02010609060101010101" pitchFamily="49" charset="-122"/>
                          <a:cs typeface="Times New Roman" panose="02020603050405020304" pitchFamily="18" charset="0"/>
                        </a:rPr>
                        <a:t>A </a:t>
                      </a:r>
                      <a:r>
                        <a:rPr lang="zh-CN" sz="2400" b="0" kern="100" dirty="0" smtClean="0">
                          <a:effectLst/>
                          <a:latin typeface="Cambria Math" pitchFamily="18" charset="0"/>
                          <a:ea typeface="黑体" panose="02010609060101010101" pitchFamily="49" charset="-122"/>
                          <a:cs typeface="Times New Roman" panose="02020603050405020304" pitchFamily="18" charset="0"/>
                        </a:rPr>
                        <a:t>和</a:t>
                      </a:r>
                      <a:r>
                        <a:rPr lang="zh-CN" sz="2400" b="0" kern="100" dirty="0">
                          <a:effectLst/>
                          <a:latin typeface="Cambria Math" pitchFamily="18" charset="0"/>
                          <a:ea typeface="黑体" panose="02010609060101010101" pitchFamily="49" charset="-122"/>
                          <a:cs typeface="Times New Roman" panose="02020603050405020304" pitchFamily="18" charset="0"/>
                        </a:rPr>
                        <a:t>事</a:t>
                      </a:r>
                      <a:r>
                        <a:rPr lang="zh-CN" sz="2400" b="0" kern="100" dirty="0" smtClean="0">
                          <a:effectLst/>
                          <a:latin typeface="Cambria Math" pitchFamily="18" charset="0"/>
                          <a:ea typeface="黑体" panose="02010609060101010101" pitchFamily="49" charset="-122"/>
                          <a:cs typeface="Times New Roman" panose="02020603050405020304" pitchFamily="18" charset="0"/>
                        </a:rPr>
                        <a:t>件</a:t>
                      </a:r>
                      <a:r>
                        <a:rPr lang="en-US" altLang="zh-CN" sz="2400" b="0" kern="100" dirty="0" smtClean="0">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effectLst/>
                          <a:latin typeface="Cambria Math" pitchFamily="18" charset="0"/>
                          <a:ea typeface="黑体" panose="02010609060101010101" pitchFamily="49" charset="-122"/>
                          <a:cs typeface="Times New Roman" panose="02020603050405020304" pitchFamily="18" charset="0"/>
                        </a:rPr>
                        <a:t>B</a:t>
                      </a:r>
                      <a:r>
                        <a:rPr lang="en-US" sz="2400" b="0" kern="100" dirty="0" smtClean="0">
                          <a:effectLst/>
                          <a:latin typeface="Cambria Math" pitchFamily="18" charset="0"/>
                          <a:ea typeface="黑体" panose="02010609060101010101" pitchFamily="49" charset="-122"/>
                          <a:cs typeface="Times New Roman" panose="02020603050405020304" pitchFamily="18" charset="0"/>
                        </a:rPr>
                        <a:t> </a:t>
                      </a:r>
                      <a:r>
                        <a:rPr lang="zh-CN" sz="2400" b="0" kern="100" dirty="0" smtClean="0">
                          <a:effectLst/>
                          <a:latin typeface="Cambria Math" pitchFamily="18" charset="0"/>
                          <a:ea typeface="黑体" panose="02010609060101010101" pitchFamily="49" charset="-122"/>
                          <a:cs typeface="Times New Roman" panose="02020603050405020304" pitchFamily="18" charset="0"/>
                        </a:rPr>
                        <a:t>互</a:t>
                      </a:r>
                      <a:r>
                        <a:rPr lang="zh-CN" sz="2400" b="0" kern="100" dirty="0">
                          <a:effectLst/>
                          <a:latin typeface="黑体" panose="02010609060101010101" pitchFamily="49" charset="-122"/>
                          <a:ea typeface="黑体" panose="02010609060101010101" pitchFamily="49" charset="-122"/>
                        </a:rPr>
                        <a:t>不相容</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p>
                      <a:pPr algn="ctr">
                        <a:spcAft>
                          <a:spcPts val="0"/>
                        </a:spcAft>
                      </a:pP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A</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与</a:t>
                      </a:r>
                      <a:r>
                        <a:rPr lang="en-US" alt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en-US" sz="2400" b="0" i="1"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B</a:t>
                      </a:r>
                      <a:r>
                        <a:rPr lang="en-US"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 </a:t>
                      </a:r>
                      <a:r>
                        <a:rPr lang="zh-CN" sz="2400" b="0" kern="100" dirty="0" smtClean="0">
                          <a:solidFill>
                            <a:schemeClr val="dk1"/>
                          </a:solidFill>
                          <a:effectLst/>
                          <a:latin typeface="Cambria Math" pitchFamily="18" charset="0"/>
                          <a:ea typeface="黑体" panose="02010609060101010101" pitchFamily="49" charset="-122"/>
                          <a:cs typeface="Times New Roman" panose="02020603050405020304" pitchFamily="18" charset="0"/>
                        </a:rPr>
                        <a:t>没</a:t>
                      </a:r>
                      <a:r>
                        <a:rPr lang="zh-CN" sz="2400" b="0" kern="100" dirty="0">
                          <a:effectLst/>
                          <a:latin typeface="黑体" panose="02010609060101010101" pitchFamily="49" charset="-122"/>
                          <a:ea typeface="黑体" panose="02010609060101010101" pitchFamily="49" charset="-122"/>
                        </a:rPr>
                        <a:t>有相同的元素</a:t>
                      </a:r>
                    </a:p>
                  </a:txBody>
                  <a:tcPr marL="67186" marR="671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174825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11560" y="1191716"/>
            <a:ext cx="79928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spcBef>
                <a:spcPct val="50000"/>
              </a:spcBef>
            </a:pPr>
            <a:r>
              <a:rPr kumimoji="1" lang="zh-CN" altLang="en-US" sz="2800" dirty="0" smtClean="0">
                <a:latin typeface="黑体" panose="02010609060101010101" pitchFamily="49" charset="-122"/>
                <a:ea typeface="黑体" panose="02010609060101010101" pitchFamily="49" charset="-122"/>
              </a:rPr>
              <a:t>甲</a:t>
            </a:r>
            <a:r>
              <a:rPr kumimoji="1" lang="zh-CN" altLang="en-US" sz="2800" dirty="0">
                <a:latin typeface="黑体" panose="02010609060101010101" pitchFamily="49" charset="-122"/>
                <a:ea typeface="黑体" panose="02010609060101010101" pitchFamily="49" charset="-122"/>
              </a:rPr>
              <a:t>、乙、丙三人各向目标射击一发子弹，</a:t>
            </a:r>
            <a:r>
              <a:rPr kumimoji="1" lang="zh-CN" altLang="en-US" sz="2800" dirty="0" smtClean="0">
                <a:latin typeface="黑体" panose="02010609060101010101" pitchFamily="49" charset="-122"/>
                <a:ea typeface="黑体" panose="02010609060101010101" pitchFamily="49" charset="-122"/>
              </a:rPr>
              <a:t>以</a:t>
            </a:r>
            <a:r>
              <a:rPr kumimoji="1" lang="zh-CN" altLang="en-US" sz="2800" dirty="0" smtClean="0">
                <a:latin typeface="Cambria Math" pitchFamily="18" charset="0"/>
                <a:ea typeface="黑体" panose="02010609060101010101" pitchFamily="49" charset="-122"/>
                <a:cs typeface="Times New Roman" panose="02020603050405020304" pitchFamily="18" charset="0"/>
              </a:rPr>
              <a:t> </a:t>
            </a:r>
            <a:r>
              <a:rPr kumimoji="1" lang="en-US" altLang="zh-CN" sz="2800" i="1" dirty="0" smtClean="0">
                <a:latin typeface="Cambria Math" pitchFamily="18" charset="0"/>
                <a:ea typeface="黑体" panose="02010609060101010101" pitchFamily="49" charset="-122"/>
                <a:cs typeface="Times New Roman" panose="02020603050405020304" pitchFamily="18" charset="0"/>
              </a:rPr>
              <a:t>A</a:t>
            </a:r>
            <a:r>
              <a:rPr kumimoji="1" lang="en-US" altLang="zh-CN" sz="2800" dirty="0" smtClean="0">
                <a:latin typeface="Cambria Math" pitchFamily="18" charset="0"/>
                <a:ea typeface="黑体" panose="02010609060101010101" pitchFamily="49" charset="-122"/>
                <a:cs typeface="Times New Roman" panose="02020603050405020304" pitchFamily="18" charset="0"/>
              </a:rPr>
              <a:t>、</a:t>
            </a:r>
            <a:r>
              <a:rPr kumimoji="1" lang="en-US" altLang="zh-CN" sz="2800" i="1" dirty="0" smtClean="0">
                <a:latin typeface="Cambria Math" pitchFamily="18" charset="0"/>
                <a:ea typeface="黑体" panose="02010609060101010101" pitchFamily="49" charset="-122"/>
                <a:cs typeface="Times New Roman" panose="02020603050405020304" pitchFamily="18" charset="0"/>
              </a:rPr>
              <a:t>B</a:t>
            </a:r>
            <a:r>
              <a:rPr kumimoji="1" lang="en-US" altLang="zh-CN" sz="2800" dirty="0" smtClean="0">
                <a:latin typeface="Cambria Math" pitchFamily="18" charset="0"/>
                <a:ea typeface="黑体" panose="02010609060101010101" pitchFamily="49" charset="-122"/>
                <a:cs typeface="Times New Roman" panose="02020603050405020304" pitchFamily="18" charset="0"/>
              </a:rPr>
              <a:t>、</a:t>
            </a:r>
            <a:r>
              <a:rPr kumimoji="1" lang="en-US" altLang="zh-CN" sz="2800" i="1" dirty="0" smtClean="0">
                <a:latin typeface="Cambria Math" pitchFamily="18" charset="0"/>
                <a:ea typeface="黑体" panose="02010609060101010101" pitchFamily="49" charset="-122"/>
                <a:cs typeface="Times New Roman" panose="02020603050405020304" pitchFamily="18" charset="0"/>
              </a:rPr>
              <a:t>C </a:t>
            </a:r>
            <a:r>
              <a:rPr kumimoji="1" lang="zh-CN" altLang="en-US" sz="2800" dirty="0" smtClean="0">
                <a:latin typeface="黑体" panose="02010609060101010101" pitchFamily="49" charset="-122"/>
                <a:ea typeface="黑体" panose="02010609060101010101" pitchFamily="49" charset="-122"/>
              </a:rPr>
              <a:t>分</a:t>
            </a:r>
            <a:r>
              <a:rPr kumimoji="1" lang="zh-CN" altLang="en-US" sz="2800" dirty="0">
                <a:latin typeface="黑体" panose="02010609060101010101" pitchFamily="49" charset="-122"/>
                <a:ea typeface="黑体" panose="02010609060101010101" pitchFamily="49" charset="-122"/>
              </a:rPr>
              <a:t>别表示甲、乙、丙命中目标，试</a:t>
            </a:r>
            <a:r>
              <a:rPr kumimoji="1" lang="zh-CN" altLang="en-US" sz="2800" dirty="0" smtClean="0">
                <a:latin typeface="黑体" panose="02010609060101010101" pitchFamily="49" charset="-122"/>
                <a:ea typeface="黑体" panose="02010609060101010101" pitchFamily="49" charset="-122"/>
              </a:rPr>
              <a:t>用</a:t>
            </a:r>
            <a:r>
              <a:rPr kumimoji="1" lang="zh-CN" altLang="en-US" sz="2800" dirty="0" smtClean="0">
                <a:latin typeface="Cambria Math" pitchFamily="18" charset="0"/>
                <a:ea typeface="黑体" panose="02010609060101010101" pitchFamily="49" charset="-122"/>
                <a:cs typeface="Times New Roman" panose="02020603050405020304" pitchFamily="18" charset="0"/>
              </a:rPr>
              <a:t> </a:t>
            </a:r>
            <a:r>
              <a:rPr kumimoji="1" lang="en-US" altLang="zh-CN" sz="2800" i="1" dirty="0" smtClean="0">
                <a:latin typeface="Cambria Math" pitchFamily="18" charset="0"/>
                <a:ea typeface="黑体" panose="02010609060101010101" pitchFamily="49" charset="-122"/>
                <a:cs typeface="Times New Roman" panose="02020603050405020304" pitchFamily="18" charset="0"/>
              </a:rPr>
              <a:t>A</a:t>
            </a:r>
            <a:r>
              <a:rPr kumimoji="1" lang="en-US" altLang="zh-CN" sz="2800" dirty="0" smtClean="0">
                <a:latin typeface="Cambria Math" pitchFamily="18" charset="0"/>
                <a:ea typeface="黑体" panose="02010609060101010101" pitchFamily="49" charset="-122"/>
                <a:cs typeface="Times New Roman" panose="02020603050405020304" pitchFamily="18" charset="0"/>
              </a:rPr>
              <a:t>、</a:t>
            </a:r>
            <a:r>
              <a:rPr kumimoji="1" lang="en-US" altLang="zh-CN" sz="2800" i="1" dirty="0" smtClean="0">
                <a:latin typeface="Cambria Math" pitchFamily="18" charset="0"/>
                <a:ea typeface="黑体" panose="02010609060101010101" pitchFamily="49" charset="-122"/>
                <a:cs typeface="Times New Roman" panose="02020603050405020304" pitchFamily="18" charset="0"/>
              </a:rPr>
              <a:t>B</a:t>
            </a:r>
            <a:r>
              <a:rPr kumimoji="1" lang="en-US" altLang="zh-CN" sz="2800" dirty="0" smtClean="0">
                <a:latin typeface="Cambria Math" pitchFamily="18" charset="0"/>
                <a:ea typeface="黑体" panose="02010609060101010101" pitchFamily="49" charset="-122"/>
                <a:cs typeface="Times New Roman" panose="02020603050405020304" pitchFamily="18" charset="0"/>
              </a:rPr>
              <a:t>、</a:t>
            </a:r>
            <a:r>
              <a:rPr kumimoji="1" lang="en-US" altLang="zh-CN" sz="2800" i="1" dirty="0" smtClean="0">
                <a:latin typeface="Cambria Math" pitchFamily="18" charset="0"/>
                <a:ea typeface="黑体" panose="02010609060101010101" pitchFamily="49" charset="-122"/>
                <a:cs typeface="Times New Roman" panose="02020603050405020304" pitchFamily="18" charset="0"/>
              </a:rPr>
              <a:t>C </a:t>
            </a:r>
            <a:r>
              <a:rPr kumimoji="1" lang="zh-CN" altLang="en-US" sz="2800" dirty="0" smtClean="0">
                <a:latin typeface="黑体" panose="02010609060101010101" pitchFamily="49" charset="-122"/>
                <a:ea typeface="黑体" panose="02010609060101010101" pitchFamily="49" charset="-122"/>
              </a:rPr>
              <a:t>的</a:t>
            </a:r>
            <a:r>
              <a:rPr kumimoji="1" lang="zh-CN" altLang="en-US" sz="2800" dirty="0">
                <a:latin typeface="黑体" panose="02010609060101010101" pitchFamily="49" charset="-122"/>
                <a:ea typeface="黑体" panose="02010609060101010101" pitchFamily="49" charset="-122"/>
              </a:rPr>
              <a:t>运算关系表示下列事件：</a:t>
            </a:r>
          </a:p>
        </p:txBody>
      </p:sp>
      <p:graphicFrame>
        <p:nvGraphicFramePr>
          <p:cNvPr id="34820" name="Object 4"/>
          <p:cNvGraphicFramePr>
            <a:graphicFrameLocks noChangeAspect="1"/>
          </p:cNvGraphicFramePr>
          <p:nvPr>
            <p:extLst>
              <p:ext uri="{D42A27DB-BD31-4B8C-83A1-F6EECF244321}">
                <p14:modId xmlns:p14="http://schemas.microsoft.com/office/powerpoint/2010/main" val="1130057589"/>
              </p:ext>
            </p:extLst>
          </p:nvPr>
        </p:nvGraphicFramePr>
        <p:xfrm>
          <a:off x="5005338" y="2701164"/>
          <a:ext cx="1676400" cy="466725"/>
        </p:xfrm>
        <a:graphic>
          <a:graphicData uri="http://schemas.openxmlformats.org/presentationml/2006/ole">
            <mc:AlternateContent xmlns:mc="http://schemas.openxmlformats.org/markup-compatibility/2006">
              <mc:Choice xmlns:v="urn:schemas-microsoft-com:vml" Requires="v">
                <p:oleObj spid="_x0000_s15392" name="Equation" r:id="rId3" imgW="685800" imgH="190500" progId="Equation.DSMT4">
                  <p:embed/>
                </p:oleObj>
              </mc:Choice>
              <mc:Fallback>
                <p:oleObj name="Equation" r:id="rId3" imgW="685800" imgH="190500"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38" y="2701164"/>
                        <a:ext cx="16764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5"/>
          <p:cNvGraphicFramePr>
            <a:graphicFrameLocks noChangeAspect="1"/>
          </p:cNvGraphicFramePr>
          <p:nvPr>
            <p:extLst>
              <p:ext uri="{D42A27DB-BD31-4B8C-83A1-F6EECF244321}">
                <p14:modId xmlns:p14="http://schemas.microsoft.com/office/powerpoint/2010/main" val="1333668248"/>
              </p:ext>
            </p:extLst>
          </p:nvPr>
        </p:nvGraphicFramePr>
        <p:xfrm>
          <a:off x="5005338" y="3239804"/>
          <a:ext cx="3167062" cy="560387"/>
        </p:xfrm>
        <a:graphic>
          <a:graphicData uri="http://schemas.openxmlformats.org/presentationml/2006/ole">
            <mc:AlternateContent xmlns:mc="http://schemas.openxmlformats.org/markup-compatibility/2006">
              <mc:Choice xmlns:v="urn:schemas-microsoft-com:vml" Requires="v">
                <p:oleObj spid="_x0000_s15393" name="公式" r:id="rId5" imgW="1295400" imgH="228600" progId="Equation.3">
                  <p:embed/>
                </p:oleObj>
              </mc:Choice>
              <mc:Fallback>
                <p:oleObj name="公式" r:id="rId5" imgW="1295400" imgH="228600"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5338" y="3239804"/>
                        <a:ext cx="3167062"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6"/>
          <p:cNvGraphicFramePr>
            <a:graphicFrameLocks noChangeAspect="1"/>
          </p:cNvGraphicFramePr>
          <p:nvPr>
            <p:extLst>
              <p:ext uri="{D42A27DB-BD31-4B8C-83A1-F6EECF244321}">
                <p14:modId xmlns:p14="http://schemas.microsoft.com/office/powerpoint/2010/main" val="3633451855"/>
              </p:ext>
            </p:extLst>
          </p:nvPr>
        </p:nvGraphicFramePr>
        <p:xfrm>
          <a:off x="5005338" y="3852460"/>
          <a:ext cx="3135313" cy="560388"/>
        </p:xfrm>
        <a:graphic>
          <a:graphicData uri="http://schemas.openxmlformats.org/presentationml/2006/ole">
            <mc:AlternateContent xmlns:mc="http://schemas.openxmlformats.org/markup-compatibility/2006">
              <mc:Choice xmlns:v="urn:schemas-microsoft-com:vml" Requires="v">
                <p:oleObj spid="_x0000_s15394" name="公式" r:id="rId7" imgW="1282700" imgH="228600" progId="Equation.3">
                  <p:embed/>
                </p:oleObj>
              </mc:Choice>
              <mc:Fallback>
                <p:oleObj name="公式" r:id="rId7" imgW="1282700" imgH="228600"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5338" y="3852460"/>
                        <a:ext cx="313531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3" name="Object 7"/>
          <p:cNvGraphicFramePr>
            <a:graphicFrameLocks noChangeAspect="1"/>
          </p:cNvGraphicFramePr>
          <p:nvPr>
            <p:extLst>
              <p:ext uri="{D42A27DB-BD31-4B8C-83A1-F6EECF244321}">
                <p14:modId xmlns:p14="http://schemas.microsoft.com/office/powerpoint/2010/main" val="1326285120"/>
              </p:ext>
            </p:extLst>
          </p:nvPr>
        </p:nvGraphicFramePr>
        <p:xfrm>
          <a:off x="5005338" y="4462595"/>
          <a:ext cx="2449513" cy="560388"/>
        </p:xfrm>
        <a:graphic>
          <a:graphicData uri="http://schemas.openxmlformats.org/presentationml/2006/ole">
            <mc:AlternateContent xmlns:mc="http://schemas.openxmlformats.org/markup-compatibility/2006">
              <mc:Choice xmlns:v="urn:schemas-microsoft-com:vml" Requires="v">
                <p:oleObj spid="_x0000_s15395" name="公式" r:id="rId9" imgW="1002865" imgH="228501" progId="Equation.3">
                  <p:embed/>
                </p:oleObj>
              </mc:Choice>
              <mc:Fallback>
                <p:oleObj name="公式" r:id="rId9" imgW="1002865" imgH="228501" progId="Equation.3">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5338" y="4462595"/>
                        <a:ext cx="244951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8"/>
          <p:cNvGraphicFramePr>
            <a:graphicFrameLocks noChangeAspect="1"/>
          </p:cNvGraphicFramePr>
          <p:nvPr>
            <p:extLst>
              <p:ext uri="{D42A27DB-BD31-4B8C-83A1-F6EECF244321}">
                <p14:modId xmlns:p14="http://schemas.microsoft.com/office/powerpoint/2010/main" val="535420182"/>
              </p:ext>
            </p:extLst>
          </p:nvPr>
        </p:nvGraphicFramePr>
        <p:xfrm>
          <a:off x="5005338" y="5117334"/>
          <a:ext cx="914400" cy="455613"/>
        </p:xfrm>
        <a:graphic>
          <a:graphicData uri="http://schemas.openxmlformats.org/presentationml/2006/ole">
            <mc:AlternateContent xmlns:mc="http://schemas.openxmlformats.org/markup-compatibility/2006">
              <mc:Choice xmlns:v="urn:schemas-microsoft-com:vml" Requires="v">
                <p:oleObj spid="_x0000_s15396" name="公式" r:id="rId11" imgW="355138" imgH="177569" progId="Equation.3">
                  <p:embed/>
                </p:oleObj>
              </mc:Choice>
              <mc:Fallback>
                <p:oleObj name="公式" r:id="rId11" imgW="355138" imgH="177569" progId="Equation.3">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5338" y="5117334"/>
                        <a:ext cx="9144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5" name="Object 9"/>
          <p:cNvGraphicFramePr>
            <a:graphicFrameLocks noChangeAspect="1"/>
          </p:cNvGraphicFramePr>
          <p:nvPr>
            <p:extLst>
              <p:ext uri="{D42A27DB-BD31-4B8C-83A1-F6EECF244321}">
                <p14:modId xmlns:p14="http://schemas.microsoft.com/office/powerpoint/2010/main" val="868436792"/>
              </p:ext>
            </p:extLst>
          </p:nvPr>
        </p:nvGraphicFramePr>
        <p:xfrm>
          <a:off x="5005338" y="5653112"/>
          <a:ext cx="1698625" cy="584200"/>
        </p:xfrm>
        <a:graphic>
          <a:graphicData uri="http://schemas.openxmlformats.org/presentationml/2006/ole">
            <mc:AlternateContent xmlns:mc="http://schemas.openxmlformats.org/markup-compatibility/2006">
              <mc:Choice xmlns:v="urn:schemas-microsoft-com:vml" Requires="v">
                <p:oleObj spid="_x0000_s15397" name="Equation" r:id="rId13" imgW="660400" imgH="228600" progId="Equation.3">
                  <p:embed/>
                </p:oleObj>
              </mc:Choice>
              <mc:Fallback>
                <p:oleObj name="Equation" r:id="rId13" imgW="660400" imgH="228600" progId="Equation.3">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5338" y="5653112"/>
                        <a:ext cx="16986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mc:AlternateContent xmlns:mc="http://schemas.openxmlformats.org/markup-compatibility/2006" xmlns:a14="http://schemas.microsoft.com/office/drawing/2010/main">
        <mc:Choice Requires="a14">
          <p:sp>
            <p:nvSpPr>
              <p:cNvPr id="11" name="Text Box 2"/>
              <p:cNvSpPr txBox="1">
                <a:spLocks noChangeArrowheads="1"/>
              </p:cNvSpPr>
              <p:nvPr/>
            </p:nvSpPr>
            <p:spPr bwMode="auto">
              <a:xfrm>
                <a:off x="827584" y="2672916"/>
                <a:ext cx="4248472"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spcBef>
                    <a:spcPct val="50000"/>
                  </a:spcBef>
                </a:pPr>
                <a14:m>
                  <m:oMath xmlns:m="http://schemas.openxmlformats.org/officeDocument/2006/math">
                    <m:sSub>
                      <m:sSubPr>
                        <m:ctrlPr>
                          <a:rPr kumimoji="1" lang="en-US" altLang="zh-CN" sz="2800" i="1" smtClean="0">
                            <a:latin typeface="Cambria Math"/>
                            <a:ea typeface="黑体" panose="02010609060101010101" pitchFamily="49" charset="-122"/>
                          </a:rPr>
                        </m:ctrlPr>
                      </m:sSubPr>
                      <m:e>
                        <m:r>
                          <a:rPr kumimoji="1" lang="en-US" altLang="zh-CN" sz="2800" b="0" i="1" smtClean="0">
                            <a:latin typeface="Cambria Math" panose="02040503050406030204" pitchFamily="18" charset="0"/>
                            <a:ea typeface="黑体" panose="02010609060101010101" pitchFamily="49" charset="-122"/>
                          </a:rPr>
                          <m:t>𝐴</m:t>
                        </m:r>
                      </m:e>
                      <m:sub>
                        <m:r>
                          <a:rPr kumimoji="1" lang="en-US" altLang="zh-CN" sz="2800" b="0" i="1" smtClean="0">
                            <a:latin typeface="Cambria Math" panose="02040503050406030204" pitchFamily="18" charset="0"/>
                            <a:ea typeface="黑体" panose="02010609060101010101" pitchFamily="49" charset="-122"/>
                          </a:rPr>
                          <m:t>1</m:t>
                        </m:r>
                      </m:sub>
                    </m:sSub>
                  </m:oMath>
                </a14:m>
                <a:r>
                  <a:rPr kumimoji="1" lang="zh-CN" altLang="en-US" sz="2800" dirty="0" smtClean="0">
                    <a:latin typeface="黑体" panose="02010609060101010101" pitchFamily="49" charset="-122"/>
                    <a:ea typeface="黑体" panose="02010609060101010101" pitchFamily="49" charset="-122"/>
                  </a:rPr>
                  <a:t>：至少有一人命中目标</a:t>
                </a:r>
                <a:endParaRPr kumimoji="1" lang="zh-CN" altLang="en-US" sz="2800" dirty="0">
                  <a:latin typeface="黑体" panose="02010609060101010101" pitchFamily="49" charset="-122"/>
                  <a:ea typeface="黑体" panose="02010609060101010101" pitchFamily="49" charset="-122"/>
                </a:endParaRPr>
              </a:p>
            </p:txBody>
          </p:sp>
        </mc:Choice>
        <mc:Fallback xmlns="">
          <p:sp>
            <p:nvSpPr>
              <p:cNvPr id="11" name="Text Box 2"/>
              <p:cNvSpPr txBox="1">
                <a:spLocks noRot="1" noChangeAspect="1" noMove="1" noResize="1" noEditPoints="1" noAdjustHandles="1" noChangeArrowheads="1" noChangeShapeType="1" noTextEdit="1"/>
              </p:cNvSpPr>
              <p:nvPr/>
            </p:nvSpPr>
            <p:spPr bwMode="auto">
              <a:xfrm>
                <a:off x="827584" y="2672916"/>
                <a:ext cx="4248472" cy="523220"/>
              </a:xfrm>
              <a:prstGeom prst="rect">
                <a:avLst/>
              </a:prstGeom>
              <a:blipFill rotWithShape="0">
                <a:blip r:embed="rId15" cstate="print"/>
                <a:stretch>
                  <a:fillRect t="-13953" b="-30233"/>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
        <p:nvSpPr>
          <p:cNvPr id="12" name="Rectangle 2"/>
          <p:cNvSpPr txBox="1">
            <a:spLocks noRot="1" noChangeArrowheads="1"/>
          </p:cNvSpPr>
          <p:nvPr/>
        </p:nvSpPr>
        <p:spPr>
          <a:xfrm>
            <a:off x="611560" y="240087"/>
            <a:ext cx="720080" cy="646331"/>
          </a:xfrm>
          <a:prstGeom prst="rect">
            <a:avLst/>
          </a:prstGeom>
        </p:spPr>
        <p:txBody>
          <a:bodyPr vert="horz" wrap="square" lIns="91440" tIns="45720" rIns="91440" bIns="45720" rtlCol="0" anchor="b">
            <a:spAutoFit/>
          </a:bodyPr>
          <a:lstStyle/>
          <a:p>
            <a:pPr lvl="0">
              <a:spcBef>
                <a:spcPct val="0"/>
              </a:spcBef>
              <a:defRPr/>
            </a:pPr>
            <a:r>
              <a:rPr lang="zh-CN" altLang="en-US" sz="3600" b="1" dirty="0" smtClean="0">
                <a:ln w="6600">
                  <a:solidFill>
                    <a:schemeClr val="accent2"/>
                  </a:solidFill>
                  <a:prstDash val="solid"/>
                </a:ln>
                <a:solidFill>
                  <a:srgbClr val="FFFFFF"/>
                </a:solidFill>
                <a:effectLst>
                  <a:outerShdw dist="38100" dir="2700000" algn="tl" rotWithShape="0">
                    <a:schemeClr val="accent2"/>
                  </a:outerShdw>
                </a:effectLst>
                <a:latin typeface="黑体" pitchFamily="2" charset="-122"/>
                <a:ea typeface="黑体" pitchFamily="2" charset="-122"/>
                <a:cs typeface="+mj-cs"/>
              </a:rPr>
              <a:t>例</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黑体" pitchFamily="2" charset="-122"/>
              <a:ea typeface="黑体" pitchFamily="2" charset="-122"/>
              <a:cs typeface="+mj-cs"/>
            </a:endParaRPr>
          </a:p>
        </p:txBody>
      </p:sp>
      <mc:AlternateContent xmlns:mc="http://schemas.openxmlformats.org/markup-compatibility/2006" xmlns:a14="http://schemas.microsoft.com/office/drawing/2010/main">
        <mc:Choice Requires="a14">
          <p:sp>
            <p:nvSpPr>
              <p:cNvPr id="13" name="Text Box 2"/>
              <p:cNvSpPr txBox="1">
                <a:spLocks noChangeArrowheads="1"/>
              </p:cNvSpPr>
              <p:nvPr/>
            </p:nvSpPr>
            <p:spPr bwMode="auto">
              <a:xfrm>
                <a:off x="827584" y="3275053"/>
                <a:ext cx="4248472"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spcBef>
                    <a:spcPct val="50000"/>
                  </a:spcBef>
                </a:pPr>
                <a14:m>
                  <m:oMath xmlns:m="http://schemas.openxmlformats.org/officeDocument/2006/math">
                    <m:sSub>
                      <m:sSubPr>
                        <m:ctrlPr>
                          <a:rPr kumimoji="1" lang="en-US" altLang="zh-CN" sz="2800" i="1" smtClean="0">
                            <a:latin typeface="Cambria Math"/>
                            <a:ea typeface="黑体" panose="02010609060101010101" pitchFamily="49" charset="-122"/>
                          </a:rPr>
                        </m:ctrlPr>
                      </m:sSubPr>
                      <m:e>
                        <m:r>
                          <a:rPr kumimoji="1" lang="en-US" altLang="zh-CN" sz="2800" b="0" i="1" smtClean="0">
                            <a:latin typeface="Cambria Math" panose="02040503050406030204" pitchFamily="18" charset="0"/>
                            <a:ea typeface="黑体" panose="02010609060101010101" pitchFamily="49" charset="-122"/>
                          </a:rPr>
                          <m:t>𝐴</m:t>
                        </m:r>
                      </m:e>
                      <m:sub>
                        <m:r>
                          <a:rPr kumimoji="1" lang="en-US" altLang="zh-CN" sz="2800" b="0" i="1" smtClean="0">
                            <a:latin typeface="Cambria Math" panose="02040503050406030204" pitchFamily="18" charset="0"/>
                            <a:ea typeface="黑体" panose="02010609060101010101" pitchFamily="49" charset="-122"/>
                          </a:rPr>
                          <m:t>2</m:t>
                        </m:r>
                      </m:sub>
                    </m:sSub>
                  </m:oMath>
                </a14:m>
                <a:r>
                  <a:rPr kumimoji="1" lang="zh-CN" altLang="en-US" sz="2800" dirty="0" smtClean="0">
                    <a:latin typeface="黑体" panose="02010609060101010101" pitchFamily="49" charset="-122"/>
                    <a:ea typeface="黑体" panose="02010609060101010101" pitchFamily="49" charset="-122"/>
                  </a:rPr>
                  <a:t>：恰好有一人命中目标</a:t>
                </a:r>
                <a:endParaRPr kumimoji="1" lang="zh-CN" altLang="en-US" sz="2800" dirty="0">
                  <a:latin typeface="黑体" panose="02010609060101010101" pitchFamily="49" charset="-122"/>
                  <a:ea typeface="黑体" panose="02010609060101010101" pitchFamily="49" charset="-122"/>
                </a:endParaRPr>
              </a:p>
            </p:txBody>
          </p:sp>
        </mc:Choice>
        <mc:Fallback xmlns="">
          <p:sp>
            <p:nvSpPr>
              <p:cNvPr id="13" name="Text Box 2"/>
              <p:cNvSpPr txBox="1">
                <a:spLocks noRot="1" noChangeAspect="1" noMove="1" noResize="1" noEditPoints="1" noAdjustHandles="1" noChangeArrowheads="1" noChangeShapeType="1" noTextEdit="1"/>
              </p:cNvSpPr>
              <p:nvPr/>
            </p:nvSpPr>
            <p:spPr bwMode="auto">
              <a:xfrm>
                <a:off x="827584" y="3275053"/>
                <a:ext cx="4248472" cy="523220"/>
              </a:xfrm>
              <a:prstGeom prst="rect">
                <a:avLst/>
              </a:prstGeom>
              <a:blipFill rotWithShape="0">
                <a:blip r:embed="rId16" cstate="print"/>
                <a:stretch>
                  <a:fillRect t="-13953" b="-30233"/>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 Box 2"/>
              <p:cNvSpPr txBox="1">
                <a:spLocks noChangeArrowheads="1"/>
              </p:cNvSpPr>
              <p:nvPr/>
            </p:nvSpPr>
            <p:spPr bwMode="auto">
              <a:xfrm>
                <a:off x="827584" y="3877190"/>
                <a:ext cx="4248472"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spcBef>
                    <a:spcPct val="50000"/>
                  </a:spcBef>
                </a:pPr>
                <a14:m>
                  <m:oMath xmlns:m="http://schemas.openxmlformats.org/officeDocument/2006/math">
                    <m:sSub>
                      <m:sSubPr>
                        <m:ctrlPr>
                          <a:rPr kumimoji="1" lang="en-US" altLang="zh-CN" sz="2800" i="1" smtClean="0">
                            <a:latin typeface="Cambria Math"/>
                            <a:ea typeface="黑体" panose="02010609060101010101" pitchFamily="49" charset="-122"/>
                          </a:rPr>
                        </m:ctrlPr>
                      </m:sSubPr>
                      <m:e>
                        <m:r>
                          <a:rPr kumimoji="1" lang="en-US" altLang="zh-CN" sz="2800" b="0" i="1" smtClean="0">
                            <a:latin typeface="Cambria Math" panose="02040503050406030204" pitchFamily="18" charset="0"/>
                            <a:ea typeface="黑体" panose="02010609060101010101" pitchFamily="49" charset="-122"/>
                          </a:rPr>
                          <m:t>𝐴</m:t>
                        </m:r>
                      </m:e>
                      <m:sub>
                        <m:r>
                          <a:rPr kumimoji="1" lang="en-US" altLang="zh-CN" sz="2800" b="0" i="1" smtClean="0">
                            <a:latin typeface="Cambria Math" panose="02040503050406030204" pitchFamily="18" charset="0"/>
                            <a:ea typeface="黑体" panose="02010609060101010101" pitchFamily="49" charset="-122"/>
                          </a:rPr>
                          <m:t>3</m:t>
                        </m:r>
                      </m:sub>
                    </m:sSub>
                  </m:oMath>
                </a14:m>
                <a:r>
                  <a:rPr kumimoji="1" lang="zh-CN" altLang="en-US" sz="2800" dirty="0" smtClean="0">
                    <a:latin typeface="黑体" panose="02010609060101010101" pitchFamily="49" charset="-122"/>
                    <a:ea typeface="黑体" panose="02010609060101010101" pitchFamily="49" charset="-122"/>
                  </a:rPr>
                  <a:t>：恰好有两人命中目标</a:t>
                </a:r>
                <a:endParaRPr kumimoji="1" lang="zh-CN" altLang="en-US" sz="2800" dirty="0">
                  <a:latin typeface="黑体" panose="02010609060101010101" pitchFamily="49" charset="-122"/>
                  <a:ea typeface="黑体" panose="02010609060101010101" pitchFamily="49" charset="-122"/>
                </a:endParaRPr>
              </a:p>
            </p:txBody>
          </p:sp>
        </mc:Choice>
        <mc:Fallback xmlns="">
          <p:sp>
            <p:nvSpPr>
              <p:cNvPr id="14" name="Text Box 2"/>
              <p:cNvSpPr txBox="1">
                <a:spLocks noRot="1" noChangeAspect="1" noMove="1" noResize="1" noEditPoints="1" noAdjustHandles="1" noChangeArrowheads="1" noChangeShapeType="1" noTextEdit="1"/>
              </p:cNvSpPr>
              <p:nvPr/>
            </p:nvSpPr>
            <p:spPr bwMode="auto">
              <a:xfrm>
                <a:off x="827584" y="3877190"/>
                <a:ext cx="4248472" cy="523220"/>
              </a:xfrm>
              <a:prstGeom prst="rect">
                <a:avLst/>
              </a:prstGeom>
              <a:blipFill rotWithShape="0">
                <a:blip r:embed="rId17" cstate="print"/>
                <a:stretch>
                  <a:fillRect t="-13953" b="-29070"/>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 Box 2"/>
              <p:cNvSpPr txBox="1">
                <a:spLocks noChangeArrowheads="1"/>
              </p:cNvSpPr>
              <p:nvPr/>
            </p:nvSpPr>
            <p:spPr bwMode="auto">
              <a:xfrm>
                <a:off x="827584" y="4479327"/>
                <a:ext cx="4248472"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spcBef>
                    <a:spcPct val="50000"/>
                  </a:spcBef>
                </a:pPr>
                <a14:m>
                  <m:oMath xmlns:m="http://schemas.openxmlformats.org/officeDocument/2006/math">
                    <m:sSub>
                      <m:sSubPr>
                        <m:ctrlPr>
                          <a:rPr kumimoji="1" lang="en-US" altLang="zh-CN" sz="2800" i="1" smtClean="0">
                            <a:latin typeface="Cambria Math"/>
                            <a:ea typeface="黑体" panose="02010609060101010101" pitchFamily="49" charset="-122"/>
                          </a:rPr>
                        </m:ctrlPr>
                      </m:sSubPr>
                      <m:e>
                        <m:r>
                          <a:rPr kumimoji="1" lang="en-US" altLang="zh-CN" sz="2800" b="0" i="1" smtClean="0">
                            <a:latin typeface="Cambria Math" panose="02040503050406030204" pitchFamily="18" charset="0"/>
                            <a:ea typeface="黑体" panose="02010609060101010101" pitchFamily="49" charset="-122"/>
                          </a:rPr>
                          <m:t>𝐴</m:t>
                        </m:r>
                      </m:e>
                      <m:sub>
                        <m:r>
                          <a:rPr kumimoji="1" lang="en-US" altLang="zh-CN" sz="2800" b="0" i="1" smtClean="0">
                            <a:latin typeface="Cambria Math" panose="02040503050406030204" pitchFamily="18" charset="0"/>
                            <a:ea typeface="黑体" panose="02010609060101010101" pitchFamily="49" charset="-122"/>
                          </a:rPr>
                          <m:t>4</m:t>
                        </m:r>
                      </m:sub>
                    </m:sSub>
                  </m:oMath>
                </a14:m>
                <a:r>
                  <a:rPr kumimoji="1" lang="zh-CN" altLang="en-US" sz="2800" dirty="0" smtClean="0">
                    <a:latin typeface="黑体" panose="02010609060101010101" pitchFamily="49" charset="-122"/>
                    <a:ea typeface="黑体" panose="02010609060101010101" pitchFamily="49" charset="-122"/>
                  </a:rPr>
                  <a:t>：最多有一人命中目标</a:t>
                </a:r>
                <a:endParaRPr kumimoji="1" lang="zh-CN" altLang="en-US" sz="2800" dirty="0">
                  <a:latin typeface="黑体" panose="02010609060101010101" pitchFamily="49" charset="-122"/>
                  <a:ea typeface="黑体" panose="02010609060101010101" pitchFamily="49" charset="-122"/>
                </a:endParaRPr>
              </a:p>
            </p:txBody>
          </p:sp>
        </mc:Choice>
        <mc:Fallback xmlns="">
          <p:sp>
            <p:nvSpPr>
              <p:cNvPr id="15" name="Text Box 2"/>
              <p:cNvSpPr txBox="1">
                <a:spLocks noRot="1" noChangeAspect="1" noMove="1" noResize="1" noEditPoints="1" noAdjustHandles="1" noChangeArrowheads="1" noChangeShapeType="1" noTextEdit="1"/>
              </p:cNvSpPr>
              <p:nvPr/>
            </p:nvSpPr>
            <p:spPr bwMode="auto">
              <a:xfrm>
                <a:off x="827584" y="4479327"/>
                <a:ext cx="4248472" cy="523220"/>
              </a:xfrm>
              <a:prstGeom prst="rect">
                <a:avLst/>
              </a:prstGeom>
              <a:blipFill rotWithShape="0">
                <a:blip r:embed="rId18" cstate="print"/>
                <a:stretch>
                  <a:fillRect t="-13953" b="-29070"/>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 Box 2"/>
              <p:cNvSpPr txBox="1">
                <a:spLocks noChangeArrowheads="1"/>
              </p:cNvSpPr>
              <p:nvPr/>
            </p:nvSpPr>
            <p:spPr bwMode="auto">
              <a:xfrm>
                <a:off x="827584" y="5081464"/>
                <a:ext cx="4248472"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spcBef>
                    <a:spcPct val="50000"/>
                  </a:spcBef>
                </a:pPr>
                <a14:m>
                  <m:oMath xmlns:m="http://schemas.openxmlformats.org/officeDocument/2006/math">
                    <m:sSub>
                      <m:sSubPr>
                        <m:ctrlPr>
                          <a:rPr kumimoji="1" lang="en-US" altLang="zh-CN" sz="2800" i="1" smtClean="0">
                            <a:latin typeface="Cambria Math"/>
                            <a:ea typeface="黑体" panose="02010609060101010101" pitchFamily="49" charset="-122"/>
                          </a:rPr>
                        </m:ctrlPr>
                      </m:sSubPr>
                      <m:e>
                        <m:r>
                          <a:rPr kumimoji="1" lang="en-US" altLang="zh-CN" sz="2800" b="0" i="1" smtClean="0">
                            <a:latin typeface="Cambria Math" panose="02040503050406030204" pitchFamily="18" charset="0"/>
                            <a:ea typeface="黑体" panose="02010609060101010101" pitchFamily="49" charset="-122"/>
                          </a:rPr>
                          <m:t>𝐴</m:t>
                        </m:r>
                      </m:e>
                      <m:sub>
                        <m:r>
                          <a:rPr kumimoji="1" lang="en-US" altLang="zh-CN" sz="2800" b="0" i="1" smtClean="0">
                            <a:latin typeface="Cambria Math" panose="02040503050406030204" pitchFamily="18" charset="0"/>
                            <a:ea typeface="黑体" panose="02010609060101010101" pitchFamily="49" charset="-122"/>
                          </a:rPr>
                          <m:t>5</m:t>
                        </m:r>
                      </m:sub>
                    </m:sSub>
                  </m:oMath>
                </a14:m>
                <a:r>
                  <a:rPr kumimoji="1" lang="zh-CN" altLang="en-US" sz="2800" dirty="0" smtClean="0">
                    <a:latin typeface="黑体" panose="02010609060101010101" pitchFamily="49" charset="-122"/>
                    <a:ea typeface="黑体" panose="02010609060101010101" pitchFamily="49" charset="-122"/>
                  </a:rPr>
                  <a:t>：三人都命中目标</a:t>
                </a:r>
                <a:endParaRPr kumimoji="1" lang="zh-CN" altLang="en-US" sz="2800" dirty="0">
                  <a:latin typeface="黑体" panose="02010609060101010101" pitchFamily="49" charset="-122"/>
                  <a:ea typeface="黑体" panose="02010609060101010101" pitchFamily="49" charset="-122"/>
                </a:endParaRPr>
              </a:p>
            </p:txBody>
          </p:sp>
        </mc:Choice>
        <mc:Fallback xmlns="">
          <p:sp>
            <p:nvSpPr>
              <p:cNvPr id="16" name="Text Box 2"/>
              <p:cNvSpPr txBox="1">
                <a:spLocks noRot="1" noChangeAspect="1" noMove="1" noResize="1" noEditPoints="1" noAdjustHandles="1" noChangeArrowheads="1" noChangeShapeType="1" noTextEdit="1"/>
              </p:cNvSpPr>
              <p:nvPr/>
            </p:nvSpPr>
            <p:spPr bwMode="auto">
              <a:xfrm>
                <a:off x="827584" y="5081464"/>
                <a:ext cx="4248472" cy="523220"/>
              </a:xfrm>
              <a:prstGeom prst="rect">
                <a:avLst/>
              </a:prstGeom>
              <a:blipFill rotWithShape="0">
                <a:blip r:embed="rId19" cstate="print"/>
                <a:stretch>
                  <a:fillRect t="-15294" b="-30588"/>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2"/>
              <p:cNvSpPr txBox="1">
                <a:spLocks noChangeArrowheads="1"/>
              </p:cNvSpPr>
              <p:nvPr/>
            </p:nvSpPr>
            <p:spPr bwMode="auto">
              <a:xfrm>
                <a:off x="827584" y="5683602"/>
                <a:ext cx="4248472"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spcBef>
                    <a:spcPct val="50000"/>
                  </a:spcBef>
                </a:pPr>
                <a14:m>
                  <m:oMath xmlns:m="http://schemas.openxmlformats.org/officeDocument/2006/math">
                    <m:sSub>
                      <m:sSubPr>
                        <m:ctrlPr>
                          <a:rPr kumimoji="1" lang="en-US" altLang="zh-CN" sz="2800" i="1" smtClean="0">
                            <a:latin typeface="Cambria Math"/>
                            <a:ea typeface="黑体" panose="02010609060101010101" pitchFamily="49" charset="-122"/>
                          </a:rPr>
                        </m:ctrlPr>
                      </m:sSubPr>
                      <m:e>
                        <m:r>
                          <a:rPr kumimoji="1" lang="en-US" altLang="zh-CN" sz="2800" b="0" i="1" smtClean="0">
                            <a:latin typeface="Cambria Math" panose="02040503050406030204" pitchFamily="18" charset="0"/>
                            <a:ea typeface="黑体" panose="02010609060101010101" pitchFamily="49" charset="-122"/>
                          </a:rPr>
                          <m:t>𝐴</m:t>
                        </m:r>
                      </m:e>
                      <m:sub>
                        <m:r>
                          <a:rPr kumimoji="1" lang="en-US" altLang="zh-CN" sz="2800" b="0" i="1" smtClean="0">
                            <a:latin typeface="Cambria Math" panose="02040503050406030204" pitchFamily="18" charset="0"/>
                            <a:ea typeface="黑体" panose="02010609060101010101" pitchFamily="49" charset="-122"/>
                          </a:rPr>
                          <m:t>6</m:t>
                        </m:r>
                      </m:sub>
                    </m:sSub>
                  </m:oMath>
                </a14:m>
                <a:r>
                  <a:rPr kumimoji="1" lang="zh-CN" altLang="en-US" sz="2800" dirty="0" smtClean="0">
                    <a:latin typeface="黑体" panose="02010609060101010101" pitchFamily="49" charset="-122"/>
                    <a:ea typeface="黑体" panose="02010609060101010101" pitchFamily="49" charset="-122"/>
                  </a:rPr>
                  <a:t>：三人都未命中目标</a:t>
                </a:r>
                <a:endParaRPr kumimoji="1" lang="zh-CN" altLang="en-US" sz="2800" dirty="0">
                  <a:latin typeface="黑体" panose="02010609060101010101" pitchFamily="49" charset="-122"/>
                  <a:ea typeface="黑体" panose="02010609060101010101" pitchFamily="49" charset="-122"/>
                </a:endParaRPr>
              </a:p>
            </p:txBody>
          </p:sp>
        </mc:Choice>
        <mc:Fallback xmlns="">
          <p:sp>
            <p:nvSpPr>
              <p:cNvPr id="17" name="Text Box 2"/>
              <p:cNvSpPr txBox="1">
                <a:spLocks noRot="1" noChangeAspect="1" noMove="1" noResize="1" noEditPoints="1" noAdjustHandles="1" noChangeArrowheads="1" noChangeShapeType="1" noTextEdit="1"/>
              </p:cNvSpPr>
              <p:nvPr/>
            </p:nvSpPr>
            <p:spPr bwMode="auto">
              <a:xfrm>
                <a:off x="827584" y="5683602"/>
                <a:ext cx="4248472" cy="523220"/>
              </a:xfrm>
              <a:prstGeom prst="rect">
                <a:avLst/>
              </a:prstGeom>
              <a:blipFill rotWithShape="0">
                <a:blip r:embed="rId20" cstate="print"/>
                <a:stretch>
                  <a:fillRect t="-13953" b="-30233"/>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8688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818"/>
                                        </p:tgtEl>
                                        <p:attrNameLst>
                                          <p:attrName>style.visibility</p:attrName>
                                        </p:attrNameLst>
                                      </p:cBhvr>
                                      <p:to>
                                        <p:strVal val="visible"/>
                                      </p:to>
                                    </p:set>
                                    <p:animEffect transition="in" filter="wipe(left)">
                                      <p:cBhvr>
                                        <p:cTn id="11" dur="500"/>
                                        <p:tgtEl>
                                          <p:spTgt spid="348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4820"/>
                                        </p:tgtEl>
                                        <p:attrNameLst>
                                          <p:attrName>style.visibility</p:attrName>
                                        </p:attrNameLst>
                                      </p:cBhvr>
                                      <p:to>
                                        <p:strVal val="visible"/>
                                      </p:to>
                                    </p:set>
                                    <p:anim calcmode="lin" valueType="num">
                                      <p:cBhvr additive="base">
                                        <p:cTn id="21" dur="500" fill="hold"/>
                                        <p:tgtEl>
                                          <p:spTgt spid="34820"/>
                                        </p:tgtEl>
                                        <p:attrNameLst>
                                          <p:attrName>ppt_x</p:attrName>
                                        </p:attrNameLst>
                                      </p:cBhvr>
                                      <p:tavLst>
                                        <p:tav tm="0">
                                          <p:val>
                                            <p:strVal val="0-#ppt_w/2"/>
                                          </p:val>
                                        </p:tav>
                                        <p:tav tm="100000">
                                          <p:val>
                                            <p:strVal val="#ppt_x"/>
                                          </p:val>
                                        </p:tav>
                                      </p:tavLst>
                                    </p:anim>
                                    <p:anim calcmode="lin" valueType="num">
                                      <p:cBhvr additive="base">
                                        <p:cTn id="22"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4821"/>
                                        </p:tgtEl>
                                        <p:attrNameLst>
                                          <p:attrName>style.visibility</p:attrName>
                                        </p:attrNameLst>
                                      </p:cBhvr>
                                      <p:to>
                                        <p:strVal val="visible"/>
                                      </p:to>
                                    </p:set>
                                    <p:anim calcmode="lin" valueType="num">
                                      <p:cBhvr additive="base">
                                        <p:cTn id="32" dur="500" fill="hold"/>
                                        <p:tgtEl>
                                          <p:spTgt spid="34821"/>
                                        </p:tgtEl>
                                        <p:attrNameLst>
                                          <p:attrName>ppt_x</p:attrName>
                                        </p:attrNameLst>
                                      </p:cBhvr>
                                      <p:tavLst>
                                        <p:tav tm="0">
                                          <p:val>
                                            <p:strVal val="0-#ppt_w/2"/>
                                          </p:val>
                                        </p:tav>
                                        <p:tav tm="100000">
                                          <p:val>
                                            <p:strVal val="#ppt_x"/>
                                          </p:val>
                                        </p:tav>
                                      </p:tavLst>
                                    </p:anim>
                                    <p:anim calcmode="lin" valueType="num">
                                      <p:cBhvr additive="base">
                                        <p:cTn id="33" dur="500" fill="hold"/>
                                        <p:tgtEl>
                                          <p:spTgt spid="3482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4822"/>
                                        </p:tgtEl>
                                        <p:attrNameLst>
                                          <p:attrName>style.visibility</p:attrName>
                                        </p:attrNameLst>
                                      </p:cBhvr>
                                      <p:to>
                                        <p:strVal val="visible"/>
                                      </p:to>
                                    </p:set>
                                    <p:anim calcmode="lin" valueType="num">
                                      <p:cBhvr additive="base">
                                        <p:cTn id="43" dur="500" fill="hold"/>
                                        <p:tgtEl>
                                          <p:spTgt spid="34822"/>
                                        </p:tgtEl>
                                        <p:attrNameLst>
                                          <p:attrName>ppt_x</p:attrName>
                                        </p:attrNameLst>
                                      </p:cBhvr>
                                      <p:tavLst>
                                        <p:tav tm="0">
                                          <p:val>
                                            <p:strVal val="0-#ppt_w/2"/>
                                          </p:val>
                                        </p:tav>
                                        <p:tav tm="100000">
                                          <p:val>
                                            <p:strVal val="#ppt_x"/>
                                          </p:val>
                                        </p:tav>
                                      </p:tavLst>
                                    </p:anim>
                                    <p:anim calcmode="lin" valueType="num">
                                      <p:cBhvr additive="base">
                                        <p:cTn id="44" dur="500" fill="hold"/>
                                        <p:tgtEl>
                                          <p:spTgt spid="348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4823"/>
                                        </p:tgtEl>
                                        <p:attrNameLst>
                                          <p:attrName>style.visibility</p:attrName>
                                        </p:attrNameLst>
                                      </p:cBhvr>
                                      <p:to>
                                        <p:strVal val="visible"/>
                                      </p:to>
                                    </p:set>
                                    <p:anim calcmode="lin" valueType="num">
                                      <p:cBhvr additive="base">
                                        <p:cTn id="54" dur="500" fill="hold"/>
                                        <p:tgtEl>
                                          <p:spTgt spid="34823"/>
                                        </p:tgtEl>
                                        <p:attrNameLst>
                                          <p:attrName>ppt_x</p:attrName>
                                        </p:attrNameLst>
                                      </p:cBhvr>
                                      <p:tavLst>
                                        <p:tav tm="0">
                                          <p:val>
                                            <p:strVal val="0-#ppt_w/2"/>
                                          </p:val>
                                        </p:tav>
                                        <p:tav tm="100000">
                                          <p:val>
                                            <p:strVal val="#ppt_x"/>
                                          </p:val>
                                        </p:tav>
                                      </p:tavLst>
                                    </p:anim>
                                    <p:anim calcmode="lin" valueType="num">
                                      <p:cBhvr additive="base">
                                        <p:cTn id="55"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34824"/>
                                        </p:tgtEl>
                                        <p:attrNameLst>
                                          <p:attrName>style.visibility</p:attrName>
                                        </p:attrNameLst>
                                      </p:cBhvr>
                                      <p:to>
                                        <p:strVal val="visible"/>
                                      </p:to>
                                    </p:set>
                                    <p:anim calcmode="lin" valueType="num">
                                      <p:cBhvr additive="base">
                                        <p:cTn id="65" dur="500" fill="hold"/>
                                        <p:tgtEl>
                                          <p:spTgt spid="34824"/>
                                        </p:tgtEl>
                                        <p:attrNameLst>
                                          <p:attrName>ppt_x</p:attrName>
                                        </p:attrNameLst>
                                      </p:cBhvr>
                                      <p:tavLst>
                                        <p:tav tm="0">
                                          <p:val>
                                            <p:strVal val="0-#ppt_w/2"/>
                                          </p:val>
                                        </p:tav>
                                        <p:tav tm="100000">
                                          <p:val>
                                            <p:strVal val="#ppt_x"/>
                                          </p:val>
                                        </p:tav>
                                      </p:tavLst>
                                    </p:anim>
                                    <p:anim calcmode="lin" valueType="num">
                                      <p:cBhvr additive="base">
                                        <p:cTn id="66" dur="500" fill="hold"/>
                                        <p:tgtEl>
                                          <p:spTgt spid="34824"/>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nodeType="clickEffect">
                                  <p:stCondLst>
                                    <p:cond delay="0"/>
                                  </p:stCondLst>
                                  <p:childTnLst>
                                    <p:set>
                                      <p:cBhvr>
                                        <p:cTn id="75" dur="1" fill="hold">
                                          <p:stCondLst>
                                            <p:cond delay="0"/>
                                          </p:stCondLst>
                                        </p:cTn>
                                        <p:tgtEl>
                                          <p:spTgt spid="34825"/>
                                        </p:tgtEl>
                                        <p:attrNameLst>
                                          <p:attrName>style.visibility</p:attrName>
                                        </p:attrNameLst>
                                      </p:cBhvr>
                                      <p:to>
                                        <p:strVal val="visible"/>
                                      </p:to>
                                    </p:set>
                                    <p:anim calcmode="lin" valueType="num">
                                      <p:cBhvr additive="base">
                                        <p:cTn id="76" dur="500" fill="hold"/>
                                        <p:tgtEl>
                                          <p:spTgt spid="34825"/>
                                        </p:tgtEl>
                                        <p:attrNameLst>
                                          <p:attrName>ppt_x</p:attrName>
                                        </p:attrNameLst>
                                      </p:cBhvr>
                                      <p:tavLst>
                                        <p:tav tm="0">
                                          <p:val>
                                            <p:strVal val="0-#ppt_w/2"/>
                                          </p:val>
                                        </p:tav>
                                        <p:tav tm="100000">
                                          <p:val>
                                            <p:strVal val="#ppt_x"/>
                                          </p:val>
                                        </p:tav>
                                      </p:tavLst>
                                    </p:anim>
                                    <p:anim calcmode="lin" valueType="num">
                                      <p:cBhvr additive="base">
                                        <p:cTn id="77" dur="500" fill="hold"/>
                                        <p:tgtEl>
                                          <p:spTgt spid="348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11" grpId="0" animBg="1"/>
      <p:bldP spid="12" grpId="0"/>
      <p:bldP spid="13"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grpSp>
        <p:nvGrpSpPr>
          <p:cNvPr id="28" name="组合 27"/>
          <p:cNvGrpSpPr/>
          <p:nvPr/>
        </p:nvGrpSpPr>
        <p:grpSpPr>
          <a:xfrm>
            <a:off x="1475656" y="2291996"/>
            <a:ext cx="3456384" cy="523220"/>
            <a:chOff x="1475656" y="1897668"/>
            <a:chExt cx="3456384" cy="523220"/>
          </a:xfrm>
        </p:grpSpPr>
        <p:sp>
          <p:nvSpPr>
            <p:cNvPr id="29" name="Text Box 2"/>
            <p:cNvSpPr txBox="1">
              <a:spLocks noChangeArrowheads="1"/>
            </p:cNvSpPr>
            <p:nvPr/>
          </p:nvSpPr>
          <p:spPr bwMode="auto">
            <a:xfrm>
              <a:off x="1475656" y="1897668"/>
              <a:ext cx="3456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514350" indent="-514350">
                <a:spcBef>
                  <a:spcPct val="50000"/>
                </a:spcBef>
                <a:buFont typeface="+mj-ea"/>
                <a:buAutoNum type="circleNumDbPlain" startAt="2"/>
              </a:pPr>
              <a:r>
                <a:rPr kumimoji="1" lang="en-US" altLang="zh-CN" sz="2800" dirty="0" smtClean="0">
                  <a:latin typeface="Cambria Math" pitchFamily="18" charset="0"/>
                  <a:ea typeface="Cambria Math" pitchFamily="18" charset="0"/>
                </a:rPr>
                <a:t>                                 </a:t>
              </a:r>
              <a:endParaRPr kumimoji="1" lang="zh-CN" altLang="en-US" sz="2800" dirty="0">
                <a:latin typeface="黑体" panose="02010609060101010101" pitchFamily="49" charset="-122"/>
                <a:ea typeface="黑体" panose="02010609060101010101" pitchFamily="49" charset="-122"/>
              </a:endParaRPr>
            </a:p>
          </p:txBody>
        </p:sp>
        <p:graphicFrame>
          <p:nvGraphicFramePr>
            <p:cNvPr id="30" name="Object 9"/>
            <p:cNvGraphicFramePr>
              <a:graphicFrameLocks noChangeAspect="1"/>
            </p:cNvGraphicFramePr>
            <p:nvPr/>
          </p:nvGraphicFramePr>
          <p:xfrm>
            <a:off x="2190750" y="1947491"/>
            <a:ext cx="2351088" cy="430212"/>
          </p:xfrm>
          <a:graphic>
            <a:graphicData uri="http://schemas.openxmlformats.org/presentationml/2006/ole">
              <mc:AlternateContent xmlns:mc="http://schemas.openxmlformats.org/markup-compatibility/2006">
                <mc:Choice xmlns:v="urn:schemas-microsoft-com:vml" Requires="v">
                  <p:oleObj spid="_x0000_s36886" name="Equation" r:id="rId3" imgW="2781000" imgH="507960" progId="Equation.DSMT4">
                    <p:embed/>
                  </p:oleObj>
                </mc:Choice>
                <mc:Fallback>
                  <p:oleObj name="Equation" r:id="rId3" imgW="2781000" imgH="507960"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947491"/>
                          <a:ext cx="2351088"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6878" name="Object 14"/>
          <p:cNvGraphicFramePr>
            <a:graphicFrameLocks noChangeAspect="1"/>
          </p:cNvGraphicFramePr>
          <p:nvPr/>
        </p:nvGraphicFramePr>
        <p:xfrm>
          <a:off x="971600" y="3212976"/>
          <a:ext cx="7095173" cy="617220"/>
        </p:xfrm>
        <a:graphic>
          <a:graphicData uri="http://schemas.openxmlformats.org/presentationml/2006/ole">
            <mc:AlternateContent xmlns:mc="http://schemas.openxmlformats.org/markup-compatibility/2006">
              <mc:Choice xmlns:v="urn:schemas-microsoft-com:vml" Requires="v">
                <p:oleObj spid="_x0000_s36887" name="Equation" r:id="rId5" imgW="7886520" imgH="685800" progId="Equation.DSMT4">
                  <p:embed/>
                </p:oleObj>
              </mc:Choice>
              <mc:Fallback>
                <p:oleObj name="Equation" r:id="rId5" imgW="7886520" imgH="685800" progId="Equation.DSMT4">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212976"/>
                        <a:ext cx="7095173" cy="617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0" name="Object 16"/>
          <p:cNvGraphicFramePr>
            <a:graphicFrameLocks noChangeAspect="1"/>
          </p:cNvGraphicFramePr>
          <p:nvPr/>
        </p:nvGraphicFramePr>
        <p:xfrm>
          <a:off x="3612679" y="5474171"/>
          <a:ext cx="2903537" cy="619125"/>
        </p:xfrm>
        <a:graphic>
          <a:graphicData uri="http://schemas.openxmlformats.org/presentationml/2006/ole">
            <mc:AlternateContent xmlns:mc="http://schemas.openxmlformats.org/markup-compatibility/2006">
              <mc:Choice xmlns:v="urn:schemas-microsoft-com:vml" Requires="v">
                <p:oleObj spid="_x0000_s36888" name="Equation" r:id="rId7" imgW="3225600" imgH="685800" progId="Equation.DSMT4">
                  <p:embed/>
                </p:oleObj>
              </mc:Choice>
              <mc:Fallback>
                <p:oleObj name="Equation" r:id="rId7" imgW="3225600" imgH="685800" progId="Equation.DSMT4">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679" y="5474171"/>
                        <a:ext cx="2903537"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1" name="Object 17"/>
          <p:cNvGraphicFramePr>
            <a:graphicFrameLocks noChangeAspect="1"/>
          </p:cNvGraphicFramePr>
          <p:nvPr/>
        </p:nvGraphicFramePr>
        <p:xfrm>
          <a:off x="3563889" y="4072501"/>
          <a:ext cx="4261961" cy="502920"/>
        </p:xfrm>
        <a:graphic>
          <a:graphicData uri="http://schemas.openxmlformats.org/presentationml/2006/ole">
            <mc:AlternateContent xmlns:mc="http://schemas.openxmlformats.org/markup-compatibility/2006">
              <mc:Choice xmlns:v="urn:schemas-microsoft-com:vml" Requires="v">
                <p:oleObj spid="_x0000_s36889" name="Equation" r:id="rId9" imgW="4736880" imgH="558720" progId="Equation.DSMT4">
                  <p:embed/>
                </p:oleObj>
              </mc:Choice>
              <mc:Fallback>
                <p:oleObj name="Equation" r:id="rId9" imgW="4736880" imgH="558720" progId="Equation.DSMT4">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889" y="4072501"/>
                        <a:ext cx="4261961" cy="502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2" name="Object 18"/>
          <p:cNvGraphicFramePr>
            <a:graphicFrameLocks noChangeAspect="1"/>
          </p:cNvGraphicFramePr>
          <p:nvPr/>
        </p:nvGraphicFramePr>
        <p:xfrm>
          <a:off x="3563889" y="4817726"/>
          <a:ext cx="3256121" cy="457200"/>
        </p:xfrm>
        <a:graphic>
          <a:graphicData uri="http://schemas.openxmlformats.org/presentationml/2006/ole">
            <mc:AlternateContent xmlns:mc="http://schemas.openxmlformats.org/markup-compatibility/2006">
              <mc:Choice xmlns:v="urn:schemas-microsoft-com:vml" Requires="v">
                <p:oleObj spid="_x0000_s36890" name="Equation" r:id="rId11" imgW="3619440" imgH="507960" progId="Equation.DSMT4">
                  <p:embed/>
                </p:oleObj>
              </mc:Choice>
              <mc:Fallback>
                <p:oleObj name="Equation" r:id="rId11" imgW="3619440" imgH="507960" progId="Equation.DSMT4">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889" y="4817726"/>
                        <a:ext cx="3256121"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3" name="Object 19"/>
          <p:cNvGraphicFramePr>
            <a:graphicFrameLocks noChangeAspect="1"/>
          </p:cNvGraphicFramePr>
          <p:nvPr/>
        </p:nvGraphicFramePr>
        <p:xfrm>
          <a:off x="6732240" y="5481800"/>
          <a:ext cx="628650" cy="412750"/>
        </p:xfrm>
        <a:graphic>
          <a:graphicData uri="http://schemas.openxmlformats.org/presentationml/2006/ole">
            <mc:AlternateContent xmlns:mc="http://schemas.openxmlformats.org/markup-compatibility/2006">
              <mc:Choice xmlns:v="urn:schemas-microsoft-com:vml" Requires="v">
                <p:oleObj spid="_x0000_s36891" name="Equation" r:id="rId13" imgW="698400" imgH="457200" progId="Equation.DSMT4">
                  <p:embed/>
                </p:oleObj>
              </mc:Choice>
              <mc:Fallback>
                <p:oleObj name="Equation" r:id="rId13" imgW="698400" imgH="457200" progId="Equation.DSMT4">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2240" y="5481800"/>
                        <a:ext cx="6286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 name="组合 37"/>
          <p:cNvGrpSpPr/>
          <p:nvPr/>
        </p:nvGrpSpPr>
        <p:grpSpPr>
          <a:xfrm>
            <a:off x="1475656" y="1700808"/>
            <a:ext cx="3456384" cy="523220"/>
            <a:chOff x="1475656" y="1897668"/>
            <a:chExt cx="3456384" cy="523220"/>
          </a:xfrm>
        </p:grpSpPr>
        <p:sp>
          <p:nvSpPr>
            <p:cNvPr id="39" name="Text Box 2"/>
            <p:cNvSpPr txBox="1">
              <a:spLocks noChangeArrowheads="1"/>
            </p:cNvSpPr>
            <p:nvPr/>
          </p:nvSpPr>
          <p:spPr bwMode="auto">
            <a:xfrm>
              <a:off x="1475656" y="1897668"/>
              <a:ext cx="3456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514350" indent="-514350">
                <a:spcBef>
                  <a:spcPct val="50000"/>
                </a:spcBef>
                <a:buFont typeface="+mj-ea"/>
                <a:buAutoNum type="circleNumDbPlain"/>
              </a:pPr>
              <a:r>
                <a:rPr kumimoji="1" lang="en-US" altLang="zh-CN" sz="2800" dirty="0" smtClean="0">
                  <a:latin typeface="Cambria Math" pitchFamily="18" charset="0"/>
                  <a:ea typeface="Cambria Math" pitchFamily="18" charset="0"/>
                </a:rPr>
                <a:t>                                 </a:t>
              </a:r>
              <a:endParaRPr kumimoji="1" lang="zh-CN" altLang="en-US" sz="2800" dirty="0">
                <a:latin typeface="黑体" panose="02010609060101010101" pitchFamily="49" charset="-122"/>
                <a:ea typeface="黑体" panose="02010609060101010101" pitchFamily="49" charset="-122"/>
              </a:endParaRPr>
            </a:p>
          </p:txBody>
        </p:sp>
        <p:graphicFrame>
          <p:nvGraphicFramePr>
            <p:cNvPr id="40" name="Object 9"/>
            <p:cNvGraphicFramePr>
              <a:graphicFrameLocks noChangeAspect="1"/>
            </p:cNvGraphicFramePr>
            <p:nvPr/>
          </p:nvGraphicFramePr>
          <p:xfrm>
            <a:off x="2170113" y="1927235"/>
            <a:ext cx="2393950" cy="473075"/>
          </p:xfrm>
          <a:graphic>
            <a:graphicData uri="http://schemas.openxmlformats.org/presentationml/2006/ole">
              <mc:AlternateContent xmlns:mc="http://schemas.openxmlformats.org/markup-compatibility/2006">
                <mc:Choice xmlns:v="urn:schemas-microsoft-com:vml" Requires="v">
                  <p:oleObj spid="_x0000_s36892" name="Equation" r:id="rId15" imgW="2831760" imgH="558720" progId="Equation.DSMT4">
                    <p:embed/>
                  </p:oleObj>
                </mc:Choice>
                <mc:Fallback>
                  <p:oleObj name="Equation" r:id="rId15" imgW="2831760" imgH="558720" progId="Equation.DSMT4">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70113" y="1927235"/>
                          <a:ext cx="23939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 name="Rectangle 2"/>
          <p:cNvSpPr txBox="1">
            <a:spLocks noRot="1" noChangeArrowheads="1"/>
          </p:cNvSpPr>
          <p:nvPr/>
        </p:nvSpPr>
        <p:spPr>
          <a:xfrm>
            <a:off x="611560" y="240087"/>
            <a:ext cx="720080" cy="646331"/>
          </a:xfrm>
          <a:prstGeom prst="rect">
            <a:avLst/>
          </a:prstGeom>
        </p:spPr>
        <p:txBody>
          <a:bodyPr vert="horz" wrap="square" lIns="91440" tIns="45720" rIns="91440" bIns="45720" rtlCol="0" anchor="b">
            <a:spAutoFit/>
          </a:bodyPr>
          <a:lstStyle/>
          <a:p>
            <a:pPr lvl="0">
              <a:spcBef>
                <a:spcPct val="0"/>
              </a:spcBef>
              <a:defRPr/>
            </a:pPr>
            <a:r>
              <a:rPr lang="zh-CN" altLang="en-US" sz="3600" b="1" dirty="0" smtClean="0">
                <a:ln w="6600">
                  <a:solidFill>
                    <a:schemeClr val="accent2"/>
                  </a:solidFill>
                  <a:prstDash val="solid"/>
                </a:ln>
                <a:solidFill>
                  <a:srgbClr val="FFFFFF"/>
                </a:solidFill>
                <a:effectLst>
                  <a:outerShdw dist="38100" dir="2700000" algn="tl" rotWithShape="0">
                    <a:schemeClr val="accent2"/>
                  </a:outerShdw>
                </a:effectLst>
                <a:latin typeface="黑体" pitchFamily="2" charset="-122"/>
                <a:ea typeface="黑体" pitchFamily="2" charset="-122"/>
                <a:cs typeface="+mj-cs"/>
              </a:rPr>
              <a:t>例</a:t>
            </a:r>
            <a:endPar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黑体" pitchFamily="2" charset="-122"/>
              <a:ea typeface="黑体" pitchFamily="2" charset="-122"/>
              <a:cs typeface="+mj-cs"/>
            </a:endParaRPr>
          </a:p>
        </p:txBody>
      </p:sp>
      <p:sp>
        <p:nvSpPr>
          <p:cNvPr id="42" name="Text Box 2"/>
          <p:cNvSpPr txBox="1">
            <a:spLocks noChangeArrowheads="1"/>
          </p:cNvSpPr>
          <p:nvPr/>
        </p:nvSpPr>
        <p:spPr bwMode="auto">
          <a:xfrm>
            <a:off x="611560" y="1124744"/>
            <a:ext cx="24482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a:spcBef>
                <a:spcPct val="50000"/>
              </a:spcBef>
            </a:pPr>
            <a:r>
              <a:rPr kumimoji="1" lang="zh-CN" altLang="en-US" sz="2800" dirty="0" smtClean="0">
                <a:latin typeface="黑体" panose="02010609060101010101" pitchFamily="49" charset="-122"/>
                <a:ea typeface="黑体" panose="02010609060101010101" pitchFamily="49" charset="-122"/>
              </a:rPr>
              <a:t>化简下列事件</a:t>
            </a:r>
            <a:endParaRPr kumimoji="1"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688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6878"/>
                                        </p:tgtEl>
                                        <p:attrNameLst>
                                          <p:attrName>style.visibility</p:attrName>
                                        </p:attrNameLst>
                                      </p:cBhvr>
                                      <p:to>
                                        <p:strVal val="visible"/>
                                      </p:to>
                                    </p:set>
                                    <p:animEffect transition="in" filter="wipe(left)">
                                      <p:cBhvr>
                                        <p:cTn id="24" dur="500"/>
                                        <p:tgtEl>
                                          <p:spTgt spid="3687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6881"/>
                                        </p:tgtEl>
                                        <p:attrNameLst>
                                          <p:attrName>style.visibility</p:attrName>
                                        </p:attrNameLst>
                                      </p:cBhvr>
                                      <p:to>
                                        <p:strVal val="visible"/>
                                      </p:to>
                                    </p:set>
                                    <p:animEffect transition="in" filter="wipe(left)">
                                      <p:cBhvr>
                                        <p:cTn id="29" dur="500"/>
                                        <p:tgtEl>
                                          <p:spTgt spid="368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6882"/>
                                        </p:tgtEl>
                                        <p:attrNameLst>
                                          <p:attrName>style.visibility</p:attrName>
                                        </p:attrNameLst>
                                      </p:cBhvr>
                                      <p:to>
                                        <p:strVal val="visible"/>
                                      </p:to>
                                    </p:set>
                                    <p:animEffect transition="in" filter="wipe(left)">
                                      <p:cBhvr>
                                        <p:cTn id="34" dur="500"/>
                                        <p:tgtEl>
                                          <p:spTgt spid="3688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6880"/>
                                        </p:tgtEl>
                                        <p:attrNameLst>
                                          <p:attrName>style.visibility</p:attrName>
                                        </p:attrNameLst>
                                      </p:cBhvr>
                                      <p:to>
                                        <p:strVal val="visible"/>
                                      </p:to>
                                    </p:set>
                                    <p:animEffect transition="in" filter="wipe(left)">
                                      <p:cBhvr>
                                        <p:cTn id="39" dur="500"/>
                                        <p:tgtEl>
                                          <p:spTgt spid="3688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6883"/>
                                        </p:tgtEl>
                                        <p:attrNameLst>
                                          <p:attrName>style.visibility</p:attrName>
                                        </p:attrNameLst>
                                      </p:cBhvr>
                                      <p:to>
                                        <p:strVal val="visible"/>
                                      </p:to>
                                    </p:set>
                                    <p:animEffect transition="in" filter="wipe(left)">
                                      <p:cBhvr>
                                        <p:cTn id="44" dur="500"/>
                                        <p:tgtEl>
                                          <p:spTgt spid="36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graphicFrame>
        <p:nvGraphicFramePr>
          <p:cNvPr id="36878" name="Object 14"/>
          <p:cNvGraphicFramePr>
            <a:graphicFrameLocks noChangeAspect="1"/>
          </p:cNvGraphicFramePr>
          <p:nvPr/>
        </p:nvGraphicFramePr>
        <p:xfrm>
          <a:off x="1178909" y="2209602"/>
          <a:ext cx="6353175" cy="457200"/>
        </p:xfrm>
        <a:graphic>
          <a:graphicData uri="http://schemas.openxmlformats.org/presentationml/2006/ole">
            <mc:AlternateContent xmlns:mc="http://schemas.openxmlformats.org/markup-compatibility/2006">
              <mc:Choice xmlns:v="urn:schemas-microsoft-com:vml" Requires="v">
                <p:oleObj spid="_x0000_s41996" name="Equation" r:id="rId3" imgW="7061040" imgH="507960" progId="Equation.DSMT4">
                  <p:embed/>
                </p:oleObj>
              </mc:Choice>
              <mc:Fallback>
                <p:oleObj name="Equation" r:id="rId3" imgW="7061040" imgH="507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909" y="2209602"/>
                        <a:ext cx="6353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0" name="Object 16"/>
          <p:cNvGraphicFramePr>
            <a:graphicFrameLocks noChangeAspect="1"/>
          </p:cNvGraphicFramePr>
          <p:nvPr/>
        </p:nvGraphicFramePr>
        <p:xfrm>
          <a:off x="3733948" y="4536430"/>
          <a:ext cx="1327150" cy="458788"/>
        </p:xfrm>
        <a:graphic>
          <a:graphicData uri="http://schemas.openxmlformats.org/presentationml/2006/ole">
            <mc:AlternateContent xmlns:mc="http://schemas.openxmlformats.org/markup-compatibility/2006">
              <mc:Choice xmlns:v="urn:schemas-microsoft-com:vml" Requires="v">
                <p:oleObj spid="_x0000_s41997" name="Equation" r:id="rId5" imgW="1473120" imgH="507960" progId="Equation.DSMT4">
                  <p:embed/>
                </p:oleObj>
              </mc:Choice>
              <mc:Fallback>
                <p:oleObj name="Equation" r:id="rId5" imgW="1473120" imgH="50796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948" y="4536430"/>
                        <a:ext cx="132715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1" name="Object 17"/>
          <p:cNvGraphicFramePr>
            <a:graphicFrameLocks noChangeAspect="1"/>
          </p:cNvGraphicFramePr>
          <p:nvPr/>
        </p:nvGraphicFramePr>
        <p:xfrm>
          <a:off x="3733948" y="2969866"/>
          <a:ext cx="3781425" cy="457200"/>
        </p:xfrm>
        <a:graphic>
          <a:graphicData uri="http://schemas.openxmlformats.org/presentationml/2006/ole">
            <mc:AlternateContent xmlns:mc="http://schemas.openxmlformats.org/markup-compatibility/2006">
              <mc:Choice xmlns:v="urn:schemas-microsoft-com:vml" Requires="v">
                <p:oleObj spid="_x0000_s41998" name="Equation" r:id="rId7" imgW="4203360" imgH="507960" progId="Equation.DSMT4">
                  <p:embed/>
                </p:oleObj>
              </mc:Choice>
              <mc:Fallback>
                <p:oleObj name="Equation" r:id="rId7" imgW="4203360" imgH="50796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948" y="2969866"/>
                        <a:ext cx="37814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2" name="Object 18"/>
          <p:cNvGraphicFramePr>
            <a:graphicFrameLocks noChangeAspect="1"/>
          </p:cNvGraphicFramePr>
          <p:nvPr/>
        </p:nvGraphicFramePr>
        <p:xfrm>
          <a:off x="3733948" y="3730130"/>
          <a:ext cx="3862388" cy="503237"/>
        </p:xfrm>
        <a:graphic>
          <a:graphicData uri="http://schemas.openxmlformats.org/presentationml/2006/ole">
            <mc:AlternateContent xmlns:mc="http://schemas.openxmlformats.org/markup-compatibility/2006">
              <mc:Choice xmlns:v="urn:schemas-microsoft-com:vml" Requires="v">
                <p:oleObj spid="_x0000_s41999" name="Equation" r:id="rId9" imgW="4292280" imgH="558720" progId="Equation.DSMT4">
                  <p:embed/>
                </p:oleObj>
              </mc:Choice>
              <mc:Fallback>
                <p:oleObj name="Equation" r:id="rId9" imgW="4292280" imgH="55872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948" y="3730130"/>
                        <a:ext cx="386238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3" name="Object 19"/>
          <p:cNvGraphicFramePr>
            <a:graphicFrameLocks noChangeAspect="1"/>
          </p:cNvGraphicFramePr>
          <p:nvPr/>
        </p:nvGraphicFramePr>
        <p:xfrm>
          <a:off x="3733948" y="5298281"/>
          <a:ext cx="890587" cy="434975"/>
        </p:xfrm>
        <a:graphic>
          <a:graphicData uri="http://schemas.openxmlformats.org/presentationml/2006/ole">
            <mc:AlternateContent xmlns:mc="http://schemas.openxmlformats.org/markup-compatibility/2006">
              <mc:Choice xmlns:v="urn:schemas-microsoft-com:vml" Requires="v">
                <p:oleObj spid="_x0000_s42000" name="Equation" r:id="rId11" imgW="990360" imgH="482400" progId="Equation.DSMT4">
                  <p:embed/>
                </p:oleObj>
              </mc:Choice>
              <mc:Fallback>
                <p:oleObj name="Equation" r:id="rId11" imgW="990360" imgH="4824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948" y="5298281"/>
                        <a:ext cx="890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组合 17"/>
          <p:cNvGrpSpPr/>
          <p:nvPr/>
        </p:nvGrpSpPr>
        <p:grpSpPr>
          <a:xfrm>
            <a:off x="683568" y="1249596"/>
            <a:ext cx="3456384" cy="523220"/>
            <a:chOff x="1475656" y="1897668"/>
            <a:chExt cx="3456384" cy="523220"/>
          </a:xfrm>
        </p:grpSpPr>
        <p:sp>
          <p:nvSpPr>
            <p:cNvPr id="19" name="Text Box 2"/>
            <p:cNvSpPr txBox="1">
              <a:spLocks noChangeArrowheads="1"/>
            </p:cNvSpPr>
            <p:nvPr/>
          </p:nvSpPr>
          <p:spPr bwMode="auto">
            <a:xfrm>
              <a:off x="1475656" y="1897668"/>
              <a:ext cx="3456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仿宋_GB2312" pitchFamily="49" charset="-122"/>
                </a:defRPr>
              </a:lvl1pPr>
              <a:lvl2pPr marL="742950" indent="-285750" eaLnBrk="0" hangingPunct="0">
                <a:defRPr>
                  <a:solidFill>
                    <a:schemeClr val="tx1"/>
                  </a:solidFill>
                  <a:latin typeface="Arial" panose="020B0604020202020204" pitchFamily="34" charset="0"/>
                  <a:ea typeface="仿宋_GB2312" pitchFamily="49" charset="-122"/>
                </a:defRPr>
              </a:lvl2pPr>
              <a:lvl3pPr marL="1143000" indent="-228600" eaLnBrk="0" hangingPunct="0">
                <a:defRPr>
                  <a:solidFill>
                    <a:schemeClr val="tx1"/>
                  </a:solidFill>
                  <a:latin typeface="Arial" panose="020B0604020202020204" pitchFamily="34" charset="0"/>
                  <a:ea typeface="仿宋_GB2312" pitchFamily="49" charset="-122"/>
                </a:defRPr>
              </a:lvl3pPr>
              <a:lvl4pPr marL="1600200" indent="-228600" eaLnBrk="0" hangingPunct="0">
                <a:defRPr>
                  <a:solidFill>
                    <a:schemeClr val="tx1"/>
                  </a:solidFill>
                  <a:latin typeface="Arial" panose="020B0604020202020204" pitchFamily="34" charset="0"/>
                  <a:ea typeface="仿宋_GB2312" pitchFamily="49" charset="-122"/>
                </a:defRPr>
              </a:lvl4pPr>
              <a:lvl5pPr marL="2057400" indent="-228600" eaLnBrk="0" hangingPunct="0">
                <a:defRPr>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itchFamily="49" charset="-122"/>
                </a:defRPr>
              </a:lvl9pPr>
            </a:lstStyle>
            <a:p>
              <a:pPr marL="514350" indent="-514350">
                <a:spcBef>
                  <a:spcPct val="50000"/>
                </a:spcBef>
                <a:buFont typeface="+mj-ea"/>
                <a:buAutoNum type="circleNumDbPlain" startAt="2"/>
              </a:pPr>
              <a:r>
                <a:rPr kumimoji="1" lang="en-US" altLang="zh-CN" sz="2800" dirty="0" smtClean="0">
                  <a:latin typeface="Cambria Math" pitchFamily="18" charset="0"/>
                  <a:ea typeface="Cambria Math" pitchFamily="18" charset="0"/>
                </a:rPr>
                <a:t>                                 </a:t>
              </a:r>
              <a:endParaRPr kumimoji="1" lang="zh-CN" altLang="en-US" sz="2800" dirty="0">
                <a:latin typeface="黑体" panose="02010609060101010101" pitchFamily="49" charset="-122"/>
                <a:ea typeface="黑体" panose="02010609060101010101" pitchFamily="49" charset="-122"/>
              </a:endParaRPr>
            </a:p>
          </p:txBody>
        </p:sp>
        <p:graphicFrame>
          <p:nvGraphicFramePr>
            <p:cNvPr id="20" name="Object 9"/>
            <p:cNvGraphicFramePr>
              <a:graphicFrameLocks noChangeAspect="1"/>
            </p:cNvGraphicFramePr>
            <p:nvPr/>
          </p:nvGraphicFramePr>
          <p:xfrm>
            <a:off x="2190750" y="1947491"/>
            <a:ext cx="2351088" cy="430212"/>
          </p:xfrm>
          <a:graphic>
            <a:graphicData uri="http://schemas.openxmlformats.org/presentationml/2006/ole">
              <mc:AlternateContent xmlns:mc="http://schemas.openxmlformats.org/markup-compatibility/2006">
                <mc:Choice xmlns:v="urn:schemas-microsoft-com:vml" Requires="v">
                  <p:oleObj spid="_x0000_s42001" name="Equation" r:id="rId13" imgW="2781000" imgH="507960" progId="Equation.DSMT4">
                    <p:embed/>
                  </p:oleObj>
                </mc:Choice>
                <mc:Fallback>
                  <p:oleObj name="Equation" r:id="rId13" imgW="2781000" imgH="507960" progId="Equation.DSMT4">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0750" y="1947491"/>
                          <a:ext cx="2351088"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8688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78"/>
                                        </p:tgtEl>
                                        <p:attrNameLst>
                                          <p:attrName>style.visibility</p:attrName>
                                        </p:attrNameLst>
                                      </p:cBhvr>
                                      <p:to>
                                        <p:strVal val="visible"/>
                                      </p:to>
                                    </p:set>
                                    <p:animEffect transition="in" filter="wipe(left)">
                                      <p:cBhvr>
                                        <p:cTn id="12" dur="500"/>
                                        <p:tgtEl>
                                          <p:spTgt spid="368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81"/>
                                        </p:tgtEl>
                                        <p:attrNameLst>
                                          <p:attrName>style.visibility</p:attrName>
                                        </p:attrNameLst>
                                      </p:cBhvr>
                                      <p:to>
                                        <p:strVal val="visible"/>
                                      </p:to>
                                    </p:set>
                                    <p:animEffect transition="in" filter="wipe(left)">
                                      <p:cBhvr>
                                        <p:cTn id="17" dur="500"/>
                                        <p:tgtEl>
                                          <p:spTgt spid="368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82"/>
                                        </p:tgtEl>
                                        <p:attrNameLst>
                                          <p:attrName>style.visibility</p:attrName>
                                        </p:attrNameLst>
                                      </p:cBhvr>
                                      <p:to>
                                        <p:strVal val="visible"/>
                                      </p:to>
                                    </p:set>
                                    <p:animEffect transition="in" filter="wipe(left)">
                                      <p:cBhvr>
                                        <p:cTn id="22" dur="500"/>
                                        <p:tgtEl>
                                          <p:spTgt spid="368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880"/>
                                        </p:tgtEl>
                                        <p:attrNameLst>
                                          <p:attrName>style.visibility</p:attrName>
                                        </p:attrNameLst>
                                      </p:cBhvr>
                                      <p:to>
                                        <p:strVal val="visible"/>
                                      </p:to>
                                    </p:set>
                                    <p:animEffect transition="in" filter="wipe(left)">
                                      <p:cBhvr>
                                        <p:cTn id="27" dur="500"/>
                                        <p:tgtEl>
                                          <p:spTgt spid="368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883"/>
                                        </p:tgtEl>
                                        <p:attrNameLst>
                                          <p:attrName>style.visibility</p:attrName>
                                        </p:attrNameLst>
                                      </p:cBhvr>
                                      <p:to>
                                        <p:strVal val="visible"/>
                                      </p:to>
                                    </p:set>
                                    <p:animEffect transition="in" filter="wipe(left)">
                                      <p:cBhvr>
                                        <p:cTn id="32" dur="500"/>
                                        <p:tgtEl>
                                          <p:spTgt spid="36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F30E29-6729-45AE-8ACE-241BC2E12AA2}"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26</a:t>
            </a:fld>
            <a:endParaRPr lang="zh-CN" altLang="en-US"/>
          </a:p>
        </p:txBody>
      </p:sp>
      <p:sp>
        <p:nvSpPr>
          <p:cNvPr id="9" name="标题 6"/>
          <p:cNvSpPr txBox="1">
            <a:spLocks/>
          </p:cNvSpPr>
          <p:nvPr/>
        </p:nvSpPr>
        <p:spPr>
          <a:xfrm>
            <a:off x="384247" y="260648"/>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5" name="Rectangle 4"/>
          <p:cNvSpPr>
            <a:spLocks noChangeArrowheads="1"/>
          </p:cNvSpPr>
          <p:nvPr/>
        </p:nvSpPr>
        <p:spPr bwMode="auto">
          <a:xfrm>
            <a:off x="899592" y="3573016"/>
            <a:ext cx="3030538" cy="1143000"/>
          </a:xfrm>
          <a:prstGeom prst="rect">
            <a:avLst/>
          </a:prstGeom>
          <a:noFill/>
          <a:ln>
            <a:noFill/>
          </a:ln>
          <a:effectLs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defRPr/>
            </a:pPr>
            <a:r>
              <a:rPr lang="zh-CN" altLang="en-US" sz="4000" dirty="0" smtClean="0">
                <a:solidFill>
                  <a:schemeClr val="tx1"/>
                </a:solidFill>
                <a:effectLst>
                  <a:outerShdw blurRad="38100" dist="38100" dir="2700000" algn="tl">
                    <a:srgbClr val="000000">
                      <a:alpha val="43137"/>
                    </a:srgbClr>
                  </a:outerShdw>
                </a:effectLst>
                <a:ea typeface="黑体" panose="02010609060101010101" pitchFamily="49" charset="-122"/>
              </a:rPr>
              <a:t>作业</a:t>
            </a:r>
          </a:p>
        </p:txBody>
      </p:sp>
      <p:sp>
        <p:nvSpPr>
          <p:cNvPr id="7" name="Text Box 5"/>
          <p:cNvSpPr txBox="1">
            <a:spLocks noChangeArrowheads="1"/>
          </p:cNvSpPr>
          <p:nvPr/>
        </p:nvSpPr>
        <p:spPr bwMode="auto">
          <a:xfrm>
            <a:off x="899592" y="4925566"/>
            <a:ext cx="6048375" cy="523220"/>
          </a:xfrm>
          <a:prstGeom prst="rect">
            <a:avLst/>
          </a:prstGeom>
          <a:noFill/>
          <a:ln w="9525">
            <a:noFill/>
            <a:miter lim="800000"/>
            <a:headEnd/>
            <a:tailEnd/>
          </a:ln>
        </p:spPr>
        <p:txBody>
          <a:bodyPr>
            <a:spAutoFit/>
          </a:bodyPr>
          <a:lstStyle/>
          <a:p>
            <a:pPr eaLnBrk="1" hangingPunct="1">
              <a:spcBef>
                <a:spcPct val="50000"/>
              </a:spcBef>
            </a:pPr>
            <a:r>
              <a:rPr lang="zh-CN" altLang="en-US" sz="2800" dirty="0"/>
              <a:t>习题</a:t>
            </a:r>
            <a:r>
              <a:rPr lang="en-US" altLang="zh-CN" sz="2800" dirty="0"/>
              <a:t>1-1</a:t>
            </a:r>
            <a:r>
              <a:rPr lang="zh-CN" altLang="en-US" sz="2800" dirty="0"/>
              <a:t>（</a:t>
            </a:r>
            <a:r>
              <a:rPr lang="en-US" altLang="zh-CN" sz="2800" dirty="0"/>
              <a:t>p6</a:t>
            </a:r>
            <a:r>
              <a:rPr lang="zh-CN" altLang="en-US" sz="2800" dirty="0"/>
              <a:t>）：</a:t>
            </a:r>
            <a:r>
              <a:rPr lang="en-US" altLang="zh-CN" sz="2800" dirty="0"/>
              <a:t>4</a:t>
            </a:r>
            <a:r>
              <a:rPr lang="zh-CN" altLang="en-US" sz="2800" dirty="0"/>
              <a:t>、</a:t>
            </a:r>
            <a:r>
              <a:rPr lang="en-US" altLang="zh-CN" sz="2800" dirty="0"/>
              <a:t>8</a:t>
            </a:r>
            <a:r>
              <a:rPr lang="zh-CN" altLang="en-US" sz="2800" dirty="0"/>
              <a:t>、</a:t>
            </a:r>
            <a:r>
              <a:rPr lang="en-US" altLang="zh-CN" sz="2800" dirty="0"/>
              <a:t>10</a:t>
            </a:r>
          </a:p>
        </p:txBody>
      </p:sp>
    </p:spTree>
    <p:extLst>
      <p:ext uri="{BB962C8B-B14F-4D97-AF65-F5344CB8AC3E}">
        <p14:creationId xmlns:p14="http://schemas.microsoft.com/office/powerpoint/2010/main" val="146666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3</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0" name="Rectangle 2"/>
          <p:cNvSpPr txBox="1">
            <a:spLocks noRot="1" noChangeArrowheads="1"/>
          </p:cNvSpPr>
          <p:nvPr/>
        </p:nvSpPr>
        <p:spPr>
          <a:xfrm>
            <a:off x="734503" y="260648"/>
            <a:ext cx="2541353" cy="624781"/>
          </a:xfrm>
          <a:prstGeom prst="rect">
            <a:avLst/>
          </a:prstGeom>
        </p:spPr>
        <p:txBody>
          <a:bodyPr vert="horz" lIns="91440" tIns="45720" rIns="91440" bIns="45720" rtlCol="0" anchor="b">
            <a:noAutofit/>
          </a:bodyPr>
          <a:lstStyle/>
          <a:p>
            <a:pPr lvl="0">
              <a:spcBef>
                <a:spcPct val="0"/>
              </a:spcBef>
              <a:defRPr/>
            </a:pPr>
            <a:r>
              <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黑体" pitchFamily="2" charset="-122"/>
                <a:ea typeface="黑体" pitchFamily="2" charset="-122"/>
                <a:cs typeface="+mj-cs"/>
              </a:rPr>
              <a:t>统计规律性</a:t>
            </a:r>
          </a:p>
        </p:txBody>
      </p:sp>
      <p:sp>
        <p:nvSpPr>
          <p:cNvPr id="16" name="矩形 15"/>
          <p:cNvSpPr/>
          <p:nvPr/>
        </p:nvSpPr>
        <p:spPr>
          <a:xfrm>
            <a:off x="683568" y="1628800"/>
            <a:ext cx="8064896" cy="1384995"/>
          </a:xfrm>
          <a:prstGeom prst="rect">
            <a:avLst/>
          </a:prstGeom>
        </p:spPr>
        <p:txBody>
          <a:bodyPr wrap="square">
            <a:spAutoFit/>
          </a:bodyPr>
          <a:lstStyle/>
          <a:p>
            <a:pPr marL="457200" indent="-457200">
              <a:buFont typeface="+mj-ea"/>
              <a:buAutoNum type="circleNumDbPlain"/>
            </a:pPr>
            <a:r>
              <a:rPr lang="zh-CN" altLang="en-US" sz="2800" dirty="0">
                <a:latin typeface="黑体" pitchFamily="2" charset="-122"/>
                <a:ea typeface="黑体" pitchFamily="2" charset="-122"/>
              </a:rPr>
              <a:t>一个射手在一次射击中可能击中目标，也可能未击中目标，但在一个短时间内，每天的命中率却是稳定</a:t>
            </a:r>
            <a:r>
              <a:rPr lang="zh-CN" altLang="en-US" sz="2800" dirty="0" smtClean="0">
                <a:latin typeface="黑体" pitchFamily="2" charset="-122"/>
                <a:ea typeface="黑体" pitchFamily="2" charset="-122"/>
              </a:rPr>
              <a:t>的</a:t>
            </a:r>
            <a:endParaRPr lang="zh-CN" altLang="en-US" sz="2800" dirty="0"/>
          </a:p>
        </p:txBody>
      </p:sp>
      <p:sp>
        <p:nvSpPr>
          <p:cNvPr id="17" name="矩形 16"/>
          <p:cNvSpPr/>
          <p:nvPr/>
        </p:nvSpPr>
        <p:spPr>
          <a:xfrm>
            <a:off x="683568" y="3203974"/>
            <a:ext cx="7992888" cy="1384995"/>
          </a:xfrm>
          <a:prstGeom prst="rect">
            <a:avLst/>
          </a:prstGeom>
        </p:spPr>
        <p:txBody>
          <a:bodyPr wrap="square">
            <a:spAutoFit/>
          </a:bodyPr>
          <a:lstStyle/>
          <a:p>
            <a:pPr marL="457200" indent="-457200">
              <a:buFont typeface="+mj-ea"/>
              <a:buAutoNum type="circleNumDbPlain" startAt="2"/>
            </a:pPr>
            <a:r>
              <a:rPr lang="zh-CN" altLang="en-US" sz="2800" dirty="0">
                <a:latin typeface="黑体" pitchFamily="2" charset="-122"/>
                <a:ea typeface="黑体" pitchFamily="2" charset="-122"/>
              </a:rPr>
              <a:t>同一门炮在同样发射条件下射出的许多炮弹其落点不一样。虽然落点不同，但形成一个</a:t>
            </a:r>
            <a:r>
              <a:rPr lang="zh-CN" altLang="en-US" sz="2800" dirty="0" smtClean="0">
                <a:latin typeface="黑体" pitchFamily="2" charset="-122"/>
                <a:ea typeface="黑体" pitchFamily="2" charset="-122"/>
              </a:rPr>
              <a:t>椭圆</a:t>
            </a:r>
            <a:r>
              <a:rPr lang="en-US" altLang="zh-CN" sz="2800" dirty="0">
                <a:latin typeface="黑体" pitchFamily="2" charset="-122"/>
                <a:ea typeface="黑体" pitchFamily="2" charset="-122"/>
              </a:rPr>
              <a:t> </a:t>
            </a:r>
            <a:r>
              <a:rPr lang="en-US" altLang="zh-CN" sz="2800" dirty="0" smtClean="0">
                <a:latin typeface="黑体" pitchFamily="2" charset="-122"/>
                <a:ea typeface="黑体" pitchFamily="2" charset="-122"/>
              </a:rPr>
              <a:t>--- </a:t>
            </a:r>
            <a:r>
              <a:rPr lang="zh-CN" altLang="en-US" sz="2800" dirty="0" smtClean="0">
                <a:latin typeface="黑体" pitchFamily="2" charset="-122"/>
                <a:ea typeface="黑体" pitchFamily="2" charset="-122"/>
              </a:rPr>
              <a:t>落点分布</a:t>
            </a:r>
            <a:endParaRPr lang="zh-CN" altLang="en-US" sz="2800" dirty="0"/>
          </a:p>
        </p:txBody>
      </p:sp>
      <p:sp>
        <p:nvSpPr>
          <p:cNvPr id="18" name="矩形 17"/>
          <p:cNvSpPr/>
          <p:nvPr/>
        </p:nvSpPr>
        <p:spPr>
          <a:xfrm>
            <a:off x="683568" y="4779149"/>
            <a:ext cx="8064896" cy="954107"/>
          </a:xfrm>
          <a:prstGeom prst="rect">
            <a:avLst/>
          </a:prstGeom>
        </p:spPr>
        <p:txBody>
          <a:bodyPr wrap="square">
            <a:spAutoFit/>
          </a:bodyPr>
          <a:lstStyle/>
          <a:p>
            <a:pPr marL="457200" indent="-457200">
              <a:buFont typeface="+mj-ea"/>
              <a:buAutoNum type="circleNumDbPlain" startAt="3"/>
            </a:pPr>
            <a:r>
              <a:rPr lang="zh-CN" altLang="en-US" sz="2800" dirty="0">
                <a:latin typeface="黑体" pitchFamily="2" charset="-122"/>
                <a:ea typeface="黑体" pitchFamily="2" charset="-122"/>
              </a:rPr>
              <a:t>命中率的稳定性与落点分布的稳定性都说明随机现象中蕴含着某种确定的</a:t>
            </a:r>
            <a:r>
              <a:rPr lang="zh-CN" altLang="en-US" sz="2800" dirty="0" smtClean="0">
                <a:latin typeface="黑体" pitchFamily="2" charset="-122"/>
                <a:ea typeface="黑体" pitchFamily="2" charset="-122"/>
              </a:rPr>
              <a:t>规律</a:t>
            </a:r>
            <a:endParaRPr lang="zh-CN" altLang="en-US" sz="2800" dirty="0"/>
          </a:p>
        </p:txBody>
      </p:sp>
    </p:spTree>
    <p:extLst>
      <p:ext uri="{BB962C8B-B14F-4D97-AF65-F5344CB8AC3E}">
        <p14:creationId xmlns:p14="http://schemas.microsoft.com/office/powerpoint/2010/main" val="311846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4</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0" name="Rectangle 2"/>
          <p:cNvSpPr txBox="1">
            <a:spLocks noRot="1" noChangeArrowheads="1"/>
          </p:cNvSpPr>
          <p:nvPr/>
        </p:nvSpPr>
        <p:spPr>
          <a:xfrm>
            <a:off x="611560" y="272650"/>
            <a:ext cx="5904656" cy="624781"/>
          </a:xfrm>
          <a:prstGeom prst="rect">
            <a:avLst/>
          </a:prstGeom>
        </p:spPr>
        <p:txBody>
          <a:bodyPr vert="horz" lIns="91440" tIns="45720" rIns="91440" bIns="45720" rtlCol="0" anchor="b">
            <a:noAutofit/>
          </a:bodyPr>
          <a:lstStyle/>
          <a:p>
            <a:pPr>
              <a:spcBef>
                <a:spcPct val="0"/>
              </a:spcBef>
              <a:defRPr/>
            </a:pPr>
            <a:r>
              <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黑体" pitchFamily="2" charset="-122"/>
                <a:ea typeface="黑体" pitchFamily="2" charset="-122"/>
                <a:cs typeface="+mj-cs"/>
              </a:rPr>
              <a:t>历史上抛掷硬币试验的记录</a:t>
            </a:r>
          </a:p>
        </p:txBody>
      </p:sp>
      <p:graphicFrame>
        <p:nvGraphicFramePr>
          <p:cNvPr id="11" name="内容占位符 9"/>
          <p:cNvGraphicFramePr>
            <a:graphicFrameLocks/>
          </p:cNvGraphicFramePr>
          <p:nvPr>
            <p:extLst>
              <p:ext uri="{D42A27DB-BD31-4B8C-83A1-F6EECF244321}">
                <p14:modId xmlns:p14="http://schemas.microsoft.com/office/powerpoint/2010/main" val="4064702647"/>
              </p:ext>
            </p:extLst>
          </p:nvPr>
        </p:nvGraphicFramePr>
        <p:xfrm>
          <a:off x="156934" y="1988840"/>
          <a:ext cx="8856984" cy="3811744"/>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214246"/>
                <a:gridCol w="2214246"/>
                <a:gridCol w="2214246"/>
                <a:gridCol w="2214246"/>
              </a:tblGrid>
              <a:tr h="808978">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200" b="0" i="0"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黑体" pitchFamily="49" charset="-122"/>
                          <a:ea typeface="黑体" pitchFamily="49" charset="-122"/>
                        </a:rPr>
                        <a:t>试验者</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200" b="0" i="0" u="none" strike="noStrike" kern="1200"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黑体" pitchFamily="49" charset="-122"/>
                          <a:ea typeface="黑体" pitchFamily="49" charset="-122"/>
                          <a:cs typeface="+mn-cs"/>
                        </a:rPr>
                        <a:t>抛掷次数</a:t>
                      </a:r>
                      <a:endParaRPr kumimoji="0" lang="en-US" altLang="zh-CN" sz="3200" b="0" i="0" u="none" strike="noStrike" kern="1200"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黑体" pitchFamily="49" charset="-122"/>
                        <a:ea typeface="黑体" pitchFamily="49" charset="-122"/>
                        <a:cs typeface="+mn-cs"/>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a:t>
                      </a:r>
                      <a:r>
                        <a:rPr kumimoji="0" lang="en-US" altLang="zh-CN" sz="3200" b="0" i="1"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n</a:t>
                      </a:r>
                      <a:r>
                        <a:rPr kumimoji="0" lang="en-US" altLang="zh-CN" sz="3200" b="0" i="0"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200" b="0" i="0" u="none" strike="noStrike" kern="1200"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黑体" pitchFamily="49" charset="-122"/>
                          <a:ea typeface="黑体" pitchFamily="49" charset="-122"/>
                          <a:cs typeface="+mn-cs"/>
                        </a:rPr>
                        <a:t>正面次数</a:t>
                      </a:r>
                      <a:endParaRPr kumimoji="0" lang="en-US" altLang="zh-CN" sz="3200" b="0" i="0" u="none" strike="noStrike" kern="1200"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黑体" pitchFamily="49" charset="-122"/>
                        <a:ea typeface="黑体" pitchFamily="49" charset="-122"/>
                        <a:cs typeface="+mn-cs"/>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a:t>
                      </a:r>
                      <a:r>
                        <a:rPr kumimoji="0" lang="en-US" altLang="zh-CN" sz="3200" b="0" i="1" u="none" strike="noStrike" cap="none" spc="0" normalizeH="0" baseline="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r</a:t>
                      </a:r>
                      <a:r>
                        <a:rPr kumimoji="0" lang="en-US" altLang="zh-CN" sz="3200" b="0" i="1" u="none" strike="noStrike" cap="none" spc="0" normalizeH="0" baseline="-250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n</a:t>
                      </a:r>
                      <a:r>
                        <a:rPr kumimoji="0" lang="en-US" altLang="zh-CN" sz="3200" b="0" i="0"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200" b="0" i="0" u="none" strike="noStrike" kern="1200"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黑体" pitchFamily="49" charset="-122"/>
                          <a:ea typeface="黑体" pitchFamily="49" charset="-122"/>
                          <a:cs typeface="+mn-cs"/>
                        </a:rPr>
                        <a:t>正面频率</a:t>
                      </a:r>
                      <a:endParaRPr kumimoji="0" lang="en-US" altLang="zh-CN" sz="3200" b="0" i="0" u="none" strike="noStrike" kern="1200"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黑体" pitchFamily="49" charset="-122"/>
                        <a:ea typeface="黑体" pitchFamily="49" charset="-122"/>
                        <a:cs typeface="+mn-cs"/>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a:t>
                      </a:r>
                      <a:r>
                        <a:rPr kumimoji="0" lang="en-US" altLang="zh-CN" sz="3200" b="0" i="1" u="none" strike="noStrike" cap="none" spc="0" normalizeH="0" baseline="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r</a:t>
                      </a:r>
                      <a:r>
                        <a:rPr kumimoji="0" lang="en-US" altLang="zh-CN" sz="3200" b="0" i="1" u="none" strike="noStrike" cap="none" spc="0" normalizeH="0" baseline="-250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n</a:t>
                      </a:r>
                      <a:r>
                        <a:rPr kumimoji="0" lang="en-US" altLang="zh-CN" sz="3200" b="0" i="0"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a:t>
                      </a:r>
                      <a:r>
                        <a:rPr kumimoji="0" lang="en-US" altLang="zh-CN" sz="3200" b="0" i="1"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n</a:t>
                      </a:r>
                      <a:r>
                        <a:rPr kumimoji="0" lang="en-US" altLang="zh-CN" sz="3200" b="0" i="0" u="none" strike="noStrike" cap="none" spc="0" normalizeH="0" baseline="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mbria Math" pitchFamily="18" charset="0"/>
                          <a:ea typeface="宋体" panose="02010600030101010101" pitchFamily="2" charset="-122"/>
                        </a:rPr>
                        <a:t>)</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661852">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De Morgan</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2048</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mn-lt"/>
                          <a:ea typeface="宋体" panose="02010600030101010101" pitchFamily="2" charset="-122"/>
                        </a:rPr>
                        <a:t>1061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0.5181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r>
              <a:tr h="661852">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mn-lt"/>
                          <a:ea typeface="宋体" panose="02010600030101010101" pitchFamily="2" charset="-122"/>
                        </a:rPr>
                        <a:t>Buffon</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4040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2048</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0.5069</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r>
              <a:tr h="661852">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Pearson K</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mn-lt"/>
                          <a:ea typeface="宋体" panose="02010600030101010101" pitchFamily="2" charset="-122"/>
                        </a:rPr>
                        <a:t>12000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6019</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0.5016</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r>
              <a:tr h="661852">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Pearson K</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mn-lt"/>
                          <a:ea typeface="宋体" panose="02010600030101010101" pitchFamily="2" charset="-122"/>
                        </a:rPr>
                        <a:t>24000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smtClean="0">
                          <a:ln>
                            <a:noFill/>
                          </a:ln>
                          <a:solidFill>
                            <a:schemeClr val="tx1"/>
                          </a:solidFill>
                          <a:effectLst/>
                          <a:latin typeface="+mn-lt"/>
                          <a:ea typeface="宋体" panose="02010600030101010101" pitchFamily="2" charset="-122"/>
                        </a:rPr>
                        <a:t>12012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c>
                  <a:txBody>
                    <a:bodyPr/>
                    <a:lstStyle>
                      <a:lvl1pPr algn="l">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lgn="l">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lgn="l">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lgn="l">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0" i="0" u="none" strike="noStrike" cap="none" normalizeH="0" baseline="0" dirty="0" smtClean="0">
                          <a:ln>
                            <a:noFill/>
                          </a:ln>
                          <a:solidFill>
                            <a:schemeClr val="tx1"/>
                          </a:solidFill>
                          <a:effectLst/>
                          <a:latin typeface="+mn-lt"/>
                          <a:ea typeface="宋体" panose="02010600030101010101" pitchFamily="2" charset="-122"/>
                        </a:rPr>
                        <a:t>0.5005</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303213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5</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0" name="Rectangle 2"/>
          <p:cNvSpPr txBox="1">
            <a:spLocks noRot="1" noChangeArrowheads="1"/>
          </p:cNvSpPr>
          <p:nvPr/>
        </p:nvSpPr>
        <p:spPr>
          <a:xfrm>
            <a:off x="755576" y="240087"/>
            <a:ext cx="3528392" cy="646331"/>
          </a:xfrm>
          <a:prstGeom prst="rect">
            <a:avLst/>
          </a:prstGeom>
        </p:spPr>
        <p:txBody>
          <a:bodyPr vert="horz" wrap="square" lIns="91440" tIns="45720" rIns="91440" bIns="45720" rtlCol="0" anchor="b">
            <a:spAutoFit/>
          </a:bodyPr>
          <a:lstStyle/>
          <a:p>
            <a:pPr lvl="0">
              <a:spcBef>
                <a:spcPct val="0"/>
              </a:spcBef>
              <a:defRPr/>
            </a:pPr>
            <a:r>
              <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黑体" pitchFamily="2" charset="-122"/>
                <a:ea typeface="黑体" pitchFamily="2" charset="-122"/>
                <a:cs typeface="+mj-cs"/>
              </a:rPr>
              <a:t>随机试验的例子</a:t>
            </a:r>
          </a:p>
        </p:txBody>
      </p:sp>
      <p:sp>
        <p:nvSpPr>
          <p:cNvPr id="16" name="矩形 15"/>
          <p:cNvSpPr/>
          <p:nvPr/>
        </p:nvSpPr>
        <p:spPr>
          <a:xfrm>
            <a:off x="683568" y="1972578"/>
            <a:ext cx="8064896" cy="584775"/>
          </a:xfrm>
          <a:prstGeom prst="rect">
            <a:avLst/>
          </a:prstGeom>
        </p:spPr>
        <p:txBody>
          <a:bodyPr wrap="square">
            <a:spAutoFit/>
          </a:bodyPr>
          <a:lstStyle/>
          <a:p>
            <a:pPr marL="457200" indent="-457200">
              <a:buFont typeface="+mj-ea"/>
              <a:buAutoNum type="circleNumDbPlain"/>
            </a:pPr>
            <a:r>
              <a:rPr lang="zh-CN" altLang="en-US" sz="3200" dirty="0" smtClean="0">
                <a:latin typeface="黑体" pitchFamily="49" charset="-122"/>
                <a:ea typeface="黑体" pitchFamily="49" charset="-122"/>
              </a:rPr>
              <a:t>观察某射手对固定目标进行射击</a:t>
            </a:r>
            <a:endParaRPr lang="zh-CN" altLang="en-US" sz="3200" dirty="0">
              <a:latin typeface="黑体" pitchFamily="49" charset="-122"/>
              <a:ea typeface="黑体" pitchFamily="49" charset="-122"/>
            </a:endParaRPr>
          </a:p>
        </p:txBody>
      </p:sp>
      <p:sp>
        <p:nvSpPr>
          <p:cNvPr id="17" name="矩形 16"/>
          <p:cNvSpPr/>
          <p:nvPr/>
        </p:nvSpPr>
        <p:spPr>
          <a:xfrm>
            <a:off x="683568" y="3242300"/>
            <a:ext cx="7992888" cy="584775"/>
          </a:xfrm>
          <a:prstGeom prst="rect">
            <a:avLst/>
          </a:prstGeom>
        </p:spPr>
        <p:txBody>
          <a:bodyPr wrap="square">
            <a:spAutoFit/>
          </a:bodyPr>
          <a:lstStyle/>
          <a:p>
            <a:pPr marL="457200" indent="-457200">
              <a:buFont typeface="+mj-ea"/>
              <a:buAutoNum type="circleNumDbPlain" startAt="2"/>
            </a:pPr>
            <a:r>
              <a:rPr lang="zh-CN" altLang="en-US" sz="3200" dirty="0">
                <a:latin typeface="黑体" pitchFamily="49" charset="-122"/>
                <a:ea typeface="黑体" pitchFamily="49" charset="-122"/>
              </a:rPr>
              <a:t>抛一枚硬币三次</a:t>
            </a:r>
            <a:r>
              <a:rPr lang="en-US" altLang="zh-CN" sz="3200" dirty="0">
                <a:latin typeface="黑体" pitchFamily="49" charset="-122"/>
                <a:ea typeface="黑体" pitchFamily="49" charset="-122"/>
              </a:rPr>
              <a:t>, </a:t>
            </a:r>
            <a:r>
              <a:rPr lang="zh-CN" altLang="en-US" sz="3200" dirty="0">
                <a:latin typeface="黑体" pitchFamily="49" charset="-122"/>
                <a:ea typeface="黑体" pitchFamily="49" charset="-122"/>
              </a:rPr>
              <a:t>观察出现正面的</a:t>
            </a:r>
            <a:r>
              <a:rPr lang="zh-CN" altLang="en-US" sz="3200" dirty="0" smtClean="0">
                <a:latin typeface="黑体" pitchFamily="49" charset="-122"/>
                <a:ea typeface="黑体" pitchFamily="49" charset="-122"/>
              </a:rPr>
              <a:t>次数</a:t>
            </a:r>
            <a:endParaRPr lang="zh-CN" altLang="en-US" sz="3200" dirty="0">
              <a:latin typeface="黑体" pitchFamily="49" charset="-122"/>
              <a:ea typeface="黑体" pitchFamily="49" charset="-122"/>
            </a:endParaRPr>
          </a:p>
        </p:txBody>
      </p:sp>
      <p:sp>
        <p:nvSpPr>
          <p:cNvPr id="18" name="矩形 17"/>
          <p:cNvSpPr/>
          <p:nvPr/>
        </p:nvSpPr>
        <p:spPr>
          <a:xfrm>
            <a:off x="683568" y="4512022"/>
            <a:ext cx="8064896" cy="1077218"/>
          </a:xfrm>
          <a:prstGeom prst="rect">
            <a:avLst/>
          </a:prstGeom>
        </p:spPr>
        <p:txBody>
          <a:bodyPr wrap="square">
            <a:spAutoFit/>
          </a:bodyPr>
          <a:lstStyle/>
          <a:p>
            <a:pPr marL="457200" indent="-457200">
              <a:buFont typeface="+mj-ea"/>
              <a:buAutoNum type="circleNumDbPlain" startAt="3"/>
            </a:pPr>
            <a:r>
              <a:rPr lang="zh-CN" altLang="en-US" sz="3200" dirty="0">
                <a:latin typeface="黑体" pitchFamily="49" charset="-122"/>
                <a:ea typeface="黑体" pitchFamily="49" charset="-122"/>
              </a:rPr>
              <a:t>记录某市</a:t>
            </a:r>
            <a:r>
              <a:rPr lang="en-US" altLang="zh-CN" sz="3200" dirty="0">
                <a:latin typeface="黑体" pitchFamily="49" charset="-122"/>
                <a:ea typeface="黑体" pitchFamily="49" charset="-122"/>
              </a:rPr>
              <a:t>120</a:t>
            </a:r>
            <a:r>
              <a:rPr lang="zh-CN" altLang="en-US" sz="3200" dirty="0">
                <a:latin typeface="黑体" pitchFamily="49" charset="-122"/>
                <a:ea typeface="黑体" pitchFamily="49" charset="-122"/>
              </a:rPr>
              <a:t>急救电话一昼夜接到的呼叫</a:t>
            </a:r>
            <a:r>
              <a:rPr lang="zh-CN" altLang="en-US" sz="3200" dirty="0" smtClean="0">
                <a:latin typeface="黑体" pitchFamily="49" charset="-122"/>
                <a:ea typeface="黑体" pitchFamily="49" charset="-122"/>
              </a:rPr>
              <a:t>次数</a:t>
            </a:r>
            <a:endParaRPr lang="zh-CN" altLang="en-US" sz="3200" dirty="0">
              <a:latin typeface="黑体" pitchFamily="49" charset="-122"/>
              <a:ea typeface="黑体" pitchFamily="49" charset="-122"/>
            </a:endParaRPr>
          </a:p>
        </p:txBody>
      </p:sp>
    </p:spTree>
    <p:extLst>
      <p:ext uri="{BB962C8B-B14F-4D97-AF65-F5344CB8AC3E}">
        <p14:creationId xmlns:p14="http://schemas.microsoft.com/office/powerpoint/2010/main" val="174942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6</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0" name="Rectangle 2"/>
          <p:cNvSpPr txBox="1">
            <a:spLocks noRot="1" noChangeArrowheads="1"/>
          </p:cNvSpPr>
          <p:nvPr/>
        </p:nvSpPr>
        <p:spPr>
          <a:xfrm>
            <a:off x="755576" y="149731"/>
            <a:ext cx="2782844" cy="830997"/>
          </a:xfrm>
          <a:prstGeom prst="rect">
            <a:avLst/>
          </a:prstGeom>
        </p:spPr>
        <p:txBody>
          <a:bodyPr vert="horz" wrap="square" lIns="91440" tIns="45720" rIns="91440" bIns="45720" rtlCol="0" anchor="b">
            <a:spAutoFit/>
          </a:bodyPr>
          <a:lstStyle/>
          <a:p>
            <a:pPr lvl="0">
              <a:spcBef>
                <a:spcPct val="0"/>
              </a:spcBef>
              <a:defRPr/>
            </a:pPr>
            <a:r>
              <a:rPr lang="zh-CN" alt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黑体" pitchFamily="2" charset="-122"/>
                <a:ea typeface="黑体" pitchFamily="2" charset="-122"/>
                <a:cs typeface="+mj-cs"/>
              </a:rPr>
              <a:t>随机试验</a:t>
            </a:r>
            <a:endParaRPr kumimoji="0" lang="zh-CN" altLang="en-US" sz="4800" i="0" u="none" strike="noStrike" kern="1200" normalizeH="0" baseline="0" noProof="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黑体" pitchFamily="2" charset="-122"/>
              <a:ea typeface="黑体" pitchFamily="2" charset="-122"/>
              <a:cs typeface="+mj-cs"/>
            </a:endParaRPr>
          </a:p>
        </p:txBody>
      </p:sp>
      <p:sp>
        <p:nvSpPr>
          <p:cNvPr id="16" name="矩形 15"/>
          <p:cNvSpPr/>
          <p:nvPr/>
        </p:nvSpPr>
        <p:spPr>
          <a:xfrm>
            <a:off x="683568" y="1355284"/>
            <a:ext cx="8064896" cy="1077218"/>
          </a:xfrm>
          <a:prstGeom prst="rect">
            <a:avLst/>
          </a:prstGeom>
        </p:spPr>
        <p:txBody>
          <a:bodyPr wrap="square">
            <a:spAutoFit/>
          </a:bodyPr>
          <a:lstStyle/>
          <a:p>
            <a:pPr marL="457200" indent="-457200">
              <a:buClr>
                <a:schemeClr val="tx1"/>
              </a:buClr>
              <a:buFont typeface="+mj-ea"/>
              <a:buAutoNum type="circleNumDbPlain"/>
            </a:pPr>
            <a:r>
              <a:rPr lang="zh-CN" altLang="en-US" sz="3200" dirty="0" smtClean="0">
                <a:solidFill>
                  <a:srgbClr val="C00000"/>
                </a:solidFill>
                <a:latin typeface="黑体" pitchFamily="49" charset="-122"/>
                <a:ea typeface="黑体" pitchFamily="49" charset="-122"/>
              </a:rPr>
              <a:t>可重复性</a:t>
            </a:r>
            <a:r>
              <a:rPr lang="zh-CN" altLang="en-US" sz="3200" dirty="0" smtClean="0">
                <a:latin typeface="黑体" pitchFamily="49" charset="-122"/>
                <a:ea typeface="黑体" pitchFamily="49" charset="-122"/>
              </a:rPr>
              <a:t>：试验</a:t>
            </a:r>
            <a:r>
              <a:rPr lang="zh-CN" altLang="en-US" sz="3200" dirty="0">
                <a:latin typeface="黑体" pitchFamily="49" charset="-122"/>
                <a:ea typeface="黑体" pitchFamily="49" charset="-122"/>
              </a:rPr>
              <a:t>可以在相同的条件下重复</a:t>
            </a:r>
            <a:r>
              <a:rPr lang="zh-CN" altLang="en-US" sz="3200" dirty="0" smtClean="0">
                <a:latin typeface="黑体" pitchFamily="49" charset="-122"/>
                <a:ea typeface="黑体" pitchFamily="49" charset="-122"/>
              </a:rPr>
              <a:t>进行</a:t>
            </a:r>
            <a:endParaRPr lang="zh-CN" altLang="en-US" sz="3200" dirty="0">
              <a:latin typeface="黑体" pitchFamily="49" charset="-122"/>
              <a:ea typeface="黑体" pitchFamily="49" charset="-122"/>
            </a:endParaRPr>
          </a:p>
        </p:txBody>
      </p:sp>
      <p:sp>
        <p:nvSpPr>
          <p:cNvPr id="17" name="矩形 16"/>
          <p:cNvSpPr/>
          <p:nvPr/>
        </p:nvSpPr>
        <p:spPr>
          <a:xfrm>
            <a:off x="683568" y="2543416"/>
            <a:ext cx="7992888" cy="1077218"/>
          </a:xfrm>
          <a:prstGeom prst="rect">
            <a:avLst/>
          </a:prstGeom>
        </p:spPr>
        <p:txBody>
          <a:bodyPr wrap="square">
            <a:spAutoFit/>
          </a:bodyPr>
          <a:lstStyle/>
          <a:p>
            <a:pPr marL="457200" indent="-457200">
              <a:buClr>
                <a:schemeClr val="tx1"/>
              </a:buClr>
              <a:buFont typeface="+mj-ea"/>
              <a:buAutoNum type="circleNumDbPlain" startAt="2"/>
            </a:pPr>
            <a:r>
              <a:rPr lang="zh-CN" altLang="en-US" sz="3200" dirty="0">
                <a:solidFill>
                  <a:srgbClr val="C00000"/>
                </a:solidFill>
                <a:latin typeface="黑体" pitchFamily="49" charset="-122"/>
                <a:ea typeface="黑体" pitchFamily="49" charset="-122"/>
              </a:rPr>
              <a:t>可观察</a:t>
            </a:r>
            <a:r>
              <a:rPr lang="zh-CN" altLang="en-US" sz="3200" dirty="0" smtClean="0">
                <a:solidFill>
                  <a:srgbClr val="C00000"/>
                </a:solidFill>
                <a:latin typeface="黑体" pitchFamily="49" charset="-122"/>
                <a:ea typeface="黑体" pitchFamily="49" charset="-122"/>
              </a:rPr>
              <a:t>性</a:t>
            </a:r>
            <a:r>
              <a:rPr lang="zh-CN" altLang="en-US" sz="3200" dirty="0" smtClean="0">
                <a:latin typeface="黑体" pitchFamily="49" charset="-122"/>
                <a:ea typeface="黑体" pitchFamily="49" charset="-122"/>
              </a:rPr>
              <a:t>：每次</a:t>
            </a:r>
            <a:r>
              <a:rPr lang="zh-CN" altLang="en-US" sz="3200" dirty="0">
                <a:latin typeface="黑体" pitchFamily="49" charset="-122"/>
                <a:ea typeface="黑体" pitchFamily="49" charset="-122"/>
              </a:rPr>
              <a:t>试验的可能结果不止一个</a:t>
            </a:r>
            <a:r>
              <a:rPr lang="en-US" altLang="zh-CN" sz="3200" dirty="0">
                <a:latin typeface="黑体" pitchFamily="49" charset="-122"/>
                <a:ea typeface="黑体" pitchFamily="49" charset="-122"/>
              </a:rPr>
              <a:t>, </a:t>
            </a:r>
            <a:r>
              <a:rPr lang="zh-CN" altLang="en-US" sz="3200" dirty="0">
                <a:latin typeface="黑体" pitchFamily="49" charset="-122"/>
                <a:ea typeface="黑体" pitchFamily="49" charset="-122"/>
              </a:rPr>
              <a:t>并且能事先明确试验的所有可能</a:t>
            </a:r>
            <a:r>
              <a:rPr lang="zh-CN" altLang="en-US" sz="3200" dirty="0" smtClean="0">
                <a:latin typeface="黑体" pitchFamily="49" charset="-122"/>
                <a:ea typeface="黑体" pitchFamily="49" charset="-122"/>
              </a:rPr>
              <a:t>结果</a:t>
            </a:r>
            <a:endParaRPr lang="zh-CN" altLang="en-US" sz="3200" dirty="0">
              <a:latin typeface="黑体" pitchFamily="49" charset="-122"/>
              <a:ea typeface="黑体" pitchFamily="49" charset="-122"/>
            </a:endParaRPr>
          </a:p>
        </p:txBody>
      </p:sp>
      <p:sp>
        <p:nvSpPr>
          <p:cNvPr id="18" name="矩形 17"/>
          <p:cNvSpPr/>
          <p:nvPr/>
        </p:nvSpPr>
        <p:spPr>
          <a:xfrm>
            <a:off x="683568" y="3731548"/>
            <a:ext cx="8064896" cy="1569660"/>
          </a:xfrm>
          <a:prstGeom prst="rect">
            <a:avLst/>
          </a:prstGeom>
        </p:spPr>
        <p:txBody>
          <a:bodyPr wrap="square">
            <a:spAutoFit/>
          </a:bodyPr>
          <a:lstStyle/>
          <a:p>
            <a:pPr marL="457200" indent="-457200">
              <a:buClr>
                <a:schemeClr val="tx1"/>
              </a:buClr>
              <a:buFont typeface="+mj-ea"/>
              <a:buAutoNum type="circleNumDbPlain" startAt="3"/>
            </a:pPr>
            <a:r>
              <a:rPr lang="zh-CN" altLang="en-US" sz="3200" dirty="0" smtClean="0">
                <a:solidFill>
                  <a:srgbClr val="C00000"/>
                </a:solidFill>
                <a:latin typeface="黑体" pitchFamily="49" charset="-122"/>
                <a:ea typeface="黑体" pitchFamily="49" charset="-122"/>
              </a:rPr>
              <a:t>不确定性</a:t>
            </a:r>
            <a:r>
              <a:rPr lang="zh-CN" altLang="en-US" sz="3200" dirty="0" smtClean="0">
                <a:latin typeface="黑体" pitchFamily="49" charset="-122"/>
                <a:ea typeface="黑体" pitchFamily="49" charset="-122"/>
              </a:rPr>
              <a:t>：每次</a:t>
            </a:r>
            <a:r>
              <a:rPr lang="zh-CN" altLang="en-US" sz="3200" dirty="0">
                <a:latin typeface="黑体" pitchFamily="49" charset="-122"/>
                <a:ea typeface="黑体" pitchFamily="49" charset="-122"/>
              </a:rPr>
              <a:t>试验出现的结果事先不能准确</a:t>
            </a:r>
            <a:r>
              <a:rPr lang="zh-CN" altLang="en-US" sz="3200" dirty="0" smtClean="0">
                <a:latin typeface="黑体" pitchFamily="49" charset="-122"/>
                <a:ea typeface="黑体" pitchFamily="49" charset="-122"/>
              </a:rPr>
              <a:t>预知，但</a:t>
            </a:r>
            <a:r>
              <a:rPr lang="zh-CN" altLang="en-US" sz="3200" dirty="0">
                <a:latin typeface="黑体" pitchFamily="49" charset="-122"/>
                <a:ea typeface="黑体" pitchFamily="49" charset="-122"/>
              </a:rPr>
              <a:t>可以肯定会出现上述所有可能结果中的一</a:t>
            </a:r>
            <a:r>
              <a:rPr lang="zh-CN" altLang="en-US" sz="3200" dirty="0" smtClean="0">
                <a:latin typeface="黑体" pitchFamily="49" charset="-122"/>
                <a:ea typeface="黑体" pitchFamily="49" charset="-122"/>
              </a:rPr>
              <a:t>个</a:t>
            </a:r>
            <a:endParaRPr lang="zh-CN" altLang="en-US" sz="3200" dirty="0">
              <a:latin typeface="黑体" pitchFamily="49" charset="-122"/>
              <a:ea typeface="黑体" pitchFamily="49" charset="-122"/>
            </a:endParaRPr>
          </a:p>
        </p:txBody>
      </p:sp>
      <p:sp>
        <p:nvSpPr>
          <p:cNvPr id="2" name="矩形 1"/>
          <p:cNvSpPr/>
          <p:nvPr/>
        </p:nvSpPr>
        <p:spPr>
          <a:xfrm>
            <a:off x="251520" y="5589240"/>
            <a:ext cx="8712968" cy="584775"/>
          </a:xfrm>
          <a:prstGeom prst="rect">
            <a:avLst/>
          </a:prstGeom>
        </p:spPr>
        <p:txBody>
          <a:bodyPr wrap="square">
            <a:spAutoFit/>
          </a:bodyPr>
          <a:lstStyle/>
          <a:p>
            <a:r>
              <a:rPr lang="zh-CN" altLang="en-US" sz="3200" dirty="0">
                <a:latin typeface="黑体" pitchFamily="49" charset="-122"/>
                <a:ea typeface="黑体" pitchFamily="49" charset="-122"/>
              </a:rPr>
              <a:t>具有上述三个特征的试验称为</a:t>
            </a:r>
            <a:r>
              <a:rPr lang="zh-CN" altLang="en-US" sz="3200" dirty="0" smtClean="0">
                <a:solidFill>
                  <a:srgbClr val="C00000"/>
                </a:solidFill>
                <a:latin typeface="黑体" pitchFamily="49" charset="-122"/>
                <a:ea typeface="黑体" pitchFamily="49" charset="-122"/>
              </a:rPr>
              <a:t>随机试验，</a:t>
            </a:r>
            <a:r>
              <a:rPr lang="zh-CN" altLang="en-US" sz="3200" dirty="0" smtClean="0">
                <a:latin typeface="黑体" pitchFamily="49" charset="-122"/>
                <a:ea typeface="黑体" pitchFamily="49" charset="-122"/>
              </a:rPr>
              <a:t>记为</a:t>
            </a:r>
            <a:r>
              <a:rPr lang="en-US" altLang="zh-CN" sz="3200" i="1" dirty="0" smtClean="0">
                <a:latin typeface="Cambria Math" pitchFamily="18" charset="0"/>
                <a:ea typeface="Cambria Math" pitchFamily="18" charset="0"/>
                <a:cs typeface="Times New Roman" pitchFamily="18" charset="0"/>
              </a:rPr>
              <a:t>E</a:t>
            </a:r>
            <a:endParaRPr lang="zh-CN" altLang="en-US" sz="3200" dirty="0">
              <a:latin typeface="Cambria Math" pitchFamily="18" charset="0"/>
              <a:ea typeface="黑体" pitchFamily="49" charset="-122"/>
              <a:cs typeface="Times New Roman" pitchFamily="18" charset="0"/>
            </a:endParaRPr>
          </a:p>
        </p:txBody>
      </p:sp>
    </p:spTree>
    <p:extLst>
      <p:ext uri="{BB962C8B-B14F-4D97-AF65-F5344CB8AC3E}">
        <p14:creationId xmlns:p14="http://schemas.microsoft.com/office/powerpoint/2010/main" val="32502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P spid="18"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7</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0" name="Rectangle 2"/>
          <p:cNvSpPr txBox="1">
            <a:spLocks noRot="1" noChangeArrowheads="1"/>
          </p:cNvSpPr>
          <p:nvPr/>
        </p:nvSpPr>
        <p:spPr>
          <a:xfrm>
            <a:off x="709036" y="149731"/>
            <a:ext cx="2782844" cy="830997"/>
          </a:xfrm>
          <a:prstGeom prst="rect">
            <a:avLst/>
          </a:prstGeom>
        </p:spPr>
        <p:txBody>
          <a:bodyPr vert="horz" wrap="square" lIns="91440" tIns="45720" rIns="91440" bIns="45720" rtlCol="0" anchor="b">
            <a:spAutoFit/>
          </a:bodyPr>
          <a:lstStyle/>
          <a:p>
            <a:pPr lvl="0">
              <a:spcBef>
                <a:spcPct val="0"/>
              </a:spcBef>
              <a:defRPr/>
            </a:pPr>
            <a:r>
              <a:rPr lang="zh-CN" alt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黑体" pitchFamily="2" charset="-122"/>
                <a:ea typeface="黑体" pitchFamily="2" charset="-122"/>
                <a:cs typeface="+mj-cs"/>
              </a:rPr>
              <a:t>样本空间</a:t>
            </a:r>
          </a:p>
        </p:txBody>
      </p:sp>
      <p:sp>
        <p:nvSpPr>
          <p:cNvPr id="16" name="矩形 15"/>
          <p:cNvSpPr/>
          <p:nvPr/>
        </p:nvSpPr>
        <p:spPr>
          <a:xfrm>
            <a:off x="539552" y="1412776"/>
            <a:ext cx="8064896" cy="1569660"/>
          </a:xfrm>
          <a:prstGeom prst="rect">
            <a:avLst/>
          </a:prstGeom>
        </p:spPr>
        <p:txBody>
          <a:bodyPr wrap="square">
            <a:spAutoFit/>
          </a:bodyPr>
          <a:lstStyle/>
          <a:p>
            <a:pPr marL="457200" indent="-457200">
              <a:buClr>
                <a:schemeClr val="tx1"/>
              </a:buClr>
              <a:buFont typeface="Wingdings" pitchFamily="2" charset="2"/>
              <a:buChar char="l"/>
            </a:pPr>
            <a:r>
              <a:rPr kumimoji="1" lang="zh-CN" altLang="en-US" sz="3200" dirty="0">
                <a:solidFill>
                  <a:srgbClr val="C00000"/>
                </a:solidFill>
                <a:latin typeface="黑体" pitchFamily="2" charset="-122"/>
                <a:ea typeface="黑体" pitchFamily="2" charset="-122"/>
              </a:rPr>
              <a:t>样本空间</a:t>
            </a:r>
            <a:r>
              <a:rPr kumimoji="1" lang="zh-CN" altLang="en-US" sz="3200" dirty="0">
                <a:latin typeface="黑体" pitchFamily="2" charset="-122"/>
                <a:ea typeface="黑体" pitchFamily="2" charset="-122"/>
              </a:rPr>
              <a:t>：由随机试验的一切可能的结果组成的一个</a:t>
            </a:r>
            <a:r>
              <a:rPr kumimoji="1" lang="zh-CN" altLang="en-US" sz="3200" dirty="0">
                <a:solidFill>
                  <a:srgbClr val="0070C0"/>
                </a:solidFill>
                <a:latin typeface="黑体" pitchFamily="2" charset="-122"/>
                <a:ea typeface="黑体" pitchFamily="2" charset="-122"/>
              </a:rPr>
              <a:t>集合</a:t>
            </a:r>
            <a:r>
              <a:rPr kumimoji="1" lang="zh-CN" altLang="en-US" sz="3200" dirty="0">
                <a:latin typeface="黑体" pitchFamily="2" charset="-122"/>
                <a:ea typeface="黑体" pitchFamily="2" charset="-122"/>
                <a:sym typeface="Symbol" pitchFamily="18" charset="2"/>
              </a:rPr>
              <a:t>称为</a:t>
            </a:r>
            <a:r>
              <a:rPr kumimoji="1" lang="zh-CN" altLang="en-US" sz="3200" dirty="0" smtClean="0">
                <a:latin typeface="黑体" pitchFamily="2" charset="-122"/>
                <a:ea typeface="黑体" pitchFamily="2" charset="-122"/>
                <a:sym typeface="Symbol" pitchFamily="18" charset="2"/>
              </a:rPr>
              <a:t>试验</a:t>
            </a:r>
            <a:r>
              <a:rPr kumimoji="1" lang="zh-CN" altLang="en-US" sz="3200" dirty="0" smtClean="0">
                <a:latin typeface="Cambria Math" pitchFamily="18" charset="0"/>
                <a:ea typeface="黑体" pitchFamily="2" charset="-122"/>
                <a:cs typeface="Times New Roman" pitchFamily="18" charset="0"/>
                <a:sym typeface="Symbol" pitchFamily="18" charset="2"/>
              </a:rPr>
              <a:t> </a:t>
            </a:r>
            <a:r>
              <a:rPr kumimoji="1" lang="en-US" altLang="zh-CN" sz="3200" i="1" dirty="0" smtClean="0">
                <a:latin typeface="Cambria Math" pitchFamily="18" charset="0"/>
                <a:ea typeface="黑体" pitchFamily="2" charset="-122"/>
                <a:cs typeface="Times New Roman" pitchFamily="18" charset="0"/>
                <a:sym typeface="Symbol" pitchFamily="18" charset="2"/>
              </a:rPr>
              <a:t>E </a:t>
            </a:r>
            <a:r>
              <a:rPr kumimoji="1" lang="zh-CN" altLang="en-US" sz="3200" dirty="0" smtClean="0">
                <a:latin typeface="Cambria Math" pitchFamily="18" charset="0"/>
                <a:ea typeface="黑体" pitchFamily="2" charset="-122"/>
                <a:cs typeface="Times New Roman" pitchFamily="18" charset="0"/>
                <a:sym typeface="Symbol" pitchFamily="18" charset="2"/>
              </a:rPr>
              <a:t>的</a:t>
            </a:r>
            <a:r>
              <a:rPr kumimoji="1" lang="zh-CN" altLang="en-US" sz="3200" dirty="0" smtClean="0">
                <a:latin typeface="黑体" pitchFamily="2" charset="-122"/>
                <a:ea typeface="黑体" pitchFamily="2" charset="-122"/>
                <a:sym typeface="Symbol" pitchFamily="18" charset="2"/>
              </a:rPr>
              <a:t>样本空间</a:t>
            </a:r>
            <a:r>
              <a:rPr kumimoji="1" lang="zh-CN" altLang="en-US" sz="3200" dirty="0">
                <a:latin typeface="黑体" pitchFamily="2" charset="-122"/>
                <a:ea typeface="黑体" pitchFamily="2" charset="-122"/>
                <a:sym typeface="Symbol" pitchFamily="18" charset="2"/>
              </a:rPr>
              <a:t>，记</a:t>
            </a:r>
            <a:r>
              <a:rPr kumimoji="1" lang="zh-CN" altLang="en-US" sz="3200" dirty="0" smtClean="0">
                <a:latin typeface="黑体" pitchFamily="2" charset="-122"/>
                <a:ea typeface="黑体" pitchFamily="2" charset="-122"/>
                <a:sym typeface="Symbol" pitchFamily="18" charset="2"/>
              </a:rPr>
              <a:t>为</a:t>
            </a:r>
            <a:r>
              <a:rPr kumimoji="1" lang="en-US" altLang="zh-CN" sz="3200" i="1" dirty="0" smtClean="0">
                <a:latin typeface="Cambria Math" pitchFamily="18" charset="0"/>
                <a:ea typeface="黑体" pitchFamily="2" charset="-122"/>
                <a:cs typeface="Times New Roman" pitchFamily="18" charset="0"/>
                <a:sym typeface="Symbol" pitchFamily="18" charset="2"/>
              </a:rPr>
              <a:t>S </a:t>
            </a:r>
            <a:r>
              <a:rPr kumimoji="1" lang="zh-CN" altLang="en-US" sz="3200" dirty="0" smtClean="0">
                <a:latin typeface="黑体" pitchFamily="2" charset="-122"/>
                <a:ea typeface="黑体" pitchFamily="2" charset="-122"/>
                <a:sym typeface="Symbol" pitchFamily="18" charset="2"/>
              </a:rPr>
              <a:t>或</a:t>
            </a:r>
            <a:r>
              <a:rPr kumimoji="1" lang="zh-CN" altLang="en-US" sz="3200" dirty="0" smtClean="0">
                <a:latin typeface="Cambria Math" pitchFamily="18" charset="0"/>
                <a:ea typeface="黑体" pitchFamily="2" charset="-122"/>
                <a:cs typeface="Times New Roman" pitchFamily="18" charset="0"/>
                <a:sym typeface="Symbol" pitchFamily="18" charset="2"/>
              </a:rPr>
              <a:t> </a:t>
            </a:r>
            <a:r>
              <a:rPr kumimoji="1" lang="zh-CN" altLang="en-US" sz="3200" dirty="0" smtClean="0">
                <a:latin typeface="Cambria Math" pitchFamily="18" charset="0"/>
                <a:ea typeface="黑体" pitchFamily="2" charset="-122"/>
                <a:cs typeface="Times New Roman" pitchFamily="18" charset="0"/>
                <a:sym typeface="Symbol"/>
              </a:rPr>
              <a:t></a:t>
            </a:r>
            <a:endParaRPr lang="zh-CN" altLang="en-US" sz="3200" dirty="0">
              <a:latin typeface="Cambria Math" pitchFamily="18" charset="0"/>
              <a:ea typeface="黑体" pitchFamily="49" charset="-122"/>
              <a:cs typeface="Times New Roman" pitchFamily="18" charset="0"/>
            </a:endParaRPr>
          </a:p>
        </p:txBody>
      </p:sp>
      <p:sp>
        <p:nvSpPr>
          <p:cNvPr id="17" name="矩形 16"/>
          <p:cNvSpPr/>
          <p:nvPr/>
        </p:nvSpPr>
        <p:spPr>
          <a:xfrm>
            <a:off x="539552" y="3148519"/>
            <a:ext cx="7992888" cy="1569660"/>
          </a:xfrm>
          <a:prstGeom prst="rect">
            <a:avLst/>
          </a:prstGeom>
        </p:spPr>
        <p:txBody>
          <a:bodyPr wrap="square">
            <a:spAutoFit/>
          </a:bodyPr>
          <a:lstStyle/>
          <a:p>
            <a:pPr marL="457200" indent="-457200">
              <a:buClr>
                <a:schemeClr val="tx1"/>
              </a:buClr>
              <a:buFont typeface="Wingdings" pitchFamily="2" charset="2"/>
              <a:buChar char="l"/>
            </a:pPr>
            <a:r>
              <a:rPr kumimoji="1" lang="zh-CN" altLang="en-US" sz="3200" dirty="0">
                <a:solidFill>
                  <a:srgbClr val="C00000"/>
                </a:solidFill>
                <a:latin typeface="黑体" pitchFamily="2" charset="-122"/>
                <a:ea typeface="黑体" pitchFamily="2" charset="-122"/>
                <a:sym typeface="Symbol" pitchFamily="18" charset="2"/>
              </a:rPr>
              <a:t>样本点</a:t>
            </a:r>
            <a:r>
              <a:rPr kumimoji="1" lang="zh-CN" altLang="en-US" sz="3200" dirty="0">
                <a:latin typeface="黑体" pitchFamily="2" charset="-122"/>
                <a:ea typeface="黑体" pitchFamily="2" charset="-122"/>
                <a:sym typeface="Symbol" pitchFamily="18" charset="2"/>
              </a:rPr>
              <a:t>：试验的每一个可能的结果</a:t>
            </a:r>
            <a:r>
              <a:rPr kumimoji="1" lang="zh-CN" altLang="en-US" sz="3200" dirty="0">
                <a:latin typeface="黑体" pitchFamily="2" charset="-122"/>
                <a:ea typeface="黑体" pitchFamily="2" charset="-122"/>
              </a:rPr>
              <a:t>（</a:t>
            </a:r>
            <a:r>
              <a:rPr kumimoji="1" lang="zh-CN" altLang="en-US" sz="3200" dirty="0">
                <a:latin typeface="黑体" pitchFamily="2" charset="-122"/>
                <a:ea typeface="黑体" pitchFamily="2" charset="-122"/>
                <a:sym typeface="Symbol" pitchFamily="18" charset="2"/>
              </a:rPr>
              <a:t>或样本空间的元素）称为一个样本点，记</a:t>
            </a:r>
            <a:r>
              <a:rPr kumimoji="1" lang="zh-CN" altLang="en-US" sz="3200" dirty="0" smtClean="0">
                <a:latin typeface="黑体" pitchFamily="2" charset="-122"/>
                <a:ea typeface="黑体" pitchFamily="2" charset="-122"/>
                <a:sym typeface="Symbol" pitchFamily="18" charset="2"/>
              </a:rPr>
              <a:t>为</a:t>
            </a:r>
            <a:r>
              <a:rPr kumimoji="1" lang="en-US" altLang="zh-CN" sz="3200" i="1" dirty="0" smtClean="0">
                <a:latin typeface="Cambria Math" pitchFamily="18" charset="0"/>
                <a:ea typeface="Cambria Math" pitchFamily="18" charset="0"/>
                <a:cs typeface="Times New Roman" pitchFamily="18" charset="0"/>
                <a:sym typeface="Symbol" pitchFamily="18" charset="2"/>
              </a:rPr>
              <a:t>e</a:t>
            </a:r>
            <a:r>
              <a:rPr kumimoji="1" lang="zh-CN" altLang="en-US" sz="3200" dirty="0" smtClean="0">
                <a:latin typeface="黑体" pitchFamily="2" charset="-122"/>
                <a:ea typeface="黑体" pitchFamily="2" charset="-122"/>
                <a:sym typeface="Symbol" pitchFamily="18" charset="2"/>
              </a:rPr>
              <a:t>或</a:t>
            </a:r>
            <a:r>
              <a:rPr kumimoji="1" lang="zh-CN" altLang="en-US" sz="3200" dirty="0" smtClean="0">
                <a:latin typeface="Cambria Math" pitchFamily="18" charset="0"/>
                <a:ea typeface="黑体" pitchFamily="2" charset="-122"/>
                <a:cs typeface="Times New Roman" pitchFamily="18" charset="0"/>
                <a:sym typeface="Symbol" pitchFamily="18" charset="2"/>
              </a:rPr>
              <a:t> </a:t>
            </a:r>
            <a:r>
              <a:rPr kumimoji="1" lang="zh-CN" altLang="en-US" sz="3200" dirty="0" smtClean="0">
                <a:latin typeface="Cambria Math" pitchFamily="18" charset="0"/>
                <a:ea typeface="黑体" pitchFamily="2" charset="-122"/>
                <a:cs typeface="Times New Roman" pitchFamily="18" charset="0"/>
                <a:sym typeface="Symbol"/>
              </a:rPr>
              <a:t></a:t>
            </a:r>
            <a:endParaRPr lang="zh-CN" altLang="en-US" sz="3200" dirty="0">
              <a:latin typeface="Cambria Math" pitchFamily="18" charset="0"/>
              <a:ea typeface="黑体" pitchFamily="49" charset="-122"/>
              <a:cs typeface="Times New Roman" pitchFamily="18" charset="0"/>
            </a:endParaRPr>
          </a:p>
        </p:txBody>
      </p:sp>
      <p:sp>
        <p:nvSpPr>
          <p:cNvPr id="9" name="Rectangle 32"/>
          <p:cNvSpPr>
            <a:spLocks noChangeArrowheads="1"/>
          </p:cNvSpPr>
          <p:nvPr/>
        </p:nvSpPr>
        <p:spPr bwMode="auto">
          <a:xfrm>
            <a:off x="6687317" y="5652537"/>
            <a:ext cx="1616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3200" dirty="0" smtClean="0">
                <a:solidFill>
                  <a:srgbClr val="0070C0"/>
                </a:solidFill>
                <a:latin typeface="黑体" pitchFamily="49" charset="-122"/>
                <a:ea typeface="黑体" pitchFamily="49" charset="-122"/>
              </a:rPr>
              <a:t>样本点</a:t>
            </a:r>
            <a:r>
              <a:rPr lang="en-US" altLang="zh-CN" sz="3200" i="1" dirty="0" smtClean="0">
                <a:solidFill>
                  <a:srgbClr val="0070C0"/>
                </a:solidFill>
                <a:latin typeface="Cambria Math" pitchFamily="18" charset="0"/>
                <a:ea typeface="黑体" pitchFamily="49" charset="-122"/>
                <a:cs typeface="Times New Roman" pitchFamily="18" charset="0"/>
              </a:rPr>
              <a:t>e</a:t>
            </a:r>
            <a:endParaRPr lang="en-US" altLang="zh-CN" sz="3200" dirty="0">
              <a:solidFill>
                <a:srgbClr val="0070C0"/>
              </a:solidFill>
              <a:latin typeface="Cambria Math" pitchFamily="18" charset="0"/>
              <a:ea typeface="黑体" pitchFamily="49" charset="-122"/>
              <a:cs typeface="Times New Roman" pitchFamily="18" charset="0"/>
            </a:endParaRPr>
          </a:p>
        </p:txBody>
      </p:sp>
      <p:grpSp>
        <p:nvGrpSpPr>
          <p:cNvPr id="11" name="Group 33"/>
          <p:cNvGrpSpPr>
            <a:grpSpLocks/>
          </p:cNvGrpSpPr>
          <p:nvPr/>
        </p:nvGrpSpPr>
        <p:grpSpPr bwMode="auto">
          <a:xfrm>
            <a:off x="3486917" y="4528587"/>
            <a:ext cx="2590800" cy="1600200"/>
            <a:chOff x="816" y="2880"/>
            <a:chExt cx="1632" cy="1008"/>
          </a:xfrm>
        </p:grpSpPr>
        <p:sp>
          <p:nvSpPr>
            <p:cNvPr id="12" name="Rectangle 34"/>
            <p:cNvSpPr>
              <a:spLocks noChangeArrowheads="1"/>
            </p:cNvSpPr>
            <p:nvPr/>
          </p:nvSpPr>
          <p:spPr bwMode="auto">
            <a:xfrm>
              <a:off x="816" y="2880"/>
              <a:ext cx="1632" cy="10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b="1">
                  <a:solidFill>
                    <a:srgbClr val="FF3300"/>
                  </a:solidFill>
                </a:rPr>
                <a:t>. </a:t>
              </a:r>
              <a:r>
                <a:rPr lang="en-US" altLang="zh-CN" b="1"/>
                <a:t>   </a:t>
              </a:r>
              <a:endParaRPr lang="en-US" altLang="zh-CN" sz="2400"/>
            </a:p>
          </p:txBody>
        </p:sp>
        <p:sp>
          <p:nvSpPr>
            <p:cNvPr id="13" name="Rectangle 35"/>
            <p:cNvSpPr>
              <a:spLocks noChangeArrowheads="1"/>
            </p:cNvSpPr>
            <p:nvPr/>
          </p:nvSpPr>
          <p:spPr bwMode="auto">
            <a:xfrm>
              <a:off x="912" y="2947"/>
              <a:ext cx="24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i="1" dirty="0">
                  <a:solidFill>
                    <a:schemeClr val="bg1"/>
                  </a:solidFill>
                  <a:latin typeface="Cambria Math" pitchFamily="18" charset="0"/>
                  <a:cs typeface="Times New Roman" pitchFamily="18" charset="0"/>
                </a:rPr>
                <a:t>S</a:t>
              </a:r>
              <a:endParaRPr lang="en-US" altLang="zh-CN" sz="3200" dirty="0">
                <a:solidFill>
                  <a:schemeClr val="bg1"/>
                </a:solidFill>
                <a:latin typeface="Cambria Math" pitchFamily="18" charset="0"/>
                <a:cs typeface="Times New Roman" pitchFamily="18" charset="0"/>
              </a:endParaRPr>
            </a:p>
          </p:txBody>
        </p:sp>
      </p:grpSp>
      <p:cxnSp>
        <p:nvCxnSpPr>
          <p:cNvPr id="14" name="AutoShape 36"/>
          <p:cNvCxnSpPr>
            <a:cxnSpLocks noChangeShapeType="1"/>
          </p:cNvCxnSpPr>
          <p:nvPr/>
        </p:nvCxnSpPr>
        <p:spPr bwMode="auto">
          <a:xfrm rot="5400000" flipV="1">
            <a:off x="5506217" y="4566687"/>
            <a:ext cx="381000" cy="2133600"/>
          </a:xfrm>
          <a:prstGeom prst="curvedConnector4">
            <a:avLst>
              <a:gd name="adj1" fmla="val -60000"/>
              <a:gd name="adj2" fmla="val 80356"/>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4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11"/>
                                        </p:tgtEl>
                                        <p:attrNameLst>
                                          <p:attrName>style.visibility</p:attrName>
                                        </p:attrNameLst>
                                      </p:cBhvr>
                                      <p:to>
                                        <p:strVal val="visible"/>
                                      </p:to>
                                    </p:set>
                                  </p:childTnLst>
                                </p:cTn>
                              </p:par>
                            </p:childTnLst>
                          </p:cTn>
                        </p:par>
                        <p:par>
                          <p:cTn id="22" fill="hold">
                            <p:stCondLst>
                              <p:cond delay="500"/>
                            </p:stCondLst>
                            <p:childTnLst>
                              <p:par>
                                <p:cTn id="23" presetID="2" presetClass="entr" presetSubtype="2"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P spid="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8</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6" name="矩形 15"/>
          <p:cNvSpPr/>
          <p:nvPr/>
        </p:nvSpPr>
        <p:spPr>
          <a:xfrm>
            <a:off x="683568" y="1556792"/>
            <a:ext cx="8064896" cy="1077218"/>
          </a:xfrm>
          <a:prstGeom prst="rect">
            <a:avLst/>
          </a:prstGeom>
        </p:spPr>
        <p:txBody>
          <a:bodyPr wrap="square">
            <a:spAutoFit/>
          </a:bodyPr>
          <a:lstStyle/>
          <a:p>
            <a:pPr marL="514350" indent="-514350">
              <a:buClr>
                <a:schemeClr val="tx1"/>
              </a:buClr>
              <a:buFont typeface="+mj-ea"/>
              <a:buAutoNum type="circleNumDbPlain"/>
            </a:pPr>
            <a:r>
              <a:rPr lang="zh-CN" altLang="en-US" sz="3200" dirty="0">
                <a:latin typeface="黑体" pitchFamily="49" charset="-122"/>
                <a:ea typeface="黑体" pitchFamily="49" charset="-122"/>
              </a:rPr>
              <a:t>在抛掷一枚硬币观察其出现正面或反面的试验</a:t>
            </a:r>
            <a:r>
              <a:rPr lang="zh-CN" altLang="en-US" sz="3200" dirty="0" smtClean="0">
                <a:latin typeface="黑体" pitchFamily="49" charset="-122"/>
                <a:ea typeface="黑体" pitchFamily="49" charset="-122"/>
              </a:rPr>
              <a:t>中，有</a:t>
            </a:r>
            <a:r>
              <a:rPr lang="zh-CN" altLang="en-US" sz="3200" dirty="0">
                <a:latin typeface="黑体" pitchFamily="49" charset="-122"/>
                <a:ea typeface="黑体" pitchFamily="49" charset="-122"/>
              </a:rPr>
              <a:t>两个</a:t>
            </a:r>
            <a:r>
              <a:rPr lang="zh-CN" altLang="en-US" sz="3200" dirty="0" smtClean="0">
                <a:latin typeface="黑体" pitchFamily="49" charset="-122"/>
                <a:ea typeface="黑体" pitchFamily="49" charset="-122"/>
              </a:rPr>
              <a:t>样本点：正面，反面</a:t>
            </a:r>
            <a:endParaRPr lang="zh-CN" altLang="en-US" sz="3200" dirty="0">
              <a:latin typeface="黑体" pitchFamily="49" charset="-122"/>
              <a:ea typeface="黑体" pitchFamily="49" charset="-122"/>
            </a:endParaRPr>
          </a:p>
        </p:txBody>
      </p:sp>
      <p:sp>
        <p:nvSpPr>
          <p:cNvPr id="9" name="Rectangle 2"/>
          <p:cNvSpPr txBox="1">
            <a:spLocks noRot="1" noChangeArrowheads="1"/>
          </p:cNvSpPr>
          <p:nvPr/>
        </p:nvSpPr>
        <p:spPr>
          <a:xfrm>
            <a:off x="683568" y="260648"/>
            <a:ext cx="3456384" cy="646331"/>
          </a:xfrm>
          <a:prstGeom prst="rect">
            <a:avLst/>
          </a:prstGeom>
        </p:spPr>
        <p:txBody>
          <a:bodyPr vert="horz" wrap="square" lIns="91440" tIns="45720" rIns="91440" bIns="45720" rtlCol="0" anchor="b">
            <a:spAutoFit/>
          </a:bodyPr>
          <a:lstStyle/>
          <a:p>
            <a:pPr>
              <a:spcBef>
                <a:spcPct val="0"/>
              </a:spcBef>
              <a:defRPr/>
            </a:pPr>
            <a:r>
              <a:rPr lang="zh-CN" altLang="en-US" sz="3600" b="1" dirty="0">
                <a:ln w="6600">
                  <a:solidFill>
                    <a:schemeClr val="accent2"/>
                  </a:solidFill>
                  <a:prstDash val="solid"/>
                </a:ln>
                <a:solidFill>
                  <a:srgbClr val="FFFFFF"/>
                </a:solidFill>
                <a:effectLst>
                  <a:outerShdw dist="38100" dir="2700000" algn="tl" rotWithShape="0">
                    <a:schemeClr val="accent2"/>
                  </a:outerShdw>
                </a:effectLst>
                <a:latin typeface="黑体" pitchFamily="2" charset="-122"/>
                <a:ea typeface="黑体" pitchFamily="2" charset="-122"/>
                <a:cs typeface="+mj-cs"/>
              </a:rPr>
              <a:t>样本空间的例子</a:t>
            </a:r>
          </a:p>
        </p:txBody>
      </p:sp>
      <p:sp>
        <p:nvSpPr>
          <p:cNvPr id="2" name="矩形 1"/>
          <p:cNvSpPr/>
          <p:nvPr/>
        </p:nvSpPr>
        <p:spPr>
          <a:xfrm>
            <a:off x="2555776" y="2700209"/>
            <a:ext cx="3336170" cy="584775"/>
          </a:xfrm>
          <a:prstGeom prst="rect">
            <a:avLst/>
          </a:prstGeom>
        </p:spPr>
        <p:txBody>
          <a:bodyPr wrap="none">
            <a:spAutoFit/>
          </a:bodyPr>
          <a:lstStyle/>
          <a:p>
            <a:pPr>
              <a:buClr>
                <a:schemeClr val="tx1"/>
              </a:buClr>
            </a:pPr>
            <a:r>
              <a:rPr lang="en-US" altLang="zh-CN" sz="3200" i="1" dirty="0" smtClean="0">
                <a:latin typeface="Cambria Math" pitchFamily="18" charset="0"/>
                <a:ea typeface="黑体" pitchFamily="49" charset="-122"/>
                <a:cs typeface="Times New Roman" pitchFamily="18" charset="0"/>
              </a:rPr>
              <a:t>S </a:t>
            </a:r>
            <a:r>
              <a:rPr lang="en-US" altLang="zh-CN" sz="3200" dirty="0" smtClean="0">
                <a:latin typeface="Cambria Math" pitchFamily="18" charset="0"/>
                <a:ea typeface="黑体" pitchFamily="49" charset="-122"/>
                <a:cs typeface="Times New Roman" pitchFamily="18" charset="0"/>
              </a:rPr>
              <a:t>=</a:t>
            </a:r>
            <a:r>
              <a:rPr lang="en-US" altLang="zh-CN" sz="3200" dirty="0" smtClean="0">
                <a:latin typeface="黑体" pitchFamily="49" charset="-122"/>
                <a:ea typeface="黑体" pitchFamily="49" charset="-122"/>
                <a:cs typeface="Times New Roman" pitchFamily="18" charset="0"/>
              </a:rPr>
              <a:t>{</a:t>
            </a:r>
            <a:r>
              <a:rPr lang="zh-CN" altLang="en-US" sz="3200" dirty="0" smtClean="0">
                <a:latin typeface="黑体" pitchFamily="49" charset="-122"/>
                <a:ea typeface="黑体" pitchFamily="49" charset="-122"/>
              </a:rPr>
              <a:t>正面，反面</a:t>
            </a:r>
            <a:r>
              <a:rPr lang="en-US" altLang="zh-CN" sz="3200" dirty="0" smtClean="0">
                <a:latin typeface="黑体" pitchFamily="49" charset="-122"/>
                <a:ea typeface="黑体" pitchFamily="49" charset="-122"/>
                <a:cs typeface="Times New Roman" pitchFamily="18" charset="0"/>
              </a:rPr>
              <a:t>}</a:t>
            </a:r>
            <a:endParaRPr lang="zh-CN" altLang="en-US" sz="3200" dirty="0">
              <a:latin typeface="黑体" pitchFamily="49" charset="-122"/>
              <a:ea typeface="黑体" pitchFamily="49" charset="-122"/>
              <a:cs typeface="Times New Roman" pitchFamily="18" charset="0"/>
            </a:endParaRPr>
          </a:p>
        </p:txBody>
      </p:sp>
      <p:sp>
        <p:nvSpPr>
          <p:cNvPr id="11" name="矩形 10"/>
          <p:cNvSpPr/>
          <p:nvPr/>
        </p:nvSpPr>
        <p:spPr>
          <a:xfrm>
            <a:off x="611560" y="3645024"/>
            <a:ext cx="8064896" cy="1569660"/>
          </a:xfrm>
          <a:prstGeom prst="rect">
            <a:avLst/>
          </a:prstGeom>
        </p:spPr>
        <p:txBody>
          <a:bodyPr wrap="square">
            <a:spAutoFit/>
          </a:bodyPr>
          <a:lstStyle/>
          <a:p>
            <a:pPr marL="514350" indent="-514350">
              <a:buClr>
                <a:schemeClr val="tx1"/>
              </a:buClr>
              <a:buFont typeface="+mj-ea"/>
              <a:buAutoNum type="circleNumDbPlain" startAt="2"/>
            </a:pPr>
            <a:r>
              <a:rPr lang="zh-CN" altLang="en-US" sz="3200" dirty="0">
                <a:latin typeface="黑体" pitchFamily="49" charset="-122"/>
                <a:ea typeface="黑体" pitchFamily="49" charset="-122"/>
              </a:rPr>
              <a:t>观察某电话交换台在一天内收到的呼叫</a:t>
            </a:r>
            <a:r>
              <a:rPr lang="zh-CN" altLang="en-US" sz="3200" dirty="0" smtClean="0">
                <a:latin typeface="黑体" pitchFamily="49" charset="-122"/>
                <a:ea typeface="黑体" pitchFamily="49" charset="-122"/>
              </a:rPr>
              <a:t>次数</a:t>
            </a:r>
            <a:r>
              <a:rPr lang="zh-CN" altLang="en-US" sz="3200" dirty="0">
                <a:latin typeface="黑体" pitchFamily="49" charset="-122"/>
                <a:ea typeface="黑体" pitchFamily="49" charset="-122"/>
              </a:rPr>
              <a:t>，</a:t>
            </a:r>
            <a:r>
              <a:rPr lang="zh-CN" altLang="en-US" sz="3200" dirty="0" smtClean="0">
                <a:latin typeface="黑体" pitchFamily="49" charset="-122"/>
                <a:ea typeface="黑体" pitchFamily="49" charset="-122"/>
              </a:rPr>
              <a:t>其</a:t>
            </a:r>
            <a:r>
              <a:rPr lang="zh-CN" altLang="en-US" sz="3200" dirty="0">
                <a:latin typeface="黑体" pitchFamily="49" charset="-122"/>
                <a:ea typeface="黑体" pitchFamily="49" charset="-122"/>
              </a:rPr>
              <a:t>样本点有可数无穷多</a:t>
            </a:r>
            <a:r>
              <a:rPr lang="zh-CN" altLang="en-US" sz="3200" dirty="0" smtClean="0">
                <a:latin typeface="黑体" pitchFamily="49" charset="-122"/>
                <a:ea typeface="黑体" pitchFamily="49" charset="-122"/>
              </a:rPr>
              <a:t>个：</a:t>
            </a:r>
            <a:r>
              <a:rPr lang="en-US" altLang="zh-CN" sz="3200" i="1" dirty="0" err="1" smtClean="0">
                <a:latin typeface="Cambria Math" pitchFamily="18" charset="0"/>
                <a:ea typeface="黑体" pitchFamily="49" charset="-122"/>
                <a:cs typeface="Times New Roman" pitchFamily="18" charset="0"/>
              </a:rPr>
              <a:t>i</a:t>
            </a:r>
            <a:r>
              <a:rPr lang="en-US" altLang="zh-CN" sz="3200" i="1" dirty="0" smtClean="0">
                <a:latin typeface="Cambria Math" pitchFamily="18" charset="0"/>
                <a:ea typeface="黑体" pitchFamily="49" charset="-122"/>
                <a:cs typeface="Times New Roman" pitchFamily="18" charset="0"/>
              </a:rPr>
              <a:t> </a:t>
            </a:r>
            <a:r>
              <a:rPr lang="zh-CN" altLang="en-US" sz="3200" dirty="0" smtClean="0">
                <a:latin typeface="黑体" pitchFamily="49" charset="-122"/>
                <a:ea typeface="黑体" pitchFamily="49" charset="-122"/>
              </a:rPr>
              <a:t>次</a:t>
            </a:r>
            <a:r>
              <a:rPr lang="en-US" altLang="zh-CN" sz="3200" dirty="0" smtClean="0">
                <a:latin typeface="黑体" pitchFamily="49" charset="-122"/>
                <a:ea typeface="黑体" pitchFamily="49" charset="-122"/>
              </a:rPr>
              <a:t>(</a:t>
            </a:r>
            <a:r>
              <a:rPr lang="en-US" altLang="zh-CN" sz="3200" i="1" dirty="0" err="1" smtClean="0">
                <a:latin typeface="Cambria Math" pitchFamily="18" charset="0"/>
                <a:ea typeface="黑体" pitchFamily="49" charset="-122"/>
                <a:cs typeface="Times New Roman" pitchFamily="18" charset="0"/>
              </a:rPr>
              <a:t>i</a:t>
            </a:r>
            <a:r>
              <a:rPr lang="en-US" altLang="zh-CN" sz="3200" i="1" dirty="0" smtClean="0">
                <a:latin typeface="Cambria Math" pitchFamily="18" charset="0"/>
                <a:ea typeface="黑体" pitchFamily="49" charset="-122"/>
                <a:cs typeface="Times New Roman" pitchFamily="18" charset="0"/>
              </a:rPr>
              <a:t> </a:t>
            </a:r>
            <a:r>
              <a:rPr lang="en-US" altLang="zh-CN" sz="3200" dirty="0" smtClean="0">
                <a:latin typeface="Cambria Math" pitchFamily="18" charset="0"/>
                <a:ea typeface="Cambria Math" pitchFamily="18" charset="0"/>
              </a:rPr>
              <a:t>= </a:t>
            </a:r>
            <a:r>
              <a:rPr lang="en-US" altLang="zh-CN" sz="3200" dirty="0" smtClean="0">
                <a:latin typeface="Cambria Math" pitchFamily="18" charset="0"/>
                <a:ea typeface="黑体" pitchFamily="49" charset="-122"/>
                <a:cs typeface="Times New Roman" pitchFamily="18" charset="0"/>
              </a:rPr>
              <a:t>0, 1, 2, 3,</a:t>
            </a:r>
            <a:r>
              <a:rPr lang="en-US" altLang="zh-CN" sz="3200" dirty="0" smtClean="0">
                <a:latin typeface="Cambria Math" pitchFamily="18" charset="0"/>
                <a:ea typeface="黑体" pitchFamily="49" charset="-122"/>
                <a:cs typeface="Times New Roman" pitchFamily="18" charset="0"/>
                <a:sym typeface="Euclid Extra" panose="02050502000505020303" pitchFamily="18" charset="2"/>
              </a:rPr>
              <a:t>…</a:t>
            </a:r>
            <a:r>
              <a:rPr lang="en-US" altLang="zh-CN" sz="3200" dirty="0" smtClean="0">
                <a:latin typeface="黑体" pitchFamily="49" charset="-122"/>
                <a:ea typeface="黑体" pitchFamily="49" charset="-122"/>
                <a:sym typeface="Euclid Extra" panose="02050502000505020303" pitchFamily="18" charset="2"/>
              </a:rPr>
              <a:t>)</a:t>
            </a:r>
            <a:endParaRPr lang="zh-CN" altLang="en-US" sz="3200" dirty="0">
              <a:latin typeface="黑体" pitchFamily="49" charset="-122"/>
              <a:ea typeface="黑体" pitchFamily="49" charset="-122"/>
            </a:endParaRPr>
          </a:p>
        </p:txBody>
      </p:sp>
      <p:sp>
        <p:nvSpPr>
          <p:cNvPr id="12" name="矩形 11"/>
          <p:cNvSpPr/>
          <p:nvPr/>
        </p:nvSpPr>
        <p:spPr>
          <a:xfrm>
            <a:off x="2555776" y="5220489"/>
            <a:ext cx="3110147" cy="584775"/>
          </a:xfrm>
          <a:prstGeom prst="rect">
            <a:avLst/>
          </a:prstGeom>
        </p:spPr>
        <p:txBody>
          <a:bodyPr wrap="none">
            <a:spAutoFit/>
          </a:bodyPr>
          <a:lstStyle/>
          <a:p>
            <a:pPr>
              <a:buClr>
                <a:schemeClr val="tx1"/>
              </a:buClr>
            </a:pPr>
            <a:r>
              <a:rPr lang="en-US" altLang="zh-CN" sz="3200" i="1" dirty="0" smtClean="0">
                <a:latin typeface="Cambria Math" pitchFamily="18" charset="0"/>
                <a:ea typeface="黑体" pitchFamily="49" charset="-122"/>
                <a:cs typeface="Times New Roman" pitchFamily="18" charset="0"/>
              </a:rPr>
              <a:t>S </a:t>
            </a:r>
            <a:r>
              <a:rPr lang="en-US" altLang="zh-CN" sz="3200" dirty="0" smtClean="0">
                <a:latin typeface="Cambria Math" pitchFamily="18" charset="0"/>
                <a:ea typeface="黑体" pitchFamily="49" charset="-122"/>
                <a:cs typeface="Times New Roman" pitchFamily="18" charset="0"/>
              </a:rPr>
              <a:t>= {</a:t>
            </a:r>
            <a:r>
              <a:rPr lang="en-US" altLang="zh-CN" sz="3200" dirty="0">
                <a:latin typeface="Cambria Math" pitchFamily="18" charset="0"/>
                <a:cs typeface="Times New Roman" pitchFamily="18" charset="0"/>
                <a:sym typeface="Euclid Extra" panose="02050502000505020303" pitchFamily="18" charset="2"/>
              </a:rPr>
              <a:t>0</a:t>
            </a:r>
            <a:r>
              <a:rPr lang="en-US" altLang="zh-CN" sz="3200" dirty="0" smtClean="0">
                <a:latin typeface="Cambria Math" pitchFamily="18" charset="0"/>
                <a:cs typeface="Times New Roman" pitchFamily="18" charset="0"/>
                <a:sym typeface="Euclid Extra" panose="02050502000505020303" pitchFamily="18" charset="2"/>
              </a:rPr>
              <a:t>, 1, 2, 3,…</a:t>
            </a:r>
            <a:r>
              <a:rPr lang="en-US" altLang="zh-CN" sz="3200" dirty="0" smtClean="0">
                <a:latin typeface="Cambria Math" pitchFamily="18" charset="0"/>
                <a:ea typeface="黑体" pitchFamily="49" charset="-122"/>
                <a:cs typeface="Times New Roman" pitchFamily="18" charset="0"/>
              </a:rPr>
              <a:t>}</a:t>
            </a:r>
            <a:endParaRPr lang="zh-CN" altLang="en-US" sz="3200" dirty="0">
              <a:latin typeface="Cambria Math" pitchFamily="18" charset="0"/>
              <a:ea typeface="黑体" pitchFamily="49" charset="-122"/>
              <a:cs typeface="Times New Roman" pitchFamily="18" charset="0"/>
            </a:endParaRPr>
          </a:p>
        </p:txBody>
      </p:sp>
    </p:spTree>
    <p:extLst>
      <p:ext uri="{BB962C8B-B14F-4D97-AF65-F5344CB8AC3E}">
        <p14:creationId xmlns:p14="http://schemas.microsoft.com/office/powerpoint/2010/main" val="386838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2"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AEB0C5-E2D5-4173-A645-529716621F1E}" type="datetime1">
              <a:rPr lang="zh-CN" altLang="en-US" smtClean="0"/>
              <a:pPr/>
              <a:t>2016/11/28</a:t>
            </a:fld>
            <a:endParaRPr lang="zh-CN" altLang="en-US"/>
          </a:p>
        </p:txBody>
      </p:sp>
      <p:sp>
        <p:nvSpPr>
          <p:cNvPr id="6" name="灯片编号占位符 5"/>
          <p:cNvSpPr>
            <a:spLocks noGrp="1"/>
          </p:cNvSpPr>
          <p:nvPr>
            <p:ph type="sldNum" sz="quarter" idx="12"/>
          </p:nvPr>
        </p:nvSpPr>
        <p:spPr/>
        <p:txBody>
          <a:bodyPr/>
          <a:lstStyle/>
          <a:p>
            <a:fld id="{49F4BA8F-7B64-4198-9505-0CB5D4D3B366}" type="slidenum">
              <a:rPr lang="zh-CN" altLang="en-US" smtClean="0"/>
              <a:pPr/>
              <a:t>9</a:t>
            </a:fld>
            <a:endParaRPr lang="zh-CN" altLang="en-US" dirty="0" smtClean="0"/>
          </a:p>
        </p:txBody>
      </p:sp>
      <p:sp>
        <p:nvSpPr>
          <p:cNvPr id="8" name="标题 6"/>
          <p:cNvSpPr txBox="1">
            <a:spLocks/>
          </p:cNvSpPr>
          <p:nvPr/>
        </p:nvSpPr>
        <p:spPr>
          <a:xfrm>
            <a:off x="7366878" y="315512"/>
            <a:ext cx="1404000" cy="53148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楷体" pitchFamily="49" charset="-122"/>
                <a:ea typeface="楷体" pitchFamily="49" charset="-122"/>
                <a:cs typeface="+mj-cs"/>
              </a:rPr>
              <a:t>概率论</a:t>
            </a:r>
            <a:endParaRPr kumimoji="0" lang="zh-CN" altLang="en-US" sz="2800" b="0" i="0" u="none" strike="noStrike" kern="1200" cap="none" spc="0" normalizeH="0" baseline="0" noProof="0" dirty="0">
              <a:ln>
                <a:noFill/>
              </a:ln>
              <a:solidFill>
                <a:srgbClr val="FFFFFF"/>
              </a:solidFill>
              <a:effectLst/>
              <a:uLnTx/>
              <a:uFillTx/>
              <a:latin typeface="楷体" pitchFamily="49" charset="-122"/>
              <a:ea typeface="楷体" pitchFamily="49" charset="-122"/>
              <a:cs typeface="+mj-cs"/>
            </a:endParaRPr>
          </a:p>
        </p:txBody>
      </p:sp>
      <p:sp>
        <p:nvSpPr>
          <p:cNvPr id="11" name="矩形 10"/>
          <p:cNvSpPr/>
          <p:nvPr/>
        </p:nvSpPr>
        <p:spPr>
          <a:xfrm>
            <a:off x="611560" y="1412776"/>
            <a:ext cx="8064896" cy="1569660"/>
          </a:xfrm>
          <a:prstGeom prst="rect">
            <a:avLst/>
          </a:prstGeom>
        </p:spPr>
        <p:txBody>
          <a:bodyPr wrap="square">
            <a:spAutoFit/>
          </a:bodyPr>
          <a:lstStyle/>
          <a:p>
            <a:pPr marL="514350" indent="-514350">
              <a:buClr>
                <a:schemeClr val="tx1"/>
              </a:buClr>
              <a:buFont typeface="+mj-ea"/>
              <a:buAutoNum type="circleNumDbPlain" startAt="2"/>
            </a:pPr>
            <a:r>
              <a:rPr lang="zh-CN" altLang="en-US" sz="3200" dirty="0" smtClean="0">
                <a:latin typeface="黑体" pitchFamily="49" charset="-122"/>
                <a:ea typeface="黑体" pitchFamily="49" charset="-122"/>
              </a:rPr>
              <a:t>观察某电话交换台在一天内收到的呼叫次数，其样本点有可数无穷多个：</a:t>
            </a:r>
            <a:r>
              <a:rPr lang="en-US" altLang="zh-CN" sz="3200" i="1" dirty="0" err="1" smtClean="0">
                <a:latin typeface="Cambria Math" pitchFamily="18" charset="0"/>
                <a:ea typeface="黑体" pitchFamily="49" charset="-122"/>
                <a:cs typeface="Times New Roman" pitchFamily="18" charset="0"/>
              </a:rPr>
              <a:t>i</a:t>
            </a:r>
            <a:r>
              <a:rPr lang="en-US" altLang="zh-CN" sz="3200" i="1" dirty="0" smtClean="0">
                <a:latin typeface="Cambria Math" pitchFamily="18" charset="0"/>
                <a:ea typeface="黑体" pitchFamily="49" charset="-122"/>
                <a:cs typeface="Times New Roman" pitchFamily="18" charset="0"/>
              </a:rPr>
              <a:t> </a:t>
            </a:r>
            <a:r>
              <a:rPr lang="zh-CN" altLang="en-US" sz="3200" dirty="0" smtClean="0">
                <a:latin typeface="黑体" pitchFamily="49" charset="-122"/>
                <a:ea typeface="黑体" pitchFamily="49" charset="-122"/>
              </a:rPr>
              <a:t>次</a:t>
            </a:r>
            <a:r>
              <a:rPr lang="en-US" altLang="zh-CN" sz="3200" dirty="0" smtClean="0">
                <a:latin typeface="黑体" pitchFamily="49" charset="-122"/>
                <a:ea typeface="黑体" pitchFamily="49" charset="-122"/>
              </a:rPr>
              <a:t>(</a:t>
            </a:r>
            <a:r>
              <a:rPr lang="en-US" altLang="zh-CN" sz="3200" i="1" dirty="0" err="1" smtClean="0">
                <a:latin typeface="Cambria Math" pitchFamily="18" charset="0"/>
                <a:ea typeface="黑体" pitchFamily="49" charset="-122"/>
                <a:cs typeface="Times New Roman" pitchFamily="18" charset="0"/>
              </a:rPr>
              <a:t>i</a:t>
            </a:r>
            <a:r>
              <a:rPr lang="en-US" altLang="zh-CN" sz="3200" i="1" dirty="0" smtClean="0">
                <a:latin typeface="Cambria Math" pitchFamily="18" charset="0"/>
                <a:ea typeface="黑体" pitchFamily="49" charset="-122"/>
                <a:cs typeface="Times New Roman" pitchFamily="18" charset="0"/>
              </a:rPr>
              <a:t> </a:t>
            </a:r>
            <a:r>
              <a:rPr lang="en-US" altLang="zh-CN" sz="3200" dirty="0" smtClean="0">
                <a:latin typeface="Cambria Math" pitchFamily="18" charset="0"/>
                <a:ea typeface="Cambria Math" pitchFamily="18" charset="0"/>
              </a:rPr>
              <a:t>= </a:t>
            </a:r>
            <a:r>
              <a:rPr lang="en-US" altLang="zh-CN" sz="3200" dirty="0" smtClean="0">
                <a:latin typeface="Cambria Math" pitchFamily="18" charset="0"/>
                <a:ea typeface="黑体" pitchFamily="49" charset="-122"/>
                <a:cs typeface="Times New Roman" pitchFamily="18" charset="0"/>
              </a:rPr>
              <a:t>0, 1, 2, 3,</a:t>
            </a:r>
            <a:r>
              <a:rPr lang="en-US" altLang="zh-CN" sz="3200" dirty="0" smtClean="0">
                <a:latin typeface="Cambria Math" pitchFamily="18" charset="0"/>
                <a:ea typeface="黑体" pitchFamily="49" charset="-122"/>
                <a:cs typeface="Times New Roman" pitchFamily="18" charset="0"/>
                <a:sym typeface="Euclid Extra" panose="02050502000505020303" pitchFamily="18" charset="2"/>
              </a:rPr>
              <a:t>…</a:t>
            </a:r>
            <a:r>
              <a:rPr lang="en-US" altLang="zh-CN" sz="3200" dirty="0" smtClean="0">
                <a:latin typeface="黑体" pitchFamily="49" charset="-122"/>
                <a:ea typeface="黑体" pitchFamily="49" charset="-122"/>
                <a:sym typeface="Euclid Extra" panose="02050502000505020303" pitchFamily="18" charset="2"/>
              </a:rPr>
              <a:t>)</a:t>
            </a:r>
            <a:endParaRPr lang="zh-CN" altLang="en-US" sz="3200" dirty="0" smtClean="0">
              <a:latin typeface="黑体" pitchFamily="49" charset="-122"/>
              <a:ea typeface="黑体" pitchFamily="49" charset="-122"/>
            </a:endParaRPr>
          </a:p>
        </p:txBody>
      </p:sp>
      <p:sp>
        <p:nvSpPr>
          <p:cNvPr id="12" name="矩形 11"/>
          <p:cNvSpPr/>
          <p:nvPr/>
        </p:nvSpPr>
        <p:spPr>
          <a:xfrm>
            <a:off x="2555776" y="2988241"/>
            <a:ext cx="3110147" cy="584775"/>
          </a:xfrm>
          <a:prstGeom prst="rect">
            <a:avLst/>
          </a:prstGeom>
        </p:spPr>
        <p:txBody>
          <a:bodyPr wrap="none">
            <a:spAutoFit/>
          </a:bodyPr>
          <a:lstStyle/>
          <a:p>
            <a:pPr>
              <a:buClr>
                <a:schemeClr val="tx1"/>
              </a:buClr>
            </a:pPr>
            <a:r>
              <a:rPr lang="en-US" altLang="zh-CN" sz="3200" i="1" dirty="0" smtClean="0">
                <a:latin typeface="Cambria Math" pitchFamily="18" charset="0"/>
                <a:ea typeface="黑体" pitchFamily="49" charset="-122"/>
                <a:cs typeface="Times New Roman" pitchFamily="18" charset="0"/>
              </a:rPr>
              <a:t>S </a:t>
            </a:r>
            <a:r>
              <a:rPr lang="en-US" altLang="zh-CN" sz="3200" dirty="0" smtClean="0">
                <a:latin typeface="Cambria Math" pitchFamily="18" charset="0"/>
                <a:ea typeface="黑体" pitchFamily="49" charset="-122"/>
                <a:cs typeface="Times New Roman" pitchFamily="18" charset="0"/>
              </a:rPr>
              <a:t>= {</a:t>
            </a:r>
            <a:r>
              <a:rPr lang="en-US" altLang="zh-CN" sz="3200" dirty="0" smtClean="0">
                <a:latin typeface="Cambria Math" pitchFamily="18" charset="0"/>
                <a:cs typeface="Times New Roman" pitchFamily="18" charset="0"/>
                <a:sym typeface="Euclid Extra" panose="02050502000505020303" pitchFamily="18" charset="2"/>
              </a:rPr>
              <a:t>0, 1, 2, 3, …</a:t>
            </a:r>
            <a:r>
              <a:rPr lang="en-US" altLang="zh-CN" sz="3200" dirty="0" smtClean="0">
                <a:latin typeface="Cambria Math" pitchFamily="18" charset="0"/>
                <a:ea typeface="黑体" pitchFamily="49" charset="-122"/>
                <a:cs typeface="Times New Roman" pitchFamily="18" charset="0"/>
              </a:rPr>
              <a:t>}</a:t>
            </a:r>
            <a:endParaRPr lang="zh-CN" altLang="en-US" sz="3200" dirty="0">
              <a:latin typeface="Cambria Math" pitchFamily="18" charset="0"/>
              <a:ea typeface="黑体" pitchFamily="49" charset="-122"/>
              <a:cs typeface="Times New Roman" pitchFamily="18" charset="0"/>
            </a:endParaRPr>
          </a:p>
        </p:txBody>
      </p:sp>
      <p:sp>
        <p:nvSpPr>
          <p:cNvPr id="10" name="矩形 9"/>
          <p:cNvSpPr/>
          <p:nvPr/>
        </p:nvSpPr>
        <p:spPr>
          <a:xfrm>
            <a:off x="611560" y="3933056"/>
            <a:ext cx="8064896" cy="1077218"/>
          </a:xfrm>
          <a:prstGeom prst="rect">
            <a:avLst/>
          </a:prstGeom>
        </p:spPr>
        <p:txBody>
          <a:bodyPr wrap="square">
            <a:spAutoFit/>
          </a:bodyPr>
          <a:lstStyle/>
          <a:p>
            <a:pPr marL="514350" indent="-514350">
              <a:buClr>
                <a:schemeClr val="tx1"/>
              </a:buClr>
              <a:buFont typeface="+mj-ea"/>
              <a:buAutoNum type="circleNumDbPlain" startAt="3"/>
            </a:pPr>
            <a:r>
              <a:rPr lang="zh-CN" altLang="en-US" sz="3200" dirty="0">
                <a:latin typeface="黑体" pitchFamily="49" charset="-122"/>
                <a:ea typeface="黑体" pitchFamily="49" charset="-122"/>
              </a:rPr>
              <a:t>在一批灯泡中任意抽取一</a:t>
            </a:r>
            <a:r>
              <a:rPr lang="zh-CN" altLang="en-US" sz="3200" dirty="0" smtClean="0">
                <a:latin typeface="黑体" pitchFamily="49" charset="-122"/>
                <a:ea typeface="黑体" pitchFamily="49" charset="-122"/>
              </a:rPr>
              <a:t>个，测试</a:t>
            </a:r>
            <a:r>
              <a:rPr lang="zh-CN" altLang="en-US" sz="3200" dirty="0">
                <a:latin typeface="黑体" pitchFamily="49" charset="-122"/>
                <a:ea typeface="黑体" pitchFamily="49" charset="-122"/>
              </a:rPr>
              <a:t>其</a:t>
            </a:r>
            <a:r>
              <a:rPr lang="zh-CN" altLang="en-US" sz="3200" dirty="0" smtClean="0">
                <a:latin typeface="黑体" pitchFamily="49" charset="-122"/>
                <a:ea typeface="黑体" pitchFamily="49" charset="-122"/>
              </a:rPr>
              <a:t>寿命，其</a:t>
            </a:r>
            <a:r>
              <a:rPr lang="zh-CN" altLang="en-US" sz="3200" dirty="0">
                <a:latin typeface="黑体" pitchFamily="49" charset="-122"/>
                <a:ea typeface="黑体" pitchFamily="49" charset="-122"/>
              </a:rPr>
              <a:t>样本点也有无穷多个</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且不可数</a:t>
            </a:r>
            <a:r>
              <a:rPr lang="en-US"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13" name="矩形 12"/>
          <p:cNvSpPr/>
          <p:nvPr/>
        </p:nvSpPr>
        <p:spPr>
          <a:xfrm>
            <a:off x="2555776" y="5157192"/>
            <a:ext cx="4360489" cy="584775"/>
          </a:xfrm>
          <a:prstGeom prst="rect">
            <a:avLst/>
          </a:prstGeom>
        </p:spPr>
        <p:txBody>
          <a:bodyPr wrap="none">
            <a:spAutoFit/>
          </a:bodyPr>
          <a:lstStyle/>
          <a:p>
            <a:pPr>
              <a:buClr>
                <a:schemeClr val="tx1"/>
              </a:buClr>
            </a:pPr>
            <a:r>
              <a:rPr lang="en-US" altLang="zh-CN" sz="3200" i="1" dirty="0" smtClean="0">
                <a:latin typeface="Cambria Math" pitchFamily="18" charset="0"/>
                <a:cs typeface="Times New Roman" pitchFamily="18" charset="0"/>
                <a:sym typeface="Symbol" panose="05050102010706020507" pitchFamily="18" charset="2"/>
              </a:rPr>
              <a:t>S </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3200" i="1" dirty="0" smtClean="0">
                <a:latin typeface="Cambria Math" pitchFamily="18" charset="0"/>
                <a:cs typeface="Times New Roman" pitchFamily="18" charset="0"/>
                <a:sym typeface="Symbol" panose="05050102010706020507" pitchFamily="18" charset="2"/>
              </a:rPr>
              <a:t>t </a:t>
            </a:r>
            <a:r>
              <a:rPr lang="en-US" altLang="zh-CN" sz="3200" dirty="0" smtClean="0">
                <a:latin typeface="Cambria Math" pitchFamily="18" charset="0"/>
                <a:cs typeface="Times New Roman" pitchFamily="18" charset="0"/>
                <a:sym typeface="Symbol" panose="05050102010706020507" pitchFamily="18" charset="2"/>
              </a:rPr>
              <a:t>| </a:t>
            </a:r>
            <a:r>
              <a:rPr lang="en-US" altLang="zh-CN" sz="3200" dirty="0" smtClean="0">
                <a:latin typeface="Cambria Math" pitchFamily="18" charset="0"/>
                <a:cs typeface="Times New Roman" pitchFamily="18" charset="0"/>
              </a:rPr>
              <a:t>0 </a:t>
            </a:r>
            <a:r>
              <a:rPr lang="en-US" altLang="zh-CN" sz="3200" dirty="0" smtClean="0">
                <a:latin typeface="Cambria Math" pitchFamily="18" charset="0"/>
                <a:cs typeface="Times New Roman" pitchFamily="18" charset="0"/>
                <a:sym typeface="Symbol" panose="05050102010706020507" pitchFamily="18" charset="2"/>
              </a:rPr>
              <a:t></a:t>
            </a:r>
            <a:r>
              <a:rPr lang="en-US" altLang="zh-CN" sz="3200" i="1" dirty="0" smtClean="0">
                <a:latin typeface="Cambria Math" pitchFamily="18" charset="0"/>
                <a:cs typeface="Times New Roman" pitchFamily="18" charset="0"/>
                <a:sym typeface="Symbol" panose="05050102010706020507" pitchFamily="18" charset="2"/>
              </a:rPr>
              <a:t> t </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 = [</a:t>
            </a:r>
            <a:r>
              <a:rPr lang="en-US" altLang="zh-CN" sz="3200" dirty="0">
                <a:latin typeface="Cambria Math" pitchFamily="18" charset="0"/>
                <a:ea typeface="黑体" pitchFamily="49" charset="-122"/>
                <a:cs typeface="Times New Roman" pitchFamily="18" charset="0"/>
                <a:sym typeface="Symbol" panose="05050102010706020507" pitchFamily="18" charset="2"/>
              </a:rPr>
              <a:t>0</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 +</a:t>
            </a:r>
            <a:r>
              <a:rPr lang="en-US" altLang="zh-CN" sz="3200" dirty="0">
                <a:latin typeface="Cambria Math" pitchFamily="18" charset="0"/>
                <a:ea typeface="黑体" pitchFamily="49" charset="-122"/>
                <a:cs typeface="Times New Roman" pitchFamily="18" charset="0"/>
                <a:sym typeface="Symbol" panose="05050102010706020507" pitchFamily="18" charset="2"/>
              </a:rPr>
              <a:t></a:t>
            </a:r>
            <a:r>
              <a:rPr lang="en-US" altLang="zh-CN" sz="3200" dirty="0" smtClean="0">
                <a:latin typeface="Cambria Math" pitchFamily="18" charset="0"/>
                <a:ea typeface="黑体" pitchFamily="49" charset="-122"/>
                <a:cs typeface="Times New Roman" pitchFamily="18" charset="0"/>
                <a:sym typeface="Symbol" panose="05050102010706020507" pitchFamily="18" charset="2"/>
              </a:rPr>
              <a:t>)</a:t>
            </a:r>
            <a:endParaRPr lang="zh-CN" altLang="en-US" sz="3200" dirty="0">
              <a:latin typeface="Cambria Math" pitchFamily="18" charset="0"/>
              <a:ea typeface="黑体" pitchFamily="49" charset="-122"/>
              <a:cs typeface="Times New Roman" pitchFamily="18" charset="0"/>
            </a:endParaRPr>
          </a:p>
        </p:txBody>
      </p:sp>
    </p:spTree>
    <p:extLst>
      <p:ext uri="{BB962C8B-B14F-4D97-AF65-F5344CB8AC3E}">
        <p14:creationId xmlns:p14="http://schemas.microsoft.com/office/powerpoint/2010/main" val="176243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第一PPT，www.1ppt.com">
  <a:themeElements>
    <a:clrScheme name="www.slideto.Me blue L5">
      <a:dk1>
        <a:srgbClr val="111111"/>
      </a:dk1>
      <a:lt1>
        <a:srgbClr val="FFFFFF"/>
      </a:lt1>
      <a:dk2>
        <a:srgbClr val="777777"/>
      </a:dk2>
      <a:lt2>
        <a:srgbClr val="B2B2B2"/>
      </a:lt2>
      <a:accent1>
        <a:srgbClr val="0070C0"/>
      </a:accent1>
      <a:accent2>
        <a:srgbClr val="00B0F0"/>
      </a:accent2>
      <a:accent3>
        <a:srgbClr val="00B050"/>
      </a:accent3>
      <a:accent4>
        <a:srgbClr val="92D050"/>
      </a:accent4>
      <a:accent5>
        <a:srgbClr val="FF6600"/>
      </a:accent5>
      <a:accent6>
        <a:srgbClr val="FF9900"/>
      </a:accent6>
      <a:hlink>
        <a:srgbClr val="373737"/>
      </a:hlink>
      <a:folHlink>
        <a:srgbClr val="6E6E6E"/>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457200" indent="-457200">
          <a:buFont typeface="+mj-ea"/>
          <a:buAutoNum type="circleNumDbPlain"/>
          <a:defRPr sz="2800" dirty="0" smtClean="0">
            <a:latin typeface="黑体" pitchFamily="49" charset="-122"/>
            <a:ea typeface="黑体" pitchFamily="49"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PPT教程网 WWW.PPTOK.COM_001 (6)</Template>
  <TotalTime>951</TotalTime>
  <Words>1709</Words>
  <Application>Microsoft Office PowerPoint</Application>
  <PresentationFormat>全屏显示(4:3)</PresentationFormat>
  <Paragraphs>254</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30" baseType="lpstr">
      <vt:lpstr>第一PPT，www.1ppt.com</vt:lpstr>
      <vt:lpstr>Equation</vt:lpstr>
      <vt:lpstr>MathType 6.0 Equation</vt:lpstr>
      <vt:lpstr>公式</vt:lpstr>
      <vt:lpstr>概率论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蓝天白云PowerPoint模板</dc:title>
  <dc:creator>第一PPT模板网：www.1ppt.com</dc:creator>
  <cp:keywords>第一PPT模板网：www.1ppt.com</cp:keywords>
  <dc:description>第一PPT模板网：www.1ppt.com</dc:description>
  <cp:lastModifiedBy>Administrator</cp:lastModifiedBy>
  <cp:revision>82</cp:revision>
  <dcterms:created xsi:type="dcterms:W3CDTF">2015-10-09T09:06:14Z</dcterms:created>
  <dcterms:modified xsi:type="dcterms:W3CDTF">2016-11-28T11:40:29Z</dcterms:modified>
  <cp:category>TP</cp:category>
</cp:coreProperties>
</file>