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68" r:id="rId2"/>
    <p:sldId id="275" r:id="rId3"/>
    <p:sldId id="258" r:id="rId4"/>
    <p:sldId id="271" r:id="rId5"/>
    <p:sldId id="273" r:id="rId6"/>
    <p:sldId id="1474" r:id="rId7"/>
    <p:sldId id="274" r:id="rId8"/>
    <p:sldId id="1475" r:id="rId9"/>
    <p:sldId id="1476" r:id="rId10"/>
    <p:sldId id="1477" r:id="rId11"/>
    <p:sldId id="14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8" autoAdjust="0"/>
    <p:restoredTop sz="96512" autoAdjust="0"/>
  </p:normalViewPr>
  <p:slideViewPr>
    <p:cSldViewPr snapToGrid="0">
      <p:cViewPr varScale="1">
        <p:scale>
          <a:sx n="131" d="100"/>
          <a:sy n="131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64AF484-42FD-53D7-0B27-DA14C81C1DEC}"/>
              </a:ext>
            </a:extLst>
          </p:cNvPr>
          <p:cNvSpPr txBox="1"/>
          <p:nvPr/>
        </p:nvSpPr>
        <p:spPr>
          <a:xfrm>
            <a:off x="2850184" y="317761"/>
            <a:ext cx="646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虚拟化与容器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6105A-B163-B778-3211-FF8B8AB9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20" y="3169083"/>
            <a:ext cx="4888359" cy="2749702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8BDE34F6-08F6-168B-5750-91CF1EA897BF}"/>
              </a:ext>
            </a:extLst>
          </p:cNvPr>
          <p:cNvSpPr txBox="1"/>
          <p:nvPr/>
        </p:nvSpPr>
        <p:spPr>
          <a:xfrm>
            <a:off x="4661752" y="6019687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20121034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胡才郁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      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E7AD3C-9BA8-701E-BF13-E2B5582E0345}"/>
              </a:ext>
            </a:extLst>
          </p:cNvPr>
          <p:cNvGrpSpPr/>
          <p:nvPr/>
        </p:nvGrpSpPr>
        <p:grpSpPr>
          <a:xfrm>
            <a:off x="3748745" y="1676408"/>
            <a:ext cx="4543074" cy="1323440"/>
            <a:chOff x="3748745" y="1609446"/>
            <a:chExt cx="4543074" cy="1323440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64A95AF7-90A1-EADD-B6D4-6ED0042E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3" r="11840"/>
            <a:stretch/>
          </p:blipFill>
          <p:spPr>
            <a:xfrm>
              <a:off x="6828183" y="1676408"/>
              <a:ext cx="1463636" cy="11226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EDDBD2-43E8-E35D-55E6-851289856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8745" y="1609446"/>
              <a:ext cx="1323440" cy="1323440"/>
            </a:xfrm>
            <a:prstGeom prst="rect">
              <a:avLst/>
            </a:prstGeom>
          </p:spPr>
        </p:pic>
        <p:sp>
          <p:nvSpPr>
            <p:cNvPr id="18" name="文本框 13">
              <a:extLst>
                <a:ext uri="{FF2B5EF4-FFF2-40B4-BE49-F238E27FC236}">
                  <a16:creationId xmlns:a16="http://schemas.microsoft.com/office/drawing/2014/main" id="{CA06A7A8-6248-701A-5656-A7969C84886A}"/>
                </a:ext>
              </a:extLst>
            </p:cNvPr>
            <p:cNvSpPr txBox="1"/>
            <p:nvPr/>
          </p:nvSpPr>
          <p:spPr>
            <a:xfrm>
              <a:off x="5497542" y="1675140"/>
              <a:ext cx="10486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130E03-D464-7925-5B8D-4990149C2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2523448" y="198336"/>
            <a:ext cx="940255" cy="721187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6FA8E787-FD93-A122-23C3-96A24AA6C426}"/>
              </a:ext>
            </a:extLst>
          </p:cNvPr>
          <p:cNvSpPr txBox="1"/>
          <p:nvPr/>
        </p:nvSpPr>
        <p:spPr>
          <a:xfrm>
            <a:off x="0" y="266544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3200" dirty="0"/>
              <a:t>Docker</a:t>
            </a:r>
            <a:r>
              <a:rPr lang="zh-CN" altLang="en-US" sz="3200" dirty="0"/>
              <a:t>扩展</a:t>
            </a:r>
            <a:endParaRPr lang="en-US" altLang="zh-CN" sz="3200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9ADD82CF-AB1C-C265-9CD7-5568A554AEFE}"/>
              </a:ext>
            </a:extLst>
          </p:cNvPr>
          <p:cNvSpPr txBox="1"/>
          <p:nvPr/>
        </p:nvSpPr>
        <p:spPr>
          <a:xfrm>
            <a:off x="7695313" y="226216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2800" dirty="0"/>
              <a:t>核心概念：</a:t>
            </a:r>
            <a:r>
              <a:rPr lang="zh-CN" altLang="en-US" sz="3600" dirty="0">
                <a:solidFill>
                  <a:srgbClr val="FF0000"/>
                </a:solidFill>
              </a:rPr>
              <a:t>容器</a:t>
            </a:r>
            <a:r>
              <a:rPr lang="zh-CN" altLang="en-US" sz="2800" dirty="0"/>
              <a:t>和</a:t>
            </a:r>
            <a:r>
              <a:rPr lang="zh-CN" altLang="en-US" sz="3600" dirty="0">
                <a:solidFill>
                  <a:srgbClr val="FF0000"/>
                </a:solidFill>
              </a:rPr>
              <a:t>镜像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30A3246-DC23-5E8D-3971-DB17C2876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0" y="4820139"/>
            <a:ext cx="4242676" cy="1771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4B41C2-CFCE-1A12-E378-0DBE87C56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74" y="3621399"/>
            <a:ext cx="5067300" cy="3162300"/>
          </a:xfrm>
          <a:prstGeom prst="rect">
            <a:avLst/>
          </a:prstGeom>
        </p:spPr>
      </p:pic>
      <p:sp>
        <p:nvSpPr>
          <p:cNvPr id="19" name="文本框 3">
            <a:extLst>
              <a:ext uri="{FF2B5EF4-FFF2-40B4-BE49-F238E27FC236}">
                <a16:creationId xmlns:a16="http://schemas.microsoft.com/office/drawing/2014/main" id="{DCDE3798-B162-6DEE-A66A-2931244C518D}"/>
              </a:ext>
            </a:extLst>
          </p:cNvPr>
          <p:cNvSpPr txBox="1"/>
          <p:nvPr/>
        </p:nvSpPr>
        <p:spPr>
          <a:xfrm>
            <a:off x="799899" y="15761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虚拟机类比</a:t>
            </a:r>
            <a:endParaRPr lang="en-US" altLang="zh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30F3D-B5B2-90F2-40AF-1CCE64671E37}"/>
              </a:ext>
            </a:extLst>
          </p:cNvPr>
          <p:cNvSpPr txBox="1"/>
          <p:nvPr/>
        </p:nvSpPr>
        <p:spPr>
          <a:xfrm>
            <a:off x="-24089" y="2187940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镜像（</a:t>
            </a:r>
            <a:r>
              <a:rPr lang="en-US" altLang="zh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映像文件）</a:t>
            </a:r>
            <a:endParaRPr lang="en-US" altLang="zh-CN" b="0" i="0" u="none" strike="sng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容器（根据</a:t>
            </a:r>
            <a:r>
              <a:rPr lang="en-US" altLang="zh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文件创造出的操作系统实例）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1" name="文本框 3">
            <a:extLst>
              <a:ext uri="{FF2B5EF4-FFF2-40B4-BE49-F238E27FC236}">
                <a16:creationId xmlns:a16="http://schemas.microsoft.com/office/drawing/2014/main" id="{349BABCC-2C94-554C-1C61-BB8D746678B1}"/>
              </a:ext>
            </a:extLst>
          </p:cNvPr>
          <p:cNvSpPr txBox="1"/>
          <p:nvPr/>
        </p:nvSpPr>
        <p:spPr>
          <a:xfrm>
            <a:off x="799899" y="318427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面向对象类比</a:t>
            </a:r>
            <a:endParaRPr lang="en-US" altLang="zh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13C73-CD81-C6F4-E6AF-64B4F922AF33}"/>
              </a:ext>
            </a:extLst>
          </p:cNvPr>
          <p:cNvSpPr txBox="1"/>
          <p:nvPr/>
        </p:nvSpPr>
        <p:spPr>
          <a:xfrm>
            <a:off x="-24089" y="3796022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镜像（</a:t>
            </a:r>
            <a:r>
              <a:rPr lang="zh-CN" altLang="en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类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en-US" altLang="zh-CN" b="0" i="0" u="none" strike="sng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容器（实例化的对象）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A23B3DBC-90DF-003C-2BFA-4A0A5547D096}"/>
              </a:ext>
            </a:extLst>
          </p:cNvPr>
          <p:cNvSpPr txBox="1"/>
          <p:nvPr/>
        </p:nvSpPr>
        <p:spPr>
          <a:xfrm>
            <a:off x="6813774" y="3159734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常用命令</a:t>
            </a:r>
            <a:r>
              <a:rPr lang="en-US" altLang="zh-CN" dirty="0"/>
              <a:t>(</a:t>
            </a:r>
            <a:r>
              <a:rPr lang="zh-CN" altLang="en-US" dirty="0"/>
              <a:t>更多详情请</a:t>
            </a:r>
            <a:r>
              <a:rPr lang="en-US" altLang="zh-CN" dirty="0"/>
              <a:t>RTFM)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4F3E6-5181-5137-E234-66E114D06BD7}"/>
              </a:ext>
            </a:extLst>
          </p:cNvPr>
          <p:cNvSpPr txBox="1"/>
          <p:nvPr/>
        </p:nvSpPr>
        <p:spPr>
          <a:xfrm>
            <a:off x="4601183" y="318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3">
            <a:extLst>
              <a:ext uri="{FF2B5EF4-FFF2-40B4-BE49-F238E27FC236}">
                <a16:creationId xmlns:a16="http://schemas.microsoft.com/office/drawing/2014/main" id="{2EC980EE-C381-6801-0584-78F9ADA295F6}"/>
              </a:ext>
            </a:extLst>
          </p:cNvPr>
          <p:cNvSpPr txBox="1"/>
          <p:nvPr/>
        </p:nvSpPr>
        <p:spPr>
          <a:xfrm>
            <a:off x="2850184" y="317761"/>
            <a:ext cx="646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zh-CN" alt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501DC0-8B9B-AB3A-39AE-607ABDC3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20" y="3169083"/>
            <a:ext cx="4888359" cy="2749702"/>
          </a:xfrm>
          <a:prstGeom prst="rect">
            <a:avLst/>
          </a:prstGeom>
        </p:spPr>
      </p:pic>
      <p:sp>
        <p:nvSpPr>
          <p:cNvPr id="23" name="文本框 10">
            <a:extLst>
              <a:ext uri="{FF2B5EF4-FFF2-40B4-BE49-F238E27FC236}">
                <a16:creationId xmlns:a16="http://schemas.microsoft.com/office/drawing/2014/main" id="{1CF7DEB1-1FFB-3DB5-49AC-22BF8B35DD8B}"/>
              </a:ext>
            </a:extLst>
          </p:cNvPr>
          <p:cNvSpPr txBox="1"/>
          <p:nvPr/>
        </p:nvSpPr>
        <p:spPr>
          <a:xfrm>
            <a:off x="4661752" y="6019687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20121034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胡才郁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      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952AD6-826D-B932-E736-58C0B44192E0}"/>
              </a:ext>
            </a:extLst>
          </p:cNvPr>
          <p:cNvGrpSpPr/>
          <p:nvPr/>
        </p:nvGrpSpPr>
        <p:grpSpPr>
          <a:xfrm>
            <a:off x="3748745" y="1676408"/>
            <a:ext cx="4543074" cy="1323440"/>
            <a:chOff x="3748745" y="1609446"/>
            <a:chExt cx="4543074" cy="1323440"/>
          </a:xfrm>
        </p:grpSpPr>
        <p:pic>
          <p:nvPicPr>
            <p:cNvPr id="25" name="Picture 24" descr="Logo&#10;&#10;Description automatically generated">
              <a:extLst>
                <a:ext uri="{FF2B5EF4-FFF2-40B4-BE49-F238E27FC236}">
                  <a16:creationId xmlns:a16="http://schemas.microsoft.com/office/drawing/2014/main" id="{520D6593-A539-416B-137B-B1881236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3" r="11840"/>
            <a:stretch/>
          </p:blipFill>
          <p:spPr>
            <a:xfrm>
              <a:off x="6828183" y="1676408"/>
              <a:ext cx="1463636" cy="112262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EFC1D5-AA9D-941C-9A95-A1996C5B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745" y="1609446"/>
              <a:ext cx="1323440" cy="1323440"/>
            </a:xfrm>
            <a:prstGeom prst="rect">
              <a:avLst/>
            </a:prstGeom>
          </p:spPr>
        </p:pic>
        <p:sp>
          <p:nvSpPr>
            <p:cNvPr id="27" name="文本框 13">
              <a:extLst>
                <a:ext uri="{FF2B5EF4-FFF2-40B4-BE49-F238E27FC236}">
                  <a16:creationId xmlns:a16="http://schemas.microsoft.com/office/drawing/2014/main" id="{2E99C2D1-8460-5D37-E371-4F994D09DCE1}"/>
                </a:ext>
              </a:extLst>
            </p:cNvPr>
            <p:cNvSpPr txBox="1"/>
            <p:nvPr/>
          </p:nvSpPr>
          <p:spPr>
            <a:xfrm>
              <a:off x="5497542" y="1675140"/>
              <a:ext cx="10486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3EFC37EC-AC2A-D2AC-BB94-A2E1E7DC83EE}"/>
              </a:ext>
            </a:extLst>
          </p:cNvPr>
          <p:cNvSpPr txBox="1"/>
          <p:nvPr/>
        </p:nvSpPr>
        <p:spPr>
          <a:xfrm>
            <a:off x="545895" y="1578232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喜闻乐见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--</a:t>
            </a:r>
            <a:r>
              <a:rPr lang="zh-CN" altLang="en-US" dirty="0"/>
              <a:t>考试查成绩</a:t>
            </a:r>
          </a:p>
        </p:txBody>
      </p:sp>
      <p:pic>
        <p:nvPicPr>
          <p:cNvPr id="6" name="Picture 5" descr="A picture containing text, building, screenshot, outdoor&#10;&#10;Description automatically generated">
            <a:extLst>
              <a:ext uri="{FF2B5EF4-FFF2-40B4-BE49-F238E27FC236}">
                <a16:creationId xmlns:a16="http://schemas.microsoft.com/office/drawing/2014/main" id="{F4F6F69C-F376-9ED4-6471-7535C67D9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0" y="2609020"/>
            <a:ext cx="3225800" cy="203200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6B5D82D2-8D07-EC35-2F53-1C543F5A9999}"/>
              </a:ext>
            </a:extLst>
          </p:cNvPr>
          <p:cNvSpPr txBox="1"/>
          <p:nvPr/>
        </p:nvSpPr>
        <p:spPr>
          <a:xfrm>
            <a:off x="5335061" y="15782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落后的旧时代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5FE7C-E7D0-4417-D74D-57C49A603308}"/>
              </a:ext>
            </a:extLst>
          </p:cNvPr>
          <p:cNvSpPr txBox="1"/>
          <p:nvPr/>
        </p:nvSpPr>
        <p:spPr>
          <a:xfrm>
            <a:off x="6096000" y="2609020"/>
            <a:ext cx="478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每台服务器上单一应用 “</a:t>
            </a: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一个萝卜一个坑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”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性能限制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应用程序间限制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保证应用正常稳定运行造成</a:t>
            </a: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性能冗余</a:t>
            </a:r>
            <a:endParaRPr lang="en-US" altLang="zh-CN" b="1" dirty="0">
              <a:solidFill>
                <a:srgbClr val="FF0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新应用预期的占用资源难以预估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342900" indent="-342900">
              <a:buFontTx/>
              <a:buAutoNum type="arabicPeriod"/>
            </a:pPr>
            <a:endParaRPr lang="en-US" altLang="zh-CN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3346-764C-073D-14D0-9DD7EBA3DCE3}"/>
              </a:ext>
            </a:extLst>
          </p:cNvPr>
          <p:cNvSpPr txBox="1"/>
          <p:nvPr/>
        </p:nvSpPr>
        <p:spPr>
          <a:xfrm>
            <a:off x="5335061" y="436334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trike="sngStrike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zh-CN" altLang="en-US" strike="noStrike" dirty="0"/>
              <a:t>然而随着企业规模的不断扩大，业务量的不断增加，按传统模式搭建数据中心，所需服务器的数量也与日俱增，这无疑给企业带来了巨大的投入成本，服务器的购置费用，耗能费用，空间使用费用，这些都为企业增加了巨大的压力。正因如此，</a:t>
            </a:r>
            <a:r>
              <a:rPr lang="zh-CN" altLang="en-US" b="1" strike="noStrike" dirty="0">
                <a:solidFill>
                  <a:srgbClr val="FF0000"/>
                </a:solidFill>
              </a:rPr>
              <a:t>虚拟化</a:t>
            </a:r>
            <a:r>
              <a:rPr lang="zh-CN" altLang="en-US" strike="noStrike" dirty="0"/>
              <a:t>技术应运而生。</a:t>
            </a:r>
            <a:endParaRPr lang="en-CN" strike="no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D90B7-1E52-217D-6A78-7CDBDE01B4E8}"/>
              </a:ext>
            </a:extLst>
          </p:cNvPr>
          <p:cNvSpPr txBox="1"/>
          <p:nvPr/>
        </p:nvSpPr>
        <p:spPr>
          <a:xfrm>
            <a:off x="216852" y="4963348"/>
            <a:ext cx="3910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trike="sngStrike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用户名或密码错误</a:t>
            </a:r>
            <a:r>
              <a:rPr lang="zh-CN" altLang="en-US" strike="sngStrike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？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 </a:t>
            </a:r>
            <a:r>
              <a:rPr lang="en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崩溃的服务器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92905-CFF7-A0ED-D1B1-298BFEDD7F27}"/>
              </a:ext>
            </a:extLst>
          </p:cNvPr>
          <p:cNvGrpSpPr/>
          <p:nvPr/>
        </p:nvGrpSpPr>
        <p:grpSpPr>
          <a:xfrm>
            <a:off x="1148002" y="210195"/>
            <a:ext cx="2523317" cy="685904"/>
            <a:chOff x="3748745" y="1609446"/>
            <a:chExt cx="4543074" cy="1323440"/>
          </a:xfrm>
        </p:grpSpPr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F9862D46-54C1-1BD7-2FD0-A6168C091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3" r="11840"/>
            <a:stretch/>
          </p:blipFill>
          <p:spPr>
            <a:xfrm>
              <a:off x="6828183" y="1676408"/>
              <a:ext cx="1463636" cy="112262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242C3E-6D75-6891-4D7C-D4843197E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745" y="1609446"/>
              <a:ext cx="1323440" cy="1323440"/>
            </a:xfrm>
            <a:prstGeom prst="rect">
              <a:avLst/>
            </a:prstGeom>
          </p:spPr>
        </p:pic>
        <p:sp>
          <p:nvSpPr>
            <p:cNvPr id="26" name="文本框 13">
              <a:extLst>
                <a:ext uri="{FF2B5EF4-FFF2-40B4-BE49-F238E27FC236}">
                  <a16:creationId xmlns:a16="http://schemas.microsoft.com/office/drawing/2014/main" id="{F627F053-62FF-69A2-A7FC-F5B903A36FDA}"/>
                </a:ext>
              </a:extLst>
            </p:cNvPr>
            <p:cNvSpPr txBox="1"/>
            <p:nvPr/>
          </p:nvSpPr>
          <p:spPr>
            <a:xfrm>
              <a:off x="5497542" y="1675139"/>
              <a:ext cx="1157906" cy="112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latin typeface="Source Han Serif SC" panose="02020400000000000000" pitchFamily="18" charset="-128"/>
                  <a:ea typeface="Source Han Serif SC" panose="02020400000000000000" pitchFamily="18" charset="-128"/>
                </a:defRPr>
              </a:lvl1pPr>
            </a:lstStyle>
            <a:p>
              <a:r>
                <a:rPr lang="en-US" dirty="0"/>
                <a:t>or</a:t>
              </a:r>
            </a:p>
          </p:txBody>
        </p:sp>
      </p:grpSp>
      <p:sp>
        <p:nvSpPr>
          <p:cNvPr id="27" name="文本框 3">
            <a:extLst>
              <a:ext uri="{FF2B5EF4-FFF2-40B4-BE49-F238E27FC236}">
                <a16:creationId xmlns:a16="http://schemas.microsoft.com/office/drawing/2014/main" id="{3389BB73-D297-14CC-5AE4-FAA61C16D6E3}"/>
              </a:ext>
            </a:extLst>
          </p:cNvPr>
          <p:cNvSpPr txBox="1"/>
          <p:nvPr/>
        </p:nvSpPr>
        <p:spPr>
          <a:xfrm>
            <a:off x="-4878" y="251905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CN" altLang="zh-CN" sz="3200" dirty="0"/>
              <a:t>Why</a:t>
            </a:r>
            <a:endParaRPr lang="zh-CN" altLang="en-US" sz="3200" dirty="0"/>
          </a:p>
        </p:txBody>
      </p:sp>
      <p:sp>
        <p:nvSpPr>
          <p:cNvPr id="28" name="文本框 3">
            <a:extLst>
              <a:ext uri="{FF2B5EF4-FFF2-40B4-BE49-F238E27FC236}">
                <a16:creationId xmlns:a16="http://schemas.microsoft.com/office/drawing/2014/main" id="{6F29D77B-1968-9044-4D41-CB4448867100}"/>
              </a:ext>
            </a:extLst>
          </p:cNvPr>
          <p:cNvSpPr txBox="1"/>
          <p:nvPr/>
        </p:nvSpPr>
        <p:spPr>
          <a:xfrm>
            <a:off x="3891000" y="26075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？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C28F14-2309-3F3C-E3DA-710739C4310C}"/>
              </a:ext>
            </a:extLst>
          </p:cNvPr>
          <p:cNvSpPr txBox="1"/>
          <p:nvPr/>
        </p:nvSpPr>
        <p:spPr>
          <a:xfrm>
            <a:off x="587794" y="5779119"/>
            <a:ext cx="2790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trike="sngStrike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zh-CN" altLang="en-US" sz="2800"/>
              <a:t>请求</a:t>
            </a:r>
            <a:r>
              <a:rPr lang="zh-CN" altLang="en-CN" sz="2800"/>
              <a:t>流量太大啦</a:t>
            </a:r>
            <a:r>
              <a:rPr lang="en-US" altLang="zh-CN" sz="2800"/>
              <a:t>!</a:t>
            </a:r>
            <a:endParaRPr lang="en-CN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E438-40BA-7BD6-2654-DF268CF61BAE}"/>
              </a:ext>
            </a:extLst>
          </p:cNvPr>
          <p:cNvSpPr txBox="1"/>
          <p:nvPr/>
        </p:nvSpPr>
        <p:spPr>
          <a:xfrm>
            <a:off x="9163455" y="5840674"/>
            <a:ext cx="2267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dirty="0"/>
              <a:t>--</a:t>
            </a:r>
            <a:r>
              <a:rPr lang="zh-CN" altLang="en-US" dirty="0"/>
              <a:t>崭新的时代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070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2449644-E218-1A63-249F-C42CFDB1C377}"/>
              </a:ext>
            </a:extLst>
          </p:cNvPr>
          <p:cNvSpPr txBox="1"/>
          <p:nvPr/>
        </p:nvSpPr>
        <p:spPr>
          <a:xfrm>
            <a:off x="216961" y="59229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解决了服务器只运行单一应用的性能冗余</a:t>
            </a:r>
            <a:endParaRPr lang="en-US" altLang="zh-CN" dirty="0">
              <a:solidFill>
                <a:srgbClr val="33333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不依赖于</a:t>
            </a: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硬件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，那</a:t>
            </a: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操作系统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呢？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22EB0-02C1-ACC6-68DF-A78DCAE9128F}"/>
              </a:ext>
            </a:extLst>
          </p:cNvPr>
          <p:cNvSpPr txBox="1"/>
          <p:nvPr/>
        </p:nvSpPr>
        <p:spPr>
          <a:xfrm>
            <a:off x="216961" y="1384901"/>
            <a:ext cx="4977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none" strike="noStrike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虚拟化技术是一种技术，它可以在一台物理计算机上创建</a:t>
            </a:r>
            <a:r>
              <a:rPr lang="zh-CN" altLang="en-US" b="1" u="none" strike="noStrike">
                <a:solidFill>
                  <a:srgbClr val="FF0000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多个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虚拟计算机，让每个虚拟计算机都有自己独立的</a:t>
            </a:r>
            <a:r>
              <a:rPr lang="zh-CN" altLang="en-US" b="1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操作系统</a:t>
            </a:r>
            <a:r>
              <a:rPr lang="zh-CN" altLang="en-US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硬件设备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软件资源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，从而实现资源的共享和分配。</a:t>
            </a:r>
            <a:endParaRPr lang="en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FC3FD7-F4DC-377B-B191-E5C1C9EC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71" y="39894"/>
            <a:ext cx="735066" cy="685904"/>
          </a:xfrm>
          <a:prstGeom prst="rect">
            <a:avLst/>
          </a:prstGeom>
        </p:spPr>
      </p:pic>
      <p:sp>
        <p:nvSpPr>
          <p:cNvPr id="20" name="文本框 3">
            <a:extLst>
              <a:ext uri="{FF2B5EF4-FFF2-40B4-BE49-F238E27FC236}">
                <a16:creationId xmlns:a16="http://schemas.microsoft.com/office/drawing/2014/main" id="{FB9CB084-FC57-B78F-2B27-0DDF23CE704C}"/>
              </a:ext>
            </a:extLst>
          </p:cNvPr>
          <p:cNvSpPr txBox="1"/>
          <p:nvPr/>
        </p:nvSpPr>
        <p:spPr>
          <a:xfrm>
            <a:off x="216961" y="1168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3200" dirty="0"/>
              <a:t>虚拟化技术</a:t>
            </a:r>
            <a:endParaRPr lang="en-US" altLang="zh-CN" sz="3200" dirty="0"/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D701221-C105-AC24-76F6-7211E7976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70" y="409269"/>
            <a:ext cx="4253094" cy="32840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F9A746-0C94-895D-7C44-3D04D9DE5A59}"/>
              </a:ext>
            </a:extLst>
          </p:cNvPr>
          <p:cNvSpPr txBox="1"/>
          <p:nvPr/>
        </p:nvSpPr>
        <p:spPr>
          <a:xfrm>
            <a:off x="7137270" y="3989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选课系统使用</a:t>
            </a:r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34995E29-D5CD-15D9-8A0A-BA2DC12C2468}"/>
              </a:ext>
            </a:extLst>
          </p:cNvPr>
          <p:cNvSpPr txBox="1"/>
          <p:nvPr/>
        </p:nvSpPr>
        <p:spPr>
          <a:xfrm>
            <a:off x="6974845" y="3751619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CN" dirty="0"/>
              <a:t>昂</a:t>
            </a:r>
            <a:r>
              <a:rPr lang="zh-CN" altLang="en-US" dirty="0"/>
              <a:t>贵的操作系统</a:t>
            </a:r>
            <a:r>
              <a:rPr lang="en-US" altLang="zh-CN" dirty="0"/>
              <a:t>License</a:t>
            </a:r>
            <a:endParaRPr lang="zh-CN" alt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601A91A-4687-20F7-7FF7-B1A21D764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4869"/>
            <a:ext cx="5292633" cy="2633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25D65-21E4-1F93-026B-F44A1D7519AA}"/>
              </a:ext>
            </a:extLst>
          </p:cNvPr>
          <p:cNvSpPr txBox="1"/>
          <p:nvPr/>
        </p:nvSpPr>
        <p:spPr>
          <a:xfrm>
            <a:off x="216961" y="3151834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资源共享</a:t>
            </a:r>
            <a:endParaRPr lang="en-US" altLang="zh-CN" dirty="0">
              <a:solidFill>
                <a:srgbClr val="33333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轻松部署和管理</a:t>
            </a:r>
            <a:endParaRPr lang="en-US" altLang="zh-CN" dirty="0">
              <a:solidFill>
                <a:srgbClr val="33333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提高安全性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C0DB7C6-14D4-6364-2726-EB2FC6AAB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1" y="4213284"/>
            <a:ext cx="1709683" cy="1709683"/>
          </a:xfrm>
          <a:prstGeom prst="rect">
            <a:avLst/>
          </a:prstGeom>
        </p:spPr>
      </p:pic>
      <p:sp>
        <p:nvSpPr>
          <p:cNvPr id="13" name="文本框 3">
            <a:extLst>
              <a:ext uri="{FF2B5EF4-FFF2-40B4-BE49-F238E27FC236}">
                <a16:creationId xmlns:a16="http://schemas.microsoft.com/office/drawing/2014/main" id="{FBDA1DDB-7EEA-A6FB-CC55-165CBBD86CDC}"/>
              </a:ext>
            </a:extLst>
          </p:cNvPr>
          <p:cNvSpPr txBox="1"/>
          <p:nvPr/>
        </p:nvSpPr>
        <p:spPr>
          <a:xfrm>
            <a:off x="534997" y="27473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CN" dirty="0"/>
              <a:t>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1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2A1231C-6024-B92D-209E-72D499519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8489236" y="319077"/>
            <a:ext cx="2376560" cy="1700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729B85-ABF1-B929-DDBD-E3DF4CCB211A}"/>
              </a:ext>
            </a:extLst>
          </p:cNvPr>
          <p:cNvSpPr txBox="1"/>
          <p:nvPr/>
        </p:nvSpPr>
        <p:spPr>
          <a:xfrm>
            <a:off x="6096000" y="2020011"/>
            <a:ext cx="51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一个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开源的、轻量级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的容器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使用容器承载应用程序，而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不使用操作系统</a:t>
            </a:r>
            <a:endParaRPr lang="en-US" altLang="zh-CN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C8397731-96C4-789C-3C24-7456C12A434A}"/>
              </a:ext>
            </a:extLst>
          </p:cNvPr>
          <p:cNvSpPr txBox="1"/>
          <p:nvPr/>
        </p:nvSpPr>
        <p:spPr>
          <a:xfrm>
            <a:off x="6663095" y="2665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3200" dirty="0"/>
              <a:t>容器技术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2284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19FF50-EF52-7DD9-B516-B82E5FF68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7" y="2459979"/>
            <a:ext cx="4138228" cy="4248950"/>
          </a:xfrm>
          <a:prstGeom prst="rect">
            <a:avLst/>
          </a:prstGeom>
        </p:spPr>
      </p:pic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4790BFE-6725-5ECC-3C3B-207937858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2083" r="2511" b="2804"/>
          <a:stretch/>
        </p:blipFill>
        <p:spPr>
          <a:xfrm>
            <a:off x="6357899" y="3907397"/>
            <a:ext cx="4162046" cy="2801532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0C20AD5-D59E-FCB1-87C4-580C48666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8438922" y="198336"/>
            <a:ext cx="940255" cy="7211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A480F7-9B2A-8275-B5DA-9DDFB862D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810" y="246111"/>
            <a:ext cx="625639" cy="625639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70680F73-4CC1-D124-46B5-3B8DD02A08FF}"/>
              </a:ext>
            </a:extLst>
          </p:cNvPr>
          <p:cNvSpPr txBox="1"/>
          <p:nvPr/>
        </p:nvSpPr>
        <p:spPr>
          <a:xfrm>
            <a:off x="1227495" y="2665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3200" dirty="0"/>
              <a:t>虚拟化技术</a:t>
            </a:r>
            <a:endParaRPr lang="en-US" altLang="zh-CN" sz="3200" dirty="0"/>
          </a:p>
        </p:txBody>
      </p:sp>
      <p:sp>
        <p:nvSpPr>
          <p:cNvPr id="29" name="文本框 3">
            <a:extLst>
              <a:ext uri="{FF2B5EF4-FFF2-40B4-BE49-F238E27FC236}">
                <a16:creationId xmlns:a16="http://schemas.microsoft.com/office/drawing/2014/main" id="{9D9DBF31-3283-FE71-79BE-BC5E7255319D}"/>
              </a:ext>
            </a:extLst>
          </p:cNvPr>
          <p:cNvSpPr txBox="1"/>
          <p:nvPr/>
        </p:nvSpPr>
        <p:spPr>
          <a:xfrm>
            <a:off x="6663095" y="2665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3200" dirty="0"/>
              <a:t>容器技术</a:t>
            </a:r>
            <a:endParaRPr lang="en-US" altLang="zh-CN" sz="3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3424B-7D57-5DAF-7501-6A82A436F32D}"/>
              </a:ext>
            </a:extLst>
          </p:cNvPr>
          <p:cNvCxnSpPr>
            <a:cxnSpLocks/>
          </p:cNvCxnSpPr>
          <p:nvPr/>
        </p:nvCxnSpPr>
        <p:spPr>
          <a:xfrm>
            <a:off x="5270500" y="0"/>
            <a:ext cx="0" cy="6858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5859E-26CE-92D3-659E-17A333018A49}"/>
              </a:ext>
            </a:extLst>
          </p:cNvPr>
          <p:cNvSpPr txBox="1"/>
          <p:nvPr/>
        </p:nvSpPr>
        <p:spPr>
          <a:xfrm>
            <a:off x="570690" y="1072447"/>
            <a:ext cx="413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CN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硬件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虚拟化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Hypervisor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将硬件物理资源划分为虚拟资源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存在</a:t>
            </a: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多份</a:t>
            </a:r>
            <a:r>
              <a:rPr lang="en-US" altLang="zh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消耗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6DE34-F071-223F-C708-E08FCE7F29B5}"/>
              </a:ext>
            </a:extLst>
          </p:cNvPr>
          <p:cNvSpPr txBox="1"/>
          <p:nvPr/>
        </p:nvSpPr>
        <p:spPr>
          <a:xfrm>
            <a:off x="6357899" y="1072447"/>
            <a:ext cx="413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操作系统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虚拟化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容器将系统资源划分为虚拟资源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更少的</a:t>
            </a:r>
            <a:r>
              <a:rPr lang="en-US" altLang="zh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License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激活       </a:t>
            </a:r>
            <a:r>
              <a:rPr lang="zh-CN" altLang="en-US" strike="sngStrike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（省钱）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只存在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份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消耗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573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4790BFE-6725-5ECC-3C3B-207937858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2083" r="2511" b="2804"/>
          <a:stretch/>
        </p:blipFill>
        <p:spPr>
          <a:xfrm>
            <a:off x="6357899" y="3907397"/>
            <a:ext cx="4162046" cy="2801532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0C20AD5-D59E-FCB1-87C4-580C48666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8438922" y="198336"/>
            <a:ext cx="940255" cy="721187"/>
          </a:xfrm>
          <a:prstGeom prst="rect">
            <a:avLst/>
          </a:prstGeom>
        </p:spPr>
      </p:pic>
      <p:sp>
        <p:nvSpPr>
          <p:cNvPr id="29" name="文本框 3">
            <a:extLst>
              <a:ext uri="{FF2B5EF4-FFF2-40B4-BE49-F238E27FC236}">
                <a16:creationId xmlns:a16="http://schemas.microsoft.com/office/drawing/2014/main" id="{9D9DBF31-3283-FE71-79BE-BC5E7255319D}"/>
              </a:ext>
            </a:extLst>
          </p:cNvPr>
          <p:cNvSpPr txBox="1"/>
          <p:nvPr/>
        </p:nvSpPr>
        <p:spPr>
          <a:xfrm>
            <a:off x="6663095" y="2665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3200" dirty="0"/>
              <a:t>容器技术</a:t>
            </a:r>
            <a:endParaRPr lang="en-US" altLang="zh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8FC4B-1103-392D-CD99-0C911B42F46B}"/>
              </a:ext>
            </a:extLst>
          </p:cNvPr>
          <p:cNvSpPr txBox="1"/>
          <p:nvPr/>
        </p:nvSpPr>
        <p:spPr>
          <a:xfrm>
            <a:off x="6357899" y="2230978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启动速度快</a:t>
            </a:r>
            <a:endParaRPr lang="en-US" altLang="zh-CN" dirty="0">
              <a:solidFill>
                <a:srgbClr val="33333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只取决于应用程序，不取决于操作系统</a:t>
            </a:r>
            <a:endParaRPr lang="en-US" altLang="zh-CN" dirty="0">
              <a:solidFill>
                <a:srgbClr val="33333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简单高效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7F9F9-867C-B82B-3C8C-00FFB36C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62" y="1384108"/>
            <a:ext cx="3011093" cy="16937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F7B800-982E-8065-F9D2-CB916F3A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25022"/>
              </p:ext>
            </p:extLst>
          </p:nvPr>
        </p:nvGraphicFramePr>
        <p:xfrm>
          <a:off x="308594" y="3331762"/>
          <a:ext cx="5525508" cy="28693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97365">
                  <a:extLst>
                    <a:ext uri="{9D8B030D-6E8A-4147-A177-3AD203B41FA5}">
                      <a16:colId xmlns:a16="http://schemas.microsoft.com/office/drawing/2014/main" val="1498657718"/>
                    </a:ext>
                  </a:extLst>
                </a:gridCol>
                <a:gridCol w="2828143">
                  <a:extLst>
                    <a:ext uri="{9D8B030D-6E8A-4147-A177-3AD203B41FA5}">
                      <a16:colId xmlns:a16="http://schemas.microsoft.com/office/drawing/2014/main" val="50028609"/>
                    </a:ext>
                  </a:extLst>
                </a:gridCol>
              </a:tblGrid>
              <a:tr h="47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虚拟技术（</a:t>
                      </a:r>
                      <a:r>
                        <a:rPr lang="en-US" altLang="zh-CN" sz="1800" b="1" i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VMvare</a:t>
                      </a:r>
                      <a:r>
                        <a:rPr lang="zh-CN" altLang="en-US" sz="1800" b="1" i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）</a:t>
                      </a:r>
                      <a:endParaRPr lang="zh-CN" altLang="en-US" sz="1800" b="1" i="0" dirty="0">
                        <a:effectLst/>
                        <a:latin typeface="Source Han Serif SC" panose="02020400000000000000" pitchFamily="18" charset="-128"/>
                        <a:ea typeface="Source Han Serif SC" panose="02020400000000000000" pitchFamily="18" charset="-128"/>
                      </a:endParaRPr>
                    </a:p>
                  </a:txBody>
                  <a:tcPr marL="72072" marR="72072" marT="36036" marB="36036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容器技术（</a:t>
                      </a:r>
                      <a:r>
                        <a:rPr lang="en-US" altLang="zh-CN" sz="1800" b="1" i="0" dirty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Docker</a:t>
                      </a:r>
                      <a:r>
                        <a:rPr lang="zh-CN" altLang="en-US" sz="1800" b="1" i="0" dirty="0"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</a:rPr>
                        <a:t>）</a:t>
                      </a:r>
                    </a:p>
                  </a:txBody>
                  <a:tcPr marL="72072" marR="72072" marT="36036" marB="36036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249934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硬件隔离</a:t>
                      </a:r>
                    </a:p>
                  </a:txBody>
                  <a:tcPr marL="72072" marR="72072" marT="36036" marB="36036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noProof="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操作系统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隔离</a:t>
                      </a:r>
                    </a:p>
                  </a:txBody>
                  <a:tcPr marL="72072" marR="72072" marT="36036" marB="36036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523259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每个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VM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的操作系统独立</a:t>
                      </a:r>
                    </a:p>
                  </a:txBody>
                  <a:tcPr marL="72072" marR="72072" marT="36036" marB="36036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noProof="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每个容器共享操作系统</a:t>
                      </a:r>
                    </a:p>
                  </a:txBody>
                  <a:tcPr marL="72072" marR="72072" marT="36036" marB="36036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4155811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启动时间分钟级别</a:t>
                      </a:r>
                      <a:endParaRPr lang="zh-CN" altLang="en-US" sz="1800" b="0" i="0" u="none" strike="noStrike" kern="1200" dirty="0">
                        <a:solidFill>
                          <a:srgbClr val="333333"/>
                        </a:solidFill>
                        <a:effectLst/>
                        <a:latin typeface="FZShuSong-Z01" panose="02000000000000000000" pitchFamily="2" charset="-122"/>
                        <a:ea typeface="FZShuSong-Z01" panose="02000000000000000000" pitchFamily="2" charset="-122"/>
                        <a:cs typeface="Arial Hebrew Scholar Light" pitchFamily="2" charset="-79"/>
                      </a:endParaRPr>
                    </a:p>
                  </a:txBody>
                  <a:tcPr marL="72072" marR="72072" marT="36036" marB="360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启动时间秒级别</a:t>
                      </a:r>
                    </a:p>
                  </a:txBody>
                  <a:tcPr marL="72072" marR="72072" marT="36036" marB="36036" anchor="ctr"/>
                </a:tc>
                <a:extLst>
                  <a:ext uri="{0D108BD9-81ED-4DB2-BD59-A6C34878D82A}">
                    <a16:rowId xmlns:a16="http://schemas.microsoft.com/office/drawing/2014/main" val="2786641772"/>
                  </a:ext>
                </a:extLst>
              </a:tr>
              <a:tr h="504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VM</a:t>
                      </a:r>
                      <a:r>
                        <a:rPr lang="zh-CN" altLang="en-US" sz="1800" b="0" i="0" u="none" strike="noStrike" kern="120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官网下载</a:t>
                      </a:r>
                      <a:endParaRPr lang="zh-CN" altLang="en-US" sz="1800" b="0" i="0" u="none" strike="noStrike" kern="1200" dirty="0">
                        <a:solidFill>
                          <a:srgbClr val="333333"/>
                        </a:solidFill>
                        <a:effectLst/>
                        <a:latin typeface="FZShuSong-Z01" panose="02000000000000000000" pitchFamily="2" charset="-122"/>
                        <a:ea typeface="FZShuSong-Z01" panose="02000000000000000000" pitchFamily="2" charset="-122"/>
                        <a:cs typeface="Arial Hebrew Scholar Light" pitchFamily="2" charset="-79"/>
                      </a:endParaRPr>
                    </a:p>
                  </a:txBody>
                  <a:tcPr marL="72072" marR="72072" marT="36036" marB="36036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镜像存放在</a:t>
                      </a:r>
                      <a:r>
                        <a:rPr lang="en-US" altLang="zh-CN" sz="1800" b="1" i="0" u="none" strike="noStrike" kern="1200" noProof="1">
                          <a:solidFill>
                            <a:srgbClr val="333333"/>
                          </a:solidFill>
                          <a:effectLst/>
                          <a:latin typeface="Source Han Serif SC" panose="02020400000000000000" pitchFamily="18" charset="-128"/>
                          <a:ea typeface="Source Han Serif SC" panose="02020400000000000000" pitchFamily="18" charset="-128"/>
                          <a:cs typeface="ARIAL HEBREW SCHOLAR LIGHT" pitchFamily="2" charset="-79"/>
                        </a:rPr>
                        <a:t>DockerHub</a:t>
                      </a:r>
                    </a:p>
                  </a:txBody>
                  <a:tcPr marL="72072" marR="72072" marT="36036" marB="36036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67917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使用资源较多</a:t>
                      </a:r>
                      <a:endParaRPr lang="zh-CN" altLang="en-US" sz="1800" b="0" i="0" u="none" strike="noStrike" kern="1200" dirty="0">
                        <a:solidFill>
                          <a:srgbClr val="333333"/>
                        </a:solidFill>
                        <a:effectLst/>
                        <a:latin typeface="FZShuSong-Z01" panose="02000000000000000000" pitchFamily="2" charset="-122"/>
                        <a:ea typeface="FZShuSong-Z01" panose="02000000000000000000" pitchFamily="2" charset="-122"/>
                        <a:cs typeface="Arial Hebrew Scholar Light" pitchFamily="2" charset="-79"/>
                      </a:endParaRPr>
                    </a:p>
                  </a:txBody>
                  <a:tcPr marL="72072" marR="72072" marT="36036" marB="3603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Arial Hebrew Scholar Light" pitchFamily="2" charset="-79"/>
                        </a:rPr>
                        <a:t>使用资源较少</a:t>
                      </a:r>
                    </a:p>
                  </a:txBody>
                  <a:tcPr marL="72072" marR="72072" marT="36036" marB="3603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2493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F73DB6-D46F-B83C-36A4-D95995E196A2}"/>
              </a:ext>
            </a:extLst>
          </p:cNvPr>
          <p:cNvSpPr txBox="1"/>
          <p:nvPr/>
        </p:nvSpPr>
        <p:spPr>
          <a:xfrm>
            <a:off x="6357899" y="1072447"/>
            <a:ext cx="413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操作系统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虚拟化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容器将系统资源划分为虚拟资源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更少的</a:t>
            </a:r>
            <a:r>
              <a:rPr lang="en-US" altLang="zh-CN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License</a:t>
            </a:r>
            <a:r>
              <a:rPr lang="zh-CN" altLang="en-US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激活       </a:t>
            </a:r>
            <a:r>
              <a:rPr lang="zh-CN" altLang="en-US" strike="sngStrike" dirty="0">
                <a:solidFill>
                  <a:srgbClr val="33333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（省钱）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只存在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份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消耗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FB75ED39-C40C-3BE8-5952-6426DB66D2A5}"/>
              </a:ext>
            </a:extLst>
          </p:cNvPr>
          <p:cNvSpPr txBox="1"/>
          <p:nvPr/>
        </p:nvSpPr>
        <p:spPr>
          <a:xfrm>
            <a:off x="783702" y="334748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人生苦短，我用</a:t>
            </a:r>
            <a:r>
              <a:rPr lang="en-US" altLang="zh-C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169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A2A395A-A3DE-CBA7-3FDA-F6DC5957F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2523448" y="198336"/>
            <a:ext cx="940255" cy="721187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E0FE514C-2F0C-C0BA-94A4-5E6FBDD06BD3}"/>
              </a:ext>
            </a:extLst>
          </p:cNvPr>
          <p:cNvSpPr txBox="1"/>
          <p:nvPr/>
        </p:nvSpPr>
        <p:spPr>
          <a:xfrm>
            <a:off x="0" y="266544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3200" dirty="0"/>
              <a:t>Docker</a:t>
            </a:r>
            <a:r>
              <a:rPr lang="zh-CN" altLang="en-US" sz="3200" dirty="0"/>
              <a:t>扩展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D321B-C148-7C67-BD32-7BA389F79B52}"/>
              </a:ext>
            </a:extLst>
          </p:cNvPr>
          <p:cNvSpPr txBox="1"/>
          <p:nvPr/>
        </p:nvSpPr>
        <p:spPr>
          <a:xfrm>
            <a:off x="1124601" y="15546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全平台支持良好</a:t>
            </a:r>
            <a:endParaRPr lang="en-US" altLang="zh-CN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2C188CD-60A0-C937-29EF-5633B461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b="37105"/>
          <a:stretch/>
        </p:blipFill>
        <p:spPr>
          <a:xfrm>
            <a:off x="6429153" y="2912323"/>
            <a:ext cx="5565579" cy="3331429"/>
          </a:xfrm>
          <a:prstGeom prst="rect">
            <a:avLst/>
          </a:prstGeom>
        </p:spPr>
      </p:pic>
      <p:pic>
        <p:nvPicPr>
          <p:cNvPr id="8" name="Picture 7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22C7297-63B1-090D-7B13-73C55011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44379"/>
            <a:ext cx="7772400" cy="1735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3734A-06A2-9794-F81B-1A03323B6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68" y="3845117"/>
            <a:ext cx="5930900" cy="2400300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5B5FAF59-663B-EAFF-23F4-BB12241EB72C}"/>
              </a:ext>
            </a:extLst>
          </p:cNvPr>
          <p:cNvSpPr txBox="1"/>
          <p:nvPr/>
        </p:nvSpPr>
        <p:spPr>
          <a:xfrm>
            <a:off x="1533433" y="337680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2000" dirty="0"/>
              <a:t>Linux\Windows\Mac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3B314300-2BCD-09F7-CD4F-FD2070EF7728}"/>
              </a:ext>
            </a:extLst>
          </p:cNvPr>
          <p:cNvSpPr txBox="1"/>
          <p:nvPr/>
        </p:nvSpPr>
        <p:spPr>
          <a:xfrm>
            <a:off x="7714933" y="6648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2000" dirty="0" err="1"/>
              <a:t>VSCode</a:t>
            </a:r>
            <a:endParaRPr lang="en-US" altLang="zh-CN" sz="2000" dirty="0"/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id="{CACD5C98-FE6B-08C3-2352-E468C9DE7F32}"/>
              </a:ext>
            </a:extLst>
          </p:cNvPr>
          <p:cNvSpPr txBox="1"/>
          <p:nvPr/>
        </p:nvSpPr>
        <p:spPr>
          <a:xfrm>
            <a:off x="8607351" y="2534250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2000" dirty="0" err="1"/>
              <a:t>Jetbrains</a:t>
            </a:r>
            <a:r>
              <a:rPr lang="zh-CN" altLang="en-US" sz="2000" dirty="0"/>
              <a:t> </a:t>
            </a:r>
            <a:r>
              <a:rPr lang="en-US" altLang="zh-CN" sz="20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8113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DFA6AD5-B2CF-342E-8A9E-338727C4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2523448" y="198336"/>
            <a:ext cx="940255" cy="721187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9E994833-7A51-83B4-3E96-C6CB0FC8ACED}"/>
              </a:ext>
            </a:extLst>
          </p:cNvPr>
          <p:cNvSpPr txBox="1"/>
          <p:nvPr/>
        </p:nvSpPr>
        <p:spPr>
          <a:xfrm>
            <a:off x="0" y="266544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3200" dirty="0"/>
              <a:t>Docker</a:t>
            </a:r>
            <a:r>
              <a:rPr lang="zh-CN" altLang="en-US" sz="3200" dirty="0"/>
              <a:t>扩展</a:t>
            </a:r>
            <a:endParaRPr lang="en-US" altLang="zh-CN" sz="3200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FC0E115F-867D-D115-78DB-9488BC54A75D}"/>
              </a:ext>
            </a:extLst>
          </p:cNvPr>
          <p:cNvSpPr txBox="1"/>
          <p:nvPr/>
        </p:nvSpPr>
        <p:spPr>
          <a:xfrm>
            <a:off x="1124601" y="155469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一键环境配置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3B662D-F2DA-4CF4-1D1E-70AA6D9E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26" y="777546"/>
            <a:ext cx="3114673" cy="10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4399621-1774-F1D6-927D-93CD850A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69" y="1844565"/>
            <a:ext cx="3174016" cy="501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472D0-C85D-6DF8-2049-FE9539774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35" y="3640108"/>
            <a:ext cx="7772400" cy="2928025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ED2849B0-EDD7-46F4-C4B1-BE874008B31A}"/>
              </a:ext>
            </a:extLst>
          </p:cNvPr>
          <p:cNvSpPr txBox="1"/>
          <p:nvPr/>
        </p:nvSpPr>
        <p:spPr>
          <a:xfrm>
            <a:off x="8643426" y="19833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2000" dirty="0"/>
              <a:t>一些学术讨论</a:t>
            </a:r>
            <a:r>
              <a:rPr lang="zh-CN" altLang="en-US" sz="2000" strike="sngStrike" dirty="0"/>
              <a:t>（吐槽）</a:t>
            </a:r>
            <a:endParaRPr lang="en-US" altLang="zh-CN" sz="2000" strike="sngStrike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3038BA94-ED93-36C8-9511-7C32B9A55C29}"/>
              </a:ext>
            </a:extLst>
          </p:cNvPr>
          <p:cNvSpPr txBox="1"/>
          <p:nvPr/>
        </p:nvSpPr>
        <p:spPr>
          <a:xfrm>
            <a:off x="212835" y="2502232"/>
            <a:ext cx="3922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2000" dirty="0" err="1"/>
              <a:t>PyTorch</a:t>
            </a:r>
            <a:r>
              <a:rPr lang="zh-CN" altLang="en-US" sz="2000" dirty="0"/>
              <a:t> 各种版本安装分不清？</a:t>
            </a:r>
            <a:endParaRPr lang="en-US" altLang="zh-CN" sz="2000" dirty="0"/>
          </a:p>
          <a:p>
            <a:endParaRPr lang="en-US" altLang="zh-CN" sz="2000" strike="sngStri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BF0A-6374-86C9-61F7-9EF75271A442}"/>
              </a:ext>
            </a:extLst>
          </p:cNvPr>
          <p:cNvSpPr txBox="1"/>
          <p:nvPr/>
        </p:nvSpPr>
        <p:spPr>
          <a:xfrm>
            <a:off x="1261724" y="29255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配cuda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、配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python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、配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python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第三方库、配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用Docker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，我不配！</a:t>
            </a:r>
            <a:endParaRPr lang="en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46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F4A8FED-3D63-22DB-5D73-4A911A6C0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1840"/>
          <a:stretch/>
        </p:blipFill>
        <p:spPr>
          <a:xfrm>
            <a:off x="2523448" y="198336"/>
            <a:ext cx="940255" cy="721187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55727D5B-36E9-76DB-47DD-50083A46C3CC}"/>
              </a:ext>
            </a:extLst>
          </p:cNvPr>
          <p:cNvSpPr txBox="1"/>
          <p:nvPr/>
        </p:nvSpPr>
        <p:spPr>
          <a:xfrm>
            <a:off x="0" y="266544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3200" dirty="0"/>
              <a:t>Docker</a:t>
            </a:r>
            <a:r>
              <a:rPr lang="zh-CN" altLang="en-US" sz="3200" dirty="0"/>
              <a:t>扩展</a:t>
            </a:r>
            <a:endParaRPr lang="en-US" altLang="zh-CN" sz="3200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52B1D46C-FF1F-B381-7FCF-F78BB80F4879}"/>
              </a:ext>
            </a:extLst>
          </p:cNvPr>
          <p:cNvSpPr txBox="1"/>
          <p:nvPr/>
        </p:nvSpPr>
        <p:spPr>
          <a:xfrm>
            <a:off x="1124601" y="1554698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dirty="0" err="1"/>
              <a:t>DockerHub</a:t>
            </a:r>
            <a:endParaRPr lang="en-US" altLang="zh-C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E67AF0-B4D9-EB1B-9B24-AF2010BC4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04109"/>
            <a:ext cx="5157334" cy="6006406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4B2E41A0-0C3F-FA56-177E-3FEF90F50BE8}"/>
              </a:ext>
            </a:extLst>
          </p:cNvPr>
          <p:cNvSpPr txBox="1"/>
          <p:nvPr/>
        </p:nvSpPr>
        <p:spPr>
          <a:xfrm>
            <a:off x="7931263" y="242722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sz="2000" dirty="0" err="1"/>
              <a:t>DockerHub</a:t>
            </a:r>
            <a:r>
              <a:rPr lang="zh-CN" altLang="en-US" sz="2000" dirty="0"/>
              <a:t>镜像支持</a:t>
            </a:r>
            <a:endParaRPr lang="en-US" altLang="zh-CN" sz="2000" dirty="0"/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14F8146F-F24F-DC58-D07C-3D813FECB459}"/>
              </a:ext>
            </a:extLst>
          </p:cNvPr>
          <p:cNvSpPr txBox="1"/>
          <p:nvPr/>
        </p:nvSpPr>
        <p:spPr>
          <a:xfrm>
            <a:off x="318555" y="2719205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2000" dirty="0"/>
              <a:t>试一下训练</a:t>
            </a:r>
            <a:r>
              <a:rPr lang="en-US" altLang="zh-CN" sz="2000" dirty="0"/>
              <a:t>Yolo</a:t>
            </a:r>
            <a:r>
              <a:rPr lang="zh-CN" altLang="en-US" sz="2000" dirty="0"/>
              <a:t> </a:t>
            </a:r>
            <a:r>
              <a:rPr lang="en-US" altLang="zh-CN" sz="2000" dirty="0"/>
              <a:t>v5</a:t>
            </a:r>
            <a:r>
              <a:rPr lang="zh-CN" altLang="en-US" sz="2000" dirty="0"/>
              <a:t>？</a:t>
            </a:r>
            <a:endParaRPr lang="en-US" altLang="zh-CN" sz="2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D226A89-5B6D-3643-21EB-6E83D108D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8" r="27669"/>
          <a:stretch/>
        </p:blipFill>
        <p:spPr bwMode="auto">
          <a:xfrm>
            <a:off x="95558" y="3822157"/>
            <a:ext cx="3867808" cy="2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52ECF847-4F1B-9895-3177-1F4D8141F566}"/>
              </a:ext>
            </a:extLst>
          </p:cNvPr>
          <p:cNvSpPr txBox="1"/>
          <p:nvPr/>
        </p:nvSpPr>
        <p:spPr>
          <a:xfrm>
            <a:off x="51136" y="333416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sz="2000" dirty="0"/>
              <a:t>一行命令配置</a:t>
            </a:r>
            <a:endParaRPr lang="en-US" altLang="zh-C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72E5F9-C23A-13AD-B00C-5538598D6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3" t="68833" b="10311"/>
          <a:stretch/>
        </p:blipFill>
        <p:spPr>
          <a:xfrm>
            <a:off x="1658024" y="3402711"/>
            <a:ext cx="4345175" cy="2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8538</TotalTime>
  <Words>511</Words>
  <Application>Microsoft Macintosh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FZShuSong-Z01</vt:lpstr>
      <vt:lpstr>Source Han Sans SC</vt:lpstr>
      <vt:lpstr>Source Han Serif SC</vt:lpstr>
      <vt:lpstr>Arial</vt:lpstr>
      <vt:lpstr>Calibri</vt:lpstr>
      <vt:lpstr>Calibri Light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才郁 胡</cp:lastModifiedBy>
  <cp:revision>161</cp:revision>
  <dcterms:created xsi:type="dcterms:W3CDTF">2022-04-01T12:00:23Z</dcterms:created>
  <dcterms:modified xsi:type="dcterms:W3CDTF">2023-04-09T15:13:14Z</dcterms:modified>
</cp:coreProperties>
</file>