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2" r:id="rId6"/>
    <p:sldId id="268" r:id="rId7"/>
    <p:sldId id="265" r:id="rId8"/>
    <p:sldId id="259" r:id="rId9"/>
    <p:sldId id="260" r:id="rId10"/>
    <p:sldId id="261" r:id="rId11"/>
    <p:sldId id="264" r:id="rId12"/>
    <p:sldId id="269" r:id="rId13"/>
    <p:sldId id="281" r:id="rId14"/>
    <p:sldId id="266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4" r:id="rId23"/>
    <p:sldId id="270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391" autoAdjust="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D3961-F826-45AC-940C-145DC30748B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1D2FF-DA59-4A85-946A-C077E3C62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155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EB21A743-7707-4834-BA52-641A59172EC3}" type="datetime1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可编辑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B65F987-B01B-4253-8E11-E9BFE6C1B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6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5400" b="1" dirty="0" err="1" smtClean="0">
                <a:latin typeface="Stencil Std" pitchFamily="82" charset="0"/>
              </a:rPr>
              <a:t>Docker</a:t>
            </a:r>
            <a:r>
              <a:rPr lang="en-US" altLang="zh-CN" sz="5400" b="1" dirty="0" smtClean="0">
                <a:latin typeface="Stencil Std" pitchFamily="82" charset="0"/>
              </a:rPr>
              <a:t> </a:t>
            </a:r>
            <a:r>
              <a:rPr lang="zh-CN" altLang="en-US" sz="5400" b="1" dirty="0" smtClean="0">
                <a:latin typeface="Stencil Std" pitchFamily="82" charset="0"/>
              </a:rPr>
              <a:t>技术与实践</a:t>
            </a:r>
            <a:endParaRPr lang="zh-CN" altLang="en-US" sz="5400" b="1" dirty="0">
              <a:latin typeface="Stencil Std" pitchFamily="8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211960" y="3886200"/>
            <a:ext cx="3560440" cy="91095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王飞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5517232"/>
            <a:ext cx="8280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65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 smtClean="0">
                <a:latin typeface="新宋体"/>
                <a:ea typeface="新宋体"/>
              </a:rPr>
              <a:t>安装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4879" y="3140968"/>
            <a:ext cx="7775602" cy="1292662"/>
            <a:chOff x="540814" y="1249596"/>
            <a:chExt cx="7775602" cy="1292662"/>
          </a:xfrm>
        </p:grpSpPr>
        <p:sp>
          <p:nvSpPr>
            <p:cNvPr id="30" name="流程图: 联系 29"/>
            <p:cNvSpPr/>
            <p:nvPr/>
          </p:nvSpPr>
          <p:spPr>
            <a:xfrm>
              <a:off x="540814" y="1367190"/>
              <a:ext cx="287401" cy="28803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3608" y="1249596"/>
              <a:ext cx="727280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测试是否安装成功</a:t>
              </a:r>
              <a:endParaRPr lang="en-US" altLang="zh-CN" sz="2800" b="1" dirty="0" smtClean="0"/>
            </a:p>
            <a:p>
              <a:r>
                <a:rPr lang="es-ES" altLang="zh-CN" sz="2800" b="1" dirty="0"/>
                <a:t>   </a:t>
              </a:r>
              <a:r>
                <a:rPr lang="es-ES" altLang="zh-CN" sz="2200" b="1" dirty="0"/>
                <a:t>systemctl daemon-reload &amp;&amp; service docker </a:t>
              </a:r>
              <a:r>
                <a:rPr lang="es-ES" altLang="zh-CN" sz="2200" b="1" dirty="0" smtClean="0"/>
                <a:t>restart</a:t>
              </a:r>
            </a:p>
            <a:p>
              <a:r>
                <a:rPr lang="en-US" altLang="zh-CN" sz="2200" b="1" dirty="0"/>
                <a:t>  </a:t>
              </a:r>
              <a:r>
                <a:rPr lang="en-US" altLang="zh-CN" sz="2200" b="1" dirty="0" smtClean="0"/>
                <a:t>  </a:t>
              </a:r>
              <a:r>
                <a:rPr lang="en-US" altLang="zh-CN" sz="2200" b="1" dirty="0" err="1"/>
                <a:t>sudo</a:t>
              </a:r>
              <a:r>
                <a:rPr lang="en-US" altLang="zh-CN" sz="2200" b="1" dirty="0"/>
                <a:t> </a:t>
              </a:r>
              <a:r>
                <a:rPr lang="en-US" altLang="zh-CN" sz="2200" b="1" dirty="0" err="1"/>
                <a:t>docker</a:t>
              </a:r>
              <a:r>
                <a:rPr lang="en-US" altLang="zh-CN" sz="2200" b="1" dirty="0"/>
                <a:t> run hello-world</a:t>
              </a:r>
              <a:endParaRPr lang="es-ES" altLang="zh-CN" sz="2200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24879" y="1340768"/>
            <a:ext cx="7775602" cy="1200329"/>
            <a:chOff x="540814" y="1249596"/>
            <a:chExt cx="7775602" cy="1200329"/>
          </a:xfrm>
        </p:grpSpPr>
        <p:sp>
          <p:nvSpPr>
            <p:cNvPr id="35" name="流程图: 联系 34"/>
            <p:cNvSpPr/>
            <p:nvPr/>
          </p:nvSpPr>
          <p:spPr>
            <a:xfrm>
              <a:off x="540814" y="1367190"/>
              <a:ext cx="287401" cy="28803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3608" y="1249596"/>
              <a:ext cx="7272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管理地址</a:t>
              </a:r>
              <a:r>
                <a:rPr lang="zh-CN" altLang="en-US" sz="2800" b="1" dirty="0" smtClean="0"/>
                <a:t>写入  </a:t>
              </a:r>
              <a:r>
                <a:rPr lang="en-US" altLang="zh-CN" sz="2800" b="1" dirty="0"/>
                <a:t>/</a:t>
              </a:r>
              <a:r>
                <a:rPr lang="en-US" altLang="zh-CN" sz="2800" b="1" dirty="0" err="1" smtClean="0"/>
                <a:t>etc</a:t>
              </a:r>
              <a:r>
                <a:rPr lang="en-US" altLang="zh-CN" sz="2800" b="1" dirty="0" smtClean="0"/>
                <a:t>/profile</a:t>
              </a:r>
            </a:p>
            <a:p>
              <a:r>
                <a:rPr lang="en-US" altLang="zh-CN" sz="2200" b="1" dirty="0" smtClean="0"/>
                <a:t>     echo </a:t>
              </a:r>
              <a:r>
                <a:rPr lang="en-US" altLang="zh-CN" sz="2200" b="1" dirty="0"/>
                <a:t>'export DOCKER_HOST=tcp://0.0.0.0:2375' &gt;&gt; /</a:t>
              </a:r>
              <a:r>
                <a:rPr lang="en-US" altLang="zh-CN" sz="2200" b="1" dirty="0" err="1" smtClean="0"/>
                <a:t>etc</a:t>
              </a:r>
              <a:r>
                <a:rPr lang="en-US" altLang="zh-CN" sz="2200" b="1" dirty="0"/>
                <a:t>/profile  &amp;&amp;  source /</a:t>
              </a:r>
              <a:r>
                <a:rPr lang="en-US" altLang="zh-CN" sz="2200" b="1" dirty="0" err="1" smtClean="0"/>
                <a:t>etc</a:t>
              </a:r>
              <a:r>
                <a:rPr lang="en-US" altLang="zh-CN" sz="2200" b="1" dirty="0" smtClean="0"/>
                <a:t>/profile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590" y="5085183"/>
            <a:ext cx="8005850" cy="64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形标注 1"/>
          <p:cNvSpPr/>
          <p:nvPr/>
        </p:nvSpPr>
        <p:spPr>
          <a:xfrm>
            <a:off x="6588224" y="4293096"/>
            <a:ext cx="1712257" cy="576064"/>
          </a:xfrm>
          <a:prstGeom prst="wedgeEllipseCallout">
            <a:avLst>
              <a:gd name="adj1" fmla="val -35018"/>
              <a:gd name="adj2" fmla="val 773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新宋体"/>
                <a:ea typeface="新宋体"/>
              </a:rPr>
              <a:t>成功</a:t>
            </a:r>
            <a:endParaRPr lang="zh-CN" altLang="en-US" sz="2800" b="1" dirty="0">
              <a:solidFill>
                <a:srgbClr val="FF0000"/>
              </a:solidFill>
              <a:latin typeface="新宋体"/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7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2160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新宋体"/>
                <a:ea typeface="新宋体"/>
              </a:rPr>
              <a:t>启动 </a:t>
            </a:r>
            <a:r>
              <a:rPr lang="en-US" altLang="zh-CN" sz="2800" b="1" dirty="0" err="1" smtClean="0">
                <a:latin typeface="新宋体"/>
                <a:ea typeface="新宋体"/>
              </a:rPr>
              <a:t>DockerFly</a:t>
            </a:r>
            <a:endParaRPr lang="zh-CN" altLang="en-US" sz="2800" b="1" dirty="0">
              <a:latin typeface="新宋体"/>
              <a:ea typeface="新宋体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1988840"/>
            <a:ext cx="727280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docker run --name dockerfly --restart=always -d -v /var/run/docker.sock:/var/run/docker.sock -p 2735:2735 -p 28083:28083 registry.cn-hangzhou.aliyuncs.com/voovan/dockerfly:20170227 </a:t>
            </a:r>
          </a:p>
        </p:txBody>
      </p:sp>
    </p:spTree>
    <p:extLst>
      <p:ext uri="{BB962C8B-B14F-4D97-AF65-F5344CB8AC3E}">
        <p14:creationId xmlns:p14="http://schemas.microsoft.com/office/powerpoint/2010/main" xmlns="" val="16605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2160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新宋体"/>
                <a:ea typeface="新宋体"/>
              </a:rPr>
              <a:t>启动 </a:t>
            </a:r>
            <a:r>
              <a:rPr lang="en-US" altLang="zh-CN" sz="2800" b="1" dirty="0" err="1" smtClean="0">
                <a:latin typeface="新宋体"/>
                <a:ea typeface="新宋体"/>
              </a:rPr>
              <a:t>DockerFly</a:t>
            </a:r>
            <a:endParaRPr lang="zh-CN" altLang="en-US" sz="2800" b="1" dirty="0">
              <a:latin typeface="新宋体"/>
              <a:ea typeface="新宋体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2060848"/>
            <a:ext cx="734481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docker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/>
                <a:ea typeface="新宋体"/>
                <a:cs typeface="宋体" pitchFamily="2" charset="-122"/>
              </a:rPr>
              <a:t>run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/>
                <a:ea typeface="新宋体"/>
                <a:cs typeface="宋体" pitchFamily="2" charset="-122"/>
              </a:rPr>
              <a:t>--name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 dockerfly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/>
                <a:ea typeface="新宋体"/>
                <a:cs typeface="宋体" pitchFamily="2" charset="-122"/>
              </a:rPr>
              <a:t>--restart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=always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/>
                <a:ea typeface="新宋体"/>
                <a:cs typeface="宋体" pitchFamily="2" charset="-122"/>
              </a:rPr>
              <a:t>-d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/>
                <a:ea typeface="新宋体"/>
                <a:cs typeface="宋体" pitchFamily="2" charset="-122"/>
              </a:rPr>
              <a:t>-v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 /var/run/docker.sock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/>
                <a:ea typeface="新宋体"/>
                <a:cs typeface="宋体" pitchFamily="2" charset="-122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/var/run/docker.sock -p 2735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/>
                <a:ea typeface="新宋体"/>
                <a:cs typeface="宋体" pitchFamily="2" charset="-122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2735 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/>
                <a:ea typeface="新宋体"/>
                <a:cs typeface="宋体" pitchFamily="2" charset="-122"/>
              </a:rPr>
              <a:t>-p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 28083:28083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/>
                <a:ea typeface="新宋体"/>
                <a:cs typeface="宋体" pitchFamily="2" charset="-122"/>
              </a:rPr>
              <a:t>registry.cn-hangzhou.aliyuncs.com/voovan/dockerfly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/>
                <a:ea typeface="新宋体"/>
                <a:cs typeface="宋体" pitchFamily="2" charset="-122"/>
              </a:rPr>
              <a:t>:20170227 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275856" y="2064580"/>
            <a:ext cx="967704" cy="360040"/>
          </a:xfrm>
          <a:prstGeom prst="wedgeRoundRectCallout">
            <a:avLst>
              <a:gd name="adj1" fmla="val -41330"/>
              <a:gd name="adj2" fmla="val 100759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新宋体"/>
                <a:ea typeface="新宋体"/>
              </a:rPr>
              <a:t>容器名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08104" y="2026822"/>
            <a:ext cx="1296144" cy="360040"/>
          </a:xfrm>
          <a:prstGeom prst="wedgeRoundRectCallout">
            <a:avLst>
              <a:gd name="adj1" fmla="val -38099"/>
              <a:gd name="adj2" fmla="val 96417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新宋体"/>
                <a:ea typeface="新宋体"/>
              </a:rPr>
              <a:t>自动启动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452320" y="3068960"/>
            <a:ext cx="1008112" cy="576064"/>
          </a:xfrm>
          <a:prstGeom prst="wedgeRoundRectCallout">
            <a:avLst>
              <a:gd name="adj1" fmla="val -48559"/>
              <a:gd name="adj2" fmla="val -79410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新宋体"/>
                <a:ea typeface="新宋体"/>
              </a:rPr>
              <a:t>启动进入后台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971600" y="2996952"/>
            <a:ext cx="1188132" cy="360040"/>
          </a:xfrm>
          <a:prstGeom prst="wedgeRoundRectCallout">
            <a:avLst>
              <a:gd name="adj1" fmla="val -31521"/>
              <a:gd name="adj2" fmla="val 92076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新宋体"/>
                <a:ea typeface="新宋体"/>
              </a:rPr>
              <a:t>挂载目录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59708" y="4869160"/>
            <a:ext cx="1100324" cy="360040"/>
          </a:xfrm>
          <a:prstGeom prst="wedgeRoundRectCallout">
            <a:avLst>
              <a:gd name="adj1" fmla="val 114754"/>
              <a:gd name="adj2" fmla="val 74711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新宋体"/>
                <a:ea typeface="新宋体"/>
              </a:rPr>
              <a:t>镜像名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732240" y="4797152"/>
            <a:ext cx="936104" cy="360040"/>
          </a:xfrm>
          <a:prstGeom prst="wedgeRoundRectCallout">
            <a:avLst>
              <a:gd name="adj1" fmla="val -38099"/>
              <a:gd name="adj2" fmla="val 96417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新宋体"/>
                <a:ea typeface="新宋体"/>
              </a:rPr>
              <a:t>版本号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619672" y="2060848"/>
            <a:ext cx="1080120" cy="360040"/>
          </a:xfrm>
          <a:prstGeom prst="wedgeRoundRectCallout">
            <a:avLst>
              <a:gd name="adj1" fmla="val 12715"/>
              <a:gd name="adj2" fmla="val 102929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新宋体"/>
                <a:ea typeface="新宋体"/>
              </a:rPr>
              <a:t>启动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403648" y="3933056"/>
            <a:ext cx="486054" cy="360040"/>
          </a:xfrm>
          <a:prstGeom prst="wedgeRoundRectCallout">
            <a:avLst>
              <a:gd name="adj1" fmla="val 37620"/>
              <a:gd name="adj2" fmla="val 83393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新宋体"/>
                <a:ea typeface="新宋体"/>
              </a:rPr>
              <a:t>外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173742" y="3933056"/>
            <a:ext cx="486054" cy="360040"/>
          </a:xfrm>
          <a:prstGeom prst="wedgeRoundRectCallout">
            <a:avLst>
              <a:gd name="adj1" fmla="val -41168"/>
              <a:gd name="adj2" fmla="val 85564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新宋体"/>
                <a:ea typeface="新宋体"/>
              </a:rPr>
              <a:t>内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3516681" y="3014766"/>
            <a:ext cx="486054" cy="360040"/>
          </a:xfrm>
          <a:prstGeom prst="wedgeRoundRectCallout">
            <a:avLst>
              <a:gd name="adj1" fmla="val 37620"/>
              <a:gd name="adj2" fmla="val 83393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新宋体"/>
                <a:ea typeface="新宋体"/>
              </a:rPr>
              <a:t>外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293018" y="3014766"/>
            <a:ext cx="486054" cy="360040"/>
          </a:xfrm>
          <a:prstGeom prst="wedgeRoundRectCallout">
            <a:avLst>
              <a:gd name="adj1" fmla="val -41168"/>
              <a:gd name="adj2" fmla="val 85564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新宋体"/>
                <a:ea typeface="新宋体"/>
              </a:rPr>
              <a:t>内</a:t>
            </a:r>
          </a:p>
        </p:txBody>
      </p:sp>
    </p:spTree>
    <p:extLst>
      <p:ext uri="{BB962C8B-B14F-4D97-AF65-F5344CB8AC3E}">
        <p14:creationId xmlns:p14="http://schemas.microsoft.com/office/powerpoint/2010/main" xmlns="" val="4791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003548"/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27" name="Picture 3" descr="E:\卡拉赞\GUANX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83"/>
          <a:stretch>
            <a:fillRect/>
          </a:stretch>
        </p:blipFill>
        <p:spPr bwMode="auto">
          <a:xfrm>
            <a:off x="396107" y="390526"/>
            <a:ext cx="8257770" cy="587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6"/>
          <p:cNvSpPr/>
          <p:nvPr/>
        </p:nvSpPr>
        <p:spPr>
          <a:xfrm flipH="1">
            <a:off x="383092" y="5081963"/>
            <a:ext cx="8270672" cy="1444250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solidFill>
            <a:srgbClr val="1D4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9" name="Oval 6"/>
          <p:cNvSpPr/>
          <p:nvPr/>
        </p:nvSpPr>
        <p:spPr>
          <a:xfrm flipH="1">
            <a:off x="884043" y="4883287"/>
            <a:ext cx="8270672" cy="1442321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FFCC">
                  <a:lumMod val="82000"/>
                </a:srgb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30" name="Oval 6"/>
          <p:cNvSpPr/>
          <p:nvPr/>
        </p:nvSpPr>
        <p:spPr>
          <a:xfrm flipH="1">
            <a:off x="884043" y="5420803"/>
            <a:ext cx="8270672" cy="1442321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70C0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31" name="五角星 30"/>
          <p:cNvSpPr/>
          <p:nvPr/>
        </p:nvSpPr>
        <p:spPr>
          <a:xfrm rot="19800000">
            <a:off x="4498311" y="2410496"/>
            <a:ext cx="2405649" cy="323558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五角星 5"/>
          <p:cNvSpPr/>
          <p:nvPr/>
        </p:nvSpPr>
        <p:spPr>
          <a:xfrm rot="19800000">
            <a:off x="4540340" y="3314798"/>
            <a:ext cx="1690262" cy="227532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五角星 32"/>
          <p:cNvSpPr/>
          <p:nvPr/>
        </p:nvSpPr>
        <p:spPr>
          <a:xfrm rot="19800000">
            <a:off x="3032680" y="2871955"/>
            <a:ext cx="1415003" cy="190124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五角星 5"/>
          <p:cNvSpPr/>
          <p:nvPr/>
        </p:nvSpPr>
        <p:spPr>
          <a:xfrm rot="19800000">
            <a:off x="2890208" y="3565575"/>
            <a:ext cx="993513" cy="133819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五角星 5"/>
          <p:cNvSpPr/>
          <p:nvPr/>
        </p:nvSpPr>
        <p:spPr>
          <a:xfrm rot="19800000">
            <a:off x="3778603" y="4652597"/>
            <a:ext cx="1145480" cy="154259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五角星 35"/>
          <p:cNvSpPr/>
          <p:nvPr/>
        </p:nvSpPr>
        <p:spPr>
          <a:xfrm rot="19800000">
            <a:off x="6878091" y="2270333"/>
            <a:ext cx="1195657" cy="160622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五角星 5"/>
          <p:cNvSpPr/>
          <p:nvPr/>
        </p:nvSpPr>
        <p:spPr>
          <a:xfrm rot="19800000">
            <a:off x="7472688" y="1725621"/>
            <a:ext cx="547651" cy="73658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五角星 37"/>
          <p:cNvSpPr/>
          <p:nvPr/>
        </p:nvSpPr>
        <p:spPr>
          <a:xfrm rot="19800000">
            <a:off x="2668282" y="5337166"/>
            <a:ext cx="746927" cy="1004611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五角星 5"/>
          <p:cNvSpPr/>
          <p:nvPr/>
        </p:nvSpPr>
        <p:spPr>
          <a:xfrm rot="19800000">
            <a:off x="7118115" y="3322688"/>
            <a:ext cx="993514" cy="133819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1305260" y="1033744"/>
            <a:ext cx="5118348" cy="2390079"/>
            <a:chOff x="444658" y="95542"/>
            <a:chExt cx="5668808" cy="1966919"/>
          </a:xfrm>
        </p:grpSpPr>
        <p:sp>
          <p:nvSpPr>
            <p:cNvPr id="41" name="TextBox 7"/>
            <p:cNvSpPr txBox="1">
              <a:spLocks noChangeArrowheads="1"/>
            </p:cNvSpPr>
            <p:nvPr/>
          </p:nvSpPr>
          <p:spPr bwMode="auto">
            <a:xfrm>
              <a:off x="444658" y="95542"/>
              <a:ext cx="204598" cy="1405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500">
                <a:solidFill>
                  <a:schemeClr val="bg1"/>
                </a:solidFill>
                <a:latin typeface="方正超粗黑简体"/>
                <a:ea typeface="方正超粗黑简体"/>
                <a:cs typeface="方正超粗黑简体"/>
              </a:endParaRPr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464188" y="1416584"/>
              <a:ext cx="3867888" cy="645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500" dirty="0">
                  <a:solidFill>
                    <a:schemeClr val="bg1"/>
                  </a:solidFill>
                  <a:latin typeface="Calibri" panose="020F0502020204030204" pitchFamily="34" charset="0"/>
                </a:rPr>
                <a:t>THANK     YOU</a:t>
              </a:r>
            </a:p>
          </p:txBody>
        </p:sp>
        <p:sp>
          <p:nvSpPr>
            <p:cNvPr id="43" name="TextBox 30"/>
            <p:cNvSpPr txBox="1">
              <a:spLocks noChangeArrowheads="1"/>
            </p:cNvSpPr>
            <p:nvPr/>
          </p:nvSpPr>
          <p:spPr bwMode="auto">
            <a:xfrm>
              <a:off x="4391612" y="1148965"/>
              <a:ext cx="1721854" cy="45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solidFill>
                    <a:schemeClr val="bg1"/>
                  </a:solidFill>
                  <a:latin typeface="Calibri" panose="020F0502020204030204" pitchFamily="34" charset="0"/>
                </a:rPr>
                <a:t>SUCCESS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093476" y="433541"/>
              <a:ext cx="117499" cy="156938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5" name="Freeform 16"/>
          <p:cNvSpPr>
            <a:spLocks/>
          </p:cNvSpPr>
          <p:nvPr/>
        </p:nvSpPr>
        <p:spPr bwMode="auto">
          <a:xfrm>
            <a:off x="2215651" y="5473097"/>
            <a:ext cx="1530056" cy="6004530"/>
          </a:xfrm>
          <a:custGeom>
            <a:avLst/>
            <a:gdLst>
              <a:gd name="T0" fmla="*/ 2147483646 w 871"/>
              <a:gd name="T1" fmla="*/ 2147483646 h 2564"/>
              <a:gd name="T2" fmla="*/ 2147483646 w 871"/>
              <a:gd name="T3" fmla="*/ 2147483646 h 2564"/>
              <a:gd name="T4" fmla="*/ 2147483646 w 871"/>
              <a:gd name="T5" fmla="*/ 2147483646 h 2564"/>
              <a:gd name="T6" fmla="*/ 2147483646 w 871"/>
              <a:gd name="T7" fmla="*/ 2147483646 h 2564"/>
              <a:gd name="T8" fmla="*/ 2147483646 w 871"/>
              <a:gd name="T9" fmla="*/ 2147483646 h 2564"/>
              <a:gd name="T10" fmla="*/ 2147483646 w 871"/>
              <a:gd name="T11" fmla="*/ 2147483646 h 2564"/>
              <a:gd name="T12" fmla="*/ 2147483646 w 871"/>
              <a:gd name="T13" fmla="*/ 2147483646 h 2564"/>
              <a:gd name="T14" fmla="*/ 2147483646 w 871"/>
              <a:gd name="T15" fmla="*/ 2147483646 h 2564"/>
              <a:gd name="T16" fmla="*/ 2147483646 w 871"/>
              <a:gd name="T17" fmla="*/ 2147483646 h 2564"/>
              <a:gd name="T18" fmla="*/ 2147483646 w 871"/>
              <a:gd name="T19" fmla="*/ 2147483646 h 2564"/>
              <a:gd name="T20" fmla="*/ 2147483646 w 871"/>
              <a:gd name="T21" fmla="*/ 2147483646 h 2564"/>
              <a:gd name="T22" fmla="*/ 2147483646 w 871"/>
              <a:gd name="T23" fmla="*/ 2147483646 h 2564"/>
              <a:gd name="T24" fmla="*/ 2147483646 w 871"/>
              <a:gd name="T25" fmla="*/ 2147483646 h 2564"/>
              <a:gd name="T26" fmla="*/ 2147483646 w 871"/>
              <a:gd name="T27" fmla="*/ 2147483646 h 2564"/>
              <a:gd name="T28" fmla="*/ 2147483646 w 871"/>
              <a:gd name="T29" fmla="*/ 2147483646 h 2564"/>
              <a:gd name="T30" fmla="*/ 2147483646 w 871"/>
              <a:gd name="T31" fmla="*/ 2147483646 h 2564"/>
              <a:gd name="T32" fmla="*/ 2147483646 w 871"/>
              <a:gd name="T33" fmla="*/ 2147483646 h 2564"/>
              <a:gd name="T34" fmla="*/ 2147483646 w 871"/>
              <a:gd name="T35" fmla="*/ 2147483646 h 25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71"/>
              <a:gd name="T55" fmla="*/ 0 h 2564"/>
              <a:gd name="T56" fmla="*/ 871 w 871"/>
              <a:gd name="T57" fmla="*/ 2564 h 256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71" h="2564">
                <a:moveTo>
                  <a:pt x="557" y="2564"/>
                </a:moveTo>
                <a:cubicBezTo>
                  <a:pt x="551" y="2198"/>
                  <a:pt x="551" y="2198"/>
                  <a:pt x="551" y="2198"/>
                </a:cubicBezTo>
                <a:cubicBezTo>
                  <a:pt x="531" y="2008"/>
                  <a:pt x="603" y="1684"/>
                  <a:pt x="603" y="1684"/>
                </a:cubicBezTo>
                <a:cubicBezTo>
                  <a:pt x="625" y="1564"/>
                  <a:pt x="591" y="1430"/>
                  <a:pt x="591" y="1430"/>
                </a:cubicBezTo>
                <a:cubicBezTo>
                  <a:pt x="619" y="1368"/>
                  <a:pt x="643" y="1210"/>
                  <a:pt x="643" y="1210"/>
                </a:cubicBezTo>
                <a:cubicBezTo>
                  <a:pt x="669" y="1256"/>
                  <a:pt x="789" y="1094"/>
                  <a:pt x="789" y="1094"/>
                </a:cubicBezTo>
                <a:cubicBezTo>
                  <a:pt x="839" y="1048"/>
                  <a:pt x="817" y="988"/>
                  <a:pt x="817" y="988"/>
                </a:cubicBezTo>
                <a:cubicBezTo>
                  <a:pt x="871" y="932"/>
                  <a:pt x="841" y="822"/>
                  <a:pt x="841" y="822"/>
                </a:cubicBezTo>
                <a:cubicBezTo>
                  <a:pt x="859" y="796"/>
                  <a:pt x="853" y="734"/>
                  <a:pt x="853" y="734"/>
                </a:cubicBezTo>
                <a:cubicBezTo>
                  <a:pt x="851" y="634"/>
                  <a:pt x="779" y="478"/>
                  <a:pt x="779" y="478"/>
                </a:cubicBezTo>
                <a:cubicBezTo>
                  <a:pt x="788" y="426"/>
                  <a:pt x="788" y="426"/>
                  <a:pt x="788" y="426"/>
                </a:cubicBezTo>
                <a:cubicBezTo>
                  <a:pt x="782" y="333"/>
                  <a:pt x="619" y="164"/>
                  <a:pt x="619" y="164"/>
                </a:cubicBezTo>
                <a:cubicBezTo>
                  <a:pt x="531" y="0"/>
                  <a:pt x="406" y="164"/>
                  <a:pt x="406" y="164"/>
                </a:cubicBezTo>
                <a:cubicBezTo>
                  <a:pt x="335" y="257"/>
                  <a:pt x="74" y="448"/>
                  <a:pt x="74" y="448"/>
                </a:cubicBezTo>
                <a:cubicBezTo>
                  <a:pt x="0" y="491"/>
                  <a:pt x="24" y="562"/>
                  <a:pt x="24" y="562"/>
                </a:cubicBezTo>
                <a:cubicBezTo>
                  <a:pt x="31" y="748"/>
                  <a:pt x="86" y="1430"/>
                  <a:pt x="86" y="1430"/>
                </a:cubicBezTo>
                <a:cubicBezTo>
                  <a:pt x="159" y="2014"/>
                  <a:pt x="2" y="2548"/>
                  <a:pt x="2" y="2548"/>
                </a:cubicBezTo>
                <a:lnTo>
                  <a:pt x="557" y="256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46" name="Freeform 8"/>
          <p:cNvSpPr>
            <a:spLocks/>
          </p:cNvSpPr>
          <p:nvPr/>
        </p:nvSpPr>
        <p:spPr bwMode="auto">
          <a:xfrm flipH="1">
            <a:off x="-2283465" y="3239229"/>
            <a:ext cx="5001973" cy="2574196"/>
          </a:xfrm>
          <a:custGeom>
            <a:avLst/>
            <a:gdLst>
              <a:gd name="T0" fmla="*/ 2147483646 w 1205"/>
              <a:gd name="T1" fmla="*/ 2147483646 h 461"/>
              <a:gd name="T2" fmla="*/ 2147483646 w 1205"/>
              <a:gd name="T3" fmla="*/ 2147483646 h 461"/>
              <a:gd name="T4" fmla="*/ 2147483646 w 1205"/>
              <a:gd name="T5" fmla="*/ 2147483646 h 461"/>
              <a:gd name="T6" fmla="*/ 2147483646 w 1205"/>
              <a:gd name="T7" fmla="*/ 2147483646 h 461"/>
              <a:gd name="T8" fmla="*/ 2147483646 w 1205"/>
              <a:gd name="T9" fmla="*/ 2147483646 h 461"/>
              <a:gd name="T10" fmla="*/ 2147483646 w 1205"/>
              <a:gd name="T11" fmla="*/ 2147483646 h 461"/>
              <a:gd name="T12" fmla="*/ 2147483646 w 1205"/>
              <a:gd name="T13" fmla="*/ 2147483646 h 461"/>
              <a:gd name="T14" fmla="*/ 2147483646 w 1205"/>
              <a:gd name="T15" fmla="*/ 2147483646 h 461"/>
              <a:gd name="T16" fmla="*/ 2147483646 w 1205"/>
              <a:gd name="T17" fmla="*/ 2147483646 h 461"/>
              <a:gd name="T18" fmla="*/ 2147483646 w 1205"/>
              <a:gd name="T19" fmla="*/ 2147483646 h 461"/>
              <a:gd name="T20" fmla="*/ 2147483646 w 1205"/>
              <a:gd name="T21" fmla="*/ 2147483646 h 461"/>
              <a:gd name="T22" fmla="*/ 2147483646 w 1205"/>
              <a:gd name="T23" fmla="*/ 2147483646 h 461"/>
              <a:gd name="T24" fmla="*/ 2147483646 w 1205"/>
              <a:gd name="T25" fmla="*/ 2147483646 h 461"/>
              <a:gd name="T26" fmla="*/ 2147483646 w 1205"/>
              <a:gd name="T27" fmla="*/ 2147483646 h 461"/>
              <a:gd name="T28" fmla="*/ 2147483646 w 1205"/>
              <a:gd name="T29" fmla="*/ 2147483646 h 461"/>
              <a:gd name="T30" fmla="*/ 2147483646 w 1205"/>
              <a:gd name="T31" fmla="*/ 2147483646 h 461"/>
              <a:gd name="T32" fmla="*/ 2147483646 w 1205"/>
              <a:gd name="T33" fmla="*/ 2147483646 h 461"/>
              <a:gd name="T34" fmla="*/ 2147483646 w 1205"/>
              <a:gd name="T35" fmla="*/ 2147483646 h 461"/>
              <a:gd name="T36" fmla="*/ 2147483646 w 1205"/>
              <a:gd name="T37" fmla="*/ 2147483646 h 461"/>
              <a:gd name="T38" fmla="*/ 2147483646 w 1205"/>
              <a:gd name="T39" fmla="*/ 2147483646 h 461"/>
              <a:gd name="T40" fmla="*/ 2147483646 w 1205"/>
              <a:gd name="T41" fmla="*/ 2147483646 h 461"/>
              <a:gd name="T42" fmla="*/ 2147483646 w 1205"/>
              <a:gd name="T43" fmla="*/ 2147483646 h 461"/>
              <a:gd name="T44" fmla="*/ 2147483646 w 1205"/>
              <a:gd name="T45" fmla="*/ 2147483646 h 461"/>
              <a:gd name="T46" fmla="*/ 2147483646 w 1205"/>
              <a:gd name="T47" fmla="*/ 2147483646 h 46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05"/>
              <a:gd name="T73" fmla="*/ 0 h 461"/>
              <a:gd name="T74" fmla="*/ 1205 w 1205"/>
              <a:gd name="T75" fmla="*/ 461 h 46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05" h="461">
                <a:moveTo>
                  <a:pt x="159" y="204"/>
                </a:moveTo>
                <a:cubicBezTo>
                  <a:pt x="160" y="196"/>
                  <a:pt x="160" y="196"/>
                  <a:pt x="160" y="196"/>
                </a:cubicBezTo>
                <a:cubicBezTo>
                  <a:pt x="130" y="160"/>
                  <a:pt x="130" y="160"/>
                  <a:pt x="130" y="160"/>
                </a:cubicBezTo>
                <a:cubicBezTo>
                  <a:pt x="113" y="150"/>
                  <a:pt x="59" y="96"/>
                  <a:pt x="59" y="96"/>
                </a:cubicBezTo>
                <a:cubicBezTo>
                  <a:pt x="0" y="40"/>
                  <a:pt x="29" y="9"/>
                  <a:pt x="29" y="9"/>
                </a:cubicBezTo>
                <a:cubicBezTo>
                  <a:pt x="36" y="0"/>
                  <a:pt x="62" y="33"/>
                  <a:pt x="62" y="33"/>
                </a:cubicBezTo>
                <a:cubicBezTo>
                  <a:pt x="71" y="50"/>
                  <a:pt x="139" y="97"/>
                  <a:pt x="139" y="97"/>
                </a:cubicBezTo>
                <a:cubicBezTo>
                  <a:pt x="158" y="108"/>
                  <a:pt x="172" y="116"/>
                  <a:pt x="172" y="116"/>
                </a:cubicBezTo>
                <a:cubicBezTo>
                  <a:pt x="199" y="148"/>
                  <a:pt x="231" y="171"/>
                  <a:pt x="231" y="171"/>
                </a:cubicBezTo>
                <a:cubicBezTo>
                  <a:pt x="231" y="171"/>
                  <a:pt x="261" y="159"/>
                  <a:pt x="279" y="156"/>
                </a:cubicBezTo>
                <a:cubicBezTo>
                  <a:pt x="296" y="153"/>
                  <a:pt x="325" y="162"/>
                  <a:pt x="325" y="162"/>
                </a:cubicBezTo>
                <a:cubicBezTo>
                  <a:pt x="349" y="138"/>
                  <a:pt x="370" y="162"/>
                  <a:pt x="370" y="162"/>
                </a:cubicBezTo>
                <a:cubicBezTo>
                  <a:pt x="404" y="205"/>
                  <a:pt x="521" y="296"/>
                  <a:pt x="521" y="296"/>
                </a:cubicBezTo>
                <a:cubicBezTo>
                  <a:pt x="549" y="263"/>
                  <a:pt x="571" y="278"/>
                  <a:pt x="571" y="278"/>
                </a:cubicBezTo>
                <a:cubicBezTo>
                  <a:pt x="608" y="291"/>
                  <a:pt x="684" y="278"/>
                  <a:pt x="684" y="278"/>
                </a:cubicBezTo>
                <a:cubicBezTo>
                  <a:pt x="1091" y="205"/>
                  <a:pt x="1205" y="176"/>
                  <a:pt x="1205" y="176"/>
                </a:cubicBezTo>
                <a:cubicBezTo>
                  <a:pt x="1205" y="435"/>
                  <a:pt x="1205" y="435"/>
                  <a:pt x="1205" y="435"/>
                </a:cubicBezTo>
                <a:cubicBezTo>
                  <a:pt x="1049" y="461"/>
                  <a:pt x="735" y="437"/>
                  <a:pt x="735" y="437"/>
                </a:cubicBezTo>
                <a:cubicBezTo>
                  <a:pt x="655" y="430"/>
                  <a:pt x="606" y="438"/>
                  <a:pt x="606" y="438"/>
                </a:cubicBezTo>
                <a:cubicBezTo>
                  <a:pt x="519" y="451"/>
                  <a:pt x="399" y="445"/>
                  <a:pt x="399" y="445"/>
                </a:cubicBezTo>
                <a:cubicBezTo>
                  <a:pt x="366" y="435"/>
                  <a:pt x="309" y="437"/>
                  <a:pt x="309" y="437"/>
                </a:cubicBezTo>
                <a:cubicBezTo>
                  <a:pt x="279" y="424"/>
                  <a:pt x="230" y="397"/>
                  <a:pt x="230" y="397"/>
                </a:cubicBezTo>
                <a:cubicBezTo>
                  <a:pt x="148" y="351"/>
                  <a:pt x="168" y="266"/>
                  <a:pt x="168" y="266"/>
                </a:cubicBezTo>
                <a:cubicBezTo>
                  <a:pt x="168" y="266"/>
                  <a:pt x="184" y="252"/>
                  <a:pt x="159" y="20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47" name="Freeform 14"/>
          <p:cNvSpPr>
            <a:spLocks/>
          </p:cNvSpPr>
          <p:nvPr/>
        </p:nvSpPr>
        <p:spPr bwMode="auto">
          <a:xfrm rot="6300000" flipH="1">
            <a:off x="5731696" y="-362741"/>
            <a:ext cx="6719907" cy="2060141"/>
          </a:xfrm>
          <a:custGeom>
            <a:avLst/>
            <a:gdLst>
              <a:gd name="T0" fmla="*/ 2147483646 w 1268"/>
              <a:gd name="T1" fmla="*/ 2147483646 h 523"/>
              <a:gd name="T2" fmla="*/ 2147483646 w 1268"/>
              <a:gd name="T3" fmla="*/ 2147483646 h 523"/>
              <a:gd name="T4" fmla="*/ 2147483646 w 1268"/>
              <a:gd name="T5" fmla="*/ 2147483646 h 523"/>
              <a:gd name="T6" fmla="*/ 2147483646 w 1268"/>
              <a:gd name="T7" fmla="*/ 2147483646 h 523"/>
              <a:gd name="T8" fmla="*/ 2147483646 w 1268"/>
              <a:gd name="T9" fmla="*/ 2147483646 h 523"/>
              <a:gd name="T10" fmla="*/ 2147483646 w 1268"/>
              <a:gd name="T11" fmla="*/ 2147483646 h 523"/>
              <a:gd name="T12" fmla="*/ 2147483646 w 1268"/>
              <a:gd name="T13" fmla="*/ 2147483646 h 523"/>
              <a:gd name="T14" fmla="*/ 2147483646 w 1268"/>
              <a:gd name="T15" fmla="*/ 2147483646 h 523"/>
              <a:gd name="T16" fmla="*/ 0 w 1268"/>
              <a:gd name="T17" fmla="*/ 2147483646 h 523"/>
              <a:gd name="T18" fmla="*/ 2147483646 w 1268"/>
              <a:gd name="T19" fmla="*/ 2147483646 h 523"/>
              <a:gd name="T20" fmla="*/ 2147483646 w 1268"/>
              <a:gd name="T21" fmla="*/ 2147483646 h 523"/>
              <a:gd name="T22" fmla="*/ 2147483646 w 1268"/>
              <a:gd name="T23" fmla="*/ 2147483646 h 523"/>
              <a:gd name="T24" fmla="*/ 2147483646 w 1268"/>
              <a:gd name="T25" fmla="*/ 2147483646 h 523"/>
              <a:gd name="T26" fmla="*/ 2147483646 w 1268"/>
              <a:gd name="T27" fmla="*/ 2147483646 h 523"/>
              <a:gd name="T28" fmla="*/ 2147483646 w 1268"/>
              <a:gd name="T29" fmla="*/ 2147483646 h 523"/>
              <a:gd name="T30" fmla="*/ 2147483646 w 1268"/>
              <a:gd name="T31" fmla="*/ 2147483646 h 523"/>
              <a:gd name="T32" fmla="*/ 2147483646 w 1268"/>
              <a:gd name="T33" fmla="*/ 2147483646 h 523"/>
              <a:gd name="T34" fmla="*/ 2147483646 w 1268"/>
              <a:gd name="T35" fmla="*/ 2147483646 h 523"/>
              <a:gd name="T36" fmla="*/ 2147483646 w 1268"/>
              <a:gd name="T37" fmla="*/ 2147483646 h 5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68"/>
              <a:gd name="T58" fmla="*/ 0 h 523"/>
              <a:gd name="T59" fmla="*/ 1268 w 1268"/>
              <a:gd name="T60" fmla="*/ 523 h 52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68" h="523">
                <a:moveTo>
                  <a:pt x="1268" y="296"/>
                </a:moveTo>
                <a:cubicBezTo>
                  <a:pt x="1268" y="296"/>
                  <a:pt x="900" y="199"/>
                  <a:pt x="644" y="70"/>
                </a:cubicBezTo>
                <a:cubicBezTo>
                  <a:pt x="644" y="70"/>
                  <a:pt x="530" y="0"/>
                  <a:pt x="400" y="47"/>
                </a:cubicBezTo>
                <a:cubicBezTo>
                  <a:pt x="400" y="47"/>
                  <a:pt x="269" y="58"/>
                  <a:pt x="244" y="56"/>
                </a:cubicBezTo>
                <a:cubicBezTo>
                  <a:pt x="244" y="56"/>
                  <a:pt x="185" y="80"/>
                  <a:pt x="251" y="115"/>
                </a:cubicBezTo>
                <a:cubicBezTo>
                  <a:pt x="251" y="115"/>
                  <a:pt x="359" y="126"/>
                  <a:pt x="380" y="117"/>
                </a:cubicBezTo>
                <a:cubicBezTo>
                  <a:pt x="380" y="117"/>
                  <a:pt x="319" y="122"/>
                  <a:pt x="302" y="136"/>
                </a:cubicBezTo>
                <a:cubicBezTo>
                  <a:pt x="302" y="136"/>
                  <a:pt x="229" y="143"/>
                  <a:pt x="203" y="129"/>
                </a:cubicBezTo>
                <a:cubicBezTo>
                  <a:pt x="203" y="129"/>
                  <a:pt x="9" y="58"/>
                  <a:pt x="0" y="127"/>
                </a:cubicBezTo>
                <a:cubicBezTo>
                  <a:pt x="0" y="127"/>
                  <a:pt x="4" y="145"/>
                  <a:pt x="49" y="139"/>
                </a:cubicBezTo>
                <a:cubicBezTo>
                  <a:pt x="49" y="139"/>
                  <a:pt x="20" y="173"/>
                  <a:pt x="33" y="183"/>
                </a:cubicBezTo>
                <a:cubicBezTo>
                  <a:pt x="33" y="183"/>
                  <a:pt x="168" y="192"/>
                  <a:pt x="199" y="213"/>
                </a:cubicBezTo>
                <a:cubicBezTo>
                  <a:pt x="199" y="213"/>
                  <a:pt x="277" y="228"/>
                  <a:pt x="318" y="234"/>
                </a:cubicBezTo>
                <a:cubicBezTo>
                  <a:pt x="318" y="234"/>
                  <a:pt x="372" y="263"/>
                  <a:pt x="393" y="249"/>
                </a:cubicBezTo>
                <a:cubicBezTo>
                  <a:pt x="393" y="249"/>
                  <a:pt x="506" y="232"/>
                  <a:pt x="548" y="232"/>
                </a:cubicBezTo>
                <a:cubicBezTo>
                  <a:pt x="548" y="232"/>
                  <a:pt x="623" y="223"/>
                  <a:pt x="687" y="249"/>
                </a:cubicBezTo>
                <a:cubicBezTo>
                  <a:pt x="687" y="249"/>
                  <a:pt x="1027" y="450"/>
                  <a:pt x="1098" y="474"/>
                </a:cubicBezTo>
                <a:cubicBezTo>
                  <a:pt x="1098" y="474"/>
                  <a:pt x="1198" y="518"/>
                  <a:pt x="1214" y="523"/>
                </a:cubicBezTo>
                <a:lnTo>
                  <a:pt x="1268" y="29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950213" y="7265777"/>
            <a:ext cx="541916" cy="7288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9" name="五角星 48"/>
          <p:cNvSpPr/>
          <p:nvPr/>
        </p:nvSpPr>
        <p:spPr>
          <a:xfrm>
            <a:off x="3905266" y="7218723"/>
            <a:ext cx="821477" cy="110295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五角星 5"/>
          <p:cNvSpPr/>
          <p:nvPr/>
        </p:nvSpPr>
        <p:spPr>
          <a:xfrm>
            <a:off x="2922368" y="7257228"/>
            <a:ext cx="658040" cy="885061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五角星 5"/>
          <p:cNvSpPr/>
          <p:nvPr/>
        </p:nvSpPr>
        <p:spPr>
          <a:xfrm>
            <a:off x="6313285" y="7201688"/>
            <a:ext cx="891724" cy="1199363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2" name="五角星 51"/>
          <p:cNvSpPr/>
          <p:nvPr/>
        </p:nvSpPr>
        <p:spPr>
          <a:xfrm>
            <a:off x="5924821" y="7218723"/>
            <a:ext cx="820043" cy="110295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五角星 52"/>
          <p:cNvSpPr/>
          <p:nvPr/>
        </p:nvSpPr>
        <p:spPr>
          <a:xfrm>
            <a:off x="5180050" y="7257228"/>
            <a:ext cx="656607" cy="885061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" name="五角星 5"/>
          <p:cNvSpPr/>
          <p:nvPr/>
        </p:nvSpPr>
        <p:spPr>
          <a:xfrm>
            <a:off x="4168019" y="7257228"/>
            <a:ext cx="656607" cy="885061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" name="五角星 5"/>
          <p:cNvSpPr/>
          <p:nvPr/>
        </p:nvSpPr>
        <p:spPr>
          <a:xfrm>
            <a:off x="2375889" y="7201688"/>
            <a:ext cx="891724" cy="1199363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" name="五角星 55"/>
          <p:cNvSpPr/>
          <p:nvPr/>
        </p:nvSpPr>
        <p:spPr>
          <a:xfrm>
            <a:off x="7442237" y="7257228"/>
            <a:ext cx="656607" cy="885061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日期占位符 32"/>
          <p:cNvSpPr>
            <a:spLocks noGrp="1"/>
          </p:cNvSpPr>
          <p:nvPr>
            <p:ph type="dt" sz="quarter" idx="10"/>
          </p:nvPr>
        </p:nvSpPr>
        <p:spPr>
          <a:xfrm>
            <a:off x="1856816" y="6098968"/>
            <a:ext cx="1926810" cy="33358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022552-761B-46F9-860E-AC5E2AD707CB}" type="datetime1">
              <a:rPr lang="zh-CN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2019/7/22</a:t>
            </a:fld>
            <a:endParaRPr lang="zh-CN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76234" y="6676405"/>
            <a:ext cx="2756412" cy="578471"/>
          </a:xfrm>
        </p:spPr>
        <p:txBody>
          <a:bodyPr/>
          <a:lstStyle/>
          <a:p>
            <a:pPr>
              <a:defRPr/>
            </a:pPr>
            <a:fld id="{10A941BA-40F3-4154-8761-C9169BB97F0C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  <p:sp>
        <p:nvSpPr>
          <p:cNvPr id="5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17071" y="6676405"/>
            <a:ext cx="3486614" cy="578471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可编辑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4755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5556E-6 4.44444E-6 L 0.275 -0.291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utoRev="1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05556E-6 4.44444E-6 L 0.26875 -0.3333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0" y="-167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utoRev="1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05556E-6 4.44444E-6 L 0.25937 -0.3666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183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utoRev="1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05556E-6 4.44444E-6 L 0.25 -0.55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utoRev="1" fill="hold" grpId="5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05556E-6 4.44444E-6 L 0.425 -0.5555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0" y="-278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utoRev="1" fill="hold" grpId="6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3.05556E-6 4.44444E-6 L 0.33125 -0.4805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20833 0.28241 L 1.38889E-6 1.23457E-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14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utoRev="1" fill="hold" grpId="7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3.05556E-6 4.44444E-6 L 0.15104 -0.2592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13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utoRev="1" fill="hold" grpId="8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3.05556E-6 4.44444E-6 L 0.66562 -0.88889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00" y="-444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-0.10521 0.59352 L 2.77778E-6 -6.17284E-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-297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utoRev="1" fill="hold" grpId="9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3.05556E-6 2.28916E-6 L 0.08889 -0.56349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-282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3855 0.48611 L 4.16667E-6 -2.46914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43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utoRev="1" fill="hold" grpId="10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3.33333E-6 -2.46914E-6 L 0.05417 -0.4805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utoRev="1" fill="hold" grpId="11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3.05556E-6 4.44444E-6 L 0.60625 -0.8092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00" y="-405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-0.64914 0.54753 L 4.44444E-6 2.46914E-7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0" y="-274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utoRev="1" fill="hold" grpId="12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3.05556E-6 4.44444E-6 L 0.63437 -0.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0" y="-300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0.01145 0.20833 L 4.16667E-6 -3.7037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-104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utoRev="1" fill="hold" grpId="13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1.66667E-6 -3.95062E-6 L 0.00312 -0.2166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fill="hold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2.77778E-7 -2.83951E-6 L 0.56667 -0.0015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-1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grpId="1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1200000">
                                      <p:cBhvr>
                                        <p:cTn id="10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2" presetClass="exit" presetSubtype="8" fill="hold" grpId="2" nodeType="withEffect">
                                  <p:stCondLst>
                                    <p:cond delay="1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8" presetClass="emph" presetSubtype="0" repeatCount="2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-21600000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5" dur="2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8" presetClass="emp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9" dur="2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8" presetClass="emp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3" dur="2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8" presetClass="emp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7" dur="2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8" presetClass="emp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1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8" presetClass="emp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5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8" presetClass="emp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Rot by="21600000">
                                      <p:cBhvr>
                                        <p:cTn id="1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9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8" presetClass="emp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Rot by="21600000">
                                      <p:cBhvr>
                                        <p:cTn id="1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43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8" presetClass="emp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5" grpId="8" animBg="1"/>
      <p:bldP spid="45" grpId="9" animBg="1"/>
      <p:bldP spid="45" grpId="10" animBg="1"/>
      <p:bldP spid="45" grpId="11" animBg="1"/>
      <p:bldP spid="45" grpId="12" animBg="1"/>
      <p:bldP spid="45" grpId="13" animBg="1"/>
      <p:bldP spid="46" grpId="0" animBg="1"/>
      <p:bldP spid="46" grpId="1" animBg="1"/>
      <p:bldP spid="46" grpId="2" animBg="1"/>
      <p:bldP spid="47" grpId="0" animBg="1"/>
      <p:bldP spid="48" grpId="0" animBg="1"/>
      <p:bldP spid="4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208912" cy="519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b="1" dirty="0" smtClean="0">
                <a:latin typeface="新宋体"/>
                <a:ea typeface="新宋体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--name </a:t>
            </a:r>
            <a:r>
              <a:rPr lang="zh-CN" altLang="en-US" sz="2000" b="1" dirty="0" smtClean="0">
                <a:latin typeface="新宋体"/>
                <a:ea typeface="新宋体"/>
              </a:rPr>
              <a:t>容器命名</a:t>
            </a:r>
            <a:endParaRPr lang="en-US" altLang="zh-CN" sz="2000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latin typeface="新宋体"/>
                <a:ea typeface="新宋体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-v </a:t>
            </a:r>
            <a:r>
              <a:rPr lang="zh-CN" altLang="en-US" sz="2000" b="1" dirty="0" smtClean="0">
                <a:latin typeface="新宋体"/>
                <a:ea typeface="新宋体"/>
              </a:rPr>
              <a:t>挂载主机目录到容器目录（冒号分隔）</a:t>
            </a:r>
            <a:endParaRPr lang="en-US" altLang="zh-CN" sz="2000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>
                <a:latin typeface="新宋体"/>
                <a:ea typeface="新宋体"/>
              </a:rPr>
              <a:t> </a:t>
            </a:r>
            <a:r>
              <a:rPr lang="en-US" altLang="zh-CN" sz="2000" b="1" dirty="0" smtClean="0">
                <a:latin typeface="新宋体"/>
                <a:ea typeface="新宋体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-d</a:t>
            </a:r>
            <a:r>
              <a:rPr lang="en-US" altLang="zh-CN" sz="2000" b="1" dirty="0" smtClean="0">
                <a:latin typeface="新宋体"/>
                <a:ea typeface="新宋体"/>
              </a:rPr>
              <a:t> </a:t>
            </a:r>
            <a:r>
              <a:rPr lang="zh-CN" altLang="en-US" sz="2000" b="1" dirty="0" smtClean="0">
                <a:latin typeface="新宋体"/>
                <a:ea typeface="新宋体"/>
              </a:rPr>
              <a:t>容器启动后进入后台（守护态）</a:t>
            </a:r>
            <a:endParaRPr lang="en-US" altLang="zh-CN" sz="2000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latin typeface="新宋体"/>
                <a:ea typeface="新宋体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-p</a:t>
            </a:r>
            <a:r>
              <a:rPr lang="en-US" altLang="zh-CN" sz="2000" b="1" dirty="0" smtClean="0">
                <a:latin typeface="新宋体"/>
                <a:ea typeface="新宋体"/>
              </a:rPr>
              <a:t> </a:t>
            </a:r>
            <a:r>
              <a:rPr lang="zh-CN" altLang="en-US" sz="2000" b="1" dirty="0" smtClean="0">
                <a:latin typeface="新宋体"/>
                <a:ea typeface="新宋体"/>
              </a:rPr>
              <a:t>将 </a:t>
            </a:r>
            <a:r>
              <a:rPr lang="en-US" altLang="zh-CN" sz="2000" b="1" dirty="0" smtClean="0">
                <a:latin typeface="新宋体"/>
                <a:ea typeface="新宋体"/>
              </a:rPr>
              <a:t>container </a:t>
            </a:r>
            <a:r>
              <a:rPr lang="zh-CN" altLang="en-US" sz="2000" b="1" dirty="0" smtClean="0">
                <a:latin typeface="新宋体"/>
                <a:ea typeface="新宋体"/>
              </a:rPr>
              <a:t>内的端口映射成 </a:t>
            </a:r>
            <a:r>
              <a:rPr lang="en-US" altLang="zh-CN" sz="2000" b="1" dirty="0" smtClean="0">
                <a:latin typeface="新宋体"/>
                <a:ea typeface="新宋体"/>
              </a:rPr>
              <a:t>host </a:t>
            </a:r>
            <a:r>
              <a:rPr lang="zh-CN" altLang="en-US" sz="2000" b="1" dirty="0" smtClean="0">
                <a:latin typeface="新宋体"/>
                <a:ea typeface="新宋体"/>
              </a:rPr>
              <a:t>的端口</a:t>
            </a:r>
            <a:endParaRPr lang="en-US" altLang="zh-CN" sz="2000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新宋体"/>
                <a:ea typeface="新宋体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-P </a:t>
            </a:r>
            <a:r>
              <a:rPr lang="zh-CN" altLang="en-US" sz="2000" b="1" dirty="0" smtClean="0">
                <a:latin typeface="新宋体"/>
                <a:ea typeface="新宋体"/>
              </a:rPr>
              <a:t>随机分配端口号</a:t>
            </a:r>
            <a:endParaRPr lang="en-US" altLang="zh-CN" sz="2000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latin typeface="新宋体"/>
                <a:ea typeface="新宋体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-t</a:t>
            </a:r>
            <a:r>
              <a:rPr lang="en-US" altLang="zh-CN" sz="2000" b="1" dirty="0" smtClean="0">
                <a:latin typeface="新宋体"/>
                <a:ea typeface="新宋体"/>
              </a:rPr>
              <a:t> </a:t>
            </a:r>
            <a:r>
              <a:rPr lang="zh-CN" altLang="en-US" sz="2000" b="1" dirty="0" smtClean="0">
                <a:latin typeface="新宋体"/>
                <a:ea typeface="新宋体"/>
              </a:rPr>
              <a:t>分配伪终端（</a:t>
            </a:r>
            <a:r>
              <a:rPr lang="en-US" altLang="zh-CN" sz="2000" b="1" dirty="0" smtClean="0">
                <a:latin typeface="新宋体"/>
                <a:ea typeface="新宋体"/>
              </a:rPr>
              <a:t>pseudo-</a:t>
            </a:r>
            <a:r>
              <a:rPr lang="en-US" altLang="zh-CN" sz="2000" b="1" dirty="0" err="1" smtClean="0">
                <a:latin typeface="新宋体"/>
                <a:ea typeface="新宋体"/>
              </a:rPr>
              <a:t>tty</a:t>
            </a:r>
            <a:r>
              <a:rPr lang="zh-CN" altLang="en-US" sz="2000" b="1" dirty="0" smtClean="0">
                <a:latin typeface="新宋体"/>
                <a:ea typeface="新宋体"/>
              </a:rPr>
              <a:t>）绑定到容器的标准输入上</a:t>
            </a:r>
            <a:endParaRPr lang="en-US" altLang="zh-CN" sz="2000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latin typeface="新宋体"/>
                <a:ea typeface="新宋体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-i</a:t>
            </a:r>
            <a:r>
              <a:rPr lang="en-US" altLang="zh-CN" sz="2000" b="1" dirty="0" smtClean="0">
                <a:latin typeface="新宋体"/>
                <a:ea typeface="新宋体"/>
              </a:rPr>
              <a:t> </a:t>
            </a:r>
            <a:r>
              <a:rPr lang="zh-CN" altLang="en-US" sz="2000" b="1" dirty="0" smtClean="0">
                <a:latin typeface="新宋体"/>
                <a:ea typeface="新宋体"/>
              </a:rPr>
              <a:t>让标准输入保持打开</a:t>
            </a:r>
            <a:endParaRPr lang="en-US" altLang="zh-CN" sz="2000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>
                <a:latin typeface="新宋体"/>
                <a:ea typeface="新宋体"/>
              </a:rPr>
              <a:t> </a:t>
            </a:r>
            <a:r>
              <a:rPr lang="en-US" altLang="zh-CN" sz="2000" b="1" dirty="0" smtClean="0">
                <a:latin typeface="新宋体"/>
                <a:ea typeface="新宋体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--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新宋体"/>
                <a:ea typeface="新宋体"/>
              </a:rPr>
              <a:t>rm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 </a:t>
            </a:r>
            <a:r>
              <a:rPr lang="zh-CN" altLang="en-US" sz="2000" b="1" dirty="0" smtClean="0">
                <a:latin typeface="新宋体"/>
                <a:ea typeface="新宋体"/>
              </a:rPr>
              <a:t>运行结束删除容器，配合 </a:t>
            </a:r>
            <a:r>
              <a:rPr lang="en-US" altLang="zh-CN" sz="2000" b="1" dirty="0" smtClean="0">
                <a:latin typeface="新宋体"/>
                <a:ea typeface="新宋体"/>
              </a:rPr>
              <a:t>–it </a:t>
            </a:r>
            <a:r>
              <a:rPr lang="zh-CN" altLang="en-US" sz="2000" b="1" dirty="0" smtClean="0">
                <a:latin typeface="新宋体"/>
                <a:ea typeface="新宋体"/>
              </a:rPr>
              <a:t>使用</a:t>
            </a:r>
            <a:endParaRPr lang="en-US" altLang="zh-CN" sz="2000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>
                <a:latin typeface="新宋体"/>
                <a:ea typeface="新宋体"/>
              </a:rPr>
              <a:t> </a:t>
            </a:r>
            <a:r>
              <a:rPr lang="en-US" altLang="zh-CN" sz="2000" b="1" dirty="0" smtClean="0">
                <a:latin typeface="新宋体"/>
                <a:ea typeface="新宋体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--restart=always </a:t>
            </a:r>
            <a:r>
              <a:rPr lang="zh-CN" altLang="en-US" sz="2000" b="1" dirty="0" smtClean="0">
                <a:latin typeface="新宋体"/>
                <a:ea typeface="新宋体"/>
              </a:rPr>
              <a:t>启动</a:t>
            </a:r>
            <a:r>
              <a:rPr lang="en-US" altLang="zh-CN" sz="2000" b="1" dirty="0" err="1" smtClean="0">
                <a:latin typeface="新宋体"/>
                <a:ea typeface="新宋体"/>
              </a:rPr>
              <a:t>docker</a:t>
            </a:r>
            <a:r>
              <a:rPr lang="zh-CN" altLang="en-US" sz="2000" b="1" dirty="0" smtClean="0">
                <a:latin typeface="新宋体"/>
                <a:ea typeface="新宋体"/>
              </a:rPr>
              <a:t>时自动启动容器</a:t>
            </a:r>
            <a:endParaRPr lang="en-US" altLang="zh-CN" sz="2000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>
                <a:latin typeface="新宋体"/>
                <a:ea typeface="新宋体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新宋体"/>
                <a:ea typeface="新宋体"/>
              </a:rPr>
              <a:t>-e TZ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=“Asia/Shanghai” -</a:t>
            </a:r>
            <a:r>
              <a:rPr lang="en-US" altLang="zh-CN" sz="2000" b="1" dirty="0">
                <a:solidFill>
                  <a:srgbClr val="FF0000"/>
                </a:solidFill>
                <a:latin typeface="新宋体"/>
                <a:ea typeface="新宋体"/>
              </a:rPr>
              <a:t>v /</a:t>
            </a:r>
            <a:r>
              <a:rPr lang="en-US" altLang="zh-CN" sz="2000" b="1" dirty="0" err="1">
                <a:solidFill>
                  <a:srgbClr val="FF0000"/>
                </a:solidFill>
                <a:latin typeface="新宋体"/>
                <a:ea typeface="新宋体"/>
              </a:rPr>
              <a:t>etc</a:t>
            </a:r>
            <a:r>
              <a:rPr lang="en-US" altLang="zh-CN" sz="2000" b="1" dirty="0">
                <a:solidFill>
                  <a:srgbClr val="FF0000"/>
                </a:solidFill>
                <a:latin typeface="新宋体"/>
                <a:ea typeface="新宋体"/>
              </a:rPr>
              <a:t>/</a:t>
            </a:r>
            <a:r>
              <a:rPr lang="en-US" altLang="zh-CN" sz="2000" b="1" dirty="0" err="1">
                <a:solidFill>
                  <a:srgbClr val="FF0000"/>
                </a:solidFill>
                <a:latin typeface="新宋体"/>
                <a:ea typeface="新宋体"/>
              </a:rPr>
              <a:t>localtime</a:t>
            </a:r>
            <a:r>
              <a:rPr lang="en-US" altLang="zh-CN" sz="2000" b="1" dirty="0">
                <a:solidFill>
                  <a:srgbClr val="FF0000"/>
                </a:solidFill>
                <a:latin typeface="新宋体"/>
                <a:ea typeface="新宋体"/>
              </a:rPr>
              <a:t>:/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新宋体"/>
                <a:ea typeface="新宋体"/>
              </a:rPr>
              <a:t>etc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/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新宋体"/>
                <a:ea typeface="新宋体"/>
              </a:rPr>
              <a:t>localtime:ro</a:t>
            </a:r>
            <a:r>
              <a:rPr lang="en-US" altLang="zh-CN" sz="2000" b="1" dirty="0" smtClean="0">
                <a:solidFill>
                  <a:srgbClr val="FF0000"/>
                </a:solidFill>
                <a:latin typeface="新宋体"/>
                <a:ea typeface="新宋体"/>
              </a:rPr>
              <a:t> </a:t>
            </a:r>
            <a:r>
              <a:rPr lang="zh-CN" altLang="en-US" sz="2000" b="1" dirty="0" smtClean="0">
                <a:latin typeface="新宋体"/>
                <a:ea typeface="新宋体"/>
              </a:rPr>
              <a:t>设置时区上海</a:t>
            </a:r>
            <a:r>
              <a:rPr lang="en-US" altLang="zh-CN" sz="2000" b="1" dirty="0" smtClean="0">
                <a:latin typeface="新宋体"/>
                <a:ea typeface="新宋体"/>
              </a:rPr>
              <a:t> </a:t>
            </a:r>
            <a:endParaRPr lang="zh-CN" altLang="en-US" sz="2000" b="1" dirty="0">
              <a:latin typeface="新宋体"/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6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989028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新宋体"/>
                <a:ea typeface="新宋体"/>
              </a:rPr>
              <a:t>检查本地是否存在指定的镜像，不存在就从公有仓库下载</a:t>
            </a:r>
            <a:endParaRPr lang="en-US" altLang="zh-CN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新宋体"/>
                <a:ea typeface="新宋体"/>
              </a:rPr>
              <a:t>利用镜像创建并启动一个容器</a:t>
            </a:r>
            <a:endParaRPr lang="en-US" altLang="zh-CN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新宋体"/>
                <a:ea typeface="新宋体"/>
              </a:rPr>
              <a:t>分配一个文件系统，在只读的镜像层外挂载一层可读写层</a:t>
            </a:r>
            <a:endParaRPr lang="en-US" altLang="zh-CN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新宋体"/>
                <a:ea typeface="新宋体"/>
              </a:rPr>
              <a:t>从宿主主机配置的网桥接口中桥接一个虚拟接口到容器中</a:t>
            </a:r>
            <a:endParaRPr lang="en-US" altLang="zh-CN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新宋体"/>
                <a:ea typeface="新宋体"/>
              </a:rPr>
              <a:t>从地址池配置一个</a:t>
            </a:r>
            <a:r>
              <a:rPr lang="en-US" altLang="zh-CN" b="1" dirty="0" smtClean="0">
                <a:latin typeface="新宋体"/>
                <a:ea typeface="新宋体"/>
              </a:rPr>
              <a:t>IP</a:t>
            </a:r>
            <a:r>
              <a:rPr lang="zh-CN" altLang="en-US" b="1" dirty="0" smtClean="0">
                <a:latin typeface="新宋体"/>
                <a:ea typeface="新宋体"/>
              </a:rPr>
              <a:t>地址给容器</a:t>
            </a:r>
            <a:endParaRPr lang="en-US" altLang="zh-CN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新宋体"/>
                <a:ea typeface="新宋体"/>
              </a:rPr>
              <a:t>执行用户指定的应用程序</a:t>
            </a:r>
            <a:endParaRPr lang="en-US" altLang="zh-CN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新宋体"/>
                <a:ea typeface="新宋体"/>
              </a:rPr>
              <a:t>执行完毕后容器被停止</a:t>
            </a:r>
            <a:endParaRPr lang="zh-CN" altLang="en-US" b="1" dirty="0">
              <a:latin typeface="新宋体"/>
              <a:ea typeface="新宋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32160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新宋体"/>
                <a:ea typeface="新宋体"/>
              </a:rPr>
              <a:t>执行 </a:t>
            </a:r>
            <a:r>
              <a:rPr lang="en-US" altLang="zh-CN" sz="2800" b="1" dirty="0" smtClean="0">
                <a:latin typeface="新宋体"/>
                <a:ea typeface="新宋体"/>
              </a:rPr>
              <a:t>Run </a:t>
            </a:r>
            <a:r>
              <a:rPr lang="zh-CN" altLang="en-US" sz="2800" b="1" dirty="0" smtClean="0">
                <a:latin typeface="新宋体"/>
                <a:ea typeface="新宋体"/>
              </a:rPr>
              <a:t>命令时做了什么？</a:t>
            </a:r>
            <a:endParaRPr lang="zh-CN" altLang="en-US" sz="2800" b="1" dirty="0">
              <a:latin typeface="新宋体"/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4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3058112"/>
              </p:ext>
            </p:extLst>
          </p:nvPr>
        </p:nvGraphicFramePr>
        <p:xfrm>
          <a:off x="467544" y="1272376"/>
          <a:ext cx="8172908" cy="4820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24336"/>
                <a:gridCol w="5148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常用命令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</a:t>
                      </a:r>
                      <a:r>
                        <a:rPr lang="en-US" altLang="zh-CN" sz="1800" dirty="0" err="1" smtClean="0"/>
                        <a:t>ps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查看正在运行的容器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</a:t>
                      </a:r>
                      <a:r>
                        <a:rPr lang="en-US" altLang="zh-CN" sz="1800" dirty="0" err="1" smtClean="0"/>
                        <a:t>ps</a:t>
                      </a:r>
                      <a:r>
                        <a:rPr lang="en-US" altLang="zh-CN" sz="1800" dirty="0" smtClean="0"/>
                        <a:t> -a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查看所有容器（包括已停止的）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start </a:t>
                      </a:r>
                      <a:r>
                        <a:rPr lang="zh-CN" altLang="en-US" sz="1800" dirty="0" smtClean="0"/>
                        <a:t>容器名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容器</a:t>
                      </a:r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启动已停止的镜像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restart </a:t>
                      </a:r>
                      <a:r>
                        <a:rPr lang="zh-CN" altLang="en-US" sz="1800" dirty="0" smtClean="0"/>
                        <a:t>容器名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容器</a:t>
                      </a:r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重启运行中的镜像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stop </a:t>
                      </a:r>
                      <a:r>
                        <a:rPr lang="zh-CN" altLang="en-US" sz="1800" dirty="0" smtClean="0"/>
                        <a:t>容器名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容器</a:t>
                      </a:r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停止运行中的镜像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images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查看所有镜像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</a:t>
                      </a:r>
                      <a:r>
                        <a:rPr lang="en-US" altLang="zh-CN" sz="1800" dirty="0" err="1" smtClean="0"/>
                        <a:t>rm</a:t>
                      </a:r>
                      <a:r>
                        <a:rPr lang="en-US" altLang="zh-CN" sz="1800" dirty="0" smtClean="0"/>
                        <a:t> </a:t>
                      </a:r>
                      <a:r>
                        <a:rPr lang="zh-CN" altLang="en-US" sz="1800" dirty="0" smtClean="0"/>
                        <a:t>容器名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容器</a:t>
                      </a:r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删除容器，加 </a:t>
                      </a:r>
                      <a:r>
                        <a:rPr lang="en-US" altLang="zh-CN" sz="1800" dirty="0" smtClean="0"/>
                        <a:t>–f </a:t>
                      </a:r>
                      <a:r>
                        <a:rPr lang="zh-CN" altLang="en-US" sz="1800" dirty="0" smtClean="0"/>
                        <a:t>表示强制删除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</a:t>
                      </a:r>
                      <a:r>
                        <a:rPr lang="en-US" altLang="zh-CN" sz="1800" dirty="0" err="1" smtClean="0"/>
                        <a:t>rmi</a:t>
                      </a:r>
                      <a:r>
                        <a:rPr lang="en-US" altLang="zh-CN" sz="1800" dirty="0" smtClean="0"/>
                        <a:t> </a:t>
                      </a:r>
                      <a:r>
                        <a:rPr lang="zh-CN" altLang="en-US" sz="1800" dirty="0" smtClean="0"/>
                        <a:t>镜像名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镜像</a:t>
                      </a:r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删除镜像，加 </a:t>
                      </a:r>
                      <a:r>
                        <a:rPr lang="en-US" altLang="zh-CN" sz="1800" dirty="0" smtClean="0"/>
                        <a:t>–f </a:t>
                      </a:r>
                      <a:r>
                        <a:rPr lang="zh-CN" altLang="en-US" sz="1800" dirty="0" smtClean="0"/>
                        <a:t>表示强制删除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search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查找官方仓库中的镜像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pull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下载镜像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build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创建镜像</a:t>
                      </a:r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build -t </a:t>
                      </a:r>
                      <a:r>
                        <a:rPr lang="en-US" altLang="zh-CN" sz="1800" dirty="0" err="1" smtClean="0"/>
                        <a:t>myrepo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myapp</a:t>
                      </a:r>
                      <a:r>
                        <a:rPr lang="en-US" altLang="zh-CN" sz="1800" dirty="0" smtClean="0"/>
                        <a:t> /</a:t>
                      </a:r>
                      <a:r>
                        <a:rPr lang="en-US" altLang="zh-CN" sz="1800" dirty="0" err="1" smtClean="0"/>
                        <a:t>tmp</a:t>
                      </a:r>
                      <a:r>
                        <a:rPr lang="en-US" altLang="zh-CN" sz="1800" dirty="0" smtClean="0"/>
                        <a:t>/test1/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docker</a:t>
                      </a:r>
                      <a:r>
                        <a:rPr lang="en-US" altLang="zh-CN" sz="1800" dirty="0" smtClean="0"/>
                        <a:t> tag </a:t>
                      </a:r>
                      <a:r>
                        <a:rPr lang="en-US" altLang="zh-CN" sz="1800" dirty="0" err="1" smtClean="0"/>
                        <a:t>imageName:tag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更改镜像名和版本号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41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6556851"/>
              </p:ext>
            </p:extLst>
          </p:nvPr>
        </p:nvGraphicFramePr>
        <p:xfrm>
          <a:off x="467544" y="1196752"/>
          <a:ext cx="8208912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517"/>
                <a:gridCol w="48373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不常用命令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export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导出镜像 </a:t>
                      </a:r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export </a:t>
                      </a:r>
                      <a:r>
                        <a:rPr lang="en-US" altLang="zh-CN" dirty="0" err="1" smtClean="0"/>
                        <a:t>imageId</a:t>
                      </a:r>
                      <a:r>
                        <a:rPr lang="en-US" altLang="zh-CN" dirty="0" smtClean="0"/>
                        <a:t> &gt; ubuntu.tar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import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导入镜像 </a:t>
                      </a:r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import ubuntu.tar ubuntu:1.8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丢弃所有的历史记录和元数据信息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load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同 </a:t>
                      </a:r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import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但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保存所有的历史记录和元数据信息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login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logout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pause </a:t>
                      </a:r>
                      <a:r>
                        <a:rPr lang="zh-CN" altLang="en-US" dirty="0" smtClean="0"/>
                        <a:t>容器名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容器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暂停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unpause</a:t>
                      </a:r>
                      <a:r>
                        <a:rPr lang="zh-CN" altLang="en-US" dirty="0" smtClean="0"/>
                        <a:t>容器名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容器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从暂停继续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commit </a:t>
                      </a:r>
                      <a:r>
                        <a:rPr lang="zh-CN" altLang="en-US" dirty="0" smtClean="0"/>
                        <a:t>容器名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容器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将容器生成新的镜像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kill</a:t>
                      </a:r>
                      <a:r>
                        <a:rPr lang="zh-CN" altLang="en-US" dirty="0" smtClean="0"/>
                        <a:t>容器名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容器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强行停止容器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rename</a:t>
                      </a:r>
                      <a:r>
                        <a:rPr lang="zh-CN" altLang="en-US" dirty="0" smtClean="0"/>
                        <a:t>容器名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容器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重命名容器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push </a:t>
                      </a:r>
                      <a:r>
                        <a:rPr lang="zh-CN" altLang="en-US" dirty="0" smtClean="0"/>
                        <a:t>镜像名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镜像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把镜像推到远程仓库便于使用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88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pic>
        <p:nvPicPr>
          <p:cNvPr id="1026" name="Picture 2" descr="C:\Users\think\Desktop\Docker Command 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0891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081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5901387"/>
              </p:ext>
            </p:extLst>
          </p:nvPr>
        </p:nvGraphicFramePr>
        <p:xfrm>
          <a:off x="683569" y="1397000"/>
          <a:ext cx="7848870" cy="4768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558"/>
                <a:gridCol w="448506"/>
                <a:gridCol w="3662806"/>
              </a:tblGrid>
              <a:tr h="678829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不要在容器中存储数据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不要将你的应用发布两份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8829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不要创建超大镜像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不要使用单层镜像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892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不要为运行中的容器创建镜像 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不要只使用“最新”标签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892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不要在单一容器中运行超过一个进程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不要在镜像中存储凭据，应使用环境变量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8829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使用非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root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用户运行进程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Ø"/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不要依赖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</a:rPr>
                        <a:t>地址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512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827088" y="980728"/>
            <a:ext cx="6411912" cy="949325"/>
            <a:chOff x="827088" y="908720"/>
            <a:chExt cx="6411912" cy="949325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7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b="1" dirty="0" err="1" smtClean="0">
                  <a:solidFill>
                    <a:schemeClr val="bg1"/>
                  </a:solidFill>
                </a:rPr>
                <a:t>Docker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简介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7088" y="2224460"/>
            <a:ext cx="6411912" cy="949325"/>
            <a:chOff x="827088" y="908720"/>
            <a:chExt cx="6411912" cy="949325"/>
          </a:xfrm>
        </p:grpSpPr>
        <p:grpSp>
          <p:nvGrpSpPr>
            <p:cNvPr id="38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42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44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b="1" dirty="0" err="1" smtClean="0">
                  <a:solidFill>
                    <a:schemeClr val="bg1"/>
                  </a:solidFill>
                </a:rPr>
                <a:t>Docker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安装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solidFill>
                    <a:schemeClr val="bg1"/>
                  </a:solidFill>
                </a:rPr>
                <a:t>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7584" y="3468192"/>
            <a:ext cx="6411912" cy="949325"/>
            <a:chOff x="827088" y="908720"/>
            <a:chExt cx="6411912" cy="949325"/>
          </a:xfrm>
        </p:grpSpPr>
        <p:grpSp>
          <p:nvGrpSpPr>
            <p:cNvPr id="47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51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53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b="1" dirty="0" err="1" smtClean="0">
                  <a:solidFill>
                    <a:schemeClr val="bg1"/>
                  </a:solidFill>
                </a:rPr>
                <a:t>Docker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使用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solidFill>
                    <a:schemeClr val="bg1"/>
                  </a:solidFill>
                </a:rPr>
                <a:t>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7584" y="4711923"/>
            <a:ext cx="6411912" cy="949325"/>
            <a:chOff x="827088" y="908720"/>
            <a:chExt cx="6411912" cy="949325"/>
          </a:xfrm>
        </p:grpSpPr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1927225" y="913482"/>
              <a:ext cx="5311775" cy="688975"/>
              <a:chOff x="0" y="0"/>
              <a:chExt cx="4058" cy="480"/>
            </a:xfrm>
          </p:grpSpPr>
          <p:sp>
            <p:nvSpPr>
              <p:cNvPr id="60" name="AutoShap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5C62CD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" name="Group 20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62" name="AutoShape 21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2393950" y="1027782"/>
              <a:ext cx="449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b="1" dirty="0" err="1" smtClean="0">
                  <a:solidFill>
                    <a:schemeClr val="bg1"/>
                  </a:solidFill>
                </a:rPr>
                <a:t>Docker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b="1" dirty="0" err="1" smtClean="0">
                  <a:solidFill>
                    <a:schemeClr val="bg1"/>
                  </a:solidFill>
                </a:rPr>
                <a:t>DockerFile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58" name="Picture 30" descr="1"/>
            <p:cNvPicPr>
              <a:picLocks noChangeAspect="1" noChangeArrowheads="1"/>
            </p:cNvPicPr>
            <p:nvPr/>
          </p:nvPicPr>
          <p:blipFill>
            <a:blip r:embed="rId2">
              <a:lum bright="-6000" contrast="24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2606" t="64474" r="19473"/>
            <a:stretch>
              <a:fillRect/>
            </a:stretch>
          </p:blipFill>
          <p:spPr>
            <a:xfrm>
              <a:off x="827088" y="908720"/>
              <a:ext cx="792162" cy="949325"/>
            </a:xfrm>
            <a:prstGeom prst="rect">
              <a:avLst/>
            </a:prstGeom>
            <a:noFill/>
            <a:ln/>
          </p:spPr>
        </p:pic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2052638" y="1005557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 dirty="0" smtClean="0">
                  <a:solidFill>
                    <a:schemeClr val="bg1"/>
                  </a:solidFill>
                </a:rPr>
                <a:t>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569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397675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新宋体"/>
                <a:ea typeface="新宋体"/>
              </a:rPr>
              <a:t>docker</a:t>
            </a:r>
            <a:r>
              <a:rPr lang="en-US" altLang="zh-CN" dirty="0">
                <a:latin typeface="新宋体"/>
                <a:ea typeface="新宋体"/>
              </a:rPr>
              <a:t> run -d -p 8086:8080 -e TZ="Asia/Shanghai" -v /</a:t>
            </a:r>
            <a:r>
              <a:rPr lang="en-US" altLang="zh-CN" dirty="0" err="1">
                <a:latin typeface="新宋体"/>
                <a:ea typeface="新宋体"/>
              </a:rPr>
              <a:t>var</a:t>
            </a:r>
            <a:r>
              <a:rPr lang="en-US" altLang="zh-CN" dirty="0">
                <a:latin typeface="新宋体"/>
                <a:ea typeface="新宋体"/>
              </a:rPr>
              <a:t>/local/garage/app/tomcat/</a:t>
            </a:r>
            <a:r>
              <a:rPr lang="en-US" altLang="zh-CN" dirty="0" err="1">
                <a:latin typeface="新宋体"/>
                <a:ea typeface="新宋体"/>
              </a:rPr>
              <a:t>webapps</a:t>
            </a:r>
            <a:r>
              <a:rPr lang="en-US" altLang="zh-CN" dirty="0">
                <a:latin typeface="新宋体"/>
                <a:ea typeface="新宋体"/>
              </a:rPr>
              <a:t>:/</a:t>
            </a:r>
            <a:r>
              <a:rPr lang="en-US" altLang="zh-CN" dirty="0" err="1">
                <a:latin typeface="新宋体"/>
                <a:ea typeface="新宋体"/>
              </a:rPr>
              <a:t>usr</a:t>
            </a:r>
            <a:r>
              <a:rPr lang="en-US" altLang="zh-CN" dirty="0">
                <a:latin typeface="新宋体"/>
                <a:ea typeface="新宋体"/>
              </a:rPr>
              <a:t>/local/tomcat/</a:t>
            </a:r>
            <a:r>
              <a:rPr lang="en-US" altLang="zh-CN" dirty="0" err="1">
                <a:latin typeface="新宋体"/>
                <a:ea typeface="新宋体"/>
              </a:rPr>
              <a:t>webapps</a:t>
            </a:r>
            <a:r>
              <a:rPr lang="en-US" altLang="zh-CN" dirty="0">
                <a:latin typeface="新宋体"/>
                <a:ea typeface="新宋体"/>
              </a:rPr>
              <a:t> -v /</a:t>
            </a:r>
            <a:r>
              <a:rPr lang="en-US" altLang="zh-CN" dirty="0" err="1">
                <a:latin typeface="新宋体"/>
                <a:ea typeface="新宋体"/>
              </a:rPr>
              <a:t>var</a:t>
            </a:r>
            <a:r>
              <a:rPr lang="en-US" altLang="zh-CN" dirty="0">
                <a:latin typeface="新宋体"/>
                <a:ea typeface="新宋体"/>
              </a:rPr>
              <a:t>/local/garage/app/tomcat/logs:/</a:t>
            </a:r>
            <a:r>
              <a:rPr lang="en-US" altLang="zh-CN" dirty="0" err="1">
                <a:latin typeface="新宋体"/>
                <a:ea typeface="新宋体"/>
              </a:rPr>
              <a:t>usr</a:t>
            </a:r>
            <a:r>
              <a:rPr lang="en-US" altLang="zh-CN" dirty="0">
                <a:latin typeface="新宋体"/>
                <a:ea typeface="新宋体"/>
              </a:rPr>
              <a:t>/local/tomcat/logs -v /</a:t>
            </a:r>
            <a:r>
              <a:rPr lang="en-US" altLang="zh-CN" dirty="0" err="1">
                <a:latin typeface="新宋体"/>
                <a:ea typeface="新宋体"/>
              </a:rPr>
              <a:t>etc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localtime</a:t>
            </a:r>
            <a:r>
              <a:rPr lang="en-US" altLang="zh-CN" dirty="0">
                <a:latin typeface="新宋体"/>
                <a:ea typeface="新宋体"/>
              </a:rPr>
              <a:t>:/</a:t>
            </a:r>
            <a:r>
              <a:rPr lang="en-US" altLang="zh-CN" dirty="0" err="1">
                <a:latin typeface="新宋体"/>
                <a:ea typeface="新宋体"/>
              </a:rPr>
              <a:t>etc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localtime:ro</a:t>
            </a:r>
            <a:r>
              <a:rPr lang="en-US" altLang="zh-CN" dirty="0">
                <a:latin typeface="新宋体"/>
                <a:ea typeface="新宋体"/>
              </a:rPr>
              <a:t>  --name tomcat-garage-app tomcat:8-jre8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278092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新宋体"/>
                <a:ea typeface="新宋体"/>
              </a:rPr>
              <a:t>docker</a:t>
            </a:r>
            <a:r>
              <a:rPr lang="en-US" altLang="zh-CN" dirty="0">
                <a:latin typeface="新宋体"/>
                <a:ea typeface="新宋体"/>
              </a:rPr>
              <a:t> run --name </a:t>
            </a:r>
            <a:r>
              <a:rPr lang="en-US" altLang="zh-CN" dirty="0" err="1">
                <a:latin typeface="新宋体"/>
                <a:ea typeface="新宋体"/>
              </a:rPr>
              <a:t>dockerfly</a:t>
            </a:r>
            <a:r>
              <a:rPr lang="en-US" altLang="zh-CN" dirty="0">
                <a:latin typeface="新宋体"/>
                <a:ea typeface="新宋体"/>
              </a:rPr>
              <a:t> --restart=always -d -v /</a:t>
            </a:r>
            <a:r>
              <a:rPr lang="en-US" altLang="zh-CN" dirty="0" err="1">
                <a:latin typeface="新宋体"/>
                <a:ea typeface="新宋体"/>
              </a:rPr>
              <a:t>var</a:t>
            </a:r>
            <a:r>
              <a:rPr lang="en-US" altLang="zh-CN" dirty="0">
                <a:latin typeface="新宋体"/>
                <a:ea typeface="新宋体"/>
              </a:rPr>
              <a:t>/run/</a:t>
            </a:r>
            <a:r>
              <a:rPr lang="en-US" altLang="zh-CN" dirty="0" err="1">
                <a:latin typeface="新宋体"/>
                <a:ea typeface="新宋体"/>
              </a:rPr>
              <a:t>docker.sock</a:t>
            </a:r>
            <a:r>
              <a:rPr lang="en-US" altLang="zh-CN" dirty="0">
                <a:latin typeface="新宋体"/>
                <a:ea typeface="新宋体"/>
              </a:rPr>
              <a:t>:/</a:t>
            </a:r>
            <a:r>
              <a:rPr lang="en-US" altLang="zh-CN" dirty="0" err="1">
                <a:latin typeface="新宋体"/>
                <a:ea typeface="新宋体"/>
              </a:rPr>
              <a:t>var</a:t>
            </a:r>
            <a:r>
              <a:rPr lang="en-US" altLang="zh-CN" dirty="0">
                <a:latin typeface="新宋体"/>
                <a:ea typeface="新宋体"/>
              </a:rPr>
              <a:t>/run/</a:t>
            </a:r>
            <a:r>
              <a:rPr lang="en-US" altLang="zh-CN" dirty="0" err="1">
                <a:latin typeface="新宋体"/>
                <a:ea typeface="新宋体"/>
              </a:rPr>
              <a:t>docker.sock</a:t>
            </a:r>
            <a:r>
              <a:rPr lang="en-US" altLang="zh-CN" dirty="0">
                <a:latin typeface="新宋体"/>
                <a:ea typeface="新宋体"/>
              </a:rPr>
              <a:t> -p 2735:2735 -p 28083:28083 registry.cn-hangzhou.aliyuncs.com/</a:t>
            </a:r>
            <a:r>
              <a:rPr lang="en-US" altLang="zh-CN" dirty="0" err="1">
                <a:latin typeface="新宋体"/>
                <a:ea typeface="新宋体"/>
              </a:rPr>
              <a:t>voovan</a:t>
            </a:r>
            <a:r>
              <a:rPr lang="en-US" altLang="zh-CN" dirty="0">
                <a:latin typeface="新宋体"/>
                <a:ea typeface="新宋体"/>
              </a:rPr>
              <a:t>/dockerfly:20170227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393305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新宋体"/>
                <a:ea typeface="新宋体"/>
              </a:rPr>
              <a:t>docker</a:t>
            </a:r>
            <a:r>
              <a:rPr lang="en-US" altLang="zh-CN" dirty="0">
                <a:latin typeface="新宋体"/>
                <a:ea typeface="新宋体"/>
              </a:rPr>
              <a:t> run --name </a:t>
            </a:r>
            <a:r>
              <a:rPr lang="en-US" altLang="zh-CN" dirty="0" err="1">
                <a:latin typeface="新宋体"/>
                <a:ea typeface="新宋体"/>
              </a:rPr>
              <a:t>fei-mysql</a:t>
            </a:r>
            <a:r>
              <a:rPr lang="en-US" altLang="zh-CN" dirty="0">
                <a:latin typeface="新宋体"/>
                <a:ea typeface="新宋体"/>
              </a:rPr>
              <a:t> --restart=always -p 0.0.0.0:3306:3306 -v /</a:t>
            </a:r>
            <a:r>
              <a:rPr lang="en-US" altLang="zh-CN" dirty="0" err="1">
                <a:latin typeface="新宋体"/>
                <a:ea typeface="新宋体"/>
              </a:rPr>
              <a:t>var</a:t>
            </a:r>
            <a:r>
              <a:rPr lang="en-US" altLang="zh-CN" dirty="0">
                <a:latin typeface="新宋体"/>
                <a:ea typeface="新宋体"/>
              </a:rPr>
              <a:t>/lib/</a:t>
            </a:r>
            <a:r>
              <a:rPr lang="en-US" altLang="zh-CN" dirty="0" err="1">
                <a:latin typeface="新宋体"/>
                <a:ea typeface="新宋体"/>
              </a:rPr>
              <a:t>fei-mysql</a:t>
            </a:r>
            <a:r>
              <a:rPr lang="en-US" altLang="zh-CN" dirty="0">
                <a:latin typeface="新宋体"/>
                <a:ea typeface="新宋体"/>
              </a:rPr>
              <a:t>:/</a:t>
            </a:r>
            <a:r>
              <a:rPr lang="en-US" altLang="zh-CN" dirty="0" err="1">
                <a:latin typeface="新宋体"/>
                <a:ea typeface="新宋体"/>
              </a:rPr>
              <a:t>var</a:t>
            </a:r>
            <a:r>
              <a:rPr lang="en-US" altLang="zh-CN" dirty="0">
                <a:latin typeface="新宋体"/>
                <a:ea typeface="新宋体"/>
              </a:rPr>
              <a:t>/lib/</a:t>
            </a:r>
            <a:r>
              <a:rPr lang="en-US" altLang="zh-CN" dirty="0" err="1">
                <a:latin typeface="新宋体"/>
                <a:ea typeface="新宋体"/>
              </a:rPr>
              <a:t>mysql</a:t>
            </a:r>
            <a:r>
              <a:rPr lang="en-US" altLang="zh-CN" dirty="0">
                <a:latin typeface="新宋体"/>
                <a:ea typeface="新宋体"/>
              </a:rPr>
              <a:t> -e MYSQL_ROOT_PASSWORD=123456 -d mysql:8.0.1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4082" y="5013176"/>
            <a:ext cx="507703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新宋体"/>
                <a:ea typeface="新宋体"/>
              </a:rPr>
              <a:t>hub.docker.com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新宋体"/>
              <a:ea typeface="新宋体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27584" y="2708920"/>
            <a:ext cx="684076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27584" y="3861048"/>
            <a:ext cx="684076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58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>
                <a:latin typeface="新宋体"/>
                <a:ea typeface="新宋体"/>
              </a:rPr>
              <a:t>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2188022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新宋体"/>
                <a:ea typeface="新宋体"/>
              </a:rPr>
              <a:t>docker</a:t>
            </a:r>
            <a:r>
              <a:rPr lang="en-US" altLang="zh-CN" dirty="0">
                <a:latin typeface="新宋体"/>
                <a:ea typeface="新宋体"/>
              </a:rPr>
              <a:t> run -it --</a:t>
            </a:r>
            <a:r>
              <a:rPr lang="en-US" altLang="zh-CN" dirty="0" err="1">
                <a:latin typeface="新宋体"/>
                <a:ea typeface="新宋体"/>
              </a:rPr>
              <a:t>rm</a:t>
            </a:r>
            <a:r>
              <a:rPr lang="en-US" altLang="zh-CN" dirty="0">
                <a:latin typeface="新宋体"/>
                <a:ea typeface="新宋体"/>
              </a:rPr>
              <a:t> --name my-maven-project -v /root/.m2:/root/.m2 -v "$PWD":/</a:t>
            </a:r>
            <a:r>
              <a:rPr lang="en-US" altLang="zh-CN" dirty="0" err="1">
                <a:latin typeface="新宋体"/>
                <a:ea typeface="新宋体"/>
              </a:rPr>
              <a:t>usr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src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mymaven</a:t>
            </a:r>
            <a:r>
              <a:rPr lang="en-US" altLang="zh-CN" dirty="0">
                <a:latin typeface="新宋体"/>
                <a:ea typeface="新宋体"/>
              </a:rPr>
              <a:t> -w /</a:t>
            </a:r>
            <a:r>
              <a:rPr lang="en-US" altLang="zh-CN" dirty="0" err="1">
                <a:latin typeface="新宋体"/>
                <a:ea typeface="新宋体"/>
              </a:rPr>
              <a:t>usr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src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mymaven</a:t>
            </a:r>
            <a:r>
              <a:rPr lang="en-US" altLang="zh-CN" dirty="0">
                <a:latin typeface="新宋体"/>
                <a:ea typeface="新宋体"/>
              </a:rPr>
              <a:t> maven:3.5.0-jdk-8-alpine </a:t>
            </a:r>
            <a:r>
              <a:rPr lang="en-US" altLang="zh-CN" dirty="0" err="1">
                <a:latin typeface="新宋体"/>
                <a:ea typeface="新宋体"/>
              </a:rPr>
              <a:t>mvn</a:t>
            </a:r>
            <a:r>
              <a:rPr lang="en-US" altLang="zh-CN" dirty="0">
                <a:latin typeface="新宋体"/>
                <a:ea typeface="新宋体"/>
              </a:rPr>
              <a:t> clean install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3290208"/>
            <a:ext cx="748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新宋体"/>
                <a:ea typeface="新宋体"/>
              </a:rPr>
              <a:t>sudo</a:t>
            </a:r>
            <a:r>
              <a:rPr lang="en-US" altLang="zh-CN" dirty="0">
                <a:latin typeface="新宋体"/>
                <a:ea typeface="新宋体"/>
              </a:rPr>
              <a:t> </a:t>
            </a:r>
            <a:r>
              <a:rPr lang="en-US" altLang="zh-CN" dirty="0" err="1">
                <a:latin typeface="新宋体"/>
                <a:ea typeface="新宋体"/>
              </a:rPr>
              <a:t>docker</a:t>
            </a:r>
            <a:r>
              <a:rPr lang="en-US" altLang="zh-CN" dirty="0">
                <a:latin typeface="新宋体"/>
                <a:ea typeface="新宋体"/>
              </a:rPr>
              <a:t> run --detach \</a:t>
            </a:r>
          </a:p>
          <a:p>
            <a:r>
              <a:rPr lang="en-US" altLang="zh-CN" dirty="0">
                <a:latin typeface="新宋体"/>
                <a:ea typeface="新宋体"/>
              </a:rPr>
              <a:t>    --hostname gitlab.iciyun.com \</a:t>
            </a:r>
          </a:p>
          <a:p>
            <a:r>
              <a:rPr lang="en-US" altLang="zh-CN" dirty="0">
                <a:latin typeface="新宋体"/>
                <a:ea typeface="新宋体"/>
              </a:rPr>
              <a:t>    --publish 443:443 --publish 80:80 --publish 222:22 \</a:t>
            </a:r>
          </a:p>
          <a:p>
            <a:r>
              <a:rPr lang="en-US" altLang="zh-CN" dirty="0">
                <a:latin typeface="新宋体"/>
                <a:ea typeface="新宋体"/>
              </a:rPr>
              <a:t>    --name </a:t>
            </a:r>
            <a:r>
              <a:rPr lang="en-US" altLang="zh-CN" dirty="0" err="1">
                <a:latin typeface="新宋体"/>
                <a:ea typeface="新宋体"/>
              </a:rPr>
              <a:t>gitlab</a:t>
            </a:r>
            <a:r>
              <a:rPr lang="en-US" altLang="zh-CN" dirty="0">
                <a:latin typeface="新宋体"/>
                <a:ea typeface="新宋体"/>
              </a:rPr>
              <a:t> \</a:t>
            </a:r>
          </a:p>
          <a:p>
            <a:r>
              <a:rPr lang="en-US" altLang="zh-CN" dirty="0">
                <a:latin typeface="新宋体"/>
                <a:ea typeface="新宋体"/>
              </a:rPr>
              <a:t>    --restart always \</a:t>
            </a:r>
          </a:p>
          <a:p>
            <a:r>
              <a:rPr lang="en-US" altLang="zh-CN" dirty="0">
                <a:latin typeface="新宋体"/>
                <a:ea typeface="新宋体"/>
              </a:rPr>
              <a:t>    --volume /</a:t>
            </a:r>
            <a:r>
              <a:rPr lang="en-US" altLang="zh-CN" dirty="0" err="1">
                <a:latin typeface="新宋体"/>
                <a:ea typeface="新宋体"/>
              </a:rPr>
              <a:t>srv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gitlab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config</a:t>
            </a:r>
            <a:r>
              <a:rPr lang="en-US" altLang="zh-CN" dirty="0">
                <a:latin typeface="新宋体"/>
                <a:ea typeface="新宋体"/>
              </a:rPr>
              <a:t>:/</a:t>
            </a:r>
            <a:r>
              <a:rPr lang="en-US" altLang="zh-CN" dirty="0" err="1">
                <a:latin typeface="新宋体"/>
                <a:ea typeface="新宋体"/>
              </a:rPr>
              <a:t>etc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gitlab</a:t>
            </a:r>
            <a:r>
              <a:rPr lang="en-US" altLang="zh-CN" dirty="0">
                <a:latin typeface="新宋体"/>
                <a:ea typeface="新宋体"/>
              </a:rPr>
              <a:t> \</a:t>
            </a:r>
          </a:p>
          <a:p>
            <a:r>
              <a:rPr lang="en-US" altLang="zh-CN" dirty="0">
                <a:latin typeface="新宋体"/>
                <a:ea typeface="新宋体"/>
              </a:rPr>
              <a:t>    --volume /</a:t>
            </a:r>
            <a:r>
              <a:rPr lang="en-US" altLang="zh-CN" dirty="0" err="1">
                <a:latin typeface="新宋体"/>
                <a:ea typeface="新宋体"/>
              </a:rPr>
              <a:t>srv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gitlab</a:t>
            </a:r>
            <a:r>
              <a:rPr lang="en-US" altLang="zh-CN" dirty="0">
                <a:latin typeface="新宋体"/>
                <a:ea typeface="新宋体"/>
              </a:rPr>
              <a:t>/logs:/</a:t>
            </a:r>
            <a:r>
              <a:rPr lang="en-US" altLang="zh-CN" dirty="0" err="1">
                <a:latin typeface="新宋体"/>
                <a:ea typeface="新宋体"/>
              </a:rPr>
              <a:t>var</a:t>
            </a:r>
            <a:r>
              <a:rPr lang="en-US" altLang="zh-CN" dirty="0">
                <a:latin typeface="新宋体"/>
                <a:ea typeface="新宋体"/>
              </a:rPr>
              <a:t>/log/</a:t>
            </a:r>
            <a:r>
              <a:rPr lang="en-US" altLang="zh-CN" dirty="0" err="1">
                <a:latin typeface="新宋体"/>
                <a:ea typeface="新宋体"/>
              </a:rPr>
              <a:t>gitlab</a:t>
            </a:r>
            <a:r>
              <a:rPr lang="en-US" altLang="zh-CN" dirty="0">
                <a:latin typeface="新宋体"/>
                <a:ea typeface="新宋体"/>
              </a:rPr>
              <a:t> \</a:t>
            </a:r>
          </a:p>
          <a:p>
            <a:r>
              <a:rPr lang="en-US" altLang="zh-CN" dirty="0">
                <a:latin typeface="新宋体"/>
                <a:ea typeface="新宋体"/>
              </a:rPr>
              <a:t>    --volume /</a:t>
            </a:r>
            <a:r>
              <a:rPr lang="en-US" altLang="zh-CN" dirty="0" err="1">
                <a:latin typeface="新宋体"/>
                <a:ea typeface="新宋体"/>
              </a:rPr>
              <a:t>srv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gitlab</a:t>
            </a:r>
            <a:r>
              <a:rPr lang="en-US" altLang="zh-CN" dirty="0">
                <a:latin typeface="新宋体"/>
                <a:ea typeface="新宋体"/>
              </a:rPr>
              <a:t>/data:/</a:t>
            </a:r>
            <a:r>
              <a:rPr lang="en-US" altLang="zh-CN" dirty="0" err="1">
                <a:latin typeface="新宋体"/>
                <a:ea typeface="新宋体"/>
              </a:rPr>
              <a:t>var</a:t>
            </a:r>
            <a:r>
              <a:rPr lang="en-US" altLang="zh-CN" dirty="0">
                <a:latin typeface="新宋体"/>
                <a:ea typeface="新宋体"/>
              </a:rPr>
              <a:t>/opt/</a:t>
            </a:r>
            <a:r>
              <a:rPr lang="en-US" altLang="zh-CN" dirty="0" err="1">
                <a:latin typeface="新宋体"/>
                <a:ea typeface="新宋体"/>
              </a:rPr>
              <a:t>gitlab</a:t>
            </a:r>
            <a:r>
              <a:rPr lang="en-US" altLang="zh-CN" dirty="0">
                <a:latin typeface="新宋体"/>
                <a:ea typeface="新宋体"/>
              </a:rPr>
              <a:t> \</a:t>
            </a:r>
          </a:p>
          <a:p>
            <a:r>
              <a:rPr lang="en-US" altLang="zh-CN" dirty="0">
                <a:latin typeface="新宋体"/>
                <a:ea typeface="新宋体"/>
              </a:rPr>
              <a:t>    </a:t>
            </a:r>
            <a:r>
              <a:rPr lang="en-US" altLang="zh-CN" dirty="0" err="1">
                <a:latin typeface="新宋体"/>
                <a:ea typeface="新宋体"/>
              </a:rPr>
              <a:t>gitlab</a:t>
            </a:r>
            <a:r>
              <a:rPr lang="en-US" altLang="zh-CN" dirty="0">
                <a:latin typeface="新宋体"/>
                <a:ea typeface="新宋体"/>
              </a:rPr>
              <a:t>/</a:t>
            </a:r>
            <a:r>
              <a:rPr lang="en-US" altLang="zh-CN" dirty="0" err="1">
                <a:latin typeface="新宋体"/>
                <a:ea typeface="新宋体"/>
              </a:rPr>
              <a:t>gitlab-ce:latest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26876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新宋体"/>
                <a:ea typeface="新宋体"/>
              </a:rPr>
              <a:t>docker</a:t>
            </a:r>
            <a:r>
              <a:rPr lang="en-US" altLang="zh-CN" dirty="0">
                <a:latin typeface="新宋体"/>
                <a:ea typeface="新宋体"/>
              </a:rPr>
              <a:t> run -</a:t>
            </a:r>
            <a:r>
              <a:rPr lang="en-US" altLang="zh-CN" dirty="0" err="1">
                <a:latin typeface="新宋体"/>
                <a:ea typeface="新宋体"/>
              </a:rPr>
              <a:t>ti</a:t>
            </a:r>
            <a:r>
              <a:rPr lang="en-US" altLang="zh-CN" dirty="0">
                <a:latin typeface="新宋体"/>
                <a:ea typeface="新宋体"/>
              </a:rPr>
              <a:t> --</a:t>
            </a:r>
            <a:r>
              <a:rPr lang="en-US" altLang="zh-CN" dirty="0" err="1">
                <a:latin typeface="新宋体"/>
                <a:ea typeface="新宋体"/>
              </a:rPr>
              <a:t>rm</a:t>
            </a:r>
            <a:r>
              <a:rPr lang="en-US" altLang="zh-CN" dirty="0">
                <a:latin typeface="新宋体"/>
                <a:ea typeface="新宋体"/>
              </a:rPr>
              <a:t> -v ${HOME}:/root -v $(</a:t>
            </a:r>
            <a:r>
              <a:rPr lang="en-US" altLang="zh-CN" dirty="0" err="1">
                <a:latin typeface="新宋体"/>
                <a:ea typeface="新宋体"/>
              </a:rPr>
              <a:t>pwd</a:t>
            </a:r>
            <a:r>
              <a:rPr lang="en-US" altLang="zh-CN" dirty="0">
                <a:latin typeface="新宋体"/>
                <a:ea typeface="新宋体"/>
              </a:rPr>
              <a:t>):/</a:t>
            </a:r>
            <a:r>
              <a:rPr lang="en-US" altLang="zh-CN" dirty="0" err="1">
                <a:latin typeface="新宋体"/>
                <a:ea typeface="新宋体"/>
              </a:rPr>
              <a:t>git</a:t>
            </a:r>
            <a:r>
              <a:rPr lang="en-US" altLang="zh-CN" dirty="0">
                <a:latin typeface="新宋体"/>
                <a:ea typeface="新宋体"/>
              </a:rPr>
              <a:t> alpine/</a:t>
            </a:r>
            <a:r>
              <a:rPr lang="en-US" altLang="zh-CN" dirty="0" err="1">
                <a:latin typeface="新宋体"/>
                <a:ea typeface="新宋体"/>
              </a:rPr>
              <a:t>git</a:t>
            </a:r>
            <a:r>
              <a:rPr lang="en-US" altLang="zh-CN" dirty="0">
                <a:latin typeface="新宋体"/>
                <a:ea typeface="新宋体"/>
              </a:rPr>
              <a:t> clone https://github.com/alpine-docker/git.git</a:t>
            </a:r>
            <a:endParaRPr lang="zh-CN" altLang="en-US" dirty="0">
              <a:latin typeface="新宋体"/>
              <a:ea typeface="新宋体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27584" y="3211235"/>
            <a:ext cx="684076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7584" y="2059107"/>
            <a:ext cx="684076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79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en-US" altLang="zh-CN" sz="4000" b="1" dirty="0" err="1">
                <a:latin typeface="新宋体"/>
                <a:ea typeface="新宋体"/>
              </a:rPr>
              <a:t>DockerFile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9771795"/>
              </p:ext>
            </p:extLst>
          </p:nvPr>
        </p:nvGraphicFramePr>
        <p:xfrm>
          <a:off x="539552" y="983493"/>
          <a:ext cx="7992888" cy="560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2520280"/>
                <a:gridCol w="4176465"/>
              </a:tblGrid>
              <a:tr h="1758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197792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FROM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 </a:t>
                      </a:r>
                      <a:r>
                        <a:rPr lang="en-US" altLang="zh-CN" sz="1050" dirty="0" smtClean="0"/>
                        <a:t>FROM &lt;</a:t>
                      </a:r>
                      <a:r>
                        <a:rPr lang="zh-CN" altLang="en-US" sz="1050" dirty="0" smtClean="0"/>
                        <a:t> </a:t>
                      </a:r>
                      <a:r>
                        <a:rPr lang="en-US" altLang="zh-CN" sz="1050" dirty="0" smtClean="0"/>
                        <a:t>image&gt;:&lt;tag&gt;</a:t>
                      </a:r>
                    </a:p>
                    <a:p>
                      <a:r>
                        <a:rPr lang="en-US" altLang="zh-CN" sz="1050" dirty="0" smtClean="0"/>
                        <a:t>FROM &lt;image&gt;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第一条指令必须为 </a:t>
                      </a:r>
                      <a:r>
                        <a:rPr lang="en-US" altLang="zh-CN" sz="1050" dirty="0" smtClean="0"/>
                        <a:t>FROM </a:t>
                      </a:r>
                      <a:r>
                        <a:rPr lang="zh-CN" altLang="en-US" sz="1050" dirty="0" smtClean="0"/>
                        <a:t>指令。如果在同一个</a:t>
                      </a:r>
                      <a:r>
                        <a:rPr lang="en-US" altLang="zh-CN" sz="1050" dirty="0" err="1" smtClean="0"/>
                        <a:t>Dockerfile</a:t>
                      </a:r>
                      <a:r>
                        <a:rPr lang="zh-CN" altLang="en-US" sz="1050" dirty="0" smtClean="0"/>
                        <a:t>中创建多个镜像时，可以使用多个 </a:t>
                      </a:r>
                      <a:r>
                        <a:rPr lang="en-US" altLang="zh-CN" sz="1050" dirty="0" smtClean="0"/>
                        <a:t>FROM</a:t>
                      </a:r>
                      <a:r>
                        <a:rPr lang="zh-CN" altLang="en-US" sz="1050" dirty="0" smtClean="0"/>
                        <a:t>指令（每个镜像一次）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120873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MAINTAINER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MAINTAINER &lt;name&gt;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指定维护者信息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120873">
                <a:tc rowSpan="2"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RUN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RUN &lt;</a:t>
                      </a:r>
                      <a:r>
                        <a:rPr lang="en-US" altLang="zh-CN" sz="1050" smtClean="0"/>
                        <a:t>command&gt;</a:t>
                      </a:r>
                      <a:endParaRPr lang="en-US" altLang="zh-CN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将在</a:t>
                      </a:r>
                      <a:r>
                        <a:rPr lang="en-US" altLang="zh-CN" sz="1050" dirty="0" smtClean="0"/>
                        <a:t>shell</a:t>
                      </a:r>
                      <a:r>
                        <a:rPr lang="zh-CN" altLang="en-US" sz="1050" dirty="0" smtClean="0"/>
                        <a:t>终端中运行命令，即 </a:t>
                      </a:r>
                      <a:r>
                        <a:rPr lang="en-US" altLang="zh-CN" sz="1050" dirty="0" smtClean="0"/>
                        <a:t>/bin/</a:t>
                      </a:r>
                      <a:r>
                        <a:rPr lang="en-US" altLang="zh-CN" sz="1050" dirty="0" err="1" smtClean="0"/>
                        <a:t>sh</a:t>
                      </a:r>
                      <a:r>
                        <a:rPr lang="en-US" altLang="zh-CN" sz="1050" dirty="0" smtClean="0"/>
                        <a:t> -c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197792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smtClean="0"/>
                        <a:t>RUN ["executable", "param1", "param2"]</a:t>
                      </a:r>
                      <a:endParaRPr lang="zh-CN" altLang="en-US" sz="105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使用</a:t>
                      </a:r>
                      <a:r>
                        <a:rPr lang="en-US" altLang="zh-CN" sz="1050" dirty="0" smtClean="0"/>
                        <a:t>exec</a:t>
                      </a:r>
                      <a:r>
                        <a:rPr lang="zh-CN" altLang="en-US" sz="1050" dirty="0" smtClean="0"/>
                        <a:t>执行，用于其它终端</a:t>
                      </a:r>
                      <a:endParaRPr lang="en-US" altLang="zh-CN" sz="1050" dirty="0" smtClean="0"/>
                    </a:p>
                    <a:p>
                      <a:r>
                        <a:rPr lang="zh-CN" altLang="en-US" sz="1050" dirty="0" smtClean="0"/>
                        <a:t>如：</a:t>
                      </a:r>
                      <a:r>
                        <a:rPr lang="en-US" altLang="zh-CN" sz="1050" dirty="0" smtClean="0"/>
                        <a:t>RUN ["/bin/bash", "-c", "echo hello"]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120873">
                <a:tc rowSpan="3"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CMD </a:t>
                      </a:r>
                    </a:p>
                    <a:p>
                      <a:r>
                        <a:rPr lang="zh-CN" altLang="en-US" sz="1050" b="1" dirty="0" smtClean="0"/>
                        <a:t>每个</a:t>
                      </a:r>
                      <a:r>
                        <a:rPr lang="en-US" altLang="zh-CN" sz="1050" b="1" dirty="0" err="1" smtClean="0"/>
                        <a:t>DockerFile</a:t>
                      </a:r>
                      <a:r>
                        <a:rPr lang="zh-CN" altLang="en-US" sz="1050" b="1" dirty="0" smtClean="0"/>
                        <a:t>只能有一个</a:t>
                      </a:r>
                      <a:r>
                        <a:rPr lang="en-US" altLang="zh-CN" sz="1050" b="1" dirty="0" smtClean="0"/>
                        <a:t>CMD</a:t>
                      </a:r>
                      <a:r>
                        <a:rPr lang="zh-CN" altLang="en-US" sz="1050" b="1" dirty="0" smtClean="0"/>
                        <a:t>命令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CMD ["executable","param1","param2"]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使用</a:t>
                      </a:r>
                      <a:r>
                        <a:rPr lang="en-US" altLang="zh-CN" sz="1050" dirty="0" smtClean="0"/>
                        <a:t>exec</a:t>
                      </a:r>
                      <a:r>
                        <a:rPr lang="zh-CN" altLang="en-US" sz="1050" dirty="0" smtClean="0"/>
                        <a:t>执行，推荐方式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120873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CMD command param1 param2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在 </a:t>
                      </a:r>
                      <a:r>
                        <a:rPr lang="en-US" altLang="zh-CN" sz="1050" dirty="0" smtClean="0"/>
                        <a:t>/bin/</a:t>
                      </a:r>
                      <a:r>
                        <a:rPr lang="en-US" altLang="zh-CN" sz="1050" dirty="0" err="1" smtClean="0"/>
                        <a:t>sh</a:t>
                      </a:r>
                      <a:r>
                        <a:rPr lang="en-US" altLang="zh-CN" sz="1050" dirty="0" smtClean="0"/>
                        <a:t> </a:t>
                      </a:r>
                      <a:r>
                        <a:rPr lang="zh-CN" altLang="en-US" sz="1050" dirty="0" smtClean="0"/>
                        <a:t>中执行，提供给需要交互的应用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120873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CMD ["param1","param2"]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提供给 </a:t>
                      </a:r>
                      <a:r>
                        <a:rPr lang="en-US" altLang="zh-CN" sz="1050" dirty="0" smtClean="0"/>
                        <a:t>ENTRYPOINT </a:t>
                      </a:r>
                      <a:r>
                        <a:rPr lang="zh-CN" altLang="en-US" sz="1050" dirty="0" smtClean="0"/>
                        <a:t>的默认参数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120873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EXPOSE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EXPOSE &lt;port&gt; [&lt;port&gt;...]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Docker</a:t>
                      </a:r>
                      <a:r>
                        <a:rPr lang="zh-CN" altLang="en-US" sz="1050" dirty="0" smtClean="0"/>
                        <a:t>服务端暴露的端口号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120873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ENV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ENV &lt;key&gt; &lt;value&gt;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指定一个环境变量，容器运行时保持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197792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ADD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ADD &lt;</a:t>
                      </a:r>
                      <a:r>
                        <a:rPr lang="en-US" altLang="zh-CN" sz="1050" dirty="0" err="1" smtClean="0"/>
                        <a:t>src</a:t>
                      </a:r>
                      <a:r>
                        <a:rPr lang="en-US" altLang="zh-CN" sz="1050" dirty="0" smtClean="0"/>
                        <a:t>&gt; &lt;</a:t>
                      </a:r>
                      <a:r>
                        <a:rPr lang="en-US" altLang="zh-CN" sz="1050" dirty="0" err="1" smtClean="0"/>
                        <a:t>dest</a:t>
                      </a:r>
                      <a:r>
                        <a:rPr lang="en-US" altLang="zh-CN" sz="1050" dirty="0" smtClean="0"/>
                        <a:t>&gt;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复制</a:t>
                      </a:r>
                      <a:r>
                        <a:rPr lang="en-US" altLang="zh-CN" sz="1050" dirty="0" smtClean="0"/>
                        <a:t>&lt;</a:t>
                      </a:r>
                      <a:r>
                        <a:rPr lang="en-US" altLang="zh-CN" sz="1050" dirty="0" err="1" smtClean="0"/>
                        <a:t>src</a:t>
                      </a:r>
                      <a:r>
                        <a:rPr lang="en-US" altLang="zh-CN" sz="1050" dirty="0" smtClean="0"/>
                        <a:t>&gt;</a:t>
                      </a:r>
                      <a:r>
                        <a:rPr lang="zh-CN" altLang="en-US" sz="1050" dirty="0" smtClean="0"/>
                        <a:t>到容器中的</a:t>
                      </a:r>
                      <a:r>
                        <a:rPr lang="en-US" altLang="zh-CN" sz="1050" dirty="0" smtClean="0"/>
                        <a:t>&lt;</a:t>
                      </a:r>
                      <a:r>
                        <a:rPr lang="en-US" altLang="zh-CN" sz="1050" dirty="0" err="1" smtClean="0"/>
                        <a:t>dest</a:t>
                      </a:r>
                      <a:r>
                        <a:rPr lang="en-US" altLang="zh-CN" sz="1050" dirty="0" smtClean="0"/>
                        <a:t>&gt;</a:t>
                      </a:r>
                      <a:r>
                        <a:rPr lang="zh-CN" altLang="en-US" sz="1050" dirty="0" smtClean="0"/>
                        <a:t>，</a:t>
                      </a:r>
                      <a:r>
                        <a:rPr lang="en-US" altLang="zh-CN" sz="1050" dirty="0" smtClean="0"/>
                        <a:t>&lt;</a:t>
                      </a:r>
                      <a:r>
                        <a:rPr lang="en-US" altLang="zh-CN" sz="1050" dirty="0" err="1" smtClean="0"/>
                        <a:t>src</a:t>
                      </a:r>
                      <a:r>
                        <a:rPr lang="en-US" altLang="zh-CN" sz="1050" dirty="0" smtClean="0"/>
                        <a:t>&gt; </a:t>
                      </a:r>
                      <a:r>
                        <a:rPr lang="zh-CN" altLang="en-US" sz="1050" dirty="0" smtClean="0"/>
                        <a:t>可以是</a:t>
                      </a:r>
                      <a:r>
                        <a:rPr lang="en-US" altLang="zh-CN" sz="1050" dirty="0" err="1" smtClean="0"/>
                        <a:t>Dockerfile</a:t>
                      </a:r>
                      <a:r>
                        <a:rPr lang="zh-CN" altLang="en-US" sz="1050" dirty="0" smtClean="0"/>
                        <a:t>所在目录的相对路径，也可以是</a:t>
                      </a:r>
                      <a:r>
                        <a:rPr lang="en-US" altLang="zh-CN" sz="1050" dirty="0" smtClean="0"/>
                        <a:t>URL</a:t>
                      </a:r>
                      <a:r>
                        <a:rPr lang="zh-CN" altLang="en-US" sz="1050" dirty="0" smtClean="0"/>
                        <a:t>，还可以是</a:t>
                      </a:r>
                      <a:r>
                        <a:rPr lang="en-US" altLang="zh-CN" sz="1050" dirty="0" smtClean="0"/>
                        <a:t>tar</a:t>
                      </a:r>
                      <a:r>
                        <a:rPr lang="zh-CN" altLang="en-US" sz="1050" dirty="0" smtClean="0"/>
                        <a:t>文件</a:t>
                      </a:r>
                    </a:p>
                  </a:txBody>
                  <a:tcPr anchor="ctr"/>
                </a:tc>
              </a:tr>
              <a:tr h="120873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COPY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COPY &lt;</a:t>
                      </a:r>
                      <a:r>
                        <a:rPr lang="en-US" altLang="zh-CN" sz="1050" dirty="0" err="1" smtClean="0"/>
                        <a:t>src</a:t>
                      </a:r>
                      <a:r>
                        <a:rPr lang="en-US" altLang="zh-CN" sz="1050" dirty="0" smtClean="0"/>
                        <a:t>&gt; &lt;</a:t>
                      </a:r>
                      <a:r>
                        <a:rPr lang="en-US" altLang="zh-CN" sz="1050" dirty="0" err="1" smtClean="0"/>
                        <a:t>dest</a:t>
                      </a:r>
                      <a:r>
                        <a:rPr lang="en-US" altLang="zh-CN" sz="1050" dirty="0" smtClean="0"/>
                        <a:t>&gt;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复制本地主机的</a:t>
                      </a:r>
                      <a:r>
                        <a:rPr lang="en-US" altLang="zh-CN" sz="1050" dirty="0" smtClean="0"/>
                        <a:t>&lt;</a:t>
                      </a:r>
                      <a:r>
                        <a:rPr lang="en-US" altLang="zh-CN" sz="1050" dirty="0" err="1" smtClean="0"/>
                        <a:t>src</a:t>
                      </a:r>
                      <a:r>
                        <a:rPr lang="en-US" altLang="zh-CN" sz="1050" dirty="0" smtClean="0"/>
                        <a:t>&gt;</a:t>
                      </a:r>
                      <a:r>
                        <a:rPr lang="zh-CN" altLang="en-US" sz="1050" dirty="0" smtClean="0"/>
                        <a:t>到容器中的</a:t>
                      </a:r>
                      <a:r>
                        <a:rPr lang="en-US" altLang="zh-CN" sz="1050" dirty="0" smtClean="0"/>
                        <a:t>&lt;</a:t>
                      </a:r>
                      <a:r>
                        <a:rPr lang="en-US" altLang="zh-CN" sz="1050" dirty="0" err="1" smtClean="0"/>
                        <a:t>dest</a:t>
                      </a:r>
                      <a:r>
                        <a:rPr lang="en-US" altLang="zh-CN" sz="1050" dirty="0" smtClean="0"/>
                        <a:t>&gt;</a:t>
                      </a:r>
                      <a:endParaRPr lang="zh-CN" altLang="en-US" sz="1050" dirty="0" smtClean="0"/>
                    </a:p>
                  </a:txBody>
                  <a:tcPr anchor="ctr"/>
                </a:tc>
              </a:tr>
              <a:tr h="197792">
                <a:tc rowSpan="2"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ENTRYPOINT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 smtClean="0"/>
                        <a:t>只能有一个</a:t>
                      </a:r>
                      <a:r>
                        <a:rPr lang="en-US" altLang="zh-CN" sz="1050" b="1" dirty="0" smtClean="0"/>
                        <a:t>ENTRYPOINT</a:t>
                      </a:r>
                      <a:r>
                        <a:rPr lang="zh-CN" altLang="en-US" sz="1050" b="1" dirty="0" smtClean="0"/>
                        <a:t>命令</a:t>
                      </a:r>
                    </a:p>
                    <a:p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ENTRYPOINT ["executable", "param1", "param2"]</a:t>
                      </a:r>
                      <a:endParaRPr lang="zh-CN" altLang="en-US" sz="105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配置容器启动后执行的命令，不可被</a:t>
                      </a:r>
                      <a:r>
                        <a:rPr lang="en-US" altLang="zh-CN" sz="1050" dirty="0" err="1" smtClean="0"/>
                        <a:t>docker</a:t>
                      </a:r>
                      <a:r>
                        <a:rPr lang="en-US" altLang="zh-CN" sz="1050" dirty="0" smtClean="0"/>
                        <a:t> run </a:t>
                      </a:r>
                      <a:r>
                        <a:rPr lang="zh-CN" altLang="en-US" sz="1050" dirty="0" smtClean="0"/>
                        <a:t>参数覆盖</a:t>
                      </a:r>
                    </a:p>
                  </a:txBody>
                  <a:tcPr anchor="ctr"/>
                </a:tc>
              </a:tr>
              <a:tr h="197792">
                <a:tc v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ENTRYPOINT command param1 param2 (shell</a:t>
                      </a:r>
                      <a:r>
                        <a:rPr lang="zh-CN" altLang="en-US" sz="1050" dirty="0" smtClean="0"/>
                        <a:t>中执行</a:t>
                      </a:r>
                      <a:r>
                        <a:rPr lang="en-US" altLang="zh-CN" sz="1050" dirty="0" smtClean="0"/>
                        <a:t>)</a:t>
                      </a:r>
                      <a:endParaRPr lang="zh-CN" altLang="en-US" sz="10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 anchor="ctr"/>
                </a:tc>
              </a:tr>
              <a:tr h="120873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VOLUME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VOLUME ["/data"]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创建一个可以从本地主机或其他容器挂载的挂载点</a:t>
                      </a:r>
                    </a:p>
                  </a:txBody>
                  <a:tcPr anchor="ctr"/>
                </a:tc>
              </a:tr>
              <a:tr h="120873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USER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USER daemon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指定运行容器时的用户名和</a:t>
                      </a:r>
                      <a:r>
                        <a:rPr lang="en-US" altLang="zh-CN" sz="1050" dirty="0" smtClean="0"/>
                        <a:t>UID</a:t>
                      </a:r>
                      <a:r>
                        <a:rPr lang="zh-CN" altLang="en-US" sz="1050" dirty="0" smtClean="0"/>
                        <a:t>，后续的</a:t>
                      </a:r>
                      <a:r>
                        <a:rPr lang="en-US" altLang="zh-CN" sz="1050" dirty="0" smtClean="0"/>
                        <a:t>RUN</a:t>
                      </a:r>
                      <a:r>
                        <a:rPr lang="zh-CN" altLang="en-US" sz="1050" dirty="0" smtClean="0"/>
                        <a:t>也使用指定用户</a:t>
                      </a:r>
                    </a:p>
                  </a:txBody>
                  <a:tcPr anchor="ctr"/>
                </a:tc>
              </a:tr>
              <a:tr h="120873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WORKDIR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WORKDIR /path/to/</a:t>
                      </a:r>
                      <a:r>
                        <a:rPr lang="en-US" altLang="zh-CN" sz="1050" dirty="0" err="1" smtClean="0"/>
                        <a:t>workdir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为后续的</a:t>
                      </a:r>
                      <a:r>
                        <a:rPr lang="en-US" altLang="zh-CN" sz="1050" dirty="0" smtClean="0"/>
                        <a:t>RUN, CMD, ENTRYPOINT</a:t>
                      </a:r>
                      <a:r>
                        <a:rPr lang="zh-CN" altLang="en-US" sz="1050" dirty="0" smtClean="0"/>
                        <a:t>指定配置工作目录</a:t>
                      </a:r>
                    </a:p>
                  </a:txBody>
                  <a:tcPr anchor="ctr"/>
                </a:tc>
              </a:tr>
              <a:tr h="120873">
                <a:tc>
                  <a:txBody>
                    <a:bodyPr/>
                    <a:lstStyle/>
                    <a:p>
                      <a:r>
                        <a:rPr lang="en-US" altLang="zh-CN" sz="1050" b="1" dirty="0" smtClean="0"/>
                        <a:t>ONBUILD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ONBUILD [INSTRUCTION]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配置当所创建的镜像作为其它新创建镜像的基础镜像时，所执行的操作指令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33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en-US" altLang="zh-CN" sz="4000" b="1" dirty="0" err="1">
                <a:latin typeface="新宋体"/>
                <a:ea typeface="新宋体"/>
              </a:rPr>
              <a:t>DockerFile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33709" cy="527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90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en-US" altLang="zh-CN" sz="4000" b="1" dirty="0" err="1">
                <a:latin typeface="新宋体"/>
                <a:ea typeface="新宋体"/>
              </a:rPr>
              <a:t>DockerFile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26742"/>
            <a:ext cx="7776864" cy="501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4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003548"/>
              </a:gs>
              <a:gs pos="0">
                <a:srgbClr val="00B0F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27" name="Picture 3" descr="E:\卡拉赞\GUANX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83"/>
          <a:stretch>
            <a:fillRect/>
          </a:stretch>
        </p:blipFill>
        <p:spPr bwMode="auto">
          <a:xfrm>
            <a:off x="396107" y="390526"/>
            <a:ext cx="8257770" cy="587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6"/>
          <p:cNvSpPr/>
          <p:nvPr/>
        </p:nvSpPr>
        <p:spPr>
          <a:xfrm flipH="1">
            <a:off x="383092" y="5081963"/>
            <a:ext cx="8270672" cy="1444250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solidFill>
            <a:srgbClr val="1D4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9" name="Oval 6"/>
          <p:cNvSpPr/>
          <p:nvPr/>
        </p:nvSpPr>
        <p:spPr>
          <a:xfrm flipH="1">
            <a:off x="884043" y="4883287"/>
            <a:ext cx="8270672" cy="1442321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FFCC">
                  <a:lumMod val="82000"/>
                </a:srgb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30" name="Oval 6"/>
          <p:cNvSpPr/>
          <p:nvPr/>
        </p:nvSpPr>
        <p:spPr>
          <a:xfrm flipH="1">
            <a:off x="884043" y="5420803"/>
            <a:ext cx="8270672" cy="1442321"/>
          </a:xfrm>
          <a:custGeom>
            <a:avLst/>
            <a:gdLst/>
            <a:ahLst/>
            <a:cxnLst/>
            <a:rect l="l" t="t" r="r" b="b"/>
            <a:pathLst>
              <a:path w="9157855" h="1267817">
                <a:moveTo>
                  <a:pt x="1866041" y="1"/>
                </a:moveTo>
                <a:cubicBezTo>
                  <a:pt x="2876821" y="107"/>
                  <a:pt x="3921269" y="40191"/>
                  <a:pt x="4675909" y="68766"/>
                </a:cubicBezTo>
                <a:cubicBezTo>
                  <a:pt x="6032355" y="120129"/>
                  <a:pt x="7825969" y="458497"/>
                  <a:pt x="9157855" y="727429"/>
                </a:cubicBezTo>
                <a:lnTo>
                  <a:pt x="9157855" y="948978"/>
                </a:lnTo>
                <a:cubicBezTo>
                  <a:pt x="7774003" y="620971"/>
                  <a:pt x="6213223" y="594176"/>
                  <a:pt x="4762500" y="640266"/>
                </a:cubicBezTo>
                <a:cubicBezTo>
                  <a:pt x="3423312" y="682813"/>
                  <a:pt x="1363266" y="924591"/>
                  <a:pt x="0" y="1267817"/>
                </a:cubicBezTo>
                <a:lnTo>
                  <a:pt x="0" y="67713"/>
                </a:lnTo>
                <a:cubicBezTo>
                  <a:pt x="545073" y="17313"/>
                  <a:pt x="1198208" y="-69"/>
                  <a:pt x="1866041" y="1"/>
                </a:cubicBezTo>
                <a:close/>
              </a:path>
            </a:pathLst>
          </a:custGeom>
          <a:gradFill flip="none" rotWithShape="1">
            <a:gsLst>
              <a:gs pos="76000">
                <a:srgbClr val="0070C0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31" name="五角星 30"/>
          <p:cNvSpPr/>
          <p:nvPr/>
        </p:nvSpPr>
        <p:spPr>
          <a:xfrm rot="19800000">
            <a:off x="4498311" y="2410496"/>
            <a:ext cx="2405649" cy="323558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五角星 5"/>
          <p:cNvSpPr/>
          <p:nvPr/>
        </p:nvSpPr>
        <p:spPr>
          <a:xfrm rot="19800000">
            <a:off x="4540340" y="3314798"/>
            <a:ext cx="1690262" cy="227532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五角星 32"/>
          <p:cNvSpPr/>
          <p:nvPr/>
        </p:nvSpPr>
        <p:spPr>
          <a:xfrm rot="19800000">
            <a:off x="3032680" y="2871955"/>
            <a:ext cx="1415003" cy="190124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五角星 5"/>
          <p:cNvSpPr/>
          <p:nvPr/>
        </p:nvSpPr>
        <p:spPr>
          <a:xfrm rot="19800000">
            <a:off x="2890208" y="3565575"/>
            <a:ext cx="993513" cy="133819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五角星 5"/>
          <p:cNvSpPr/>
          <p:nvPr/>
        </p:nvSpPr>
        <p:spPr>
          <a:xfrm rot="19800000">
            <a:off x="3778603" y="4652597"/>
            <a:ext cx="1145480" cy="1542590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五角星 35"/>
          <p:cNvSpPr/>
          <p:nvPr/>
        </p:nvSpPr>
        <p:spPr>
          <a:xfrm rot="19800000">
            <a:off x="6878091" y="2270333"/>
            <a:ext cx="1195657" cy="160622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五角星 5"/>
          <p:cNvSpPr/>
          <p:nvPr/>
        </p:nvSpPr>
        <p:spPr>
          <a:xfrm rot="19800000">
            <a:off x="7472688" y="1725621"/>
            <a:ext cx="547651" cy="73658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五角星 37"/>
          <p:cNvSpPr/>
          <p:nvPr/>
        </p:nvSpPr>
        <p:spPr>
          <a:xfrm rot="19800000">
            <a:off x="2668282" y="5337166"/>
            <a:ext cx="746927" cy="1004611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五角星 5"/>
          <p:cNvSpPr/>
          <p:nvPr/>
        </p:nvSpPr>
        <p:spPr>
          <a:xfrm rot="19800000">
            <a:off x="7118115" y="3322688"/>
            <a:ext cx="993514" cy="1338197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1305260" y="1033744"/>
            <a:ext cx="5118348" cy="2390079"/>
            <a:chOff x="444658" y="95542"/>
            <a:chExt cx="5668808" cy="1966919"/>
          </a:xfrm>
        </p:grpSpPr>
        <p:sp>
          <p:nvSpPr>
            <p:cNvPr id="41" name="TextBox 7"/>
            <p:cNvSpPr txBox="1">
              <a:spLocks noChangeArrowheads="1"/>
            </p:cNvSpPr>
            <p:nvPr/>
          </p:nvSpPr>
          <p:spPr bwMode="auto">
            <a:xfrm>
              <a:off x="444658" y="95542"/>
              <a:ext cx="204598" cy="1405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0500">
                <a:solidFill>
                  <a:schemeClr val="bg1"/>
                </a:solidFill>
                <a:latin typeface="方正超粗黑简体"/>
                <a:ea typeface="方正超粗黑简体"/>
                <a:cs typeface="方正超粗黑简体"/>
              </a:endParaRPr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464188" y="1416584"/>
              <a:ext cx="3867888" cy="645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500" dirty="0">
                  <a:solidFill>
                    <a:schemeClr val="bg1"/>
                  </a:solidFill>
                  <a:latin typeface="Calibri" panose="020F0502020204030204" pitchFamily="34" charset="0"/>
                </a:rPr>
                <a:t>THANK     YOU</a:t>
              </a:r>
            </a:p>
          </p:txBody>
        </p:sp>
        <p:sp>
          <p:nvSpPr>
            <p:cNvPr id="43" name="TextBox 30"/>
            <p:cNvSpPr txBox="1">
              <a:spLocks noChangeArrowheads="1"/>
            </p:cNvSpPr>
            <p:nvPr/>
          </p:nvSpPr>
          <p:spPr bwMode="auto">
            <a:xfrm>
              <a:off x="4391612" y="1148965"/>
              <a:ext cx="1721854" cy="45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solidFill>
                    <a:schemeClr val="bg1"/>
                  </a:solidFill>
                  <a:latin typeface="Calibri" panose="020F0502020204030204" pitchFamily="34" charset="0"/>
                </a:rPr>
                <a:t>SUCCESS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093476" y="433541"/>
              <a:ext cx="117499" cy="156938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5" name="Freeform 16"/>
          <p:cNvSpPr>
            <a:spLocks/>
          </p:cNvSpPr>
          <p:nvPr/>
        </p:nvSpPr>
        <p:spPr bwMode="auto">
          <a:xfrm>
            <a:off x="2215651" y="5473097"/>
            <a:ext cx="1530056" cy="6004530"/>
          </a:xfrm>
          <a:custGeom>
            <a:avLst/>
            <a:gdLst>
              <a:gd name="T0" fmla="*/ 2147483646 w 871"/>
              <a:gd name="T1" fmla="*/ 2147483646 h 2564"/>
              <a:gd name="T2" fmla="*/ 2147483646 w 871"/>
              <a:gd name="T3" fmla="*/ 2147483646 h 2564"/>
              <a:gd name="T4" fmla="*/ 2147483646 w 871"/>
              <a:gd name="T5" fmla="*/ 2147483646 h 2564"/>
              <a:gd name="T6" fmla="*/ 2147483646 w 871"/>
              <a:gd name="T7" fmla="*/ 2147483646 h 2564"/>
              <a:gd name="T8" fmla="*/ 2147483646 w 871"/>
              <a:gd name="T9" fmla="*/ 2147483646 h 2564"/>
              <a:gd name="T10" fmla="*/ 2147483646 w 871"/>
              <a:gd name="T11" fmla="*/ 2147483646 h 2564"/>
              <a:gd name="T12" fmla="*/ 2147483646 w 871"/>
              <a:gd name="T13" fmla="*/ 2147483646 h 2564"/>
              <a:gd name="T14" fmla="*/ 2147483646 w 871"/>
              <a:gd name="T15" fmla="*/ 2147483646 h 2564"/>
              <a:gd name="T16" fmla="*/ 2147483646 w 871"/>
              <a:gd name="T17" fmla="*/ 2147483646 h 2564"/>
              <a:gd name="T18" fmla="*/ 2147483646 w 871"/>
              <a:gd name="T19" fmla="*/ 2147483646 h 2564"/>
              <a:gd name="T20" fmla="*/ 2147483646 w 871"/>
              <a:gd name="T21" fmla="*/ 2147483646 h 2564"/>
              <a:gd name="T22" fmla="*/ 2147483646 w 871"/>
              <a:gd name="T23" fmla="*/ 2147483646 h 2564"/>
              <a:gd name="T24" fmla="*/ 2147483646 w 871"/>
              <a:gd name="T25" fmla="*/ 2147483646 h 2564"/>
              <a:gd name="T26" fmla="*/ 2147483646 w 871"/>
              <a:gd name="T27" fmla="*/ 2147483646 h 2564"/>
              <a:gd name="T28" fmla="*/ 2147483646 w 871"/>
              <a:gd name="T29" fmla="*/ 2147483646 h 2564"/>
              <a:gd name="T30" fmla="*/ 2147483646 w 871"/>
              <a:gd name="T31" fmla="*/ 2147483646 h 2564"/>
              <a:gd name="T32" fmla="*/ 2147483646 w 871"/>
              <a:gd name="T33" fmla="*/ 2147483646 h 2564"/>
              <a:gd name="T34" fmla="*/ 2147483646 w 871"/>
              <a:gd name="T35" fmla="*/ 2147483646 h 25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71"/>
              <a:gd name="T55" fmla="*/ 0 h 2564"/>
              <a:gd name="T56" fmla="*/ 871 w 871"/>
              <a:gd name="T57" fmla="*/ 2564 h 256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71" h="2564">
                <a:moveTo>
                  <a:pt x="557" y="2564"/>
                </a:moveTo>
                <a:cubicBezTo>
                  <a:pt x="551" y="2198"/>
                  <a:pt x="551" y="2198"/>
                  <a:pt x="551" y="2198"/>
                </a:cubicBezTo>
                <a:cubicBezTo>
                  <a:pt x="531" y="2008"/>
                  <a:pt x="603" y="1684"/>
                  <a:pt x="603" y="1684"/>
                </a:cubicBezTo>
                <a:cubicBezTo>
                  <a:pt x="625" y="1564"/>
                  <a:pt x="591" y="1430"/>
                  <a:pt x="591" y="1430"/>
                </a:cubicBezTo>
                <a:cubicBezTo>
                  <a:pt x="619" y="1368"/>
                  <a:pt x="643" y="1210"/>
                  <a:pt x="643" y="1210"/>
                </a:cubicBezTo>
                <a:cubicBezTo>
                  <a:pt x="669" y="1256"/>
                  <a:pt x="789" y="1094"/>
                  <a:pt x="789" y="1094"/>
                </a:cubicBezTo>
                <a:cubicBezTo>
                  <a:pt x="839" y="1048"/>
                  <a:pt x="817" y="988"/>
                  <a:pt x="817" y="988"/>
                </a:cubicBezTo>
                <a:cubicBezTo>
                  <a:pt x="871" y="932"/>
                  <a:pt x="841" y="822"/>
                  <a:pt x="841" y="822"/>
                </a:cubicBezTo>
                <a:cubicBezTo>
                  <a:pt x="859" y="796"/>
                  <a:pt x="853" y="734"/>
                  <a:pt x="853" y="734"/>
                </a:cubicBezTo>
                <a:cubicBezTo>
                  <a:pt x="851" y="634"/>
                  <a:pt x="779" y="478"/>
                  <a:pt x="779" y="478"/>
                </a:cubicBezTo>
                <a:cubicBezTo>
                  <a:pt x="788" y="426"/>
                  <a:pt x="788" y="426"/>
                  <a:pt x="788" y="426"/>
                </a:cubicBezTo>
                <a:cubicBezTo>
                  <a:pt x="782" y="333"/>
                  <a:pt x="619" y="164"/>
                  <a:pt x="619" y="164"/>
                </a:cubicBezTo>
                <a:cubicBezTo>
                  <a:pt x="531" y="0"/>
                  <a:pt x="406" y="164"/>
                  <a:pt x="406" y="164"/>
                </a:cubicBezTo>
                <a:cubicBezTo>
                  <a:pt x="335" y="257"/>
                  <a:pt x="74" y="448"/>
                  <a:pt x="74" y="448"/>
                </a:cubicBezTo>
                <a:cubicBezTo>
                  <a:pt x="0" y="491"/>
                  <a:pt x="24" y="562"/>
                  <a:pt x="24" y="562"/>
                </a:cubicBezTo>
                <a:cubicBezTo>
                  <a:pt x="31" y="748"/>
                  <a:pt x="86" y="1430"/>
                  <a:pt x="86" y="1430"/>
                </a:cubicBezTo>
                <a:cubicBezTo>
                  <a:pt x="159" y="2014"/>
                  <a:pt x="2" y="2548"/>
                  <a:pt x="2" y="2548"/>
                </a:cubicBezTo>
                <a:lnTo>
                  <a:pt x="557" y="256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46" name="Freeform 8"/>
          <p:cNvSpPr>
            <a:spLocks/>
          </p:cNvSpPr>
          <p:nvPr/>
        </p:nvSpPr>
        <p:spPr bwMode="auto">
          <a:xfrm flipH="1">
            <a:off x="-2283465" y="3239229"/>
            <a:ext cx="5001973" cy="2574196"/>
          </a:xfrm>
          <a:custGeom>
            <a:avLst/>
            <a:gdLst>
              <a:gd name="T0" fmla="*/ 2147483646 w 1205"/>
              <a:gd name="T1" fmla="*/ 2147483646 h 461"/>
              <a:gd name="T2" fmla="*/ 2147483646 w 1205"/>
              <a:gd name="T3" fmla="*/ 2147483646 h 461"/>
              <a:gd name="T4" fmla="*/ 2147483646 w 1205"/>
              <a:gd name="T5" fmla="*/ 2147483646 h 461"/>
              <a:gd name="T6" fmla="*/ 2147483646 w 1205"/>
              <a:gd name="T7" fmla="*/ 2147483646 h 461"/>
              <a:gd name="T8" fmla="*/ 2147483646 w 1205"/>
              <a:gd name="T9" fmla="*/ 2147483646 h 461"/>
              <a:gd name="T10" fmla="*/ 2147483646 w 1205"/>
              <a:gd name="T11" fmla="*/ 2147483646 h 461"/>
              <a:gd name="T12" fmla="*/ 2147483646 w 1205"/>
              <a:gd name="T13" fmla="*/ 2147483646 h 461"/>
              <a:gd name="T14" fmla="*/ 2147483646 w 1205"/>
              <a:gd name="T15" fmla="*/ 2147483646 h 461"/>
              <a:gd name="T16" fmla="*/ 2147483646 w 1205"/>
              <a:gd name="T17" fmla="*/ 2147483646 h 461"/>
              <a:gd name="T18" fmla="*/ 2147483646 w 1205"/>
              <a:gd name="T19" fmla="*/ 2147483646 h 461"/>
              <a:gd name="T20" fmla="*/ 2147483646 w 1205"/>
              <a:gd name="T21" fmla="*/ 2147483646 h 461"/>
              <a:gd name="T22" fmla="*/ 2147483646 w 1205"/>
              <a:gd name="T23" fmla="*/ 2147483646 h 461"/>
              <a:gd name="T24" fmla="*/ 2147483646 w 1205"/>
              <a:gd name="T25" fmla="*/ 2147483646 h 461"/>
              <a:gd name="T26" fmla="*/ 2147483646 w 1205"/>
              <a:gd name="T27" fmla="*/ 2147483646 h 461"/>
              <a:gd name="T28" fmla="*/ 2147483646 w 1205"/>
              <a:gd name="T29" fmla="*/ 2147483646 h 461"/>
              <a:gd name="T30" fmla="*/ 2147483646 w 1205"/>
              <a:gd name="T31" fmla="*/ 2147483646 h 461"/>
              <a:gd name="T32" fmla="*/ 2147483646 w 1205"/>
              <a:gd name="T33" fmla="*/ 2147483646 h 461"/>
              <a:gd name="T34" fmla="*/ 2147483646 w 1205"/>
              <a:gd name="T35" fmla="*/ 2147483646 h 461"/>
              <a:gd name="T36" fmla="*/ 2147483646 w 1205"/>
              <a:gd name="T37" fmla="*/ 2147483646 h 461"/>
              <a:gd name="T38" fmla="*/ 2147483646 w 1205"/>
              <a:gd name="T39" fmla="*/ 2147483646 h 461"/>
              <a:gd name="T40" fmla="*/ 2147483646 w 1205"/>
              <a:gd name="T41" fmla="*/ 2147483646 h 461"/>
              <a:gd name="T42" fmla="*/ 2147483646 w 1205"/>
              <a:gd name="T43" fmla="*/ 2147483646 h 461"/>
              <a:gd name="T44" fmla="*/ 2147483646 w 1205"/>
              <a:gd name="T45" fmla="*/ 2147483646 h 461"/>
              <a:gd name="T46" fmla="*/ 2147483646 w 1205"/>
              <a:gd name="T47" fmla="*/ 2147483646 h 46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05"/>
              <a:gd name="T73" fmla="*/ 0 h 461"/>
              <a:gd name="T74" fmla="*/ 1205 w 1205"/>
              <a:gd name="T75" fmla="*/ 461 h 46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05" h="461">
                <a:moveTo>
                  <a:pt x="159" y="204"/>
                </a:moveTo>
                <a:cubicBezTo>
                  <a:pt x="160" y="196"/>
                  <a:pt x="160" y="196"/>
                  <a:pt x="160" y="196"/>
                </a:cubicBezTo>
                <a:cubicBezTo>
                  <a:pt x="130" y="160"/>
                  <a:pt x="130" y="160"/>
                  <a:pt x="130" y="160"/>
                </a:cubicBezTo>
                <a:cubicBezTo>
                  <a:pt x="113" y="150"/>
                  <a:pt x="59" y="96"/>
                  <a:pt x="59" y="96"/>
                </a:cubicBezTo>
                <a:cubicBezTo>
                  <a:pt x="0" y="40"/>
                  <a:pt x="29" y="9"/>
                  <a:pt x="29" y="9"/>
                </a:cubicBezTo>
                <a:cubicBezTo>
                  <a:pt x="36" y="0"/>
                  <a:pt x="62" y="33"/>
                  <a:pt x="62" y="33"/>
                </a:cubicBezTo>
                <a:cubicBezTo>
                  <a:pt x="71" y="50"/>
                  <a:pt x="139" y="97"/>
                  <a:pt x="139" y="97"/>
                </a:cubicBezTo>
                <a:cubicBezTo>
                  <a:pt x="158" y="108"/>
                  <a:pt x="172" y="116"/>
                  <a:pt x="172" y="116"/>
                </a:cubicBezTo>
                <a:cubicBezTo>
                  <a:pt x="199" y="148"/>
                  <a:pt x="231" y="171"/>
                  <a:pt x="231" y="171"/>
                </a:cubicBezTo>
                <a:cubicBezTo>
                  <a:pt x="231" y="171"/>
                  <a:pt x="261" y="159"/>
                  <a:pt x="279" y="156"/>
                </a:cubicBezTo>
                <a:cubicBezTo>
                  <a:pt x="296" y="153"/>
                  <a:pt x="325" y="162"/>
                  <a:pt x="325" y="162"/>
                </a:cubicBezTo>
                <a:cubicBezTo>
                  <a:pt x="349" y="138"/>
                  <a:pt x="370" y="162"/>
                  <a:pt x="370" y="162"/>
                </a:cubicBezTo>
                <a:cubicBezTo>
                  <a:pt x="404" y="205"/>
                  <a:pt x="521" y="296"/>
                  <a:pt x="521" y="296"/>
                </a:cubicBezTo>
                <a:cubicBezTo>
                  <a:pt x="549" y="263"/>
                  <a:pt x="571" y="278"/>
                  <a:pt x="571" y="278"/>
                </a:cubicBezTo>
                <a:cubicBezTo>
                  <a:pt x="608" y="291"/>
                  <a:pt x="684" y="278"/>
                  <a:pt x="684" y="278"/>
                </a:cubicBezTo>
                <a:cubicBezTo>
                  <a:pt x="1091" y="205"/>
                  <a:pt x="1205" y="176"/>
                  <a:pt x="1205" y="176"/>
                </a:cubicBezTo>
                <a:cubicBezTo>
                  <a:pt x="1205" y="435"/>
                  <a:pt x="1205" y="435"/>
                  <a:pt x="1205" y="435"/>
                </a:cubicBezTo>
                <a:cubicBezTo>
                  <a:pt x="1049" y="461"/>
                  <a:pt x="735" y="437"/>
                  <a:pt x="735" y="437"/>
                </a:cubicBezTo>
                <a:cubicBezTo>
                  <a:pt x="655" y="430"/>
                  <a:pt x="606" y="438"/>
                  <a:pt x="606" y="438"/>
                </a:cubicBezTo>
                <a:cubicBezTo>
                  <a:pt x="519" y="451"/>
                  <a:pt x="399" y="445"/>
                  <a:pt x="399" y="445"/>
                </a:cubicBezTo>
                <a:cubicBezTo>
                  <a:pt x="366" y="435"/>
                  <a:pt x="309" y="437"/>
                  <a:pt x="309" y="437"/>
                </a:cubicBezTo>
                <a:cubicBezTo>
                  <a:pt x="279" y="424"/>
                  <a:pt x="230" y="397"/>
                  <a:pt x="230" y="397"/>
                </a:cubicBezTo>
                <a:cubicBezTo>
                  <a:pt x="148" y="351"/>
                  <a:pt x="168" y="266"/>
                  <a:pt x="168" y="266"/>
                </a:cubicBezTo>
                <a:cubicBezTo>
                  <a:pt x="168" y="266"/>
                  <a:pt x="184" y="252"/>
                  <a:pt x="159" y="20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47" name="Freeform 14"/>
          <p:cNvSpPr>
            <a:spLocks/>
          </p:cNvSpPr>
          <p:nvPr/>
        </p:nvSpPr>
        <p:spPr bwMode="auto">
          <a:xfrm rot="6300000" flipH="1">
            <a:off x="5731696" y="-362741"/>
            <a:ext cx="6719907" cy="2060141"/>
          </a:xfrm>
          <a:custGeom>
            <a:avLst/>
            <a:gdLst>
              <a:gd name="T0" fmla="*/ 2147483646 w 1268"/>
              <a:gd name="T1" fmla="*/ 2147483646 h 523"/>
              <a:gd name="T2" fmla="*/ 2147483646 w 1268"/>
              <a:gd name="T3" fmla="*/ 2147483646 h 523"/>
              <a:gd name="T4" fmla="*/ 2147483646 w 1268"/>
              <a:gd name="T5" fmla="*/ 2147483646 h 523"/>
              <a:gd name="T6" fmla="*/ 2147483646 w 1268"/>
              <a:gd name="T7" fmla="*/ 2147483646 h 523"/>
              <a:gd name="T8" fmla="*/ 2147483646 w 1268"/>
              <a:gd name="T9" fmla="*/ 2147483646 h 523"/>
              <a:gd name="T10" fmla="*/ 2147483646 w 1268"/>
              <a:gd name="T11" fmla="*/ 2147483646 h 523"/>
              <a:gd name="T12" fmla="*/ 2147483646 w 1268"/>
              <a:gd name="T13" fmla="*/ 2147483646 h 523"/>
              <a:gd name="T14" fmla="*/ 2147483646 w 1268"/>
              <a:gd name="T15" fmla="*/ 2147483646 h 523"/>
              <a:gd name="T16" fmla="*/ 0 w 1268"/>
              <a:gd name="T17" fmla="*/ 2147483646 h 523"/>
              <a:gd name="T18" fmla="*/ 2147483646 w 1268"/>
              <a:gd name="T19" fmla="*/ 2147483646 h 523"/>
              <a:gd name="T20" fmla="*/ 2147483646 w 1268"/>
              <a:gd name="T21" fmla="*/ 2147483646 h 523"/>
              <a:gd name="T22" fmla="*/ 2147483646 w 1268"/>
              <a:gd name="T23" fmla="*/ 2147483646 h 523"/>
              <a:gd name="T24" fmla="*/ 2147483646 w 1268"/>
              <a:gd name="T25" fmla="*/ 2147483646 h 523"/>
              <a:gd name="T26" fmla="*/ 2147483646 w 1268"/>
              <a:gd name="T27" fmla="*/ 2147483646 h 523"/>
              <a:gd name="T28" fmla="*/ 2147483646 w 1268"/>
              <a:gd name="T29" fmla="*/ 2147483646 h 523"/>
              <a:gd name="T30" fmla="*/ 2147483646 w 1268"/>
              <a:gd name="T31" fmla="*/ 2147483646 h 523"/>
              <a:gd name="T32" fmla="*/ 2147483646 w 1268"/>
              <a:gd name="T33" fmla="*/ 2147483646 h 523"/>
              <a:gd name="T34" fmla="*/ 2147483646 w 1268"/>
              <a:gd name="T35" fmla="*/ 2147483646 h 523"/>
              <a:gd name="T36" fmla="*/ 2147483646 w 1268"/>
              <a:gd name="T37" fmla="*/ 2147483646 h 5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68"/>
              <a:gd name="T58" fmla="*/ 0 h 523"/>
              <a:gd name="T59" fmla="*/ 1268 w 1268"/>
              <a:gd name="T60" fmla="*/ 523 h 52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68" h="523">
                <a:moveTo>
                  <a:pt x="1268" y="296"/>
                </a:moveTo>
                <a:cubicBezTo>
                  <a:pt x="1268" y="296"/>
                  <a:pt x="900" y="199"/>
                  <a:pt x="644" y="70"/>
                </a:cubicBezTo>
                <a:cubicBezTo>
                  <a:pt x="644" y="70"/>
                  <a:pt x="530" y="0"/>
                  <a:pt x="400" y="47"/>
                </a:cubicBezTo>
                <a:cubicBezTo>
                  <a:pt x="400" y="47"/>
                  <a:pt x="269" y="58"/>
                  <a:pt x="244" y="56"/>
                </a:cubicBezTo>
                <a:cubicBezTo>
                  <a:pt x="244" y="56"/>
                  <a:pt x="185" y="80"/>
                  <a:pt x="251" y="115"/>
                </a:cubicBezTo>
                <a:cubicBezTo>
                  <a:pt x="251" y="115"/>
                  <a:pt x="359" y="126"/>
                  <a:pt x="380" y="117"/>
                </a:cubicBezTo>
                <a:cubicBezTo>
                  <a:pt x="380" y="117"/>
                  <a:pt x="319" y="122"/>
                  <a:pt x="302" y="136"/>
                </a:cubicBezTo>
                <a:cubicBezTo>
                  <a:pt x="302" y="136"/>
                  <a:pt x="229" y="143"/>
                  <a:pt x="203" y="129"/>
                </a:cubicBezTo>
                <a:cubicBezTo>
                  <a:pt x="203" y="129"/>
                  <a:pt x="9" y="58"/>
                  <a:pt x="0" y="127"/>
                </a:cubicBezTo>
                <a:cubicBezTo>
                  <a:pt x="0" y="127"/>
                  <a:pt x="4" y="145"/>
                  <a:pt x="49" y="139"/>
                </a:cubicBezTo>
                <a:cubicBezTo>
                  <a:pt x="49" y="139"/>
                  <a:pt x="20" y="173"/>
                  <a:pt x="33" y="183"/>
                </a:cubicBezTo>
                <a:cubicBezTo>
                  <a:pt x="33" y="183"/>
                  <a:pt x="168" y="192"/>
                  <a:pt x="199" y="213"/>
                </a:cubicBezTo>
                <a:cubicBezTo>
                  <a:pt x="199" y="213"/>
                  <a:pt x="277" y="228"/>
                  <a:pt x="318" y="234"/>
                </a:cubicBezTo>
                <a:cubicBezTo>
                  <a:pt x="318" y="234"/>
                  <a:pt x="372" y="263"/>
                  <a:pt x="393" y="249"/>
                </a:cubicBezTo>
                <a:cubicBezTo>
                  <a:pt x="393" y="249"/>
                  <a:pt x="506" y="232"/>
                  <a:pt x="548" y="232"/>
                </a:cubicBezTo>
                <a:cubicBezTo>
                  <a:pt x="548" y="232"/>
                  <a:pt x="623" y="223"/>
                  <a:pt x="687" y="249"/>
                </a:cubicBezTo>
                <a:cubicBezTo>
                  <a:pt x="687" y="249"/>
                  <a:pt x="1027" y="450"/>
                  <a:pt x="1098" y="474"/>
                </a:cubicBezTo>
                <a:cubicBezTo>
                  <a:pt x="1098" y="474"/>
                  <a:pt x="1198" y="518"/>
                  <a:pt x="1214" y="523"/>
                </a:cubicBezTo>
                <a:lnTo>
                  <a:pt x="1268" y="29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950213" y="7265777"/>
            <a:ext cx="541916" cy="7288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9" name="五角星 48"/>
          <p:cNvSpPr/>
          <p:nvPr/>
        </p:nvSpPr>
        <p:spPr>
          <a:xfrm>
            <a:off x="3905266" y="7218723"/>
            <a:ext cx="821477" cy="110295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五角星 5"/>
          <p:cNvSpPr/>
          <p:nvPr/>
        </p:nvSpPr>
        <p:spPr>
          <a:xfrm>
            <a:off x="2922368" y="7257228"/>
            <a:ext cx="658040" cy="885061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五角星 5"/>
          <p:cNvSpPr/>
          <p:nvPr/>
        </p:nvSpPr>
        <p:spPr>
          <a:xfrm>
            <a:off x="6313285" y="7201688"/>
            <a:ext cx="891724" cy="1199363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2" name="五角星 51"/>
          <p:cNvSpPr/>
          <p:nvPr/>
        </p:nvSpPr>
        <p:spPr>
          <a:xfrm>
            <a:off x="5924821" y="7218723"/>
            <a:ext cx="820043" cy="1102952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五角星 52"/>
          <p:cNvSpPr/>
          <p:nvPr/>
        </p:nvSpPr>
        <p:spPr>
          <a:xfrm>
            <a:off x="5180050" y="7257228"/>
            <a:ext cx="656607" cy="885061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" name="五角星 5"/>
          <p:cNvSpPr/>
          <p:nvPr/>
        </p:nvSpPr>
        <p:spPr>
          <a:xfrm>
            <a:off x="4168019" y="7257228"/>
            <a:ext cx="656607" cy="885061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" name="五角星 5"/>
          <p:cNvSpPr/>
          <p:nvPr/>
        </p:nvSpPr>
        <p:spPr>
          <a:xfrm>
            <a:off x="2375889" y="7201688"/>
            <a:ext cx="891724" cy="1199363"/>
          </a:xfrm>
          <a:custGeom>
            <a:avLst/>
            <a:gdLst/>
            <a:ahLst/>
            <a:cxnLst/>
            <a:rect l="l" t="t" r="r" b="b"/>
            <a:pathLst>
              <a:path w="3240354" h="3240352">
                <a:moveTo>
                  <a:pt x="1620177" y="648072"/>
                </a:moveTo>
                <a:lnTo>
                  <a:pt x="1319636" y="1287858"/>
                </a:lnTo>
                <a:lnTo>
                  <a:pt x="648071" y="1390695"/>
                </a:lnTo>
                <a:lnTo>
                  <a:pt x="1133891" y="1888941"/>
                </a:lnTo>
                <a:lnTo>
                  <a:pt x="1019382" y="2592283"/>
                </a:lnTo>
                <a:lnTo>
                  <a:pt x="1620177" y="2260430"/>
                </a:lnTo>
                <a:lnTo>
                  <a:pt x="2220972" y="2592283"/>
                </a:lnTo>
                <a:lnTo>
                  <a:pt x="2106463" y="1888941"/>
                </a:lnTo>
                <a:lnTo>
                  <a:pt x="2592283" y="1390695"/>
                </a:lnTo>
                <a:lnTo>
                  <a:pt x="1920718" y="1287858"/>
                </a:lnTo>
                <a:close/>
                <a:moveTo>
                  <a:pt x="1620177" y="0"/>
                </a:moveTo>
                <a:lnTo>
                  <a:pt x="2121079" y="1066310"/>
                </a:lnTo>
                <a:lnTo>
                  <a:pt x="3240354" y="1237704"/>
                </a:lnTo>
                <a:lnTo>
                  <a:pt x="2430654" y="2068114"/>
                </a:lnTo>
                <a:lnTo>
                  <a:pt x="2621501" y="3240352"/>
                </a:lnTo>
                <a:lnTo>
                  <a:pt x="1620177" y="2687263"/>
                </a:lnTo>
                <a:lnTo>
                  <a:pt x="618853" y="3240352"/>
                </a:lnTo>
                <a:lnTo>
                  <a:pt x="809700" y="2068114"/>
                </a:lnTo>
                <a:lnTo>
                  <a:pt x="0" y="1237704"/>
                </a:lnTo>
                <a:lnTo>
                  <a:pt x="1119275" y="1066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" name="五角星 55"/>
          <p:cNvSpPr/>
          <p:nvPr/>
        </p:nvSpPr>
        <p:spPr>
          <a:xfrm>
            <a:off x="7442237" y="7257228"/>
            <a:ext cx="656607" cy="885061"/>
          </a:xfrm>
          <a:prstGeom prst="star5">
            <a:avLst>
              <a:gd name="adj" fmla="val 25012"/>
              <a:gd name="hf" fmla="val 105146"/>
              <a:gd name="vf" fmla="val 1105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日期占位符 32"/>
          <p:cNvSpPr>
            <a:spLocks noGrp="1"/>
          </p:cNvSpPr>
          <p:nvPr>
            <p:ph type="dt" sz="quarter" idx="10"/>
          </p:nvPr>
        </p:nvSpPr>
        <p:spPr>
          <a:xfrm>
            <a:off x="1856816" y="6098968"/>
            <a:ext cx="1926810" cy="33358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022552-761B-46F9-860E-AC5E2AD707CB}" type="datetime1">
              <a:rPr lang="zh-CN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2019/7/22</a:t>
            </a:fld>
            <a:endParaRPr lang="zh-CN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76234" y="6676405"/>
            <a:ext cx="2756412" cy="578471"/>
          </a:xfrm>
        </p:spPr>
        <p:txBody>
          <a:bodyPr/>
          <a:lstStyle/>
          <a:p>
            <a:pPr>
              <a:defRPr/>
            </a:pPr>
            <a:fld id="{10A941BA-40F3-4154-8761-C9169BB97F0C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  <p:sp>
        <p:nvSpPr>
          <p:cNvPr id="5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17071" y="6676405"/>
            <a:ext cx="3486614" cy="578471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可编辑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4755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2875 -0.6833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342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5556E-6 4.44444E-6 L 0.275 -0.291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utoRev="1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05556E-6 4.44444E-6 L 0.26875 -0.3333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0" y="-167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utoRev="1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05556E-6 4.44444E-6 L 0.25937 -0.3666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183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75 0.29167 L -4.44444E-6 -2.71605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146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utoRev="1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05556E-6 4.44444E-6 L 0.25 -0.55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utoRev="1" fill="hold" grpId="5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05556E-6 4.44444E-6 L 0.425 -0.5555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0" y="-278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39375 0.54167 L -3.88889E-6 -1.23457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utoRev="1" fill="hold" grpId="6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3.05556E-6 4.44444E-6 L 0.33125 -0.4805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20833 0.28241 L 1.38889E-6 1.23457E-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14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utoRev="1" fill="hold" grpId="7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3.05556E-6 4.44444E-6 L 0.15104 -0.2592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13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utoRev="1" fill="hold" grpId="8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3.05556E-6 4.44444E-6 L 0.66562 -0.88889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00" y="-444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-0.10521 0.59352 L 2.77778E-6 -6.17284E-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-297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utoRev="1" fill="hold" grpId="9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3.05556E-6 2.28916E-6 L 0.08889 -0.56349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-282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3855 0.48611 L 4.16667E-6 -2.46914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43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utoRev="1" fill="hold" grpId="10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3.33333E-6 -2.46914E-6 L 0.05417 -0.4805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24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-0.68958 0.94352 L 1.11022E-16 6.17284E-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0" y="-472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utoRev="1" fill="hold" grpId="11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3.05556E-6 4.44444E-6 L 0.60625 -0.8092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00" y="-405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-0.64914 0.54753 L 4.44444E-6 2.46914E-7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00" y="-274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utoRev="1" fill="hold" grpId="12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3.05556E-6 4.44444E-6 L 0.63437 -0.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0" y="-300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0.01145 0.20833 L 4.16667E-6 -3.7037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-104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utoRev="1" fill="hold" grpId="13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1.66667E-6 -3.95062E-6 L 0.00312 -0.2166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fill="hold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2.77778E-7 -2.83951E-6 L 0.56667 -0.0015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0" y="-1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grpId="1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1200000">
                                      <p:cBhvr>
                                        <p:cTn id="10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2" presetClass="exit" presetSubtype="8" fill="hold" grpId="2" nodeType="withEffect">
                                  <p:stCondLst>
                                    <p:cond delay="1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8" presetClass="emph" presetSubtype="0" repeatCount="2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Rot by="-21600000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5" dur="2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8" presetClass="emph" presetSubtype="0" repeatCount="200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19" dur="2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8" presetClass="emph" presetSubtype="0" repeatCount="200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3" dur="2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8" presetClass="emph" presetSubtype="0" repeatCount="2000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27" dur="2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8" presetClass="emph" presetSubtype="0" repeatCount="2000" fill="hold" nodeType="withEffect">
                                  <p:stCondLst>
                                    <p:cond delay="1780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1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8" presetClass="emph" presetSubtype="0" repeatCount="2000" fill="hold" nodeType="withEffect">
                                  <p:stCondLst>
                                    <p:cond delay="1790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5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8" presetClass="emph" presetSubtype="0" repeatCount="200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animRot by="21600000">
                                      <p:cBhvr>
                                        <p:cTn id="1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39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8" presetClass="emph" presetSubtype="0" repeatCount="2000" fill="hold" nodeType="withEffect">
                                  <p:stCondLst>
                                    <p:cond delay="18100"/>
                                  </p:stCondLst>
                                  <p:childTnLst>
                                    <p:animRot by="21600000">
                                      <p:cBhvr>
                                        <p:cTn id="1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Motion origin="layout" path="M 0 0 C 0.0316 -0.05463 0.0632 -0.10926 0.06459 -0.18519 C 0.06598 -0.26111 0.00903 -0.36327 0.00834 -0.45556 C 0.00764 -0.54815 0.05834 -0.64753 0.06042 -0.74105 C 0.0625 -0.83395 0.0191 -0.92593 0.02084 -1.01482 C 0.02257 -1.10371 0.0467 -1.18889 0.07084 -1.27408 " pathEditMode="relative" ptsTypes="aaaaaA">
                                      <p:cBhvr>
                                        <p:cTn id="143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8" presetClass="emph" presetSubtype="0" repeatCount="200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5" grpId="8" animBg="1"/>
      <p:bldP spid="45" grpId="9" animBg="1"/>
      <p:bldP spid="45" grpId="10" animBg="1"/>
      <p:bldP spid="45" grpId="11" animBg="1"/>
      <p:bldP spid="45" grpId="12" animBg="1"/>
      <p:bldP spid="45" grpId="13" animBg="1"/>
      <p:bldP spid="46" grpId="0" animBg="1"/>
      <p:bldP spid="46" grpId="1" animBg="1"/>
      <p:bldP spid="46" grpId="2" animBg="1"/>
      <p:bldP spid="47" grpId="0" animBg="1"/>
      <p:bldP spid="48" grpId="0" animBg="1"/>
      <p:bldP spid="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 smtClean="0">
                <a:latin typeface="新宋体"/>
                <a:ea typeface="新宋体"/>
              </a:rPr>
              <a:t>简介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0" y="135130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新宋体"/>
                <a:ea typeface="新宋体"/>
              </a:rPr>
              <a:t>开源</a:t>
            </a:r>
            <a:r>
              <a:rPr lang="zh-CN" altLang="en-US" sz="2400" b="1" dirty="0">
                <a:latin typeface="新宋体"/>
                <a:ea typeface="新宋体"/>
              </a:rPr>
              <a:t>容器引擎</a:t>
            </a:r>
            <a:r>
              <a:rPr lang="zh-CN" altLang="en-US" sz="2400" b="1" dirty="0" smtClean="0">
                <a:latin typeface="新宋体"/>
                <a:ea typeface="新宋体"/>
              </a:rPr>
              <a:t>，</a:t>
            </a:r>
            <a:r>
              <a:rPr lang="zh-CN" altLang="en-US" sz="2400" b="1" dirty="0">
                <a:latin typeface="新宋体"/>
                <a:ea typeface="新宋体"/>
              </a:rPr>
              <a:t>诞生</a:t>
            </a:r>
            <a:r>
              <a:rPr lang="zh-CN" altLang="en-US" sz="2400" b="1" dirty="0" smtClean="0">
                <a:latin typeface="新宋体"/>
                <a:ea typeface="新宋体"/>
              </a:rPr>
              <a:t>于2013年初</a:t>
            </a:r>
            <a:r>
              <a:rPr lang="zh-CN" altLang="en-US" sz="2400" b="1" dirty="0">
                <a:latin typeface="新宋体"/>
                <a:ea typeface="新宋体"/>
              </a:rPr>
              <a:t>，</a:t>
            </a:r>
            <a:r>
              <a:rPr lang="zh-CN" altLang="en-US" sz="2400" b="1" dirty="0" smtClean="0">
                <a:latin typeface="新宋体"/>
                <a:ea typeface="新宋体"/>
              </a:rPr>
              <a:t>基于Go语言实现</a:t>
            </a:r>
            <a:endParaRPr lang="zh-CN" altLang="en-US" sz="2400" b="1" dirty="0">
              <a:latin typeface="新宋体"/>
              <a:ea typeface="新宋体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新宋体"/>
                <a:ea typeface="新宋体"/>
              </a:rPr>
              <a:t>容器技术的轻量级虚拟化解决方案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新宋体"/>
                <a:ea typeface="新宋体"/>
              </a:rPr>
              <a:t>对容器</a:t>
            </a:r>
            <a:r>
              <a:rPr lang="en-US" altLang="zh-CN" sz="2400" b="1" dirty="0" err="1" smtClean="0">
                <a:latin typeface="新宋体"/>
                <a:ea typeface="新宋体"/>
              </a:rPr>
              <a:t>cgroup</a:t>
            </a:r>
            <a:r>
              <a:rPr lang="zh-CN" altLang="en-US" sz="2400" b="1" dirty="0">
                <a:latin typeface="新宋体"/>
                <a:ea typeface="新宋体"/>
              </a:rPr>
              <a:t>、</a:t>
            </a:r>
            <a:r>
              <a:rPr lang="en-US" altLang="zh-CN" sz="2400" b="1" dirty="0">
                <a:latin typeface="新宋体"/>
                <a:ea typeface="新宋体"/>
              </a:rPr>
              <a:t>namespace</a:t>
            </a:r>
            <a:r>
              <a:rPr lang="zh-CN" altLang="en-US" sz="2400" b="1" dirty="0" smtClean="0">
                <a:latin typeface="新宋体"/>
                <a:ea typeface="新宋体"/>
              </a:rPr>
              <a:t>等</a:t>
            </a:r>
            <a:r>
              <a:rPr lang="zh-CN" altLang="en-US" sz="2400" b="1" dirty="0">
                <a:latin typeface="新宋体"/>
                <a:ea typeface="新宋体"/>
              </a:rPr>
              <a:t>底层</a:t>
            </a:r>
            <a:r>
              <a:rPr lang="zh-CN" altLang="en-US" sz="2400" b="1" dirty="0" smtClean="0">
                <a:latin typeface="新宋体"/>
                <a:ea typeface="新宋体"/>
              </a:rPr>
              <a:t>技术进行了封装抽象</a:t>
            </a:r>
            <a:endParaRPr lang="en-US" altLang="zh-CN" sz="2400" b="1" dirty="0" smtClean="0">
              <a:latin typeface="新宋体"/>
              <a:ea typeface="新宋体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新宋体"/>
                <a:ea typeface="新宋体"/>
              </a:rPr>
              <a:t>创建和管理简单便捷（包括命令行和API）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新宋体"/>
                <a:ea typeface="新宋体"/>
              </a:rPr>
              <a:t>主流IT厂商（</a:t>
            </a:r>
            <a:r>
              <a:rPr lang="zh-CN" altLang="en-US" sz="2400" b="1" dirty="0">
                <a:latin typeface="新宋体"/>
                <a:ea typeface="新宋体"/>
              </a:rPr>
              <a:t>微软，红帽Linux，IBM，Oracle等</a:t>
            </a:r>
            <a:r>
              <a:rPr lang="zh-CN" altLang="en-US" sz="2400" b="1" dirty="0" smtClean="0">
                <a:latin typeface="新宋体"/>
                <a:ea typeface="新宋体"/>
              </a:rPr>
              <a:t>）的支持</a:t>
            </a:r>
          </a:p>
          <a:p>
            <a:pPr marL="0" indent="0">
              <a:lnSpc>
                <a:spcPct val="200000"/>
              </a:lnSpc>
              <a:buFontTx/>
              <a:buNone/>
            </a:pPr>
            <a:endParaRPr lang="zh-CN" altLang="en-US" sz="2400" dirty="0">
              <a:latin typeface="新宋体"/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9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 smtClean="0">
                <a:latin typeface="新宋体"/>
                <a:ea typeface="新宋体"/>
              </a:rPr>
              <a:t>简介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6058693"/>
              </p:ext>
            </p:extLst>
          </p:nvPr>
        </p:nvGraphicFramePr>
        <p:xfrm>
          <a:off x="395535" y="1268760"/>
          <a:ext cx="8280925" cy="49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2736304"/>
                <a:gridCol w="338438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类目</a:t>
                      </a:r>
                      <a:endParaRPr lang="zh-CN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虚拟机</a:t>
                      </a:r>
                      <a:endParaRPr lang="zh-CN" altLang="en-US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容器</a:t>
                      </a:r>
                      <a:endParaRPr lang="zh-CN" altLang="en-US" sz="2800" dirty="0"/>
                    </a:p>
                  </a:txBody>
                  <a:tcPr anchor="ctr" anchorCtr="1"/>
                </a:tc>
              </a:tr>
              <a:tr h="46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占用磁盘空间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大，</a:t>
                      </a:r>
                      <a:r>
                        <a:rPr lang="en-US" altLang="zh-CN" sz="2200" b="1" dirty="0" smtClean="0"/>
                        <a:t>G</a:t>
                      </a:r>
                      <a:r>
                        <a:rPr lang="zh-CN" altLang="en-US" sz="2200" b="1" dirty="0" smtClean="0"/>
                        <a:t>级别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小，</a:t>
                      </a:r>
                      <a:r>
                        <a:rPr lang="en-US" altLang="zh-CN" sz="2200" b="1" dirty="0" smtClean="0"/>
                        <a:t>M</a:t>
                      </a:r>
                      <a:r>
                        <a:rPr lang="zh-CN" altLang="en-US" sz="2200" b="1" dirty="0" smtClean="0"/>
                        <a:t>级别</a:t>
                      </a:r>
                      <a:endParaRPr lang="zh-CN" altLang="en-US" sz="2200" b="1" dirty="0"/>
                    </a:p>
                  </a:txBody>
                  <a:tcPr anchor="ctr" anchorCtr="1"/>
                </a:tc>
              </a:tr>
              <a:tr h="46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启动速度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慢，分钟级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快，秒级启动</a:t>
                      </a:r>
                      <a:endParaRPr lang="zh-CN" altLang="en-US" sz="2200" b="1" dirty="0"/>
                    </a:p>
                  </a:txBody>
                  <a:tcPr anchor="ctr" anchorCtr="1"/>
                </a:tc>
              </a:tr>
              <a:tr h="826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运行形态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运行于</a:t>
                      </a:r>
                      <a:r>
                        <a:rPr lang="en-US" altLang="zh-CN" sz="2200" b="1" dirty="0" err="1" smtClean="0"/>
                        <a:t>Hypervisior</a:t>
                      </a:r>
                      <a:r>
                        <a:rPr lang="zh-CN" altLang="en-US" sz="2200" b="1" dirty="0" smtClean="0"/>
                        <a:t>上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运行在宿主机内核</a:t>
                      </a:r>
                      <a:endParaRPr lang="en-US" altLang="zh-CN" sz="2200" b="1" dirty="0" smtClean="0"/>
                    </a:p>
                    <a:p>
                      <a:pPr algn="ctr"/>
                      <a:r>
                        <a:rPr lang="zh-CN" altLang="en-US" sz="2200" b="1" dirty="0" smtClean="0"/>
                        <a:t>共享同一个</a:t>
                      </a:r>
                      <a:r>
                        <a:rPr lang="en-US" altLang="zh-CN" sz="2200" b="1" dirty="0" smtClean="0"/>
                        <a:t>Linux</a:t>
                      </a:r>
                      <a:r>
                        <a:rPr lang="zh-CN" altLang="en-US" sz="2200" b="1" dirty="0" smtClean="0"/>
                        <a:t>内核</a:t>
                      </a:r>
                      <a:endParaRPr lang="zh-CN" altLang="en-US" sz="2200" b="1" dirty="0"/>
                    </a:p>
                  </a:txBody>
                  <a:tcPr anchor="ctr" anchorCtr="1"/>
                </a:tc>
              </a:tr>
              <a:tr h="826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虚拟化方式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硬件层面实现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操作系统层面</a:t>
                      </a:r>
                      <a:endParaRPr lang="en-US" altLang="zh-CN" sz="2200" b="1" dirty="0" smtClean="0"/>
                    </a:p>
                    <a:p>
                      <a:pPr algn="ctr"/>
                      <a:r>
                        <a:rPr lang="zh-CN" altLang="en-US" sz="2200" b="1" dirty="0" smtClean="0"/>
                        <a:t>直接复用宿主机操作系统</a:t>
                      </a:r>
                      <a:endParaRPr lang="zh-CN" altLang="en-US" sz="2200" b="1" dirty="0"/>
                    </a:p>
                  </a:txBody>
                  <a:tcPr anchor="ctr" anchorCtr="1"/>
                </a:tc>
              </a:tr>
              <a:tr h="46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并发性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单机十几个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成百上千</a:t>
                      </a:r>
                      <a:endParaRPr lang="zh-CN" altLang="en-US" sz="2200" b="1" dirty="0"/>
                    </a:p>
                  </a:txBody>
                  <a:tcPr anchor="ctr" anchorCtr="1"/>
                </a:tc>
              </a:tr>
              <a:tr h="46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性能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/>
                        <a:t>逊于宿主机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接近宿主机本地进程</a:t>
                      </a:r>
                      <a:endParaRPr lang="zh-CN" altLang="en-US" sz="2200" b="1" dirty="0"/>
                    </a:p>
                  </a:txBody>
                  <a:tcPr anchor="ctr" anchorCtr="1"/>
                </a:tc>
              </a:tr>
              <a:tr h="46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资源复用率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低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高</a:t>
                      </a:r>
                      <a:endParaRPr lang="zh-CN" altLang="en-US" sz="2200" b="1" dirty="0"/>
                    </a:p>
                  </a:txBody>
                  <a:tcPr anchor="ctr" anchorCtr="1"/>
                </a:tc>
              </a:tr>
              <a:tr h="46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隔离性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单机无法有效隔离</a:t>
                      </a:r>
                      <a:endParaRPr lang="zh-CN" altLang="en-US" sz="2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进程级别隔离</a:t>
                      </a:r>
                      <a:endParaRPr lang="zh-CN" altLang="en-US" sz="2200" b="1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29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 smtClean="0">
                <a:latin typeface="新宋体"/>
                <a:ea typeface="新宋体"/>
              </a:rPr>
              <a:t>简介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5" y="1196752"/>
            <a:ext cx="820891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79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 smtClean="0">
                <a:latin typeface="新宋体"/>
                <a:ea typeface="新宋体"/>
              </a:rPr>
              <a:t>简介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pic>
        <p:nvPicPr>
          <p:cNvPr id="13314" name="Picture 2" descr="C:\Users\think\Desktop\377adab44aed2e7344a68c828501a18b86d6fa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70257"/>
            <a:ext cx="3096344" cy="281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1115616" y="4437113"/>
            <a:ext cx="1440160" cy="14401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51920" y="4437113"/>
            <a:ext cx="1440160" cy="14401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52220" y="4437112"/>
            <a:ext cx="1440160" cy="14401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1331640" y="4725145"/>
            <a:ext cx="1008112" cy="36004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5085185"/>
            <a:ext cx="576064" cy="3600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1720" y="5265205"/>
            <a:ext cx="270000" cy="1800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64288" y="4653137"/>
            <a:ext cx="216024" cy="9001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cxnSp>
        <p:nvCxnSpPr>
          <p:cNvPr id="10" name="直接连接符 9"/>
          <p:cNvCxnSpPr>
            <a:stCxn id="8" idx="2"/>
          </p:cNvCxnSpPr>
          <p:nvPr/>
        </p:nvCxnSpPr>
        <p:spPr>
          <a:xfrm>
            <a:off x="7164288" y="4698142"/>
            <a:ext cx="0" cy="40504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6"/>
          </p:cNvCxnSpPr>
          <p:nvPr/>
        </p:nvCxnSpPr>
        <p:spPr>
          <a:xfrm>
            <a:off x="7380312" y="4698142"/>
            <a:ext cx="0" cy="40504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联系 14"/>
          <p:cNvSpPr/>
          <p:nvPr/>
        </p:nvSpPr>
        <p:spPr>
          <a:xfrm>
            <a:off x="6948264" y="5103187"/>
            <a:ext cx="648072" cy="522058"/>
          </a:xfrm>
          <a:prstGeom prst="flowChartConnector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cxnSp>
        <p:nvCxnSpPr>
          <p:cNvPr id="35" name="直接连接符 34"/>
          <p:cNvCxnSpPr>
            <a:stCxn id="6" idx="0"/>
            <a:endCxn id="6" idx="4"/>
          </p:cNvCxnSpPr>
          <p:nvPr/>
        </p:nvCxnSpPr>
        <p:spPr>
          <a:xfrm>
            <a:off x="4572000" y="4437113"/>
            <a:ext cx="0" cy="1440160"/>
          </a:xfrm>
          <a:prstGeom prst="line">
            <a:avLst/>
          </a:prstGeom>
          <a:ln>
            <a:solidFill>
              <a:schemeClr val="bg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/>
          <p:cNvSpPr/>
          <p:nvPr/>
        </p:nvSpPr>
        <p:spPr>
          <a:xfrm>
            <a:off x="4139952" y="4725145"/>
            <a:ext cx="432048" cy="265789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4572000" y="4725145"/>
            <a:ext cx="432048" cy="265789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42" name="等腰三角形 41"/>
          <p:cNvSpPr/>
          <p:nvPr/>
        </p:nvSpPr>
        <p:spPr>
          <a:xfrm rot="16200000">
            <a:off x="4151073" y="5240322"/>
            <a:ext cx="432048" cy="265789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4560879" y="5240322"/>
            <a:ext cx="432048" cy="265789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1600" y="594928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新宋体"/>
                <a:ea typeface="新宋体"/>
              </a:rPr>
              <a:t>Repository</a:t>
            </a:r>
            <a:endParaRPr lang="zh-CN" altLang="en-US" sz="2400" dirty="0">
              <a:latin typeface="新宋体"/>
              <a:ea typeface="新宋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71900" y="593597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新宋体"/>
                <a:ea typeface="新宋体"/>
              </a:rPr>
              <a:t> </a:t>
            </a:r>
            <a:r>
              <a:rPr lang="en-US" altLang="zh-CN" sz="2400" dirty="0" smtClean="0">
                <a:latin typeface="新宋体"/>
                <a:ea typeface="新宋体"/>
              </a:rPr>
              <a:t>Image</a:t>
            </a:r>
            <a:endParaRPr lang="zh-CN" altLang="en-US" sz="2400" dirty="0">
              <a:latin typeface="新宋体"/>
              <a:ea typeface="新宋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72200" y="593597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新宋体"/>
                <a:ea typeface="新宋体"/>
              </a:rPr>
              <a:t>Container</a:t>
            </a:r>
            <a:endParaRPr lang="zh-CN" altLang="en-US" sz="2400" dirty="0">
              <a:latin typeface="新宋体"/>
              <a:ea typeface="新宋体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663788" y="5085185"/>
            <a:ext cx="1116124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2663788" y="5265205"/>
            <a:ext cx="1116124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15816" y="47251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新宋体"/>
                <a:ea typeface="新宋体"/>
              </a:rPr>
              <a:t>Pull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97814" y="52292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新宋体"/>
                <a:ea typeface="新宋体"/>
              </a:rPr>
              <a:t>Push</a:t>
            </a:r>
            <a:endParaRPr lang="zh-CN" altLang="en-US" dirty="0">
              <a:latin typeface="新宋体"/>
              <a:ea typeface="新宋体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364088" y="5085185"/>
            <a:ext cx="1116124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364088" y="5265205"/>
            <a:ext cx="1116124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16116" y="47251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新宋体"/>
                <a:ea typeface="新宋体"/>
              </a:rPr>
              <a:t>Run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8104" y="522920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新宋体"/>
                <a:ea typeface="新宋体"/>
              </a:rPr>
              <a:t>Commit</a:t>
            </a:r>
            <a:endParaRPr lang="zh-CN" altLang="en-US" dirty="0">
              <a:latin typeface="新宋体"/>
              <a:ea typeface="新宋体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000" y="1052736"/>
            <a:ext cx="403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b="1" dirty="0">
                <a:latin typeface="新宋体"/>
                <a:ea typeface="新宋体"/>
              </a:rPr>
              <a:t>容器共享</a:t>
            </a:r>
            <a:r>
              <a:rPr lang="en-US" altLang="zh-CN" b="1" dirty="0">
                <a:latin typeface="新宋体"/>
                <a:ea typeface="新宋体"/>
              </a:rPr>
              <a:t>base image</a:t>
            </a:r>
            <a:r>
              <a:rPr lang="zh-CN" altLang="en-US" b="1" dirty="0">
                <a:latin typeface="新宋体"/>
                <a:ea typeface="新宋体"/>
              </a:rPr>
              <a:t>存储</a:t>
            </a:r>
            <a:endParaRPr lang="en-US" altLang="zh-CN" b="1" dirty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新宋体"/>
                <a:ea typeface="新宋体"/>
              </a:rPr>
              <a:t>上层</a:t>
            </a:r>
            <a:r>
              <a:rPr lang="en-US" altLang="zh-CN" b="1" dirty="0" smtClean="0">
                <a:latin typeface="新宋体"/>
                <a:ea typeface="新宋体"/>
              </a:rPr>
              <a:t>image</a:t>
            </a:r>
            <a:r>
              <a:rPr lang="zh-CN" altLang="en-US" b="1" dirty="0">
                <a:latin typeface="新宋体"/>
                <a:ea typeface="新宋体"/>
              </a:rPr>
              <a:t>依赖下层</a:t>
            </a:r>
            <a:r>
              <a:rPr lang="zh-CN" altLang="en-US" b="1" dirty="0" smtClean="0">
                <a:latin typeface="新宋体"/>
                <a:ea typeface="新宋体"/>
              </a:rPr>
              <a:t>的父</a:t>
            </a:r>
            <a:r>
              <a:rPr lang="en-US" altLang="zh-CN" b="1" dirty="0" smtClean="0">
                <a:latin typeface="新宋体"/>
                <a:ea typeface="新宋体"/>
              </a:rPr>
              <a:t>image</a:t>
            </a:r>
            <a:r>
              <a:rPr lang="zh-CN" altLang="en-US" b="1" dirty="0" smtClean="0">
                <a:latin typeface="新宋体"/>
                <a:ea typeface="新宋体"/>
              </a:rPr>
              <a:t> </a:t>
            </a:r>
            <a:endParaRPr lang="en-US" altLang="zh-CN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b="1" dirty="0" smtClean="0">
                <a:latin typeface="新宋体"/>
                <a:ea typeface="新宋体"/>
              </a:rPr>
              <a:t>Image</a:t>
            </a:r>
            <a:r>
              <a:rPr lang="zh-CN" altLang="en-US" b="1" dirty="0">
                <a:latin typeface="新宋体"/>
                <a:ea typeface="新宋体"/>
              </a:rPr>
              <a:t>只读</a:t>
            </a:r>
            <a:endParaRPr lang="en-US" altLang="zh-CN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新宋体"/>
                <a:ea typeface="新宋体"/>
              </a:rPr>
              <a:t>所有</a:t>
            </a:r>
            <a:r>
              <a:rPr lang="zh-CN" altLang="en-US" b="1" dirty="0">
                <a:latin typeface="新宋体"/>
                <a:ea typeface="新宋体"/>
              </a:rPr>
              <a:t>写</a:t>
            </a:r>
            <a:r>
              <a:rPr lang="zh-CN" altLang="en-US" b="1" dirty="0" smtClean="0">
                <a:latin typeface="新宋体"/>
                <a:ea typeface="新宋体"/>
              </a:rPr>
              <a:t>操作发生在</a:t>
            </a:r>
            <a:r>
              <a:rPr lang="en-US" altLang="zh-CN" b="1" dirty="0" smtClean="0">
                <a:latin typeface="新宋体"/>
                <a:ea typeface="新宋体"/>
              </a:rPr>
              <a:t>writeable</a:t>
            </a:r>
            <a:r>
              <a:rPr lang="zh-CN" altLang="en-US" b="1" dirty="0" smtClean="0">
                <a:latin typeface="新宋体"/>
                <a:ea typeface="新宋体"/>
              </a:rPr>
              <a:t>层</a:t>
            </a:r>
            <a:endParaRPr lang="en-US" altLang="zh-CN" b="1" dirty="0" smtClean="0">
              <a:latin typeface="新宋体"/>
              <a:ea typeface="新宋体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新宋体"/>
                <a:ea typeface="新宋体"/>
              </a:rPr>
              <a:t>启动容器逐层加载</a:t>
            </a:r>
            <a:endParaRPr lang="zh-CN" altLang="en-US" b="1" dirty="0">
              <a:latin typeface="新宋体"/>
              <a:ea typeface="新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8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 smtClean="0">
                <a:latin typeface="新宋体"/>
                <a:ea typeface="新宋体"/>
              </a:rPr>
              <a:t>简介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2538413" y="2844701"/>
            <a:ext cx="1900237" cy="1376362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11000">
                <a:schemeClr val="bg1">
                  <a:alpha val="0"/>
                </a:schemeClr>
              </a:gs>
              <a:gs pos="100000">
                <a:srgbClr val="878787">
                  <a:lumMod val="7000"/>
                  <a:lumOff val="93000"/>
                </a:srgb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4457700" y="2402385"/>
            <a:ext cx="366713" cy="1939328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11000">
                <a:schemeClr val="bg1">
                  <a:alpha val="0"/>
                </a:schemeClr>
              </a:gs>
              <a:gs pos="100000">
                <a:srgbClr val="878787">
                  <a:lumMod val="7000"/>
                  <a:lumOff val="93000"/>
                </a:srgb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新宋体"/>
              <a:ea typeface="新宋体"/>
            </a:endParaRPr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 flipH="1">
            <a:off x="4857750" y="2844701"/>
            <a:ext cx="1900238" cy="1376362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11000">
                <a:schemeClr val="bg1">
                  <a:alpha val="0"/>
                </a:schemeClr>
              </a:gs>
              <a:gs pos="100000">
                <a:srgbClr val="878787">
                  <a:lumMod val="7000"/>
                  <a:lumOff val="93000"/>
                </a:srgb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新宋体"/>
              <a:ea typeface="新宋体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07704" y="1646138"/>
            <a:ext cx="1362075" cy="1322388"/>
            <a:chOff x="0" y="0"/>
            <a:chExt cx="414" cy="402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464A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6" y="26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0"/>
                  </a:schemeClr>
                </a:gs>
                <a:gs pos="50000">
                  <a:srgbClr val="B4B7EF"/>
                </a:gs>
                <a:gs pos="100000">
                  <a:schemeClr val="accent1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712" y="2027138"/>
            <a:ext cx="1271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新宋体"/>
                <a:ea typeface="新宋体"/>
              </a:rPr>
              <a:t>Docker</a:t>
            </a:r>
            <a:endParaRPr lang="en-US" sz="2800" b="1" dirty="0">
              <a:solidFill>
                <a:srgbClr val="FFFFFF"/>
              </a:solidFill>
              <a:latin typeface="新宋体"/>
              <a:ea typeface="新宋体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956050" y="1458714"/>
            <a:ext cx="1362075" cy="1322388"/>
            <a:chOff x="0" y="0"/>
            <a:chExt cx="414" cy="402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0" y="0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rgbClr val="137A88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26" y="26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0"/>
                  </a:schemeClr>
                </a:gs>
                <a:gs pos="50000">
                  <a:srgbClr val="90D8E2"/>
                </a:gs>
                <a:gs pos="100000">
                  <a:schemeClr val="accent2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937357" y="1655663"/>
            <a:ext cx="1362075" cy="1322388"/>
            <a:chOff x="0" y="0"/>
            <a:chExt cx="414" cy="402"/>
          </a:xfrm>
        </p:grpSpPr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0" y="0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rgbClr val="6A8514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26" y="26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6"/>
                <a:gd name="T19" fmla="*/ 0 h 598"/>
                <a:gd name="T20" fmla="*/ 596 w 596"/>
                <a:gd name="T21" fmla="*/ 598 h 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0"/>
                  </a:schemeClr>
                </a:gs>
                <a:gs pos="50000">
                  <a:srgbClr val="CDE091"/>
                </a:gs>
                <a:gs pos="100000">
                  <a:schemeClr val="hlink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034276" y="1839714"/>
            <a:ext cx="11897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 smtClean="0">
                <a:solidFill>
                  <a:srgbClr val="FFFFFF"/>
                </a:solidFill>
                <a:latin typeface="新宋体"/>
                <a:ea typeface="新宋体"/>
              </a:rPr>
              <a:t>微服务</a:t>
            </a:r>
            <a:endParaRPr lang="en-US" sz="2600" b="1" dirty="0">
              <a:solidFill>
                <a:srgbClr val="FFFFFF"/>
              </a:solidFill>
              <a:latin typeface="新宋体"/>
              <a:ea typeface="新宋体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72938" y="2036663"/>
            <a:ext cx="1271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rgbClr val="FFFFFF"/>
                </a:solidFill>
                <a:latin typeface="新宋体"/>
                <a:ea typeface="新宋体"/>
              </a:rPr>
              <a:t>DevOps</a:t>
            </a:r>
            <a:endParaRPr lang="en-US" sz="2800" b="1" dirty="0">
              <a:solidFill>
                <a:srgbClr val="FFFFFF"/>
              </a:solidFill>
              <a:latin typeface="新宋体"/>
              <a:ea typeface="新宋体"/>
            </a:endParaRP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838200" y="4084538"/>
            <a:ext cx="7021513" cy="1936750"/>
            <a:chOff x="0" y="0"/>
            <a:chExt cx="4423" cy="1220"/>
          </a:xfrm>
        </p:grpSpPr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928" y="198"/>
              <a:ext cx="3495" cy="78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57150" cmpd="sng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272" y="424"/>
              <a:ext cx="23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buClr>
                  <a:srgbClr val="D7181F"/>
                </a:buClr>
                <a:buFont typeface="Wingdings" pitchFamily="2" charset="2"/>
                <a:buNone/>
              </a:pPr>
              <a:r>
                <a:rPr lang="zh-CN" altLang="en-US" sz="2800" b="1" dirty="0" smtClean="0">
                  <a:solidFill>
                    <a:srgbClr val="000000"/>
                  </a:solidFill>
                </a:rPr>
                <a:t>人、组织</a:t>
              </a:r>
              <a:endParaRPr lang="en-US" sz="2800" b="1" dirty="0">
                <a:solidFill>
                  <a:srgbClr val="000000"/>
                </a:solidFill>
              </a:endParaRPr>
            </a:p>
          </p:txBody>
        </p:sp>
        <p:pic>
          <p:nvPicPr>
            <p:cNvPr id="23" name="Picture 21" descr="YG_circle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20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89" y="309"/>
              <a:ext cx="4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 b="1" dirty="0" smtClean="0">
                  <a:solidFill>
                    <a:srgbClr val="000000"/>
                  </a:solidFill>
                </a:rPr>
                <a:t>敏捷</a:t>
              </a:r>
              <a:endParaRPr lang="en-US" sz="28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614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 smtClean="0">
                <a:latin typeface="新宋体"/>
                <a:ea typeface="新宋体"/>
              </a:rPr>
              <a:t>安装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0814" y="1124744"/>
            <a:ext cx="7775602" cy="523220"/>
            <a:chOff x="540814" y="1249596"/>
            <a:chExt cx="7775602" cy="523220"/>
          </a:xfrm>
        </p:grpSpPr>
        <p:sp>
          <p:nvSpPr>
            <p:cNvPr id="17" name="流程图: 联系 16"/>
            <p:cNvSpPr/>
            <p:nvPr/>
          </p:nvSpPr>
          <p:spPr>
            <a:xfrm>
              <a:off x="540814" y="1367190"/>
              <a:ext cx="287401" cy="28803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3608" y="1249596"/>
              <a:ext cx="72728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支持系统 </a:t>
              </a:r>
              <a:r>
                <a:rPr lang="en-US" altLang="zh-CN" sz="2800" b="1" dirty="0"/>
                <a:t>—— </a:t>
              </a:r>
              <a:r>
                <a:rPr lang="en-US" altLang="zh-CN" sz="2800" b="1" dirty="0" err="1"/>
                <a:t>CentOS</a:t>
              </a:r>
              <a:r>
                <a:rPr lang="en-US" altLang="zh-CN" sz="2800" b="1" dirty="0"/>
                <a:t> 7.3 64-bit</a:t>
              </a:r>
              <a:endParaRPr lang="zh-CN" altLang="en-US" sz="2800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0814" y="1791980"/>
            <a:ext cx="7775602" cy="523220"/>
            <a:chOff x="540814" y="1249596"/>
            <a:chExt cx="7775602" cy="523220"/>
          </a:xfrm>
        </p:grpSpPr>
        <p:sp>
          <p:nvSpPr>
            <p:cNvPr id="21" name="流程图: 联系 20"/>
            <p:cNvSpPr/>
            <p:nvPr/>
          </p:nvSpPr>
          <p:spPr>
            <a:xfrm>
              <a:off x="540814" y="1367190"/>
              <a:ext cx="287401" cy="28803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43608" y="1249596"/>
              <a:ext cx="72728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升级</a:t>
              </a:r>
              <a:r>
                <a:rPr lang="en-US" altLang="zh-CN" sz="2800" b="1" dirty="0" err="1"/>
                <a:t>Docker</a:t>
              </a:r>
              <a:r>
                <a:rPr lang="zh-CN" altLang="en-US" sz="2800" b="1" dirty="0"/>
                <a:t>：</a:t>
              </a:r>
              <a:r>
                <a:rPr lang="en-US" altLang="zh-CN" sz="2200" b="1" dirty="0"/>
                <a:t>yum -y update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4879" y="2512060"/>
            <a:ext cx="8367601" cy="1993677"/>
            <a:chOff x="524879" y="3861048"/>
            <a:chExt cx="8367601" cy="1993677"/>
          </a:xfrm>
        </p:grpSpPr>
        <p:grpSp>
          <p:nvGrpSpPr>
            <p:cNvPr id="29" name="组合 28"/>
            <p:cNvGrpSpPr/>
            <p:nvPr/>
          </p:nvGrpSpPr>
          <p:grpSpPr>
            <a:xfrm>
              <a:off x="524879" y="3861048"/>
              <a:ext cx="7775602" cy="1815882"/>
              <a:chOff x="540814" y="1249596"/>
              <a:chExt cx="7775602" cy="1815882"/>
            </a:xfrm>
          </p:grpSpPr>
          <p:sp>
            <p:nvSpPr>
              <p:cNvPr id="30" name="流程图: 联系 29"/>
              <p:cNvSpPr/>
              <p:nvPr/>
            </p:nvSpPr>
            <p:spPr>
              <a:xfrm>
                <a:off x="540814" y="1367190"/>
                <a:ext cx="287401" cy="288032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43608" y="1249596"/>
                <a:ext cx="72728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设置</a:t>
                </a:r>
                <a:r>
                  <a:rPr lang="en-US" altLang="zh-CN" sz="2800" b="1" dirty="0" err="1"/>
                  <a:t>Docker</a:t>
                </a:r>
                <a:r>
                  <a:rPr lang="en-US" altLang="zh-CN" sz="2800" b="1" dirty="0"/>
                  <a:t> CE</a:t>
                </a:r>
                <a:r>
                  <a:rPr lang="zh-CN" altLang="en-US" sz="2800" b="1" dirty="0"/>
                  <a:t>资源库</a:t>
                </a:r>
                <a:r>
                  <a:rPr lang="zh-CN" altLang="en-US" sz="2800" b="1" dirty="0" smtClean="0"/>
                  <a:t>：</a:t>
                </a:r>
                <a:endParaRPr lang="en-US" altLang="zh-CN" sz="2800" b="1" dirty="0" smtClean="0"/>
              </a:p>
              <a:p>
                <a:r>
                  <a:rPr lang="es-ES" altLang="zh-CN" sz="2800" b="1" dirty="0" smtClean="0"/>
                  <a:t>   </a:t>
                </a:r>
                <a:r>
                  <a:rPr lang="es-ES" altLang="zh-CN" sz="2200" b="1" dirty="0" smtClean="0"/>
                  <a:t>sudo </a:t>
                </a:r>
                <a:r>
                  <a:rPr lang="es-ES" altLang="zh-CN" sz="2200" b="1" dirty="0"/>
                  <a:t>yum install -y yum-utils</a:t>
                </a:r>
                <a:endParaRPr lang="en-US" altLang="zh-CN" sz="2200" b="1" dirty="0" smtClean="0"/>
              </a:p>
              <a:p>
                <a:endParaRPr lang="en-US" altLang="zh-CN" sz="2800" b="1" dirty="0" smtClean="0"/>
              </a:p>
              <a:p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</a:t>
                </a:r>
                <a:endParaRPr lang="es-ES" altLang="zh-CN" sz="2800" b="1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251664" y="4746729"/>
              <a:ext cx="76408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err="1"/>
                <a:t>sudo</a:t>
              </a:r>
              <a:r>
                <a:rPr lang="en-US" altLang="zh-CN" sz="2200" b="1" dirty="0"/>
                <a:t> yum-</a:t>
              </a:r>
              <a:r>
                <a:rPr lang="en-US" altLang="zh-CN" sz="2200" b="1" dirty="0" err="1"/>
                <a:t>config</a:t>
              </a:r>
              <a:r>
                <a:rPr lang="en-US" altLang="zh-CN" sz="2200" b="1" dirty="0"/>
                <a:t>-manager \</a:t>
              </a:r>
            </a:p>
            <a:p>
              <a:r>
                <a:rPr lang="en-US" altLang="zh-CN" sz="2200" b="1" dirty="0"/>
                <a:t>        --add-repo \</a:t>
              </a:r>
            </a:p>
            <a:p>
              <a:r>
                <a:rPr lang="en-US" altLang="zh-CN" sz="2200" b="1" dirty="0"/>
                <a:t>        https://download.docker.com/linux/centos/docker-ce.repo</a:t>
              </a:r>
              <a:endParaRPr lang="zh-CN" altLang="en-US" sz="2200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24879" y="4672300"/>
            <a:ext cx="7775602" cy="1631216"/>
            <a:chOff x="540814" y="1249596"/>
            <a:chExt cx="7775602" cy="1631216"/>
          </a:xfrm>
        </p:grpSpPr>
        <p:sp>
          <p:nvSpPr>
            <p:cNvPr id="35" name="流程图: 联系 34"/>
            <p:cNvSpPr/>
            <p:nvPr/>
          </p:nvSpPr>
          <p:spPr>
            <a:xfrm>
              <a:off x="540814" y="1367190"/>
              <a:ext cx="287401" cy="28803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3608" y="1249596"/>
              <a:ext cx="727280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安装</a:t>
              </a:r>
              <a:r>
                <a:rPr lang="en-US" altLang="zh-CN" sz="2800" b="1" dirty="0" err="1" smtClean="0"/>
                <a:t>Docker</a:t>
              </a:r>
              <a:r>
                <a:rPr lang="zh-CN" altLang="en-US" sz="2800" b="1" dirty="0" smtClean="0"/>
                <a:t>并启动：</a:t>
              </a:r>
              <a:endParaRPr lang="en-US" altLang="zh-CN" sz="2800" b="1" dirty="0" smtClean="0"/>
            </a:p>
            <a:p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en-US" altLang="zh-CN" sz="2200" b="1" dirty="0" err="1" smtClean="0"/>
                <a:t>sudo</a:t>
              </a:r>
              <a:r>
                <a:rPr lang="en-US" altLang="zh-CN" sz="2200" b="1" dirty="0" smtClean="0"/>
                <a:t> </a:t>
              </a:r>
              <a:r>
                <a:rPr lang="en-US" altLang="zh-CN" sz="2200" b="1" dirty="0"/>
                <a:t>yum </a:t>
              </a:r>
              <a:r>
                <a:rPr lang="en-US" altLang="zh-CN" sz="2200" b="1" dirty="0" err="1"/>
                <a:t>makecache</a:t>
              </a:r>
              <a:r>
                <a:rPr lang="en-US" altLang="zh-CN" sz="2200" b="1" dirty="0"/>
                <a:t> </a:t>
              </a:r>
              <a:r>
                <a:rPr lang="en-US" altLang="zh-CN" sz="2200" b="1" dirty="0" smtClean="0"/>
                <a:t>fast</a:t>
              </a:r>
            </a:p>
            <a:p>
              <a:r>
                <a:rPr lang="en-US" altLang="zh-CN" sz="2200" b="1" dirty="0"/>
                <a:t> </a:t>
              </a:r>
              <a:r>
                <a:rPr lang="en-US" altLang="zh-CN" sz="2200" b="1" dirty="0" smtClean="0"/>
                <a:t>    </a:t>
              </a:r>
              <a:r>
                <a:rPr lang="en-US" altLang="zh-CN" sz="2200" b="1" dirty="0" err="1" smtClean="0"/>
                <a:t>sudo</a:t>
              </a:r>
              <a:r>
                <a:rPr lang="en-US" altLang="zh-CN" sz="2200" b="1" dirty="0" smtClean="0"/>
                <a:t> </a:t>
              </a:r>
              <a:r>
                <a:rPr lang="en-US" altLang="zh-CN" sz="2200" b="1" dirty="0"/>
                <a:t>yum -y install </a:t>
              </a:r>
              <a:r>
                <a:rPr lang="en-US" altLang="zh-CN" sz="2200" b="1" dirty="0" err="1" smtClean="0"/>
                <a:t>docker-ce</a:t>
              </a:r>
              <a:endParaRPr lang="en-US" altLang="zh-CN" sz="2200" b="1" dirty="0" smtClean="0"/>
            </a:p>
            <a:p>
              <a:r>
                <a:rPr lang="en-US" altLang="zh-CN" sz="2200" b="1" dirty="0" smtClean="0"/>
                <a:t>     </a:t>
              </a:r>
              <a:r>
                <a:rPr lang="en-US" altLang="zh-CN" sz="2200" b="1" dirty="0" err="1"/>
                <a:t>sudo</a:t>
              </a:r>
              <a:r>
                <a:rPr lang="en-US" altLang="zh-CN" sz="2200" b="1" dirty="0"/>
                <a:t> </a:t>
              </a:r>
              <a:r>
                <a:rPr lang="en-US" altLang="zh-CN" sz="2200" b="1" dirty="0" err="1"/>
                <a:t>systemctl</a:t>
              </a:r>
              <a:r>
                <a:rPr lang="en-US" altLang="zh-CN" sz="2200" b="1" dirty="0"/>
                <a:t> start </a:t>
              </a:r>
              <a:r>
                <a:rPr lang="en-US" altLang="zh-CN" sz="2200" b="1" dirty="0" err="1"/>
                <a:t>docker</a:t>
              </a:r>
              <a:endParaRPr lang="en-US" altLang="zh-CN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469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新宋体"/>
                <a:ea typeface="新宋体"/>
              </a:rPr>
              <a:t>Docker</a:t>
            </a:r>
            <a:r>
              <a:rPr lang="en-US" altLang="zh-CN" sz="4000" b="1" dirty="0" smtClean="0">
                <a:latin typeface="新宋体"/>
                <a:ea typeface="新宋体"/>
              </a:rPr>
              <a:t> </a:t>
            </a:r>
            <a:r>
              <a:rPr lang="zh-CN" altLang="en-US" sz="4000" b="1" dirty="0" smtClean="0">
                <a:latin typeface="新宋体"/>
                <a:ea typeface="新宋体"/>
              </a:rPr>
              <a:t>安装</a:t>
            </a:r>
            <a:endParaRPr lang="zh-CN" altLang="en-US" sz="4000" b="1" dirty="0">
              <a:latin typeface="新宋体"/>
              <a:ea typeface="新宋体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24879" y="1196752"/>
            <a:ext cx="8367601" cy="1993677"/>
            <a:chOff x="524879" y="3861048"/>
            <a:chExt cx="8367601" cy="1993677"/>
          </a:xfrm>
        </p:grpSpPr>
        <p:grpSp>
          <p:nvGrpSpPr>
            <p:cNvPr id="29" name="组合 28"/>
            <p:cNvGrpSpPr/>
            <p:nvPr/>
          </p:nvGrpSpPr>
          <p:grpSpPr>
            <a:xfrm>
              <a:off x="524879" y="3861048"/>
              <a:ext cx="7775602" cy="1815882"/>
              <a:chOff x="540814" y="1249596"/>
              <a:chExt cx="7775602" cy="1815882"/>
            </a:xfrm>
          </p:grpSpPr>
          <p:sp>
            <p:nvSpPr>
              <p:cNvPr id="30" name="流程图: 联系 29"/>
              <p:cNvSpPr/>
              <p:nvPr/>
            </p:nvSpPr>
            <p:spPr>
              <a:xfrm>
                <a:off x="540814" y="1367190"/>
                <a:ext cx="287401" cy="288032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43608" y="1249596"/>
                <a:ext cx="72728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设置</a:t>
                </a:r>
                <a:r>
                  <a:rPr lang="en-US" altLang="zh-CN" sz="2800" b="1" dirty="0"/>
                  <a:t>mirror </a:t>
                </a:r>
                <a:r>
                  <a:rPr lang="zh-CN" altLang="en-US" sz="2800" b="1" dirty="0" smtClean="0"/>
                  <a:t>：</a:t>
                </a:r>
                <a:endParaRPr lang="en-US" altLang="zh-CN" sz="2800" b="1" dirty="0" smtClean="0"/>
              </a:p>
              <a:p>
                <a:r>
                  <a:rPr lang="es-ES" altLang="zh-CN" sz="2800" b="1" dirty="0" smtClean="0"/>
                  <a:t>   </a:t>
                </a:r>
                <a:r>
                  <a:rPr lang="zh-CN" altLang="en-US" sz="2200" b="1" dirty="0" smtClean="0"/>
                  <a:t>创建文件 </a:t>
                </a:r>
                <a:r>
                  <a:rPr lang="en-US" altLang="zh-CN" sz="2200" b="1" dirty="0"/>
                  <a:t>/</a:t>
                </a:r>
                <a:r>
                  <a:rPr lang="en-US" altLang="zh-CN" sz="2200" b="1" dirty="0" err="1" smtClean="0"/>
                  <a:t>etc</a:t>
                </a:r>
                <a:r>
                  <a:rPr lang="en-US" altLang="zh-CN" sz="2200" b="1" dirty="0" smtClean="0"/>
                  <a:t>/</a:t>
                </a:r>
                <a:r>
                  <a:rPr lang="en-US" altLang="zh-CN" sz="2200" b="1" dirty="0" err="1" smtClean="0"/>
                  <a:t>docker</a:t>
                </a:r>
                <a:r>
                  <a:rPr lang="en-US" altLang="zh-CN" sz="2200" b="1" dirty="0" smtClean="0"/>
                  <a:t>/</a:t>
                </a:r>
                <a:r>
                  <a:rPr lang="en-US" altLang="zh-CN" sz="2200" b="1" dirty="0" err="1" smtClean="0"/>
                  <a:t>daemon.json</a:t>
                </a:r>
                <a:r>
                  <a:rPr lang="en-US" altLang="zh-CN" sz="2200" b="1" dirty="0" smtClean="0"/>
                  <a:t> </a:t>
                </a:r>
                <a:r>
                  <a:rPr lang="zh-CN" altLang="en-US" sz="2200" b="1" dirty="0" smtClean="0"/>
                  <a:t>并写入如下内容</a:t>
                </a:r>
                <a:endParaRPr lang="en-US" altLang="zh-CN" sz="2200" b="1" dirty="0" smtClean="0"/>
              </a:p>
              <a:p>
                <a:endParaRPr lang="en-US" altLang="zh-CN" sz="2800" b="1" dirty="0" smtClean="0"/>
              </a:p>
              <a:p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</a:t>
                </a:r>
                <a:endParaRPr lang="es-ES" altLang="zh-CN" sz="2800" b="1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251664" y="4746729"/>
              <a:ext cx="76408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/>
                <a:t>{</a:t>
              </a:r>
            </a:p>
            <a:p>
              <a:r>
                <a:rPr lang="en-US" altLang="zh-CN" sz="2200" b="1" dirty="0"/>
                <a:t>      "registry-mirrors": ["https://docker.mirrors.ustc.edu.cn"]</a:t>
              </a:r>
            </a:p>
            <a:p>
              <a:r>
                <a:rPr lang="en-US" altLang="zh-CN" sz="2200" b="1" dirty="0" smtClean="0"/>
                <a:t>}</a:t>
              </a:r>
              <a:endParaRPr lang="zh-CN" altLang="en-US" sz="2200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24879" y="3501008"/>
            <a:ext cx="7775602" cy="1877437"/>
            <a:chOff x="540814" y="1249596"/>
            <a:chExt cx="7775602" cy="1877437"/>
          </a:xfrm>
        </p:grpSpPr>
        <p:sp>
          <p:nvSpPr>
            <p:cNvPr id="35" name="流程图: 联系 34"/>
            <p:cNvSpPr/>
            <p:nvPr/>
          </p:nvSpPr>
          <p:spPr>
            <a:xfrm>
              <a:off x="540814" y="1367190"/>
              <a:ext cx="287401" cy="28803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3608" y="1249596"/>
              <a:ext cx="7272808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开放管理端口映射：</a:t>
              </a:r>
              <a:endParaRPr lang="en-US" altLang="zh-CN" sz="2800" b="1" dirty="0" smtClean="0"/>
            </a:p>
            <a:p>
              <a:r>
                <a:rPr lang="en-US" altLang="zh-CN" sz="2200" b="1" dirty="0"/>
                <a:t> </a:t>
              </a:r>
              <a:r>
                <a:rPr lang="en-US" altLang="zh-CN" sz="2200" b="1" dirty="0" smtClean="0"/>
                <a:t>   </a:t>
              </a:r>
              <a:r>
                <a:rPr lang="zh-CN" altLang="en-US" sz="2200" b="1" dirty="0" smtClean="0"/>
                <a:t>文件</a:t>
              </a:r>
              <a:r>
                <a:rPr lang="en-US" altLang="zh-CN" sz="2200" b="1" dirty="0" smtClean="0"/>
                <a:t>/lib/</a:t>
              </a:r>
              <a:r>
                <a:rPr lang="en-US" altLang="zh-CN" sz="2200" b="1" dirty="0" err="1" smtClean="0"/>
                <a:t>systemd</a:t>
              </a:r>
              <a:r>
                <a:rPr lang="en-US" altLang="zh-CN" sz="2200" b="1" dirty="0" smtClean="0"/>
                <a:t>/system/</a:t>
              </a:r>
              <a:r>
                <a:rPr lang="en-US" altLang="zh-CN" sz="2200" b="1" dirty="0" err="1" smtClean="0"/>
                <a:t>docker.service</a:t>
              </a:r>
              <a:r>
                <a:rPr lang="zh-CN" altLang="en-US" sz="2200" b="1" dirty="0" smtClean="0"/>
                <a:t>中的</a:t>
              </a:r>
              <a:endParaRPr lang="en-US" altLang="zh-CN" sz="2200" b="1" dirty="0" smtClean="0"/>
            </a:p>
            <a:p>
              <a:r>
                <a:rPr lang="en-US" altLang="zh-CN" sz="2200" b="1" dirty="0"/>
                <a:t> </a:t>
              </a:r>
              <a:r>
                <a:rPr lang="en-US" altLang="zh-CN" sz="2200" b="1" dirty="0" smtClean="0"/>
                <a:t>    </a:t>
              </a:r>
              <a:r>
                <a:rPr lang="en-US" altLang="zh-CN" sz="2200" b="1" dirty="0" err="1" smtClean="0"/>
                <a:t>ExecStart</a:t>
              </a:r>
              <a:r>
                <a:rPr lang="en-US" altLang="zh-CN" sz="2200" b="1" dirty="0"/>
                <a:t>=/</a:t>
              </a:r>
              <a:r>
                <a:rPr lang="en-US" altLang="zh-CN" sz="2200" b="1" dirty="0" err="1" smtClean="0"/>
                <a:t>usr</a:t>
              </a:r>
              <a:r>
                <a:rPr lang="en-US" altLang="zh-CN" sz="2200" b="1" dirty="0" smtClean="0"/>
                <a:t>/bin/</a:t>
              </a:r>
              <a:r>
                <a:rPr lang="en-US" altLang="zh-CN" sz="2200" b="1" dirty="0" err="1" smtClean="0"/>
                <a:t>dockerd</a:t>
              </a:r>
              <a:r>
                <a:rPr lang="en-US" altLang="zh-CN" sz="2200" b="1" dirty="0" smtClean="0"/>
                <a:t>   </a:t>
              </a:r>
              <a:r>
                <a:rPr lang="zh-CN" altLang="en-US" sz="2200" b="1" dirty="0" smtClean="0"/>
                <a:t>修改为</a:t>
              </a:r>
              <a:endParaRPr lang="en-US" altLang="zh-CN" sz="2200" b="1" dirty="0" smtClean="0"/>
            </a:p>
            <a:p>
              <a:r>
                <a:rPr lang="en-US" altLang="zh-CN" sz="2200" b="1" dirty="0"/>
                <a:t> </a:t>
              </a:r>
              <a:r>
                <a:rPr lang="en-US" altLang="zh-CN" sz="2200" b="1" dirty="0" smtClean="0"/>
                <a:t>    </a:t>
              </a:r>
              <a:r>
                <a:rPr lang="en-US" altLang="zh-CN" sz="2200" b="1" dirty="0" err="1" smtClean="0"/>
                <a:t>ExecStart</a:t>
              </a:r>
              <a:r>
                <a:rPr lang="en-US" altLang="zh-CN" sz="2200" b="1" dirty="0"/>
                <a:t>=/</a:t>
              </a:r>
              <a:r>
                <a:rPr lang="en-US" altLang="zh-CN" sz="2200" b="1" dirty="0" err="1"/>
                <a:t>usr</a:t>
              </a:r>
              <a:r>
                <a:rPr lang="en-US" altLang="zh-CN" sz="2200" b="1" dirty="0"/>
                <a:t>/bin/</a:t>
              </a:r>
              <a:r>
                <a:rPr lang="en-US" altLang="zh-CN" sz="2200" b="1" dirty="0" err="1"/>
                <a:t>dockerd</a:t>
              </a:r>
              <a:r>
                <a:rPr lang="en-US" altLang="zh-CN" sz="2200" b="1" dirty="0"/>
                <a:t> -H tcp://0.0.0.0:2375 </a:t>
              </a:r>
              <a:r>
                <a:rPr lang="en-US" altLang="zh-CN" sz="2200" b="1" dirty="0" smtClean="0"/>
                <a:t>–H unix</a:t>
              </a:r>
              <a:r>
                <a:rPr lang="en-US" altLang="zh-CN" sz="2200" b="1" dirty="0"/>
                <a:t>:///</a:t>
              </a:r>
              <a:r>
                <a:rPr lang="en-US" altLang="zh-CN" sz="2200" b="1" dirty="0" smtClean="0"/>
                <a:t>var/run/docker.sock</a:t>
              </a:r>
              <a:endParaRPr lang="en-US" altLang="zh-CN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33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1502</Words>
  <Application>Microsoft Office PowerPoint</Application>
  <PresentationFormat>全屏显示(4:3)</PresentationFormat>
  <Paragraphs>285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Docker 技术与实践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技术与实践</dc:title>
  <dc:creator>think</dc:creator>
  <cp:lastModifiedBy>USER-</cp:lastModifiedBy>
  <cp:revision>95</cp:revision>
  <dcterms:created xsi:type="dcterms:W3CDTF">2017-07-01T04:04:48Z</dcterms:created>
  <dcterms:modified xsi:type="dcterms:W3CDTF">2019-07-22T07:16:54Z</dcterms:modified>
</cp:coreProperties>
</file>