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311" r:id="rId6"/>
    <p:sldId id="321" r:id="rId7"/>
    <p:sldId id="322" r:id="rId8"/>
    <p:sldId id="261" r:id="rId9"/>
    <p:sldId id="313" r:id="rId10"/>
    <p:sldId id="282" r:id="rId11"/>
    <p:sldId id="314" r:id="rId12"/>
    <p:sldId id="323" r:id="rId13"/>
    <p:sldId id="308" r:id="rId14"/>
    <p:sldId id="283" r:id="rId15"/>
    <p:sldId id="324" r:id="rId16"/>
    <p:sldId id="315" r:id="rId17"/>
    <p:sldId id="286" r:id="rId18"/>
    <p:sldId id="325" r:id="rId19"/>
    <p:sldId id="326" r:id="rId20"/>
    <p:sldId id="288" r:id="rId21"/>
    <p:sldId id="327" r:id="rId22"/>
    <p:sldId id="316" r:id="rId23"/>
    <p:sldId id="289" r:id="rId24"/>
    <p:sldId id="290" r:id="rId25"/>
    <p:sldId id="291" r:id="rId26"/>
    <p:sldId id="317" r:id="rId27"/>
    <p:sldId id="292" r:id="rId28"/>
    <p:sldId id="328" r:id="rId29"/>
    <p:sldId id="318" r:id="rId30"/>
    <p:sldId id="319" r:id="rId31"/>
    <p:sldId id="329" r:id="rId32"/>
    <p:sldId id="293" r:id="rId33"/>
    <p:sldId id="294" r:id="rId34"/>
    <p:sldId id="330" r:id="rId35"/>
    <p:sldId id="295" r:id="rId36"/>
    <p:sldId id="296" r:id="rId37"/>
    <p:sldId id="297" r:id="rId38"/>
    <p:sldId id="298" r:id="rId39"/>
    <p:sldId id="299" r:id="rId40"/>
    <p:sldId id="331" r:id="rId41"/>
    <p:sldId id="320" r:id="rId4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46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2021年9月25日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4577010-452B-4096-A286-FFA2A4BBA3BB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5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06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359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029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000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5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42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790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585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797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52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866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61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819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247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79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83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2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72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31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61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811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15C4-568D-4E34-806A-61E3DEAFB99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79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8078B37-2E11-4F67-AEEF-7A068A296064}" type="slidenum"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99456" y="86889"/>
            <a:ext cx="8254160" cy="40011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离散数学（第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版） 屈婉玲 耿素云 张立昂 编著 清华大学出版社出版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A490FB-0C36-4FF9-A20D-8C8A21C92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第2章  命题逻辑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A64B787-E136-42EC-ADFB-B40C6E15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85D6326-8067-4BD7-9310-434A7DA5CF9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49738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  <a:defRPr/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否定式</a:t>
            </a:r>
            <a:endParaRPr lang="en-US" altLang="zh-CN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  <a:defRPr/>
            </a:pPr>
            <a:r>
              <a:rPr lang="zh-CN" altLang="en-US" sz="2400" b="1" dirty="0"/>
              <a:t>定义2.1   </a:t>
            </a:r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为命题，复合命题“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”</a:t>
            </a:r>
            <a:r>
              <a:rPr lang="zh-CN" altLang="en-US" sz="2400" dirty="0"/>
              <a:t>（或“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的否定</a:t>
            </a:r>
            <a:r>
              <a:rPr lang="zh-CN" altLang="en-US" sz="2400" dirty="0"/>
              <a:t>” ），</a:t>
            </a:r>
            <a:endParaRPr lang="en-US" altLang="zh-CN" sz="2400" dirty="0"/>
          </a:p>
          <a:p>
            <a:pPr algn="just">
              <a:lnSpc>
                <a:spcPct val="110000"/>
              </a:lnSpc>
              <a:buNone/>
              <a:defRPr/>
            </a:pPr>
            <a:r>
              <a:rPr lang="zh-CN" altLang="en-US" sz="2400" dirty="0"/>
              <a:t>               记为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称作否定联结词,  规定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</a:p>
          <a:p>
            <a:pPr marL="324000" algn="just">
              <a:lnSpc>
                <a:spcPct val="1100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algn="just">
              <a:lnSpc>
                <a:spcPct val="1100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algn="just">
              <a:lnSpc>
                <a:spcPct val="110000"/>
              </a:lnSpc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algn="just">
              <a:lnSpc>
                <a:spcPct val="110000"/>
              </a:lnSpc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是合数，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不是合数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</a:p>
          <a:p>
            <a:pPr algn="just" eaLnBrk="1" hangingPunct="1">
              <a:lnSpc>
                <a:spcPct val="110000"/>
              </a:lnSpc>
              <a:buFontTx/>
              <a:buNone/>
              <a:defRPr/>
            </a:pPr>
            <a:endParaRPr lang="zh-CN" altLang="en-US" sz="2400" b="1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BEB7794-235B-47CA-A36E-65F554FE465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08BD13D-3629-4A35-9481-84062D289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4775"/>
              </p:ext>
            </p:extLst>
          </p:nvPr>
        </p:nvGraphicFramePr>
        <p:xfrm>
          <a:off x="4634345" y="3691540"/>
          <a:ext cx="2923310" cy="16834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61655">
                  <a:extLst>
                    <a:ext uri="{9D8B030D-6E8A-4147-A177-3AD203B41FA5}">
                      <a16:colId xmlns:a16="http://schemas.microsoft.com/office/drawing/2014/main" val="1877248545"/>
                    </a:ext>
                  </a:extLst>
                </a:gridCol>
                <a:gridCol w="1461655">
                  <a:extLst>
                    <a:ext uri="{9D8B030D-6E8A-4147-A177-3AD203B41FA5}">
                      <a16:colId xmlns:a16="http://schemas.microsoft.com/office/drawing/2014/main" val="380712103"/>
                    </a:ext>
                  </a:extLst>
                </a:gridCol>
              </a:tblGrid>
              <a:tr h="561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b="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 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b="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525118"/>
                  </a:ext>
                </a:extLst>
              </a:tr>
              <a:tr h="1122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61442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85D6326-8067-4BD7-9310-434A7DA5CF9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49738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  <a:defRPr/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合取式</a:t>
            </a:r>
            <a:endParaRPr lang="en-US" altLang="zh-CN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  <a:defRPr/>
            </a:pPr>
            <a:r>
              <a:rPr lang="zh-CN" altLang="en-US" sz="2400" b="1" dirty="0"/>
              <a:t>定义2.2</a:t>
            </a: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zh-CN" altLang="en-US" sz="2400" dirty="0"/>
              <a:t>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合取联结词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，规定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同时为真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Tx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88C3AE5-1095-4925-95CC-2557BA05308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773EB3-0D7A-45FD-8E7F-4A6BF532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75480"/>
              </p:ext>
            </p:extLst>
          </p:nvPr>
        </p:nvGraphicFramePr>
        <p:xfrm>
          <a:off x="3165763" y="3562066"/>
          <a:ext cx="5860474" cy="245659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41506">
                  <a:extLst>
                    <a:ext uri="{9D8B030D-6E8A-4147-A177-3AD203B41FA5}">
                      <a16:colId xmlns:a16="http://schemas.microsoft.com/office/drawing/2014/main" val="2328577447"/>
                    </a:ext>
                  </a:extLst>
                </a:gridCol>
                <a:gridCol w="1977461">
                  <a:extLst>
                    <a:ext uri="{9D8B030D-6E8A-4147-A177-3AD203B41FA5}">
                      <a16:colId xmlns:a16="http://schemas.microsoft.com/office/drawing/2014/main" val="3737054438"/>
                    </a:ext>
                  </a:extLst>
                </a:gridCol>
                <a:gridCol w="1941507">
                  <a:extLst>
                    <a:ext uri="{9D8B030D-6E8A-4147-A177-3AD203B41FA5}">
                      <a16:colId xmlns:a16="http://schemas.microsoft.com/office/drawing/2014/main" val="3204944816"/>
                    </a:ext>
                  </a:extLst>
                </a:gridCol>
              </a:tblGrid>
              <a:tr h="491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3912"/>
                  </a:ext>
                </a:extLst>
              </a:tr>
              <a:tr h="1965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5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813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）由于自然语言的丰富性， 使用非常灵活</a:t>
            </a:r>
            <a:r>
              <a:rPr lang="en-US" altLang="zh-CN" sz="2400" dirty="0"/>
              <a:t>.  </a:t>
            </a:r>
            <a:r>
              <a:rPr lang="zh-CN" altLang="en-US" sz="2400" dirty="0"/>
              <a:t>如“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altLang="zh-CN" sz="2400" dirty="0"/>
              <a:t>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，而且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altLang="zh-CN" sz="2400" dirty="0"/>
              <a:t>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虽然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，但是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altLang="zh-CN" sz="2400" dirty="0"/>
              <a:t>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一面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一面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altLang="zh-CN" sz="2400" dirty="0"/>
              <a:t>”</a:t>
            </a:r>
            <a:r>
              <a:rPr lang="zh-CN" altLang="en-US" sz="2400" dirty="0"/>
              <a:t>等都可使用；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不是所有</a:t>
            </a:r>
            <a:r>
              <a:rPr lang="zh-CN" altLang="en-US" sz="2400" dirty="0"/>
              <a:t>的“和”和“与”都能使用合取联结词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1)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/>
              <a:t>既是偶数又是素数 </a:t>
            </a:r>
            <a:r>
              <a:rPr lang="en-US" altLang="zh-CN" sz="2400" dirty="0"/>
              <a:t>.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400" dirty="0"/>
              <a:t>与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zh-CN" sz="2400" dirty="0"/>
              <a:t>的最小公倍数是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400" dirty="0"/>
              <a:t>.</a:t>
            </a:r>
            <a:r>
              <a:rPr lang="zh-CN" altLang="en-US" sz="2400" dirty="0"/>
              <a:t>       </a:t>
            </a:r>
            <a:r>
              <a:rPr lang="en-US" altLang="zh-CN" sz="2400" dirty="0"/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BF520D9-0633-4A53-B8F5-4FEAA64AFA8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  <p:extLst>
      <p:ext uri="{BB962C8B-B14F-4D97-AF65-F5344CB8AC3E}">
        <p14:creationId xmlns:p14="http://schemas.microsoft.com/office/powerpoint/2010/main" val="29606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E9E3F09-C6DD-45CF-AB51-C7C1C5DDA56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11311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/>
              <a:t>将下列命题符号化 </a:t>
            </a:r>
            <a:r>
              <a:rPr lang="zh-CN" altLang="en-US" sz="2400" dirty="0">
                <a:cs typeface="Times New Roman" panose="02020603050405020304" pitchFamily="18" charset="0"/>
              </a:rPr>
              <a:t>.   </a:t>
            </a:r>
          </a:p>
          <a:p>
            <a:pPr algn="just">
              <a:buNone/>
            </a:pPr>
            <a:r>
              <a:rPr lang="zh-CN" altLang="en-US" sz="2400" dirty="0"/>
              <a:t>1) 王晓既用功又聪明 </a:t>
            </a:r>
            <a:r>
              <a:rPr lang="zh-CN" altLang="en-US" sz="2400" dirty="0">
                <a:cs typeface="Times New Roman" panose="02020603050405020304" pitchFamily="18" charset="0"/>
              </a:rPr>
              <a:t>.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/>
              <a:t>王晓不仅聪明，而且用功 </a:t>
            </a:r>
            <a:r>
              <a:rPr lang="zh-CN" altLang="en-US" sz="2400" dirty="0"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/>
              <a:t>王晓虽然聪明，但不用功 </a:t>
            </a:r>
            <a:r>
              <a:rPr lang="zh-CN" altLang="en-US" sz="2400" dirty="0"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/>
              <a:t>4)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张辉与王丽都是三好生 </a:t>
            </a:r>
            <a:r>
              <a:rPr lang="zh-CN" altLang="en-US" sz="2400" dirty="0"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5) </a:t>
            </a:r>
            <a:r>
              <a:rPr lang="zh-CN" altLang="en-US" sz="2400" dirty="0"/>
              <a:t>张辉与王丽是同学 </a:t>
            </a:r>
            <a:r>
              <a:rPr lang="zh-CN" altLang="en-US" sz="2400" dirty="0"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just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其中记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：王晓聪明，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：王晓用功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endParaRPr lang="zh-CN" altLang="en-US" sz="24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7017AC5-FDDD-49B2-9BAB-CF609FACB6E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45CBA06-400D-4C25-9479-3643F37115D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2595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/>
              <a:t>定义2.3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为命题，复合命题“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/>
              <a:t>”</a:t>
            </a:r>
            <a:r>
              <a:rPr lang="zh-CN" altLang="en-US" sz="2400" dirty="0"/>
              <a:t>，记为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.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endParaRPr lang="en-US" altLang="zh-CN" sz="2400" dirty="0"/>
          </a:p>
          <a:p>
            <a:pPr algn="just">
              <a:buNone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析取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联结词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，并规定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同时为假 .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420D312-ED01-442F-8C56-07B7663451C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3B4A01C-8755-47CA-BE8A-45170BB3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59721"/>
              </p:ext>
            </p:extLst>
          </p:nvPr>
        </p:nvGraphicFramePr>
        <p:xfrm>
          <a:off x="3165763" y="3311239"/>
          <a:ext cx="5860474" cy="26462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41506">
                  <a:extLst>
                    <a:ext uri="{9D8B030D-6E8A-4147-A177-3AD203B41FA5}">
                      <a16:colId xmlns:a16="http://schemas.microsoft.com/office/drawing/2014/main" val="2328577447"/>
                    </a:ext>
                  </a:extLst>
                </a:gridCol>
                <a:gridCol w="1977461">
                  <a:extLst>
                    <a:ext uri="{9D8B030D-6E8A-4147-A177-3AD203B41FA5}">
                      <a16:colId xmlns:a16="http://schemas.microsoft.com/office/drawing/2014/main" val="3737054438"/>
                    </a:ext>
                  </a:extLst>
                </a:gridCol>
                <a:gridCol w="1941507">
                  <a:extLst>
                    <a:ext uri="{9D8B030D-6E8A-4147-A177-3AD203B41FA5}">
                      <a16:colId xmlns:a16="http://schemas.microsoft.com/office/drawing/2014/main" val="3204944816"/>
                    </a:ext>
                  </a:extLst>
                </a:gridCol>
              </a:tblGrid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3912"/>
                  </a:ext>
                </a:extLst>
              </a:tr>
              <a:tr h="211697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5418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031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）自然语言中的“或”具有二义性，用它联结的命题有时具有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相容性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有时具有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排斥性</a:t>
            </a:r>
            <a:r>
              <a:rPr lang="zh-CN" altLang="en-US" sz="2400" dirty="0"/>
              <a:t>，对应的联结词分别称为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相容或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排斥或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不是所有</a:t>
            </a:r>
            <a:r>
              <a:rPr lang="zh-CN" altLang="en-US" sz="2400" dirty="0"/>
              <a:t>的”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排斥或</a:t>
            </a:r>
            <a:r>
              <a:rPr lang="zh-CN" altLang="en-US" sz="2400" dirty="0"/>
              <a:t>”都直接使用析取联结词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b="1" dirty="0"/>
              <a:t>例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/>
              <a:t>1) </a:t>
            </a:r>
            <a:r>
              <a:rPr lang="zh-CN" altLang="en-US" sz="2400" dirty="0"/>
              <a:t>小王学过英语或俄语 </a:t>
            </a:r>
            <a:r>
              <a:rPr lang="en-US" altLang="zh-CN" sz="2400" dirty="0"/>
              <a:t>.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2) </a:t>
            </a:r>
            <a:r>
              <a:rPr lang="zh-CN" altLang="en-US" sz="2400" dirty="0"/>
              <a:t>小张生于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1977</a:t>
            </a:r>
            <a:r>
              <a:rPr lang="zh-CN" altLang="en-US" sz="2400" dirty="0"/>
              <a:t>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1978</a:t>
            </a:r>
            <a:r>
              <a:rPr lang="zh-CN" altLang="en-US" sz="2400" dirty="0"/>
              <a:t>年 </a:t>
            </a:r>
            <a:r>
              <a:rPr lang="en-US" altLang="zh-CN" sz="2400" dirty="0"/>
              <a:t>.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或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3) </a:t>
            </a:r>
            <a:r>
              <a:rPr lang="zh-CN" altLang="en-US" sz="2400" dirty="0"/>
              <a:t>小明只能拿一个苹果或一个梨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86A9D46-C4F0-44A1-8CBE-9F2F9F94DA0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  <p:extLst>
      <p:ext uri="{BB962C8B-B14F-4D97-AF65-F5344CB8AC3E}">
        <p14:creationId xmlns:p14="http://schemas.microsoft.com/office/powerpoint/2010/main" val="20289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45CBA06-400D-4C25-9479-3643F37115D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2595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例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张三和李四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至少有一人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会英语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：张三会英语，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：李四会英语，符号化为</a:t>
            </a: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这件事由张三和李四中的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一人去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：张三做这件事，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：李四做这件事，符号化为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5487CC9-9D84-49A3-89C9-859373B476C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  <p:extLst>
      <p:ext uri="{BB962C8B-B14F-4D97-AF65-F5344CB8AC3E}">
        <p14:creationId xmlns:p14="http://schemas.microsoft.com/office/powerpoint/2010/main" val="10762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A153A9-E3D4-4F95-AF2E-5BB84E1D1529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1336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蕴涵式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/>
              <a:t>定义2.4    </a:t>
            </a:r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为命题，复合命题“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/>
              <a:t>”</a:t>
            </a:r>
            <a:r>
              <a:rPr lang="zh-CN" altLang="en-US" sz="2400" dirty="0"/>
              <a:t>，记为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前件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为蕴涵式的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蕴涵联结词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规定</a:t>
            </a:r>
            <a:r>
              <a:rPr lang="zh-CN" altLang="en-US" sz="2400" dirty="0"/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4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400" b="1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19898D5-D026-49F8-86DC-F9C5684AF0E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432D1A2-9F8F-48D5-A330-B383F4C1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41971"/>
              </p:ext>
            </p:extLst>
          </p:nvPr>
        </p:nvGraphicFramePr>
        <p:xfrm>
          <a:off x="3165761" y="3760052"/>
          <a:ext cx="5860474" cy="22837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41506">
                  <a:extLst>
                    <a:ext uri="{9D8B030D-6E8A-4147-A177-3AD203B41FA5}">
                      <a16:colId xmlns:a16="http://schemas.microsoft.com/office/drawing/2014/main" val="2328577447"/>
                    </a:ext>
                  </a:extLst>
                </a:gridCol>
                <a:gridCol w="1977461">
                  <a:extLst>
                    <a:ext uri="{9D8B030D-6E8A-4147-A177-3AD203B41FA5}">
                      <a16:colId xmlns:a16="http://schemas.microsoft.com/office/drawing/2014/main" val="3737054438"/>
                    </a:ext>
                  </a:extLst>
                </a:gridCol>
                <a:gridCol w="1941507">
                  <a:extLst>
                    <a:ext uri="{9D8B030D-6E8A-4147-A177-3AD203B41FA5}">
                      <a16:colId xmlns:a16="http://schemas.microsoft.com/office/drawing/2014/main" val="3204944816"/>
                    </a:ext>
                  </a:extLst>
                </a:gridCol>
              </a:tblGrid>
              <a:tr h="456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3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3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3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sz="23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3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3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3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3912"/>
                  </a:ext>
                </a:extLst>
              </a:tr>
              <a:tr h="18269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5418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）在自然语言中，特别是在数学中，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的必要条件有许多不同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的叙述方式，如：“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只要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，就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因为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，所以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zh-CN" altLang="en-US" sz="2400" dirty="0"/>
              <a:t>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 等等；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）在自然语言中，也会出现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因果倒置</a:t>
            </a:r>
            <a:r>
              <a:rPr lang="zh-CN" altLang="en-US" sz="2400" dirty="0"/>
              <a:t>情况，“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只有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 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”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除非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” </a:t>
            </a:r>
            <a:r>
              <a:rPr lang="zh-CN" altLang="en-US" sz="2400" dirty="0"/>
              <a:t>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除非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，否则非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” 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DADFCA-BA33-4539-AD27-C93D83F7D98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2090CE1-399B-40CC-97A0-1FA5FE67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A153A9-E3D4-4F95-AF2E-5BB84E1D1529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7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）在自然语言中，“如果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前件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后件</a:t>
            </a:r>
            <a:r>
              <a:rPr lang="zh-CN" altLang="en-US" sz="2400" dirty="0"/>
              <a:t>往往具有某种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内在联系</a:t>
            </a:r>
            <a:r>
              <a:rPr lang="zh-CN" altLang="en-US" sz="2400" dirty="0"/>
              <a:t>，而在数理逻辑中，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可以无任何内在联系；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）在数学或其他自然科学中，“如果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往往表达的是前件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为真，后件也为真的推理关系 </a:t>
            </a:r>
            <a:r>
              <a:rPr lang="en-US" altLang="zh-CN" sz="2400" dirty="0"/>
              <a:t>. </a:t>
            </a:r>
            <a:r>
              <a:rPr lang="zh-CN" altLang="en-US" sz="2400" dirty="0"/>
              <a:t>但在数理逻辑中，规定当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为假时，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无论</a:t>
            </a:r>
            <a:r>
              <a:rPr lang="en-US" altLang="zh-CN" sz="2400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是真是假，均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善意</a:t>
            </a:r>
            <a:r>
              <a:rPr lang="zh-CN" altLang="en-US" sz="2400" dirty="0"/>
              <a:t>地推定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为真 </a:t>
            </a:r>
            <a:r>
              <a:rPr lang="en-US" altLang="zh-CN" sz="2400" dirty="0"/>
              <a:t>.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BA97D0-C6EC-419A-AD09-5A3F6DC2D48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FA26A8E-1A2E-494A-B671-4E331E39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A153A9-E3D4-4F95-AF2E-5BB84E1D1529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3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426C71-39B1-4379-AA04-3DD2BB319C0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</a:rPr>
              <a:t>第2章  命题逻辑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80000"/>
              </a:spcBef>
              <a:buNone/>
            </a:pPr>
            <a:r>
              <a:rPr lang="zh-CN" altLang="en-US" sz="2400" b="1" dirty="0"/>
              <a:t>2.1 命题逻辑基本概念 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zh-CN" altLang="en-US" sz="2400" b="1" dirty="0"/>
              <a:t>2.2 命题逻辑等值演算 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zh-CN" altLang="en-US" sz="2400" b="1" dirty="0"/>
              <a:t>2.3 范式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zh-CN" altLang="en-US" sz="2400" b="1" dirty="0"/>
              <a:t>2.4 推理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7807658" cy="4295776"/>
          </a:xfrm>
          <a:noFill/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：天冷，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：小王穿羽绒服</a:t>
            </a:r>
            <a:r>
              <a:rPr lang="zh-CN" altLang="en-US" sz="2400" dirty="0"/>
              <a:t>，将下列命题符号化  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1)  只要天冷，小王就穿羽绒服.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2)  因为天冷，所以小王穿羽绒服.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3)  若小王不穿羽绒服，则天不冷.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4)  只有天冷，小王才穿羽绒服.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6588031" y="2178299"/>
            <a:ext cx="265350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4379" name="Text Box 11"/>
          <p:cNvSpPr txBox="1">
            <a:spLocks noChangeArrowheads="1"/>
          </p:cNvSpPr>
          <p:nvPr/>
        </p:nvSpPr>
        <p:spPr bwMode="auto">
          <a:xfrm>
            <a:off x="8637588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02316F3F-F6F1-44F6-B725-EA362BD2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A153A9-E3D4-4F95-AF2E-5BB84E1D1529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CAA63F2C-4D5B-49C4-9225-8C6F5ACEE6D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5" grpId="0" autoUpdateAnimBg="0"/>
      <p:bldP spid="31437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6746084" cy="4295776"/>
          </a:xfrm>
          <a:noFill/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dirty="0"/>
              <a:t>5)  除非天冷，小王才穿羽绒服.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6)  除非小王穿羽绒服，否则天不冷.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7)  如果天不冷，则小王不穿羽绒服.</a:t>
            </a:r>
          </a:p>
          <a:p>
            <a:pPr>
              <a:buNone/>
            </a:pPr>
            <a:r>
              <a:rPr lang="zh-CN" altLang="en-US" sz="2400" dirty="0"/>
              <a:t>8)  小王穿羽绒服仅当天冷的时候.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b="1" dirty="0"/>
              <a:t>注：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（真值相同）</a:t>
            </a:r>
            <a:r>
              <a:rPr lang="zh-CN" altLang="en-US" sz="2400" b="1" dirty="0"/>
              <a:t> </a:t>
            </a:r>
            <a:endParaRPr lang="zh-CN" altLang="en-US" sz="2400" b="1" i="1" dirty="0"/>
          </a:p>
          <a:p>
            <a:pPr eaLnBrk="1" hangingPunct="1">
              <a:buFontTx/>
              <a:buNone/>
            </a:pPr>
            <a:endParaRPr lang="zh-CN" altLang="en-US" sz="2400" dirty="0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7012784" y="1594707"/>
            <a:ext cx="2653504" cy="2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14379" name="Text Box 11"/>
          <p:cNvSpPr txBox="1">
            <a:spLocks noChangeArrowheads="1"/>
          </p:cNvSpPr>
          <p:nvPr/>
        </p:nvSpPr>
        <p:spPr bwMode="auto">
          <a:xfrm>
            <a:off x="8637588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02316F3F-F6F1-44F6-B725-EA362BD2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A153A9-E3D4-4F95-AF2E-5BB84E1D1529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CAA63F2C-4D5B-49C4-9225-8C6F5ACEE6D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  <p:extLst>
      <p:ext uri="{BB962C8B-B14F-4D97-AF65-F5344CB8AC3E}">
        <p14:creationId xmlns:p14="http://schemas.microsoft.com/office/powerpoint/2010/main" val="32069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5" grpId="0" autoUpdateAnimBg="0"/>
      <p:bldP spid="3143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295776"/>
          </a:xfrm>
          <a:noFill/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将下列命题符号化，并指出真值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3+3 = 6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，则雪是白色的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3+3 ≠ 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，则雪是白色的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3+3 = 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，则雪不是白色的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3+3 ≠ 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，则雪不是白色的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3+3=6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：的真值为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：雪是白色的，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的真值也为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0" indent="0"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，真值为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，真值为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，真值为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4)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，真值为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55259B0-495D-4F18-91EC-C850F4E1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A153A9-E3D4-4F95-AF2E-5BB84E1D1529}" type="slidenum"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D030AE8-8C94-4F69-BC73-CFF7D66CDDD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  <p:extLst>
      <p:ext uri="{BB962C8B-B14F-4D97-AF65-F5344CB8AC3E}">
        <p14:creationId xmlns:p14="http://schemas.microsoft.com/office/powerpoint/2010/main" val="38190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A15C5F4-43AB-4150-985E-F740E3B8003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537" y="1646238"/>
            <a:ext cx="9600062" cy="38766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/>
              <a:t>定义2.5   </a:t>
            </a:r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为命题，复合命题“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/>
              <a:t>”</a:t>
            </a:r>
            <a:r>
              <a:rPr lang="zh-CN" altLang="en-US" sz="2400" dirty="0"/>
              <a:t>，记为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,</a:t>
            </a:r>
          </a:p>
          <a:p>
            <a:pPr algn="just">
              <a:buNone/>
            </a:pPr>
            <a:r>
              <a:rPr lang="en-US" altLang="zh-CN" sz="2400" dirty="0"/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等价联结词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规定，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为真或同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时为假</a:t>
            </a:r>
            <a:r>
              <a:rPr lang="zh-CN" altLang="en-US" sz="2400" dirty="0"/>
              <a:t>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E8CA540-BD4B-495B-88B3-E8F1011C471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B0DFEE2-7796-4BE0-B42D-BA7761883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02311"/>
              </p:ext>
            </p:extLst>
          </p:nvPr>
        </p:nvGraphicFramePr>
        <p:xfrm>
          <a:off x="3165762" y="3788522"/>
          <a:ext cx="5860474" cy="22170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41506">
                  <a:extLst>
                    <a:ext uri="{9D8B030D-6E8A-4147-A177-3AD203B41FA5}">
                      <a16:colId xmlns:a16="http://schemas.microsoft.com/office/drawing/2014/main" val="2328577447"/>
                    </a:ext>
                  </a:extLst>
                </a:gridCol>
                <a:gridCol w="1977461">
                  <a:extLst>
                    <a:ext uri="{9D8B030D-6E8A-4147-A177-3AD203B41FA5}">
                      <a16:colId xmlns:a16="http://schemas.microsoft.com/office/drawing/2014/main" val="3737054438"/>
                    </a:ext>
                  </a:extLst>
                </a:gridCol>
                <a:gridCol w="1941507">
                  <a:extLst>
                    <a:ext uri="{9D8B030D-6E8A-4147-A177-3AD203B41FA5}">
                      <a16:colId xmlns:a16="http://schemas.microsoft.com/office/drawing/2014/main" val="3204944816"/>
                    </a:ext>
                  </a:extLst>
                </a:gridCol>
              </a:tblGrid>
              <a:tr h="439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3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3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3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sz="23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3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 </a:t>
                      </a:r>
                      <a:r>
                        <a:rPr lang="en-US" altLang="zh-CN" sz="23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3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3912"/>
                  </a:ext>
                </a:extLst>
              </a:tr>
              <a:tr h="17593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5418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C3A1A99-5EF9-44AD-9A87-367CA6157C5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369911" cy="3799219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   </a:t>
            </a:r>
            <a:r>
              <a:rPr lang="zh-CN" altLang="en-US" sz="2400" dirty="0"/>
              <a:t>求下列复合命题的真值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2+2＝4 当且仅当 3+3＝6.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2+2＝4 当且仅当 3是偶数.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2+2＝4 当且仅当太阳从东方升起.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2+2＝5 当且仅当美国位于非洲.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5)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处可导的充要条件是它在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处连续.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7FD50FF-C33F-4A13-9D84-A79D8C050CD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0880590-FAB9-4296-B615-B1A32B204AB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9"/>
            <a:ext cx="9601199" cy="43750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基本复合命题的真值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endParaRPr lang="zh-CN" altLang="en-US" sz="2400" b="1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0A7F04DC-3A90-44D3-96DD-0FC822C4119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9ACE9C-50E5-4AC7-84D6-CEFFDA2F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76656"/>
              </p:ext>
            </p:extLst>
          </p:nvPr>
        </p:nvGraphicFramePr>
        <p:xfrm>
          <a:off x="2031997" y="2893324"/>
          <a:ext cx="8128002" cy="292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0633339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745081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73374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2123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66966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9759697"/>
                    </a:ext>
                  </a:extLst>
                </a:gridCol>
              </a:tblGrid>
              <a:tr h="584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 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 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32060"/>
                  </a:ext>
                </a:extLst>
              </a:tr>
              <a:tr h="2336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16185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0880590-FAB9-4296-B615-B1A32B204AB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45129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dirty="0"/>
              <a:t>1) {</a:t>
            </a:r>
            <a:r>
              <a:rPr lang="zh-CN" altLang="en-US" sz="2400" dirty="0"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</a:t>
            </a:r>
            <a:r>
              <a:rPr lang="en-US" altLang="zh-CN" sz="2400" dirty="0"/>
              <a:t>}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联结词集</a:t>
            </a:r>
            <a:r>
              <a:rPr lang="en-US" altLang="zh-CN" sz="2400" dirty="0"/>
              <a:t>. </a:t>
            </a:r>
            <a:r>
              <a:rPr lang="zh-CN" altLang="en-US" sz="2400" dirty="0"/>
              <a:t>其中 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一元</a:t>
            </a:r>
            <a:r>
              <a:rPr lang="zh-CN" altLang="en-US" sz="2400" dirty="0"/>
              <a:t>联结词，其余为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    二元</a:t>
            </a:r>
            <a:r>
              <a:rPr lang="zh-CN" altLang="en-US" sz="2400" dirty="0"/>
              <a:t>联结词；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由联结词集</a:t>
            </a:r>
            <a:r>
              <a:rPr lang="en-US" altLang="zh-CN" sz="2400" dirty="0"/>
              <a:t>{</a:t>
            </a:r>
            <a:r>
              <a:rPr lang="zh-CN" altLang="en-US" sz="2400" dirty="0"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</a:t>
            </a:r>
            <a:r>
              <a:rPr lang="en-US" altLang="zh-CN" sz="2400" dirty="0"/>
              <a:t>}</a:t>
            </a:r>
            <a:r>
              <a:rPr lang="zh-CN" altLang="en-US" sz="2400" dirty="0"/>
              <a:t>中的一个联结词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联结一或两个</a:t>
            </a:r>
            <a:r>
              <a:rPr lang="zh-CN" altLang="en-US" sz="2400" dirty="0"/>
              <a:t>原子命题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构成的是最简单的复合命题；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3) </a:t>
            </a:r>
            <a:r>
              <a:rPr lang="zh-CN" altLang="en-US" sz="2400" dirty="0"/>
              <a:t>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多次使用</a:t>
            </a:r>
            <a:r>
              <a:rPr lang="zh-CN" altLang="en-US" sz="2400" dirty="0"/>
              <a:t>联结词集中的联结词，构成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更为复杂</a:t>
            </a:r>
            <a:r>
              <a:rPr lang="zh-CN" altLang="en-US" sz="2400" dirty="0"/>
              <a:t>的复合命题；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4) </a:t>
            </a:r>
            <a:r>
              <a:rPr lang="zh-CN" altLang="en-US" sz="2400" dirty="0"/>
              <a:t>联结词优先级：( )，</a:t>
            </a:r>
            <a:r>
              <a:rPr lang="zh-CN" altLang="en-US" sz="2400" dirty="0"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；</a:t>
            </a:r>
          </a:p>
          <a:p>
            <a:pPr>
              <a:buNone/>
            </a:pPr>
            <a:r>
              <a:rPr lang="en-US" altLang="zh-CN" sz="2400" dirty="0"/>
              <a:t>5) </a:t>
            </a:r>
            <a:r>
              <a:rPr lang="zh-CN" altLang="en-US" sz="2400" dirty="0"/>
              <a:t>同级按从左到右的顺序进行</a:t>
            </a:r>
            <a:r>
              <a:rPr lang="en-US" altLang="zh-CN" sz="2400" dirty="0"/>
              <a:t> .</a:t>
            </a:r>
            <a:endParaRPr lang="zh-CN" altLang="en-US" sz="2400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82ADDB4-5875-46C8-A0DD-636690B9388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  <p:extLst>
      <p:ext uri="{BB962C8B-B14F-4D97-AF65-F5344CB8AC3E}">
        <p14:creationId xmlns:p14="http://schemas.microsoft.com/office/powerpoint/2010/main" val="28195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A073179-145C-4844-8E09-76BD43B0EEF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595514" cy="401758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</a:rPr>
              <a:t>合式公式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命题常项（命题常数，命题常元）: 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简单命题是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真值唯一确定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的命题逻辑中最基本的研究单位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命题变项（命题变元）: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真值可以变化的陈述句，表示：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表示命题变项时，它们就是取值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altLang="zh-CN" sz="2400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0A63C58-71D1-4A3A-B15D-0F0A5DADB5E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A073179-145C-4844-8E09-76BD43B0EEF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7545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）命题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是不是命题？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是命题常项还是命题变项？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简单命题为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命题常项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3+3=6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：雪是白色的等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都是命题常项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7529489" y="2788623"/>
            <a:ext cx="26597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根据上下文来确定</a:t>
            </a:r>
          </a:p>
        </p:txBody>
      </p:sp>
      <p:sp>
        <p:nvSpPr>
          <p:cNvPr id="3" name="矩形 2"/>
          <p:cNvSpPr/>
          <p:nvPr/>
        </p:nvSpPr>
        <p:spPr>
          <a:xfrm>
            <a:off x="5787662" y="2191644"/>
            <a:ext cx="11079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不是！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0A63C58-71D1-4A3A-B15D-0F0A5DADB5E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  <p:extLst>
      <p:ext uri="{BB962C8B-B14F-4D97-AF65-F5344CB8AC3E}">
        <p14:creationId xmlns:p14="http://schemas.microsoft.com/office/powerpoint/2010/main" val="32849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A073179-145C-4844-8E09-76BD43B0EEF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167708"/>
          </a:xfrm>
        </p:spPr>
        <p:txBody>
          <a:bodyPr/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合式公式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定义2.6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合式公式 (命题公式, 公式)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递归定义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命题常项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是合式公式，并称作原子合式公式；</a:t>
            </a:r>
          </a:p>
          <a:p>
            <a:pPr algn="just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是合式公式，则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也是合式公式；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是合式公式，则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是合式公式；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有限次地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zh-CN" altLang="en-US" sz="2400" dirty="0">
                <a:cs typeface="Times New Roman" panose="02020603050405020304" pitchFamily="18" charset="0"/>
              </a:rPr>
              <a:t>(1)~(3)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形成的符号串才是合式公式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i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5ECA298-7736-48BC-8DC0-85D0B2C8FC7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  <p:extLst>
      <p:ext uri="{BB962C8B-B14F-4D97-AF65-F5344CB8AC3E}">
        <p14:creationId xmlns:p14="http://schemas.microsoft.com/office/powerpoint/2010/main" val="426339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850E223-61D3-4EA2-AB5A-C9E903F391A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2.1 命题逻辑基本概念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8099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2400" dirty="0">
                <a:cs typeface="Times New Roman" panose="02020603050405020304" pitchFamily="18" charset="0"/>
              </a:rPr>
              <a:t>2.1.1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命题与联结词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命题与真值(简单命题, 复合命题)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联结词（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zh-CN" altLang="en-US" sz="2400" dirty="0">
                <a:cs typeface="Times New Roman" panose="02020603050405020304" pitchFamily="18" charset="0"/>
              </a:rPr>
              <a:t>2.2.2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命题公式及其分类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命题公式及其赋值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真值表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命题公式的分类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A073179-145C-4844-8E09-76BD43B0EEF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12676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注:</a:t>
            </a:r>
            <a:endParaRPr lang="en-US" altLang="zh-CN" sz="2400" b="1" dirty="0"/>
          </a:p>
          <a:p>
            <a:pPr algn="just">
              <a:buNone/>
            </a:pPr>
            <a:r>
              <a:rPr lang="en-US" altLang="zh-CN" sz="2400" dirty="0"/>
              <a:t>1) </a:t>
            </a:r>
            <a:r>
              <a:rPr lang="zh-CN" altLang="en-US" sz="2400" dirty="0"/>
              <a:t>命题公式是将</a:t>
            </a:r>
            <a:r>
              <a:rPr lang="zh-CN" altLang="en-US" sz="2400" u="sng" dirty="0"/>
              <a:t>命题变项</a:t>
            </a:r>
            <a:r>
              <a:rPr lang="zh-CN" altLang="en-US" sz="2400" dirty="0"/>
              <a:t>用</a:t>
            </a:r>
            <a:r>
              <a:rPr lang="zh-CN" altLang="en-US" sz="2400" u="sng" dirty="0"/>
              <a:t>联结词</a:t>
            </a:r>
            <a:r>
              <a:rPr lang="zh-CN" altLang="en-US" sz="2400" dirty="0"/>
              <a:t>和</a:t>
            </a:r>
            <a:r>
              <a:rPr lang="zh-CN" altLang="en-US" sz="2400" u="sng" dirty="0"/>
              <a:t>圆括号</a:t>
            </a:r>
            <a:r>
              <a:rPr lang="zh-CN" altLang="en-US" sz="2400" dirty="0"/>
              <a:t>按一定的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逻辑关系联结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zh-CN" altLang="en-US" sz="2400" dirty="0"/>
              <a:t>    起来的符号串，简称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公式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algn="just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) 定义给出的合式公式的定义方式称为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归纳定义</a:t>
            </a:r>
            <a:r>
              <a:rPr lang="zh-CN" altLang="en-US" sz="2400" dirty="0"/>
              <a:t>方式；</a:t>
            </a:r>
          </a:p>
          <a:p>
            <a:pPr marL="1263650" indent="-1263650" algn="just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任意的合式公式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，而不是某个具体的公式；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4) </a:t>
            </a:r>
            <a:r>
              <a:rPr lang="zh-CN" altLang="en-US" sz="2400" dirty="0"/>
              <a:t>在不影响运算顺序时, 括号可以省去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b="1" i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2BA4848-9DE9-4AF2-9542-8BCBD616CE2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  <p:extLst>
      <p:ext uri="{BB962C8B-B14F-4D97-AF65-F5344CB8AC3E}">
        <p14:creationId xmlns:p14="http://schemas.microsoft.com/office/powerpoint/2010/main" val="27733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412B00B-2754-4023-86DF-763D0D5AFCB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12676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合式公式的层次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定义2.7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1) 单个命题变项或命题常项是 0 层公式；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层公式是指下面情况之一：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层公式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层公式，且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max(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的层次为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层公式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1DE5F1C-69C7-4780-828F-7E576784C04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  <p:extLst>
      <p:ext uri="{BB962C8B-B14F-4D97-AF65-F5344CB8AC3E}">
        <p14:creationId xmlns:p14="http://schemas.microsoft.com/office/powerpoint/2010/main" val="26724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412B00B-2754-4023-86DF-763D0D5AFCB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2086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合式公式的层次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公式的真值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矩形 2"/>
          <p:cNvSpPr/>
          <p:nvPr/>
        </p:nvSpPr>
        <p:spPr>
          <a:xfrm>
            <a:off x="1356166" y="3329677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16811" y="3329676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3328369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4314722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6166" y="4314722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1DE5F1C-69C7-4780-828F-7E576784C04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5C24184-F8B1-4343-A9BC-9EC67BC9AA2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46238"/>
            <a:ext cx="9601199" cy="408582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公式的赋值</a:t>
            </a:r>
          </a:p>
          <a:p>
            <a:pPr algn="just">
              <a:buNone/>
            </a:pPr>
            <a:r>
              <a:rPr lang="zh-CN" altLang="en-US" sz="2400" b="1" dirty="0"/>
              <a:t>定义2.8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是出现在公式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中全部的命题变项，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指定一组真值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使公式为真的赋值称作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成真赋值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，使公式为假的赋值称作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成假赋值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F105DA6-D94A-445F-9C24-F8C0AA265DE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5C24184-F8B1-4343-A9BC-9EC67BC9AA2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46238"/>
            <a:ext cx="9601199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公式的赋值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1，诸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之间不加标点符号；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通常赋值与命题变项之间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按下标或字母顺序一一对应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的全部命题变项为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endParaRPr lang="en-US" altLang="zh-CN" sz="2400" i="1" baseline="-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命题变项为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F105DA6-D94A-445F-9C24-F8C0AA265DE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  <p:extLst>
      <p:ext uri="{BB962C8B-B14F-4D97-AF65-F5344CB8AC3E}">
        <p14:creationId xmlns:p14="http://schemas.microsoft.com/office/powerpoint/2010/main" val="42247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98E3297-C212-46F6-9AF9-E7197E229D5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369911" cy="4126765"/>
          </a:xfrm>
        </p:spPr>
        <p:txBody>
          <a:bodyPr>
            <a:noAutofit/>
          </a:bodyPr>
          <a:lstStyle/>
          <a:p>
            <a:pPr eaLnBrk="1" hangingPunct="1">
              <a:spcBef>
                <a:spcPts val="24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000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赋值，001是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</a:p>
          <a:p>
            <a:pPr eaLnBrk="1" hangingPunct="1">
              <a:spcBef>
                <a:spcPts val="240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公式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000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赋值，001是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  <a:buFontTx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个命题变项的公式共有多少个不同的赋值？</a:t>
            </a:r>
            <a:endParaRPr lang="zh-CN" alt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  <a:buFontTx/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70" y="219767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成真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8641" y="219767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769" y="346140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成假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640" y="346140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成真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CF06D1E-ABCA-433E-A926-0EEE4CCD162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4773653-CBD8-4966-9C33-8906B85D5DD7}"/>
                  </a:ext>
                </a:extLst>
              </p:cNvPr>
              <p:cNvSpPr/>
              <p:nvPr/>
            </p:nvSpPr>
            <p:spPr>
              <a:xfrm>
                <a:off x="8770600" y="4750098"/>
                <a:ext cx="6190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4773653-CBD8-4966-9C33-8906B85D5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600" y="4750098"/>
                <a:ext cx="6190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D042CCE-B0B2-4467-A66D-A9DDC85700B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258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57006"/>
              </p:ext>
            </p:extLst>
          </p:nvPr>
        </p:nvGraphicFramePr>
        <p:xfrm>
          <a:off x="2387598" y="3820989"/>
          <a:ext cx="7416800" cy="2248587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5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 q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77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50" name="Text Box 26"/>
          <p:cNvSpPr txBox="1">
            <a:spLocks noChangeArrowheads="1"/>
          </p:cNvSpPr>
          <p:nvPr/>
        </p:nvSpPr>
        <p:spPr bwMode="auto">
          <a:xfrm>
            <a:off x="1295399" y="1676401"/>
            <a:ext cx="9601199" cy="18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真值表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：命题公式在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所有可能的赋值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下的取值的列表，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个变项的公式有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个赋值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给出公式的真值表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7421E49-FEAD-4201-A0F1-F46D3B74467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CD12D23-D08B-4A16-983A-E4F96C515F9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2019868"/>
            <a:ext cx="9601199" cy="3390331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例</a:t>
            </a:r>
            <a:r>
              <a:rPr lang="en-US" altLang="zh-CN" sz="2400" dirty="0"/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365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35367"/>
              </p:ext>
            </p:extLst>
          </p:nvPr>
        </p:nvGraphicFramePr>
        <p:xfrm>
          <a:off x="2278854" y="2724946"/>
          <a:ext cx="7634288" cy="2486025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 q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490AFFF3-89CB-426A-BAC2-6D32145D541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3A18EF5-375B-48E1-BBF9-B2DE75E3289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00200"/>
            <a:ext cx="9601199" cy="5334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例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463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78923"/>
              </p:ext>
            </p:extLst>
          </p:nvPr>
        </p:nvGraphicFramePr>
        <p:xfrm>
          <a:off x="2459829" y="2083558"/>
          <a:ext cx="7272338" cy="403594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9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 q   r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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1   1   1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AF95911A-F1F1-4A56-AEEE-E880C73E741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1A38F18-5457-4AAE-A23A-F40EC18B16D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0295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命题公式的分类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重言式（永真式）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无成假赋值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的命题公式；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矛盾式（永假式）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无成真赋值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的命题公式；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可满足式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非矛盾式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的命题公式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algn="just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是可满足式的等价定义是：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至少存在一个成真赋值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98018C-F566-45A9-8300-FD0E746E063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A2454C1-F74E-43C9-9D51-9C2F80936F7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379120"/>
          </a:xfrm>
        </p:spPr>
        <p:txBody>
          <a:bodyPr/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推理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前提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结论</a:t>
            </a:r>
            <a:endParaRPr lang="en-US" altLang="zh-CN" sz="2400" b="1" dirty="0"/>
          </a:p>
          <a:p>
            <a:pPr marL="0" indent="0" algn="just">
              <a:buNone/>
            </a:pPr>
            <a:r>
              <a:rPr lang="zh-CN" altLang="en-US" sz="2400" b="1" dirty="0"/>
              <a:t>例  </a:t>
            </a:r>
            <a:r>
              <a:rPr lang="zh-CN" altLang="en-US" sz="2400" dirty="0"/>
              <a:t>若华盛顿是美国的首都，则多伦多是加拿大的首都</a:t>
            </a:r>
            <a:r>
              <a:rPr lang="en-US" altLang="zh-CN" sz="2400" dirty="0"/>
              <a:t>.  </a:t>
            </a:r>
            <a:r>
              <a:rPr lang="zh-CN" altLang="en-US" sz="2400" dirty="0"/>
              <a:t>华盛顿是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美国的首都，所以多伦多是加拿大的首都 </a:t>
            </a:r>
            <a:r>
              <a:rPr lang="en-US" altLang="zh-CN" sz="2400" dirty="0"/>
              <a:t>.</a:t>
            </a:r>
          </a:p>
          <a:p>
            <a:pPr marL="0" indent="0" algn="just">
              <a:buNone/>
            </a:pPr>
            <a:endParaRPr lang="en-US" altLang="zh-CN" sz="2400" b="1" dirty="0"/>
          </a:p>
          <a:p>
            <a:pPr marL="0" indent="0"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推理的组成：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联结词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cs typeface="Times New Roman" panose="02020603050405020304" pitchFamily="18" charset="0"/>
              </a:rPr>
              <a:t>＋ 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陈述句</a:t>
            </a:r>
            <a:endParaRPr lang="zh-CN" altLang="en-US" sz="2400" b="1" dirty="0"/>
          </a:p>
          <a:p>
            <a:pPr marL="0" indent="0" algn="just">
              <a:buNone/>
            </a:pP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45162DB-CA64-42C9-9C3A-02EA29BB7C8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1A38F18-5457-4AAE-A23A-F40EC18B16D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0295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命题公式的分类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algn="just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是可满足式，且它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至少存在一个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成假赋值，则称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非重言式的可满足式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重言式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一定是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可满足式， 可满足式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重言式；</a:t>
            </a:r>
          </a:p>
          <a:p>
            <a:pPr algn="just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真值表可用来判断公式的类型：在真值表最后一列中，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重言式、全为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是矛盾式、至少一个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可满足式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98018C-F566-45A9-8300-FD0E746E063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  <p:extLst>
      <p:ext uri="{BB962C8B-B14F-4D97-AF65-F5344CB8AC3E}">
        <p14:creationId xmlns:p14="http://schemas.microsoft.com/office/powerpoint/2010/main" val="2426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1A38F18-5457-4AAE-A23A-F40EC18B16D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08701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前例中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是哪一类公式？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真值表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不适合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判断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变项多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的公式类型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76108" y="211307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重言式</a:t>
            </a:r>
          </a:p>
        </p:txBody>
      </p:sp>
      <p:sp>
        <p:nvSpPr>
          <p:cNvPr id="3" name="矩形 2"/>
          <p:cNvSpPr/>
          <p:nvPr/>
        </p:nvSpPr>
        <p:spPr>
          <a:xfrm>
            <a:off x="4137227" y="267057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矛盾式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8386" y="3228082"/>
            <a:ext cx="3601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（非重言式的）可满足式</a:t>
            </a:r>
            <a:endParaRPr kumimoji="1" lang="zh-CN" altLang="en-US" sz="2400" i="1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111B51D-0C0D-49D7-8788-52B54DFEBB4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.2 </a:t>
            </a:r>
            <a:r>
              <a:rPr lang="zh-CN" altLang="en-US" dirty="0">
                <a:solidFill>
                  <a:schemeClr val="tx1"/>
                </a:solidFill>
              </a:rPr>
              <a:t>命题公式及其分类</a:t>
            </a:r>
          </a:p>
        </p:txBody>
      </p:sp>
    </p:spTree>
    <p:extLst>
      <p:ext uri="{BB962C8B-B14F-4D97-AF65-F5344CB8AC3E}">
        <p14:creationId xmlns:p14="http://schemas.microsoft.com/office/powerpoint/2010/main" val="21348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A2454C1-F74E-43C9-9D51-9C2F80936F7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9601200" cy="4114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dirty="0"/>
              <a:t>命题及其真值</a:t>
            </a:r>
            <a:endParaRPr lang="en-US" altLang="zh-CN" sz="2400" dirty="0"/>
          </a:p>
          <a:p>
            <a:pPr algn="just">
              <a:buNone/>
            </a:pPr>
            <a:r>
              <a:rPr lang="zh-CN" altLang="en-US" sz="2400" b="1" dirty="0"/>
              <a:t>命题：</a:t>
            </a:r>
            <a:r>
              <a:rPr lang="zh-CN" altLang="en-US" sz="2400" dirty="0"/>
              <a:t>能够明确表达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判断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陈述句 </a:t>
            </a:r>
            <a:r>
              <a:rPr lang="en-US" altLang="zh-CN" sz="2400" dirty="0"/>
              <a:t>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命题的真值：</a:t>
            </a:r>
            <a:r>
              <a:rPr lang="zh-CN" altLang="en-US" sz="2400" dirty="0"/>
              <a:t>判断的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结果</a:t>
            </a:r>
            <a:r>
              <a:rPr lang="zh-CN" altLang="en-US" sz="2400" dirty="0"/>
              <a:t>，真或假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真命题：</a:t>
            </a:r>
            <a:r>
              <a:rPr lang="zh-CN" altLang="en-US" sz="2400" dirty="0"/>
              <a:t>真值为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真</a:t>
            </a:r>
            <a:r>
              <a:rPr lang="zh-CN" altLang="en-US" sz="2400" dirty="0"/>
              <a:t>的命题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假命题：</a:t>
            </a:r>
            <a:r>
              <a:rPr lang="zh-CN" altLang="en-US" sz="2400" dirty="0"/>
              <a:t>真值为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假</a:t>
            </a:r>
            <a:r>
              <a:rPr lang="zh-CN" altLang="en-US" sz="2400" dirty="0"/>
              <a:t>的命题</a:t>
            </a:r>
          </a:p>
          <a:p>
            <a:pPr algn="just"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D857CD9-0D50-46A3-9321-6CBA13EEAAF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  <p:extLst>
      <p:ext uri="{BB962C8B-B14F-4D97-AF65-F5344CB8AC3E}">
        <p14:creationId xmlns:p14="http://schemas.microsoft.com/office/powerpoint/2010/main" val="11514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646238"/>
                <a:ext cx="9601200" cy="3809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/>
                  <a:t>例：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）上海是中国的首都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.		6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）你会开车吗？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是无理数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.			7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）请关上门！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 5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.				8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）这个操场真大呀！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火星上有生命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.			9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）我正在说谎话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）明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年元旦北京是晴天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.		10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）我们都不能判断本句是真的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  <a:endParaRPr lang="en-US" altLang="zh-CN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646238"/>
                <a:ext cx="9601200" cy="3809999"/>
              </a:xfrm>
              <a:blipFill>
                <a:blip r:embed="rId2"/>
                <a:stretch>
                  <a:fillRect l="-1016" t="-2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7D4519BA-A8D2-4030-822F-8DF180EE33F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AFFB273-1CE1-4F45-8A2F-53DE941A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A2454C1-F74E-43C9-9D51-9C2F80936F7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82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注：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真值未知</a:t>
            </a:r>
            <a:r>
              <a:rPr lang="zh-CN" altLang="en-US" sz="2400" dirty="0"/>
              <a:t>情况：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① </a:t>
            </a:r>
            <a:r>
              <a:rPr lang="zh-CN" altLang="en-US" sz="2400" dirty="0"/>
              <a:t>如例 </a:t>
            </a:r>
            <a:r>
              <a:rPr lang="en-US" altLang="zh-CN" sz="2400" dirty="0"/>
              <a:t>4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空间未到</a:t>
            </a:r>
            <a:r>
              <a:rPr lang="zh-CN" altLang="en-US" sz="2400" dirty="0"/>
              <a:t>导致的真值未知，是命题；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② </a:t>
            </a:r>
            <a:r>
              <a:rPr lang="zh-CN" altLang="en-US" sz="2400" dirty="0"/>
              <a:t>如例 </a:t>
            </a:r>
            <a:r>
              <a:rPr lang="en-US" altLang="zh-CN" sz="2400" dirty="0"/>
              <a:t>5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时间未到</a:t>
            </a:r>
            <a:r>
              <a:rPr lang="zh-CN" altLang="en-US" sz="2400" dirty="0"/>
              <a:t>导致的真值未知，是命题；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2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真值不定</a:t>
            </a:r>
            <a:r>
              <a:rPr lang="zh-CN" altLang="en-US" sz="2400" dirty="0"/>
              <a:t>情况：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① </a:t>
            </a:r>
            <a:r>
              <a:rPr lang="zh-CN" altLang="en-US" sz="2400" dirty="0"/>
              <a:t>如例 </a:t>
            </a:r>
            <a:r>
              <a:rPr lang="en-US" altLang="zh-CN" sz="2400" dirty="0"/>
              <a:t>3 </a:t>
            </a:r>
            <a:r>
              <a:rPr lang="zh-CN" altLang="en-US" sz="2400" dirty="0"/>
              <a:t>的包含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未知量</a:t>
            </a:r>
            <a:r>
              <a:rPr lang="zh-CN" altLang="en-US" sz="2400" dirty="0"/>
              <a:t>导致真值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可真可假</a:t>
            </a:r>
            <a:r>
              <a:rPr lang="zh-CN" altLang="en-US" sz="2400" dirty="0"/>
              <a:t>，不是命题；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② </a:t>
            </a:r>
            <a:r>
              <a:rPr lang="zh-CN" altLang="en-US" sz="2400" dirty="0"/>
              <a:t>如例 </a:t>
            </a:r>
            <a:r>
              <a:rPr lang="en-US" altLang="zh-CN" sz="2400" dirty="0"/>
              <a:t>9 </a:t>
            </a:r>
            <a:r>
              <a:rPr lang="zh-CN" altLang="en-US" sz="2400" dirty="0"/>
              <a:t>的包含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矛盾</a:t>
            </a:r>
            <a:r>
              <a:rPr lang="zh-CN" altLang="en-US" sz="2400" dirty="0"/>
              <a:t>导致真值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非真非假</a:t>
            </a:r>
            <a:r>
              <a:rPr lang="zh-CN" altLang="en-US" sz="2400" dirty="0"/>
              <a:t>，不是命题；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3</a:t>
            </a:r>
            <a:r>
              <a:rPr lang="zh-CN" altLang="zh-CN" sz="2400" dirty="0"/>
              <a:t>）</a:t>
            </a:r>
            <a:r>
              <a:rPr lang="zh-CN" altLang="en-US" sz="2400" dirty="0"/>
              <a:t>命题</a:t>
            </a:r>
            <a:r>
              <a:rPr lang="zh-CN" altLang="zh-CN" sz="2400" dirty="0"/>
              <a:t>的真值</a:t>
            </a:r>
            <a:r>
              <a:rPr lang="zh-CN" altLang="en-US" sz="2400" dirty="0"/>
              <a:t>具有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</a:rPr>
              <a:t>唯一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性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911F538-4BCC-4DFE-9694-FEC4093835F8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674C296-650F-461E-A1F9-2A6C3A16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A2454C1-F74E-43C9-9D51-9C2F80936F7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018117A-FFA2-4E05-AB00-8821F8F4C69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372425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简单命题与复合命题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简单命题(原子命题)：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简单陈述句，无联结词成的命题</a:t>
                </a:r>
              </a:p>
              <a:p>
                <a:pPr>
                  <a:buClr>
                    <a:schemeClr val="bg2"/>
                  </a:buClr>
                  <a:buSzPct val="75000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简单命题的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符号化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：用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i="1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i="1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baseline="-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用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“1”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，用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“0”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</a:t>
                </a:r>
              </a:p>
              <a:p>
                <a:pPr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多伦多是加拿大的首都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	</a:t>
                </a:r>
                <a:r>
                  <a:rPr kumimoji="1" lang="zh-CN" altLang="en-US" sz="2400" b="1" kern="0" dirty="0"/>
                  <a:t>真值为 </a:t>
                </a:r>
                <a:r>
                  <a:rPr kumimoji="1" lang="en-US" altLang="zh-CN" sz="2400" b="1" kern="0" dirty="0"/>
                  <a:t>0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是无理数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q	</a:t>
                </a:r>
                <a:r>
                  <a:rPr kumimoji="1" lang="zh-CN" altLang="en-US" sz="2400" b="1" kern="0" dirty="0"/>
                  <a:t>真值为 </a:t>
                </a:r>
                <a:r>
                  <a:rPr kumimoji="1" lang="en-US" altLang="zh-CN" sz="2400" b="1" kern="0" dirty="0"/>
                  <a:t>1</a:t>
                </a:r>
                <a:endParaRPr lang="zh-CN" altLang="en-US" sz="2400" dirty="0"/>
              </a:p>
              <a:p>
                <a:pPr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火星上有生命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en-US" sz="2400" b="1" kern="0" dirty="0"/>
                  <a:t>真值现在未知</a:t>
                </a:r>
                <a:endParaRPr lang="zh-CN" altLang="en-US" sz="2400" dirty="0"/>
              </a:p>
              <a:p>
                <a:pPr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明年元旦北京是晴天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en-US" sz="2400" b="1" kern="0" dirty="0"/>
                  <a:t>真值现在未知</a:t>
                </a:r>
                <a:endParaRPr lang="zh-CN" altLang="en-US" sz="2400" dirty="0"/>
              </a:p>
              <a:p>
                <a:pPr eaLnBrk="1" hangingPunct="1">
                  <a:buFontTx/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99" y="1646238"/>
                <a:ext cx="9601199" cy="4372425"/>
              </a:xfrm>
              <a:blipFill>
                <a:blip r:embed="rId3"/>
                <a:stretch>
                  <a:fillRect l="-952" t="-1953" b="-2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标题 1">
            <a:extLst>
              <a:ext uri="{FF2B5EF4-FFF2-40B4-BE49-F238E27FC236}">
                <a16:creationId xmlns:a16="http://schemas.microsoft.com/office/drawing/2014/main" id="{C7FA651E-697E-4184-AEB7-4C7F90B5C19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018117A-FFA2-4E05-AB00-8821F8F4C69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97"/>
            <a:ext cx="9601199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简单命题与复合命题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/>
              <a:t>复合命题：</a:t>
            </a:r>
            <a:r>
              <a:rPr lang="zh-CN" altLang="en-US" sz="2400" dirty="0"/>
              <a:t>由</a:t>
            </a:r>
            <a:r>
              <a:rPr lang="zh-CN" altLang="en-US" sz="2400" u="sng" dirty="0"/>
              <a:t>简单命题</a:t>
            </a:r>
            <a:r>
              <a:rPr lang="zh-CN" altLang="en-US" sz="2400" dirty="0"/>
              <a:t>通过</a:t>
            </a:r>
            <a:r>
              <a:rPr lang="zh-CN" altLang="en-US" sz="2400" u="sng" dirty="0">
                <a:solidFill>
                  <a:schemeClr val="accent1">
                    <a:lumMod val="75000"/>
                  </a:schemeClr>
                </a:solidFill>
              </a:rPr>
              <a:t>联结词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联结</a:t>
            </a:r>
            <a:r>
              <a:rPr lang="zh-CN" altLang="en-US" sz="2400" dirty="0"/>
              <a:t>而成的</a:t>
            </a:r>
            <a:r>
              <a:rPr lang="zh-CN" altLang="en-US" sz="2400" u="sng" dirty="0"/>
              <a:t>陈述句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如果明天天气好，我们就出去郊游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：明天天气好，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：我们出去郊游，如果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张三一面喝茶一面看报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：张三喝茶，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：张三看报，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8C5900-5861-48C2-A6CF-8D893DD4020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.1</a:t>
            </a:r>
            <a:r>
              <a:rPr lang="en-US" altLang="zh-CN" dirty="0">
                <a:solidFill>
                  <a:schemeClr val="tx1"/>
                </a:solidFill>
              </a:rPr>
              <a:t>.1</a:t>
            </a:r>
            <a:r>
              <a:rPr lang="zh-CN" altLang="en-US" dirty="0">
                <a:solidFill>
                  <a:schemeClr val="tx1"/>
                </a:solidFill>
              </a:rPr>
              <a:t> 命题与联结词</a:t>
            </a:r>
          </a:p>
        </p:txBody>
      </p:sp>
    </p:spTree>
    <p:extLst>
      <p:ext uri="{BB962C8B-B14F-4D97-AF65-F5344CB8AC3E}">
        <p14:creationId xmlns:p14="http://schemas.microsoft.com/office/powerpoint/2010/main" val="2641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5367</TotalTime>
  <Words>3697</Words>
  <Application>Microsoft Office PowerPoint</Application>
  <PresentationFormat>宽屏</PresentationFormat>
  <Paragraphs>536</Paragraphs>
  <Slides>41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第2章  命题逻辑</vt:lpstr>
      <vt:lpstr>第2章  命题逻辑</vt:lpstr>
      <vt:lpstr>2.1 命题逻辑基本概念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190</cp:revision>
  <dcterms:created xsi:type="dcterms:W3CDTF">2021-04-22T13:50:06Z</dcterms:created>
  <dcterms:modified xsi:type="dcterms:W3CDTF">2021-09-25T01:02:23Z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