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8" r:id="rId2"/>
    <p:sldId id="316" r:id="rId3"/>
    <p:sldId id="259" r:id="rId4"/>
    <p:sldId id="260" r:id="rId5"/>
    <p:sldId id="261" r:id="rId6"/>
    <p:sldId id="317" r:id="rId7"/>
    <p:sldId id="262" r:id="rId8"/>
    <p:sldId id="263" r:id="rId9"/>
    <p:sldId id="301" r:id="rId10"/>
    <p:sldId id="302" r:id="rId11"/>
    <p:sldId id="303" r:id="rId12"/>
    <p:sldId id="264" r:id="rId13"/>
    <p:sldId id="266" r:id="rId14"/>
    <p:sldId id="265" r:id="rId15"/>
    <p:sldId id="267" r:id="rId16"/>
    <p:sldId id="268" r:id="rId17"/>
    <p:sldId id="319" r:id="rId18"/>
    <p:sldId id="270" r:id="rId19"/>
    <p:sldId id="304" r:id="rId20"/>
    <p:sldId id="271" r:id="rId21"/>
    <p:sldId id="305" r:id="rId22"/>
    <p:sldId id="272" r:id="rId23"/>
    <p:sldId id="273" r:id="rId24"/>
    <p:sldId id="315" r:id="rId25"/>
    <p:sldId id="320" r:id="rId26"/>
    <p:sldId id="310" r:id="rId27"/>
    <p:sldId id="321" r:id="rId28"/>
    <p:sldId id="274" r:id="rId29"/>
    <p:sldId id="322" r:id="rId30"/>
    <p:sldId id="311" r:id="rId31"/>
    <p:sldId id="312" r:id="rId32"/>
    <p:sldId id="313" r:id="rId33"/>
    <p:sldId id="276" r:id="rId34"/>
    <p:sldId id="308" r:id="rId35"/>
    <p:sldId id="323" r:id="rId36"/>
    <p:sldId id="278" r:id="rId37"/>
    <p:sldId id="279" r:id="rId38"/>
    <p:sldId id="324" r:id="rId39"/>
    <p:sldId id="280" r:id="rId40"/>
    <p:sldId id="325" r:id="rId41"/>
    <p:sldId id="282" r:id="rId42"/>
    <p:sldId id="326" r:id="rId43"/>
    <p:sldId id="283" r:id="rId44"/>
    <p:sldId id="327" r:id="rId45"/>
    <p:sldId id="328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6" r:id="rId55"/>
    <p:sldId id="293" r:id="rId56"/>
    <p:sldId id="329" r:id="rId57"/>
    <p:sldId id="330" r:id="rId5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3" d="100"/>
          <a:sy n="73" d="100"/>
        </p:scale>
        <p:origin x="462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2021年9月15日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(1)A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⇔B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与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有相同的真值表；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A↔B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与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不一定等值，此式可能是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或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；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A=B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：集合相等</a:t>
                </a:r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dirty="0" smtClean="0">
                    <a:latin typeface="Cambria Math" panose="02040503050406030204" pitchFamily="18" charset="0"/>
                  </a:rPr>
                  <a:t>(2)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判断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A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与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B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是否等值的最直接方法是用真值表判断</a:t>
                </a:r>
                <a:r>
                  <a:rPr kumimoji="1" lang="en-US" altLang="zh-CN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A↔B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是否是重言式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dirty="0" smtClean="0">
                    <a:latin typeface="Cambria Math" panose="02040503050406030204" pitchFamily="18" charset="0"/>
                  </a:rPr>
                  <a:t>(3)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因为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n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个命题变项有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2^𝑛</a:t>
                </a:r>
                <a:r>
                  <a:rPr lang="zh-CN" altLang="en-US" dirty="0" smtClean="0"/>
                  <a:t>种组合，每种组合又有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种可能的结果（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836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559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711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250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390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64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098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194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258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812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44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(1)A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⇔B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与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有相同的真值表；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A↔B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与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不一定等值，此式可能是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或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；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A=B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：集合相等</a:t>
                </a:r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dirty="0" smtClean="0">
                    <a:latin typeface="Cambria Math" panose="02040503050406030204" pitchFamily="18" charset="0"/>
                  </a:rPr>
                  <a:t>(2)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判断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A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与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B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是否等值的最直接方法是用真值表判断</a:t>
                </a:r>
                <a:r>
                  <a:rPr kumimoji="1" lang="en-US" altLang="zh-CN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A↔B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是否是重言式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dirty="0" smtClean="0">
                    <a:latin typeface="Cambria Math" panose="02040503050406030204" pitchFamily="18" charset="0"/>
                  </a:rPr>
                  <a:t>(3)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因为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n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个命题变项有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2^𝑛</a:t>
                </a:r>
                <a:r>
                  <a:rPr lang="zh-CN" altLang="en-US" dirty="0" smtClean="0"/>
                  <a:t>种组合，每种组合又有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种可能的结果（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496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229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440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498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483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2530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见讲义</a:t>
            </a:r>
            <a:r>
              <a:rPr lang="en-US" altLang="zh-CN" dirty="0"/>
              <a:t>24/34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6754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练习见讲义</a:t>
            </a:r>
            <a:r>
              <a:rPr lang="en-US" altLang="zh-CN" dirty="0"/>
              <a:t>25/34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950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见</a:t>
            </a:r>
            <a:r>
              <a:rPr lang="en-US" altLang="zh-CN" dirty="0"/>
              <a:t>p39</a:t>
            </a:r>
            <a:r>
              <a:rPr lang="zh-CN" altLang="en-US" dirty="0"/>
              <a:t>例子；写真值表（见讲义</a:t>
            </a:r>
            <a:r>
              <a:rPr lang="en-US" altLang="zh-CN" dirty="0"/>
              <a:t>25/34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326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(3)</a:t>
            </a:r>
            <a:r>
              <a:rPr lang="zh-CN" altLang="en-US" dirty="0"/>
              <a:t>题写过程见讲义</a:t>
            </a:r>
            <a:r>
              <a:rPr lang="en-US" altLang="zh-CN" dirty="0"/>
              <a:t>25/34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6437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80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06670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44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29238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6927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836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162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586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34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见讲义</a:t>
            </a:r>
            <a:r>
              <a:rPr lang="en-US" altLang="zh-CN" dirty="0"/>
              <a:t>15/34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383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见讲义</a:t>
            </a:r>
            <a:r>
              <a:rPr lang="en-US" altLang="zh-CN" dirty="0"/>
              <a:t>17/34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E996-FDA3-4422-8FC0-5F07F76DEF27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46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1F743BC3-EDB7-45BA-9D6B-CC83F43F432E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295399" y="1600201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等值式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定义2.11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若等价式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重言式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等值，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等值式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注: 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元语言符号，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不是联结词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，不要混同于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等值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当且仅当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在所有赋值下的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真值都相同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即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有相同的真值表；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B224821-5064-43B2-A5BD-6CE0886FA685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等值式与等值演算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FC91B98-538F-4C26-BBBB-6AF7970D096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67959"/>
          </a:xfrm>
        </p:spPr>
        <p:txBody>
          <a:bodyPr/>
          <a:lstStyle/>
          <a:p>
            <a:pPr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用等值演算法证明等值式：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		 (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	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蕴涵等值式）</a:t>
            </a: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	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德摩根律）</a:t>
            </a: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分配律）</a:t>
            </a: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		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蕴涵等值式）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BE50858-4456-43BB-BF50-73C454A91AAE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等值式与等值演算</a:t>
            </a:r>
          </a:p>
        </p:txBody>
      </p:sp>
    </p:spTree>
    <p:extLst>
      <p:ext uri="{BB962C8B-B14F-4D97-AF65-F5344CB8AC3E}">
        <p14:creationId xmlns:p14="http://schemas.microsoft.com/office/powerpoint/2010/main" val="16469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FC91B98-538F-4C26-BBBB-6AF7970D096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200" cy="4467959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400" b="1" dirty="0"/>
              <a:t>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		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	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蕴涵等值式）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结合律）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德摩根律）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蕴涵等值式）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A5F81BD-7DC4-47AD-B02D-1B99677B0512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等值式与等值演算</a:t>
            </a:r>
          </a:p>
        </p:txBody>
      </p:sp>
    </p:spTree>
    <p:extLst>
      <p:ext uri="{BB962C8B-B14F-4D97-AF65-F5344CB8AC3E}">
        <p14:creationId xmlns:p14="http://schemas.microsoft.com/office/powerpoint/2010/main" val="26154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03FC953-B747-49B8-8B1B-D437F39B5FE0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F7E4C13-9C9E-4CE5-AD55-533ACCF354F1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等值式与等值演算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3FBF46-5A23-4CFC-B682-0FEE05FD8A91}"/>
              </a:ext>
            </a:extLst>
          </p:cNvPr>
          <p:cNvSpPr txBox="1"/>
          <p:nvPr/>
        </p:nvSpPr>
        <p:spPr>
          <a:xfrm>
            <a:off x="1289714" y="1646238"/>
            <a:ext cx="9601199" cy="380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等值演算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不能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两个公式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不等值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证明两个公式不等值的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基本思想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是找到一个赋值使一个成真，另一个成假 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⇎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方法一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：真值表法（见例2）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方法二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：观察法. 容易看出000使左边成真, 使右边成假.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方法三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：先用等值演算化简公式，再观察.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671780-572D-47C8-9719-4EB462E47B5F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3997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用等值演算法判断下列公式的类型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)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蕴涵等值式）  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交换律）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该式为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重言式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A9DD7B9-3567-4AE0-936E-C0515E18E045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等值式与等值演算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10A2825-C6CA-432A-9500-DDFDEDCC8094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38607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	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蕴涵等值式）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	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德摩根律）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	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交换律，结合律）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      	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矛盾律）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（零律）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该式为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矛盾式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BDE73F0-A312-4FED-82C9-0B3161665B00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等值式与等值演算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0DCD717-DD37-4164-9CC2-7999714BD791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15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9601199" cy="4440663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3)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分配律）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排中律）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	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同一律）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非重言式的可满足式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如101是它的成真赋值，000是它的成假赋值.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40000"/>
              </a:spcBef>
              <a:buClr>
                <a:schemeClr val="bg2"/>
              </a:buClr>
              <a:buSzPct val="75000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矛盾式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重言式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>
              <a:spcBef>
                <a:spcPct val="40000"/>
              </a:spcBef>
              <a:buClr>
                <a:schemeClr val="bg2"/>
              </a:buClr>
              <a:buSzPct val="75000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演算步骤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不唯一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，应尽量使演算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短些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88488" y="5536708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27371" y="532225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242E8E2-B830-495E-B9EE-D24DF51EA34E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等值式与等值演算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6A338A4C-8516-4BED-85D2-FE4405A68A1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16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4" name="Text Box 4"/>
              <p:cNvSpPr txBox="1">
                <a:spLocks noChangeArrowheads="1"/>
              </p:cNvSpPr>
              <p:nvPr/>
            </p:nvSpPr>
            <p:spPr bwMode="auto">
              <a:xfrm>
                <a:off x="1295401" y="1641691"/>
                <a:ext cx="9601200" cy="3143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ts val="1600"/>
                  </a:spcBef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真值函数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16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2.12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称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{0,1}</a:t>
                </a:r>
                <a:r>
                  <a:rPr lang="en-US" altLang="zh-CN" sz="24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{0,1}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元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真值函数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6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注：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元真值函数共有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个；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16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每一个命题公式对应于一个真值函数，每一个真值函数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6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对应无穷多个命题公式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6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元真值函数：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6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1" y="1641691"/>
                <a:ext cx="9601200" cy="3143105"/>
              </a:xfrm>
              <a:prstGeom prst="rect">
                <a:avLst/>
              </a:prstGeom>
              <a:blipFill>
                <a:blip r:embed="rId3"/>
                <a:stretch>
                  <a:fillRect l="-1016" t="-2713" b="-34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标题 1">
            <a:extLst>
              <a:ext uri="{FF2B5EF4-FFF2-40B4-BE49-F238E27FC236}">
                <a16:creationId xmlns:a16="http://schemas.microsoft.com/office/drawing/2014/main" id="{F0A890F9-7EEF-430D-8665-65D3053CBDD8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2.2</a:t>
            </a:r>
            <a:r>
              <a:rPr lang="zh-CN" altLang="en-US" dirty="0">
                <a:solidFill>
                  <a:schemeClr val="tx1"/>
                </a:solidFill>
              </a:rPr>
              <a:t> 联结词完备集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BAADDCDF-6602-45B7-95E9-103A0083C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0184483"/>
                  </p:ext>
                </p:extLst>
              </p:nvPr>
            </p:nvGraphicFramePr>
            <p:xfrm>
              <a:off x="2032000" y="4744710"/>
              <a:ext cx="8128000" cy="13738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56672185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50844240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3030842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40037273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750173684"/>
                        </a:ext>
                      </a:extLst>
                    </a:gridCol>
                  </a:tblGrid>
                  <a:tr h="5366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endParaRPr lang="zh-CN" altLang="en-US" sz="2400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41574688"/>
                      </a:ext>
                    </a:extLst>
                  </a:tr>
                  <a:tr h="795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353317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BAADDCDF-6602-45B7-95E9-103A0083C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0184483"/>
                  </p:ext>
                </p:extLst>
              </p:nvPr>
            </p:nvGraphicFramePr>
            <p:xfrm>
              <a:off x="2032000" y="4744710"/>
              <a:ext cx="8128000" cy="137795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56672185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50844240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3030842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40037273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750173684"/>
                        </a:ext>
                      </a:extLst>
                    </a:gridCol>
                  </a:tblGrid>
                  <a:tr h="5549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endParaRPr lang="zh-CN" altLang="en-US" sz="2400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8791" r="-300000" b="-173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752" t="-8791" r="-201128" b="-173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9625" t="-8791" r="-100375" b="-173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9625" t="-8791" r="-375" b="-1736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157468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35331709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5174C-2B45-4F54-9D7C-5E6CAA6D6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38099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 元真值函数：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B43782D-C44E-474C-B0D5-78486EB11074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2.2</a:t>
            </a:r>
            <a:r>
              <a:rPr lang="zh-CN" altLang="en-US" dirty="0">
                <a:solidFill>
                  <a:schemeClr val="tx1"/>
                </a:solidFill>
              </a:rPr>
              <a:t> 联结词完备集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D80A7B94-FB05-4000-9395-9FE98D9D56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8595119"/>
                  </p:ext>
                </p:extLst>
              </p:nvPr>
            </p:nvGraphicFramePr>
            <p:xfrm>
              <a:off x="2031999" y="2080607"/>
              <a:ext cx="8127999" cy="19535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308177788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818357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69616529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67564735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44597694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14747252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872658599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706148494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8614663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altLang="zh-CN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   q</a:t>
                          </a:r>
                          <a:endParaRPr lang="zh-CN" altLang="en-US" sz="2400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895119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0   0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0   1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1   0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1   1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63331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D80A7B94-FB05-4000-9395-9FE98D9D56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8595119"/>
                  </p:ext>
                </p:extLst>
              </p:nvPr>
            </p:nvGraphicFramePr>
            <p:xfrm>
              <a:off x="2031999" y="2080607"/>
              <a:ext cx="8127999" cy="19574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308177788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818357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69616529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67564735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44597694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14747252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872658599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706148494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861466310"/>
                        </a:ext>
                      </a:extLst>
                    </a:gridCol>
                  </a:tblGrid>
                  <a:tr h="5111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altLang="zh-CN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   q</a:t>
                          </a:r>
                          <a:endParaRPr lang="zh-CN" altLang="en-US" sz="2400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6667" r="-702027" b="-3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658" t="-16667" r="-597315" b="-3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76" t="-16667" r="-501351" b="-3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676" t="-16667" r="-401351" b="-3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676" t="-16667" r="-301351" b="-3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6644" t="-16667" r="-199329" b="-3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351" t="-16667" r="-100676" b="-3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351" t="-16667" r="-676" b="-31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511922"/>
                      </a:ext>
                    </a:extLst>
                  </a:tr>
                  <a:tr h="14462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0   0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0   1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1   0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1   1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63331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B5705-82A6-4360-825F-C3AB4AB2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6A338A4C-8516-4BED-85D2-FE4405A68A1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17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6511149B-94BA-4FF3-9CD1-D0C890A548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6482163"/>
                  </p:ext>
                </p:extLst>
              </p:nvPr>
            </p:nvGraphicFramePr>
            <p:xfrm>
              <a:off x="2031998" y="4090239"/>
              <a:ext cx="8127999" cy="19535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308177788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818357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69616529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67564735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44597694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14747252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872658599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706148494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8614663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altLang="zh-CN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   q</a:t>
                          </a:r>
                          <a:endParaRPr lang="zh-CN" altLang="en-US" sz="2400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  <m:sup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  <m:sup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  <m:sup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  <m:sup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  <m:sup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895119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0   0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0   1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1   0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1   1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63331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6511149B-94BA-4FF3-9CD1-D0C890A548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6482163"/>
                  </p:ext>
                </p:extLst>
              </p:nvPr>
            </p:nvGraphicFramePr>
            <p:xfrm>
              <a:off x="2031998" y="4090239"/>
              <a:ext cx="8127999" cy="19535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308177788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818357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69616529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67564735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44597694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14747252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872658599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706148494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861466310"/>
                        </a:ext>
                      </a:extLst>
                    </a:gridCol>
                  </a:tblGrid>
                  <a:tr h="5073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altLang="zh-CN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   q</a:t>
                          </a:r>
                          <a:endParaRPr lang="zh-CN" altLang="en-US" sz="2400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5476" r="-702027" b="-3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8658" t="-15476" r="-597315" b="-3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676" t="-15476" r="-501351" b="-3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676" t="-15476" r="-401351" b="-3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676" t="-15476" r="-301351" b="-3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6644" t="-15476" r="-199329" b="-3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1351" t="-15476" r="-100676" b="-3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1351" t="-15476" r="-676" b="-31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511922"/>
                      </a:ext>
                    </a:extLst>
                  </a:tr>
                  <a:tr h="14462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0   0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0   1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1   0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1   1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>
                            <a:lnSpc>
                              <a:spcPct val="9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en-US" altLang="zh-CN" sz="2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63331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4859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66FE8C6A-FADD-4C34-8CD0-275537A52C5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7244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buNone/>
            </a:pPr>
            <a:r>
              <a:rPr lang="zh-CN" altLang="en-US" sz="3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联结词完备集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  <a:buNone/>
            </a:pPr>
            <a:r>
              <a:rPr lang="zh-CN" altLang="en-US" sz="3800" b="1" dirty="0">
                <a:cs typeface="Times New Roman" panose="02020603050405020304" pitchFamily="18" charset="0"/>
              </a:rPr>
              <a:t>定义2.13</a:t>
            </a:r>
            <a:r>
              <a:rPr lang="zh-CN" altLang="en-US" sz="3800" dirty="0">
                <a:cs typeface="Times New Roman" panose="02020603050405020304" pitchFamily="18" charset="0"/>
              </a:rPr>
              <a:t>   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</a:t>
            </a:r>
            <a:r>
              <a:rPr lang="zh-CN" altLang="en-US" sz="3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联结词集合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，如果任何 </a:t>
            </a:r>
            <a:r>
              <a:rPr lang="en-US" altLang="zh-CN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元真值函数都</a:t>
            </a:r>
            <a:endParaRPr lang="en-US" altLang="zh-C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  <a:buNone/>
            </a:pP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可以仅由 </a:t>
            </a:r>
            <a:r>
              <a:rPr lang="en-US" altLang="zh-CN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中的联结词构成的公式表示，则称 </a:t>
            </a:r>
            <a:r>
              <a:rPr lang="en-US" altLang="zh-CN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3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联结词完备集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1000"/>
              </a:spcBef>
              <a:buFontTx/>
              <a:buNone/>
            </a:pPr>
            <a:r>
              <a:rPr lang="zh-CN" altLang="en-US" sz="3800" b="1" dirty="0">
                <a:cs typeface="Times New Roman" panose="02020603050405020304" pitchFamily="18" charset="0"/>
              </a:rPr>
              <a:t>定理2.1   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下列联结词集合都是完备集：</a:t>
            </a:r>
          </a:p>
          <a:p>
            <a:pPr algn="just" eaLnBrk="1" hangingPunct="1">
              <a:lnSpc>
                <a:spcPct val="110000"/>
              </a:lnSpc>
              <a:spcBef>
                <a:spcPts val="1000"/>
              </a:spcBef>
              <a:buFontTx/>
              <a:buNone/>
            </a:pPr>
            <a:r>
              <a:rPr lang="zh-CN" altLang="en-US" sz="3800" dirty="0">
                <a:cs typeface="Times New Roman" panose="02020603050405020304" pitchFamily="18" charset="0"/>
              </a:rPr>
              <a:t>1)  </a:t>
            </a:r>
            <a:r>
              <a:rPr lang="en-US" altLang="zh-CN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8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1000"/>
              </a:spcBef>
              <a:buFontTx/>
              <a:buNone/>
            </a:pPr>
            <a:r>
              <a:rPr lang="en-US" altLang="zh-CN" sz="3800" dirty="0">
                <a:cs typeface="Times New Roman" panose="02020603050405020304" pitchFamily="18" charset="0"/>
              </a:rPr>
              <a:t>2)  </a:t>
            </a:r>
            <a:r>
              <a:rPr lang="en-US" altLang="zh-CN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8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1000"/>
              </a:spcBef>
              <a:buFontTx/>
              <a:buNone/>
            </a:pPr>
            <a:r>
              <a:rPr lang="en-US" altLang="zh-CN" sz="3800" dirty="0">
                <a:cs typeface="Times New Roman" panose="02020603050405020304" pitchFamily="18" charset="0"/>
              </a:rPr>
              <a:t>3)  </a:t>
            </a:r>
            <a:r>
              <a:rPr lang="en-US" altLang="zh-CN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8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1000"/>
              </a:spcBef>
              <a:buFontTx/>
              <a:buNone/>
            </a:pPr>
            <a:r>
              <a:rPr lang="en-US" altLang="zh-CN" sz="3800" dirty="0">
                <a:cs typeface="Times New Roman" panose="02020603050405020304" pitchFamily="18" charset="0"/>
              </a:rPr>
              <a:t>4)  </a:t>
            </a:r>
            <a:r>
              <a:rPr lang="en-US" altLang="zh-CN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8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1000"/>
              </a:spcBef>
              <a:buFontTx/>
              <a:buNone/>
            </a:pPr>
            <a:r>
              <a:rPr lang="en-US" altLang="zh-CN" sz="3800" dirty="0">
                <a:cs typeface="Times New Roman" panose="02020603050405020304" pitchFamily="18" charset="0"/>
              </a:rPr>
              <a:t>5)  </a:t>
            </a:r>
            <a:r>
              <a:rPr lang="en-US" altLang="zh-CN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8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1000"/>
              </a:spcBef>
              <a:buFontTx/>
              <a:buNone/>
            </a:pPr>
            <a:r>
              <a:rPr lang="en-US" altLang="zh-CN" sz="3800" dirty="0">
                <a:cs typeface="Times New Roman" panose="02020603050405020304" pitchFamily="18" charset="0"/>
              </a:rPr>
              <a:t>6)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</a:t>
            </a:r>
            <a:r>
              <a:rPr lang="en-US" altLang="zh-CN" sz="38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541" name="Text Box 5"/>
          <p:cNvSpPr txBox="1">
            <a:spLocks noChangeArrowheads="1"/>
          </p:cNvSpPr>
          <p:nvPr/>
        </p:nvSpPr>
        <p:spPr bwMode="auto">
          <a:xfrm>
            <a:off x="5336275" y="4008438"/>
            <a:ext cx="5295334" cy="22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 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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 (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 (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 (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1" lang="zh-CN" altLang="en-US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(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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A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18318DA-B597-4BDB-8E10-AD3F88DFDD74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2.2</a:t>
            </a:r>
            <a:r>
              <a:rPr lang="zh-CN" altLang="en-US" dirty="0">
                <a:solidFill>
                  <a:schemeClr val="tx1"/>
                </a:solidFill>
              </a:rPr>
              <a:t> 联结词完备集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66FE8C6A-FADD-4C34-8CD0-275537A52C5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6783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联结词完备集（续）</a:t>
            </a:r>
          </a:p>
          <a:p>
            <a:pPr algn="just" eaLnBrk="1" hangingPunct="1">
              <a:lnSpc>
                <a:spcPct val="100000"/>
              </a:lnSpc>
              <a:buFontTx/>
              <a:buNone/>
            </a:pPr>
            <a:r>
              <a:rPr lang="zh-CN" altLang="en-US" sz="2400" b="1" dirty="0"/>
              <a:t>注：</a:t>
            </a:r>
            <a:endParaRPr lang="en-US" altLang="zh-CN" sz="2400" dirty="0"/>
          </a:p>
          <a:p>
            <a:pPr algn="just" eaLnBrk="1" hangingPunct="1">
              <a:lnSpc>
                <a:spcPct val="100000"/>
              </a:lnSpc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1)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不是所有联结词集都可以是完备集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因为矛盾式不能由这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个联结词表示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是两个不同的联结词完备集，用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中联结词构成任何公式，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可等值的转化为用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中联结词构成的公式，反之亦然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从而可根据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需要构造最简单的联结词完备集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buFontTx/>
              <a:buNone/>
            </a:pPr>
            <a:endParaRPr lang="zh-CN" alt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4BE509D-9776-4599-A373-3D9E71A5406E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2.2</a:t>
            </a:r>
            <a:r>
              <a:rPr lang="zh-CN" altLang="en-US" dirty="0">
                <a:solidFill>
                  <a:schemeClr val="tx1"/>
                </a:solidFill>
              </a:rPr>
              <a:t> 联结词完备集</a:t>
            </a:r>
          </a:p>
        </p:txBody>
      </p:sp>
    </p:spTree>
    <p:extLst>
      <p:ext uri="{BB962C8B-B14F-4D97-AF65-F5344CB8AC3E}">
        <p14:creationId xmlns:p14="http://schemas.microsoft.com/office/powerpoint/2010/main" val="152757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1F743BC3-EDB7-45BA-9D6B-CC83F43F432E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Text Box 4"/>
              <p:cNvSpPr txBox="1">
                <a:spLocks noChangeArrowheads="1"/>
              </p:cNvSpPr>
              <p:nvPr/>
            </p:nvSpPr>
            <p:spPr bwMode="auto">
              <a:xfrm>
                <a:off x="1295399" y="1600201"/>
                <a:ext cx="9601199" cy="3834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注：</a:t>
                </a:r>
                <a:endPara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3)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个命题变项的真值表共有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个，每个命题公式都有无穷多个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等值的命题公式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可能有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哑元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出现. 在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中出现，但不在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中出现的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命题变项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称作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A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的哑元.  同样，在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中出现，但不在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中出现的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命题变项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称作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B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的哑元.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哑元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的值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不影响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命题公式的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真值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判断公式类型可以用真值表，因此，等值也可以用真值表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399" y="1600201"/>
                <a:ext cx="9601199" cy="3834576"/>
              </a:xfrm>
              <a:prstGeom prst="rect">
                <a:avLst/>
              </a:prstGeom>
              <a:blipFill>
                <a:blip r:embed="rId3"/>
                <a:stretch>
                  <a:fillRect l="-952" t="-2226" b="-25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7B224821-5064-43B2-A5BD-6CE0886FA685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等值式与等值演算</a:t>
            </a:r>
          </a:p>
        </p:txBody>
      </p:sp>
    </p:spTree>
    <p:extLst>
      <p:ext uri="{BB962C8B-B14F-4D97-AF65-F5344CB8AC3E}">
        <p14:creationId xmlns:p14="http://schemas.microsoft.com/office/powerpoint/2010/main" val="293480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E74766A1-CCC9-4EE5-B251-03FEE2C940BC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17486"/>
            <a:ext cx="9601199" cy="4648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复合联结词</a:t>
            </a:r>
          </a:p>
          <a:p>
            <a:pPr lvl="0" algn="just"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定义2.13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为两个命题，复合命题“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的否定式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（“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的否定式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”）称作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与非式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或非式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记为：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lvl="0" algn="just" eaLnBrk="1" hangingPunct="1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与非式：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称作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与非联结词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或非式：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称作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或非联结词</a:t>
            </a:r>
          </a:p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为假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同时为真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同时为假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14AF53E-14F3-4C92-9E4C-983801DC4102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2.2</a:t>
            </a:r>
            <a:r>
              <a:rPr lang="zh-CN" altLang="en-US" dirty="0">
                <a:solidFill>
                  <a:schemeClr val="tx1"/>
                </a:solidFill>
              </a:rPr>
              <a:t> 联结词完备集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E74766A1-CCC9-4EE5-B251-03FEE2C940BC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342730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定理2.2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都是联结词完备集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 eaLnBrk="1" hangingPunct="1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已知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是完备集，因而只需证明其中的每个联结词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都可以由 {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定义即可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 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algn="ctr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 (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 (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得证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}是联结词完备集 . 对于{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}可类似证明.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练习：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分别用{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}，{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}表示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?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BC9CFB0-3367-4E8E-A2CF-2343F35775B5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2.2</a:t>
            </a:r>
            <a:r>
              <a:rPr lang="zh-CN" altLang="en-US" dirty="0">
                <a:solidFill>
                  <a:schemeClr val="tx1"/>
                </a:solidFill>
              </a:rPr>
              <a:t> 联结词完备集</a:t>
            </a:r>
          </a:p>
        </p:txBody>
      </p:sp>
    </p:spTree>
    <p:extLst>
      <p:ext uri="{BB962C8B-B14F-4D97-AF65-F5344CB8AC3E}">
        <p14:creationId xmlns:p14="http://schemas.microsoft.com/office/powerpoint/2010/main" val="387182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F61CA95-9E4D-40C6-890E-F1637BEAD5FB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22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9"/>
            <a:ext cx="9601199" cy="42306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b="1" dirty="0"/>
              <a:t>2.3.1 析取范式与合取范式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 sz="2400" b="1" dirty="0"/>
              <a:t>简单析取式与简单合取式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 sz="2400" b="1" dirty="0"/>
              <a:t>析取范式与合取范式</a:t>
            </a:r>
          </a:p>
          <a:p>
            <a:pPr eaLnBrk="1" hangingPunct="1"/>
            <a:r>
              <a:rPr lang="zh-CN" altLang="en-US" sz="2400" b="1" dirty="0"/>
              <a:t>2.3.2 主析取范式与主合取范式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 sz="2400" b="1" dirty="0"/>
              <a:t>极小项与极大项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 sz="2400" b="1" dirty="0"/>
              <a:t>主析取范式与主合取范式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 sz="2400" b="1" dirty="0"/>
              <a:t>主范式的用途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4061390-DDA1-46BD-B623-1FA4FC2DA27A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.3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范式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A06C2B1-1289-4477-8648-6D3844D7BAA5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40663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简单析取式与简单合取式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文字：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命题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变项及其否定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的统称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简单析取式：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有限个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构成的析取式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个文字：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个文字：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个文字：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简单合取式：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有限个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构成的合取式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个文字：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个文字：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个文字：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52E46F1-5D84-4D48-8E8C-BC4FC8CD0C00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3.1</a:t>
            </a:r>
            <a:r>
              <a:rPr lang="zh-CN" altLang="en-US" dirty="0">
                <a:solidFill>
                  <a:schemeClr val="tx1"/>
                </a:solidFill>
              </a:rPr>
              <a:t> 析取范式与合取范式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A06C2B1-1289-4477-8648-6D3844D7BAA5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5190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简单析取式与简单合取式（续）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性质：</a:t>
            </a:r>
          </a:p>
          <a:p>
            <a:pPr eaLnBrk="1" hangingPunct="1">
              <a:buFontTx/>
              <a:buNone/>
            </a:pPr>
            <a:r>
              <a:rPr lang="zh-CN" altLang="en-US" sz="2400" dirty="0"/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是含有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个文字的简单析取式，若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中既含某个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命题变项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又含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它的否定式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，由交换律、排中律和零律可知，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反之，若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重言式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的简单析取式，则它必同时含某个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命题变项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及其否定式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；（否则，若不同时含某个命题变项及其否定式，其它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文字也都取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的真值为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，矛盾）</a:t>
            </a:r>
          </a:p>
          <a:p>
            <a:pPr eaLnBrk="1" hangingPunct="1">
              <a:buFontTx/>
              <a:buNone/>
            </a:pPr>
            <a:endParaRPr lang="zh-CN" altLang="en-US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9596194" y="326908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重言式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2DAB453-05BB-4C00-BCD9-1EA23A088F36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3.1</a:t>
            </a:r>
            <a:r>
              <a:rPr lang="zh-CN" altLang="en-US" dirty="0">
                <a:solidFill>
                  <a:schemeClr val="tx1"/>
                </a:solidFill>
              </a:rPr>
              <a:t> 析取范式与合取范式</a:t>
            </a:r>
          </a:p>
        </p:txBody>
      </p:sp>
    </p:spTree>
    <p:extLst>
      <p:ext uri="{BB962C8B-B14F-4D97-AF65-F5344CB8AC3E}">
        <p14:creationId xmlns:p14="http://schemas.microsoft.com/office/powerpoint/2010/main" val="346367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A06C2B1-1289-4477-8648-6D3844D7BAA5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5190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简单析取式与简单合取式（续）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性质：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是含有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个文字的简单合取式，若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中既含某个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命题变项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又含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它的否定式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，由交换律、矛盾律和零律可知，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</a:p>
          <a:p>
            <a:pPr>
              <a:buNone/>
            </a:pPr>
            <a:r>
              <a:rPr lang="en-US" altLang="zh-CN" sz="2400" dirty="0"/>
              <a:t>4)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反之，若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矛盾式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的简单合取式，则它必同时含某个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命题变项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及其否定式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；（否则，若不同时含某个命题变项及其否定式，其它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文字也都取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的真值为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，矛盾）</a:t>
            </a:r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9570963" y="327546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矛盾式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2DAB453-05BB-4C00-BCD9-1EA23A088F36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3.1</a:t>
            </a:r>
            <a:r>
              <a:rPr lang="zh-CN" altLang="en-US" dirty="0">
                <a:solidFill>
                  <a:schemeClr val="tx1"/>
                </a:solidFill>
              </a:rPr>
              <a:t> 析取范式与合取范式</a:t>
            </a:r>
          </a:p>
        </p:txBody>
      </p:sp>
    </p:spTree>
    <p:extLst>
      <p:ext uri="{BB962C8B-B14F-4D97-AF65-F5344CB8AC3E}">
        <p14:creationId xmlns:p14="http://schemas.microsoft.com/office/powerpoint/2010/main" val="180769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A06C2B1-1289-4477-8648-6D3844D7BAA5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6021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简单析取式与简单合取式（续）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定理2.3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zh-CN" altLang="en-US" sz="2400" dirty="0"/>
              <a:t>1) 一个简单析取式是重言式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当且仅当</a:t>
            </a:r>
            <a:r>
              <a:rPr lang="zh-CN" altLang="en-US" sz="2400" dirty="0"/>
              <a:t>它同时含某个命题变项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    和它的否定式；</a:t>
            </a:r>
          </a:p>
          <a:p>
            <a:pPr marL="0" indent="0">
              <a:buNone/>
            </a:pPr>
            <a:r>
              <a:rPr lang="zh-CN" altLang="en-US" sz="2400" dirty="0"/>
              <a:t>2) 一个简单合取式是矛盾式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当且仅当</a:t>
            </a:r>
            <a:r>
              <a:rPr lang="zh-CN" altLang="en-US" sz="2400" dirty="0"/>
              <a:t>它同时含某个命题变项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和它的否定式 </a:t>
            </a:r>
            <a:r>
              <a:rPr lang="en-US" altLang="zh-CN" sz="2400" dirty="0"/>
              <a:t>.</a:t>
            </a:r>
          </a:p>
          <a:p>
            <a:pPr eaLnBrk="1" hangingPunct="1">
              <a:buFontTx/>
              <a:buNone/>
            </a:pPr>
            <a:endParaRPr lang="en-US" altLang="zh-CN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03D60C00-D9DD-4CED-A0F1-19BA4AED4B1D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3.1</a:t>
            </a:r>
            <a:r>
              <a:rPr lang="zh-CN" altLang="en-US" dirty="0">
                <a:solidFill>
                  <a:schemeClr val="tx1"/>
                </a:solidFill>
              </a:rPr>
              <a:t> 析取范式与合取范式</a:t>
            </a:r>
          </a:p>
        </p:txBody>
      </p:sp>
    </p:spTree>
    <p:extLst>
      <p:ext uri="{BB962C8B-B14F-4D97-AF65-F5344CB8AC3E}">
        <p14:creationId xmlns:p14="http://schemas.microsoft.com/office/powerpoint/2010/main" val="408908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A06C2B1-1289-4477-8648-6D3844D7BAA5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6021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简单析取式与简单合取式（续）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注：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是由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个文字构成的简单析取式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成真当且仅当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个文字中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b.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成假当且仅当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个文字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是由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个文字构成的简单合取式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成真当且仅当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/>
              <a:t>个文字</a:t>
            </a:r>
            <a:r>
              <a:rPr lang="zh-CN" altLang="en-US" sz="2400" u="sng" dirty="0"/>
              <a:t>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b.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成假当且仅当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个文字中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6931447" y="270588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至少一个文字为真</a:t>
            </a:r>
          </a:p>
        </p:txBody>
      </p:sp>
      <p:sp>
        <p:nvSpPr>
          <p:cNvPr id="3" name="矩形 2"/>
          <p:cNvSpPr/>
          <p:nvPr/>
        </p:nvSpPr>
        <p:spPr>
          <a:xfrm>
            <a:off x="6650761" y="330681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全部为假</a:t>
            </a:r>
          </a:p>
        </p:txBody>
      </p:sp>
      <p:sp>
        <p:nvSpPr>
          <p:cNvPr id="6" name="矩形 5"/>
          <p:cNvSpPr/>
          <p:nvPr/>
        </p:nvSpPr>
        <p:spPr>
          <a:xfrm>
            <a:off x="6650761" y="43821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全部为真</a:t>
            </a:r>
          </a:p>
        </p:txBody>
      </p:sp>
      <p:sp>
        <p:nvSpPr>
          <p:cNvPr id="7" name="矩形 6"/>
          <p:cNvSpPr/>
          <p:nvPr/>
        </p:nvSpPr>
        <p:spPr>
          <a:xfrm>
            <a:off x="6931447" y="496661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至少一个文字为假</a:t>
            </a:r>
            <a:endParaRPr lang="en-US" altLang="zh-CN" sz="2400" baseline="30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03D60C00-D9DD-4CED-A0F1-19BA4AED4B1D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3.1</a:t>
            </a:r>
            <a:r>
              <a:rPr lang="zh-CN" altLang="en-US" dirty="0">
                <a:solidFill>
                  <a:schemeClr val="tx1"/>
                </a:solidFill>
              </a:rPr>
              <a:t> 析取范式与合取范式</a:t>
            </a:r>
          </a:p>
        </p:txBody>
      </p:sp>
    </p:spTree>
    <p:extLst>
      <p:ext uri="{BB962C8B-B14F-4D97-AF65-F5344CB8AC3E}">
        <p14:creationId xmlns:p14="http://schemas.microsoft.com/office/powerpoint/2010/main" val="152778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BEF27C9-4925-4DF0-9AF1-5A9A4CFEF51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1" y="1646238"/>
            <a:ext cx="9601199" cy="415424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析取范式与合取范式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析取范式：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由有限个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简单合取式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析取式，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 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是简单合取式；</a:t>
            </a:r>
          </a:p>
          <a:p>
            <a:pPr algn="just">
              <a:buNone/>
            </a:pPr>
            <a:r>
              <a:rPr lang="zh-CN" altLang="en-US" sz="2400" b="1" dirty="0"/>
              <a:t>合取范式：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由有限个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简单析取式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合取式，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 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是简单析取式；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范式：</a:t>
            </a:r>
            <a:r>
              <a:rPr lang="zh-CN" altLang="en-US" sz="2400" dirty="0"/>
              <a:t>析取范式与合取范式的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统称</a:t>
            </a:r>
            <a:r>
              <a:rPr lang="zh-CN" altLang="en-US" sz="2400" dirty="0">
                <a:cs typeface="Times New Roman" panose="02020603050405020304" pitchFamily="18" charset="0"/>
              </a:rPr>
              <a:t> </a:t>
            </a:r>
            <a:r>
              <a:rPr lang="en-US" altLang="zh-CN" sz="2400" dirty="0">
                <a:cs typeface="Times New Roman" panose="02020603050405020304" pitchFamily="18" charset="0"/>
              </a:rPr>
              <a:t>.</a:t>
            </a:r>
            <a:endParaRPr lang="zh-CN" alt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1B40A93A-8EC2-4409-BC20-62F16C5F827E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3.1</a:t>
            </a:r>
            <a:r>
              <a:rPr lang="zh-CN" altLang="en-US" dirty="0">
                <a:solidFill>
                  <a:schemeClr val="tx1"/>
                </a:solidFill>
              </a:rPr>
              <a:t> 析取范式与合取范式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BEF27C9-4925-4DF0-9AF1-5A9A4CFEF51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945899"/>
          </a:xfrm>
        </p:spPr>
        <p:txBody>
          <a:bodyPr>
            <a:normAutofit/>
          </a:bodyPr>
          <a:lstStyle/>
          <a:p>
            <a:pPr algn="just"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析取范式与合取范式</a:t>
            </a:r>
          </a:p>
          <a:p>
            <a:pPr algn="just" eaLnBrk="1" hangingPunct="1">
              <a:spcBef>
                <a:spcPts val="1500"/>
              </a:spcBef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例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为简单合取式，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5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</a:p>
          <a:p>
            <a:pPr algn="just" eaLnBrk="1" hangingPunct="1">
              <a:spcBef>
                <a:spcPts val="15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为析取范式；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5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类似地，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  <a:p>
            <a:pPr algn="ctr">
              <a:spcBef>
                <a:spcPts val="15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</a:p>
          <a:p>
            <a:pPr algn="just">
              <a:spcBef>
                <a:spcPts val="15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为合取范式</a:t>
            </a:r>
          </a:p>
          <a:p>
            <a:pPr algn="just">
              <a:spcBef>
                <a:spcPts val="15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例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：简单合取式？合取范式？析取范式？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500"/>
              </a:spcBef>
              <a:buFontTx/>
              <a:buNone/>
            </a:pPr>
            <a:endParaRPr lang="zh-CN" altLang="en-US" sz="2400" b="1" dirty="0"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84" y="5642749"/>
            <a:ext cx="364500" cy="36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42749"/>
            <a:ext cx="364500" cy="360000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1B40A93A-8EC2-4409-BC20-62F16C5F827E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3.1</a:t>
            </a:r>
            <a:r>
              <a:rPr lang="zh-CN" altLang="en-US" dirty="0">
                <a:solidFill>
                  <a:schemeClr val="tx1"/>
                </a:solidFill>
              </a:rPr>
              <a:t> 析取范式与合取范式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51AA05-1FB9-4AA3-B042-43DAF5097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416" y="5651552"/>
            <a:ext cx="3645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4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27A5BBFB-3C33-4CD1-815B-2DE0E9C521DF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9601199" cy="14574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真值表法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例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是否等值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/>
              <a:t>解：</a:t>
            </a:r>
            <a:endParaRPr lang="zh-CN" altLang="en-US" sz="2400" b="1" dirty="0">
              <a:sym typeface="Symbol" panose="05050102010706020507" pitchFamily="18" charset="2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1295399" y="5576888"/>
            <a:ext cx="9601199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结论: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DC30EA5D-9D23-427F-B354-389F650EF194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等值式与等值演算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587A7E8-E6D7-46F8-8D43-B0C0B6A49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54053"/>
              </p:ext>
            </p:extLst>
          </p:nvPr>
        </p:nvGraphicFramePr>
        <p:xfrm>
          <a:off x="1922052" y="3297334"/>
          <a:ext cx="8347891" cy="2279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2148">
                  <a:extLst>
                    <a:ext uri="{9D8B030D-6E8A-4147-A177-3AD203B41FA5}">
                      <a16:colId xmlns:a16="http://schemas.microsoft.com/office/drawing/2014/main" val="3618214661"/>
                    </a:ext>
                  </a:extLst>
                </a:gridCol>
                <a:gridCol w="827196">
                  <a:extLst>
                    <a:ext uri="{9D8B030D-6E8A-4147-A177-3AD203B41FA5}">
                      <a16:colId xmlns:a16="http://schemas.microsoft.com/office/drawing/2014/main" val="2632071888"/>
                    </a:ext>
                  </a:extLst>
                </a:gridCol>
                <a:gridCol w="815276">
                  <a:extLst>
                    <a:ext uri="{9D8B030D-6E8A-4147-A177-3AD203B41FA5}">
                      <a16:colId xmlns:a16="http://schemas.microsoft.com/office/drawing/2014/main" val="3400173131"/>
                    </a:ext>
                  </a:extLst>
                </a:gridCol>
                <a:gridCol w="882895">
                  <a:extLst>
                    <a:ext uri="{9D8B030D-6E8A-4147-A177-3AD203B41FA5}">
                      <a16:colId xmlns:a16="http://schemas.microsoft.com/office/drawing/2014/main" val="4117831081"/>
                    </a:ext>
                  </a:extLst>
                </a:gridCol>
                <a:gridCol w="1068731">
                  <a:extLst>
                    <a:ext uri="{9D8B030D-6E8A-4147-A177-3AD203B41FA5}">
                      <a16:colId xmlns:a16="http://schemas.microsoft.com/office/drawing/2014/main" val="790325006"/>
                    </a:ext>
                  </a:extLst>
                </a:gridCol>
                <a:gridCol w="1138892">
                  <a:extLst>
                    <a:ext uri="{9D8B030D-6E8A-4147-A177-3AD203B41FA5}">
                      <a16:colId xmlns:a16="http://schemas.microsoft.com/office/drawing/2014/main" val="3036836729"/>
                    </a:ext>
                  </a:extLst>
                </a:gridCol>
                <a:gridCol w="2442753">
                  <a:extLst>
                    <a:ext uri="{9D8B030D-6E8A-4147-A177-3AD203B41FA5}">
                      <a16:colId xmlns:a16="http://schemas.microsoft.com/office/drawing/2014/main" val="888254702"/>
                    </a:ext>
                  </a:extLst>
                </a:gridCol>
              </a:tblGrid>
              <a:tr h="4315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   q</a:t>
                      </a:r>
                      <a:endParaRPr lang="zh-CN" altLang="en-US" sz="2400" b="0" i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zh-CN" altLang="en-US" sz="24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endParaRPr lang="zh-CN" altLang="en-US" sz="2400" b="0" i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zh-CN" altLang="en-US" sz="24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endParaRPr lang="zh-CN" altLang="en-US" sz="2400" b="0" i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zh-CN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i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2400" b="0" i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zh-CN" altLang="en-US" sz="24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4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en-US" altLang="zh-CN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i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kumimoji="1" lang="zh-CN" altLang="en-US" sz="240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zh-CN" altLang="en-US" sz="24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1" lang="zh-CN" altLang="en-US" sz="24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2400" b="0" i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4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en-US" altLang="zh-CN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i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en-US" altLang="zh-CN" sz="24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(</a:t>
                      </a:r>
                      <a:r>
                        <a:rPr kumimoji="1" lang="zh-CN" altLang="en-US" sz="24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1" lang="zh-CN" alt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  <a:endParaRPr kumimoji="1" lang="zh-CN" altLang="en-US" sz="240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492863"/>
                  </a:ext>
                </a:extLst>
              </a:tr>
              <a:tr h="1847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0   0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0   1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1   0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1   1</a:t>
                      </a:r>
                      <a:endParaRPr lang="zh-CN" altLang="en-US" sz="24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89605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BEF27C9-4925-4DF0-9AF1-5A9A4CFEF51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76400"/>
            <a:ext cx="9601199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析取范式与合取范式（续）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定理2.4 </a:t>
            </a:r>
            <a:r>
              <a:rPr lang="zh-CN" altLang="en-US" sz="2400" dirty="0"/>
              <a:t>(1) 一个析取范式是矛盾式当且仅当它的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每一个简单合取式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dirty="0"/>
              <a:t>		        </a:t>
            </a:r>
            <a:r>
              <a:rPr lang="zh-CN" altLang="en-US" sz="2400" dirty="0"/>
              <a:t>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矛盾式</a:t>
            </a:r>
            <a:r>
              <a:rPr lang="zh-CN" altLang="en-US" sz="2400" dirty="0"/>
              <a:t>；</a:t>
            </a:r>
          </a:p>
          <a:p>
            <a:pPr marL="0" indent="1074738">
              <a:buNone/>
            </a:pPr>
            <a:r>
              <a:rPr lang="zh-CN" altLang="en-US" sz="2400" dirty="0"/>
              <a:t> (2) 一个合取范式是重言式当且仅当它的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每一个简单析取式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1074738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zh-CN" altLang="en-US" sz="2400" dirty="0"/>
              <a:t>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重言式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b="1" kern="100" dirty="0">
                <a:cs typeface="Times New Roman" panose="02020603050405020304" pitchFamily="18" charset="0"/>
              </a:rPr>
              <a:t>注：</a:t>
            </a:r>
            <a:r>
              <a:rPr lang="zh-CN" altLang="zh-CN" sz="2400" kern="100" dirty="0">
                <a:cs typeface="Times New Roman" panose="02020603050405020304" pitchFamily="18" charset="0"/>
              </a:rPr>
              <a:t>研究范式的</a:t>
            </a:r>
            <a:r>
              <a:rPr lang="zh-CN" altLang="zh-CN" sz="2400" kern="1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目的</a:t>
            </a:r>
            <a:r>
              <a:rPr lang="zh-CN" altLang="zh-CN" sz="2400" kern="100" dirty="0">
                <a:cs typeface="Times New Roman" panose="02020603050405020304" pitchFamily="18" charset="0"/>
              </a:rPr>
              <a:t>在于，将给定公式化为与之等值的析取范式或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kern="100" dirty="0">
                <a:cs typeface="Times New Roman" panose="02020603050405020304" pitchFamily="18" charset="0"/>
              </a:rPr>
              <a:t>       </a:t>
            </a:r>
            <a:r>
              <a:rPr lang="zh-CN" altLang="zh-CN" sz="2400" kern="100" dirty="0">
                <a:cs typeface="Times New Roman" panose="02020603050405020304" pitchFamily="18" charset="0"/>
              </a:rPr>
              <a:t>合取范式，进而将公式化成与之等值的</a:t>
            </a:r>
            <a:r>
              <a:rPr lang="zh-CN" altLang="zh-CN" sz="2400" kern="1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主析取范式</a:t>
            </a:r>
            <a:r>
              <a:rPr lang="zh-CN" altLang="zh-CN" sz="2400" kern="100" dirty="0">
                <a:cs typeface="Times New Roman" panose="02020603050405020304" pitchFamily="18" charset="0"/>
              </a:rPr>
              <a:t>或</a:t>
            </a:r>
            <a:r>
              <a:rPr lang="zh-CN" altLang="zh-CN" sz="2400" kern="1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主合取范式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cs typeface="Times New Roman" panose="02020603050405020304" pitchFamily="18" charset="0"/>
              </a:rPr>
              <a:t>.</a:t>
            </a:r>
            <a:endParaRPr lang="zh-CN" altLang="en-US" sz="24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B52F88-0CE5-4C24-9B37-139B3C45F548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3.1</a:t>
            </a:r>
            <a:r>
              <a:rPr lang="zh-CN" altLang="en-US" dirty="0">
                <a:solidFill>
                  <a:schemeClr val="tx1"/>
                </a:solidFill>
              </a:rPr>
              <a:t> 析取范式与合取范式</a:t>
            </a:r>
          </a:p>
        </p:txBody>
      </p:sp>
    </p:spTree>
    <p:extLst>
      <p:ext uri="{BB962C8B-B14F-4D97-AF65-F5344CB8AC3E}">
        <p14:creationId xmlns:p14="http://schemas.microsoft.com/office/powerpoint/2010/main" val="397362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BEF27C9-4925-4DF0-9AF1-5A9A4CFEF51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97"/>
            <a:ext cx="9601199" cy="43285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析取范式与合取范式（续）</a:t>
            </a:r>
          </a:p>
          <a:p>
            <a:pPr algn="just">
              <a:buNone/>
            </a:pPr>
            <a:r>
              <a:rPr lang="zh-CN" altLang="en-US" sz="2400" b="1" dirty="0"/>
              <a:t>定理2.5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（范式存在性）</a:t>
            </a:r>
            <a:r>
              <a:rPr lang="zh-CN" altLang="en-US" sz="2400" b="1" dirty="0"/>
              <a:t>  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/>
              <a:t>任何命题公式都存在与之等值的析取范式</a:t>
            </a:r>
            <a:endParaRPr lang="en-US" altLang="zh-CN" sz="2400" dirty="0"/>
          </a:p>
          <a:p>
            <a:pPr algn="just"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与合取范式.</a:t>
            </a:r>
            <a:endParaRPr lang="zh-CN" altLang="en-US" sz="2400" dirty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/>
              <a:t>证明：</a:t>
            </a:r>
            <a:r>
              <a:rPr lang="zh-CN" altLang="en-US" sz="2400" dirty="0"/>
              <a:t>该证明就是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求析取范式或合取范式方法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消去</a:t>
            </a:r>
            <a:r>
              <a:rPr lang="zh-CN" altLang="en-US" sz="2400" dirty="0">
                <a:solidFill>
                  <a:schemeClr val="tx1"/>
                </a:solidFill>
              </a:rPr>
              <a:t>联结词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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与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</a:t>
            </a:r>
            <a:r>
              <a:rPr lang="zh-CN" altLang="en-US" sz="2400" dirty="0">
                <a:solidFill>
                  <a:schemeClr val="tx1"/>
                </a:solidFill>
              </a:rPr>
              <a:t>，由蕴涵等值式与等价等值式：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0" indent="0"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ym typeface="Symbol" panose="05050102010706020507" pitchFamily="18" charset="2"/>
              </a:rPr>
              <a:t>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/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/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/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/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ED09996-BADA-4D39-B577-7E47FBA9DEC3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3.1</a:t>
            </a:r>
            <a:r>
              <a:rPr lang="zh-CN" altLang="en-US" dirty="0">
                <a:solidFill>
                  <a:schemeClr val="tx1"/>
                </a:solidFill>
              </a:rPr>
              <a:t> 析取范式与合取范式</a:t>
            </a:r>
          </a:p>
        </p:txBody>
      </p:sp>
    </p:spTree>
    <p:extLst>
      <p:ext uri="{BB962C8B-B14F-4D97-AF65-F5344CB8AC3E}">
        <p14:creationId xmlns:p14="http://schemas.microsoft.com/office/powerpoint/2010/main" val="5188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BEF27C9-4925-4DF0-9AF1-5A9A4CFEF51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14335"/>
            <a:ext cx="9601199" cy="433162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zh-CN" altLang="en-US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析取范式与合取范式（续）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2)  </a:t>
            </a:r>
            <a:r>
              <a:rPr lang="zh-CN" altLang="en-US" sz="2400" dirty="0"/>
              <a:t>除命题变项前的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外，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消去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其它地方的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都有</a:t>
            </a:r>
            <a:r>
              <a:rPr lang="zh-CN" altLang="en-US" sz="2400" dirty="0"/>
              <a:t>，如</a:t>
            </a:r>
            <a:endParaRPr lang="en-US" altLang="zh-CN" sz="2400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	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400" dirty="0"/>
              <a:t>双重否定律）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1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/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400" dirty="0"/>
              <a:t>德摩根律）</a:t>
            </a:r>
            <a:endParaRPr lang="en-US" altLang="zh-CN" sz="2400" dirty="0"/>
          </a:p>
          <a:p>
            <a:pPr marL="0" indent="0" algn="ctr">
              <a:spcBef>
                <a:spcPts val="1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/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400" dirty="0"/>
              <a:t>德摩根律）</a:t>
            </a:r>
            <a:endParaRPr lang="en-US" altLang="zh-CN" sz="2400" i="1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en-US" altLang="zh-CN" sz="2400" dirty="0"/>
              <a:t>)</a:t>
            </a:r>
            <a:r>
              <a:rPr lang="zh-CN" altLang="en-US" sz="2400" dirty="0"/>
              <a:t>  </a:t>
            </a:r>
            <a:r>
              <a:rPr lang="zh-CN" altLang="en-US" sz="2400" dirty="0">
                <a:solidFill>
                  <a:schemeClr val="tx1"/>
                </a:solidFill>
              </a:rPr>
              <a:t>利用分配律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消去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析取范式中不能出现的合取式，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合取范式中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不能出现的析取式，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120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⇔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⇔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C7E528B-9985-4F40-AA08-160E7309AF9B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3.1</a:t>
            </a:r>
            <a:r>
              <a:rPr lang="zh-CN" altLang="en-US" dirty="0">
                <a:solidFill>
                  <a:schemeClr val="tx1"/>
                </a:solidFill>
              </a:rPr>
              <a:t> 析取范式与合取范式</a:t>
            </a:r>
          </a:p>
        </p:txBody>
      </p:sp>
    </p:spTree>
    <p:extLst>
      <p:ext uri="{BB962C8B-B14F-4D97-AF65-F5344CB8AC3E}">
        <p14:creationId xmlns:p14="http://schemas.microsoft.com/office/powerpoint/2010/main" val="426562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EAF1802-D0DE-40F9-AD33-DE9616B8C273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1479"/>
            <a:ext cx="9601200" cy="4648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析取范式与合取范式（续）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例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的析取范式与合取范式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解：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	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消去联结词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否定号内移，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析取范式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合取范式</a:t>
            </a:r>
          </a:p>
          <a:p>
            <a:pPr algn="just">
              <a:spcBef>
                <a:spcPct val="8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公式的析取范式与合取范式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唯一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80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如，另一个析取范式：(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E4043DE-A20E-4F0D-B3D3-869D8C6B1000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3.1</a:t>
            </a:r>
            <a:r>
              <a:rPr lang="zh-CN" altLang="en-US" dirty="0">
                <a:solidFill>
                  <a:schemeClr val="tx1"/>
                </a:solidFill>
              </a:rPr>
              <a:t> 析取范式与合取范式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C0399F6-A64D-4FF4-87C8-EED42303383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97"/>
            <a:ext cx="9601200" cy="4724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极小项与极大项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定义2.17</a:t>
            </a:r>
            <a:r>
              <a:rPr lang="zh-CN" altLang="en-US" sz="2400" b="1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在含有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个命题变项的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简单合取式(简单析取式)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若每个命题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变项和它的否定式不同时出现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二者之一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必出现且仅出现一次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，且第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个命题变项或它的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否定式出现在左起第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位上（若无角标，就按字典排序），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称这样的简单合取式(简单析取式)为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极小项(极大项)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zh-CN" altLang="en-US" sz="2400" b="1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FDB0C4F-7D48-40CC-917E-6C210D77E3A0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zh-CN" altLang="en-US" dirty="0">
                <a:solidFill>
                  <a:schemeClr val="tx1"/>
                </a:solidFill>
              </a:rPr>
              <a:t>主析取范式与主合取范式</a:t>
            </a:r>
          </a:p>
        </p:txBody>
      </p:sp>
    </p:spTree>
    <p:extLst>
      <p:ext uri="{BB962C8B-B14F-4D97-AF65-F5344CB8AC3E}">
        <p14:creationId xmlns:p14="http://schemas.microsoft.com/office/powerpoint/2010/main" val="288381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C0399F6-A64D-4FF4-87C8-EED42303383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97"/>
            <a:ext cx="9601200" cy="4724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极小项与极大项（续）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注：</a:t>
            </a:r>
            <a:endParaRPr lang="en-US" altLang="zh-CN" sz="2400" b="1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ym typeface="Wingdings" panose="05000000000000000000" pitchFamily="2" charset="2"/>
              </a:rPr>
              <a:t>1)</a:t>
            </a:r>
            <a:r>
              <a:rPr lang="zh-CN" altLang="en-US" sz="2400" dirty="0"/>
              <a:t>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个命题变项产生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个不同的极小项（极大项）；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2)  每</a:t>
            </a:r>
            <a:r>
              <a:rPr lang="zh-CN" altLang="en-US" sz="2400" dirty="0"/>
              <a:t>个极小项(极大项)有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唯一</a:t>
            </a:r>
            <a:r>
              <a:rPr lang="zh-CN" altLang="en-US" sz="2400" dirty="0"/>
              <a:t>一个成真（假）赋值；</a:t>
            </a:r>
            <a:endParaRPr lang="zh-CN" altLang="en-US" sz="2400" dirty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/>
              <a:t>3)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表示第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个极小项，其中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是该极小项成真赋值的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十进制表示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表示第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个极大项，其中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是该极大项成假赋值的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十进制表示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称为极小项(极大项)的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/>
              <a:t> 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FDB0C4F-7D48-40CC-917E-6C210D77E3A0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zh-CN" altLang="en-US" dirty="0">
                <a:solidFill>
                  <a:schemeClr val="tx1"/>
                </a:solidFill>
              </a:rPr>
              <a:t>主析取范式与主合取范式</a:t>
            </a:r>
          </a:p>
        </p:txBody>
      </p:sp>
    </p:spTree>
    <p:extLst>
      <p:ext uri="{BB962C8B-B14F-4D97-AF65-F5344CB8AC3E}">
        <p14:creationId xmlns:p14="http://schemas.microsoft.com/office/powerpoint/2010/main" val="1892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0FE22308-81F1-4360-A5C2-56905860E463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D9B7B2C-5391-42FD-80B9-D273EE4ECA91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zh-CN" altLang="en-US" dirty="0">
                <a:solidFill>
                  <a:schemeClr val="tx1"/>
                </a:solidFill>
              </a:rPr>
              <a:t>主析取范式与主合取范式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95E240FE-816B-44F5-BBF7-190341F3F60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1676497"/>
            <a:ext cx="960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None/>
            </a:pPr>
            <a:r>
              <a:rPr lang="zh-CN" altLang="en-US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极小项与极大项（续）</a:t>
            </a:r>
          </a:p>
          <a:p>
            <a:pPr algn="ctr">
              <a:buNone/>
            </a:pPr>
            <a:r>
              <a:rPr lang="zh-CN" altLang="en-US" sz="2400" dirty="0"/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形成的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极小项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极大项</a:t>
            </a:r>
          </a:p>
          <a:p>
            <a:pPr algn="just">
              <a:buFontTx/>
              <a:buNone/>
            </a:pPr>
            <a:endParaRPr lang="zh-CN" altLang="en-US" sz="2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5B03FF1-0DE9-4576-94DE-3265F8ACC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90297"/>
              </p:ext>
            </p:extLst>
          </p:nvPr>
        </p:nvGraphicFramePr>
        <p:xfrm>
          <a:off x="1752600" y="2824304"/>
          <a:ext cx="8686800" cy="323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508733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90476079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22061978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7024429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76358014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171756486"/>
                    </a:ext>
                  </a:extLst>
                </a:gridCol>
              </a:tblGrid>
              <a:tr h="571329"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极小项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极大项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92503"/>
                  </a:ext>
                </a:extLst>
              </a:tr>
              <a:tr h="571329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公式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成真赋值 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公式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成假赋值 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652525"/>
                  </a:ext>
                </a:extLst>
              </a:tr>
              <a:tr h="181835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800"/>
                        </a:spcBef>
                      </a:pP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400" i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 </a:t>
                      </a: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  <a:p>
                      <a:pPr algn="ctr">
                        <a:lnSpc>
                          <a:spcPct val="90000"/>
                        </a:lnSpc>
                        <a:spcBef>
                          <a:spcPts val="1800"/>
                        </a:spcBef>
                      </a:pP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 </a:t>
                      </a: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  <a:p>
                      <a:pPr algn="ctr">
                        <a:lnSpc>
                          <a:spcPct val="90000"/>
                        </a:lnSpc>
                        <a:spcBef>
                          <a:spcPts val="1800"/>
                        </a:spcBef>
                      </a:pP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 </a:t>
                      </a: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90000"/>
                        </a:lnSpc>
                        <a:spcBef>
                          <a:spcPts val="1800"/>
                        </a:spcBef>
                      </a:pP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 </a:t>
                      </a: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1" lang="zh-CN" altLang="en-US" sz="24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800"/>
                        </a:spcBef>
                      </a:pP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0    0</a:t>
                      </a:r>
                    </a:p>
                    <a:p>
                      <a:pPr algn="ctr">
                        <a:lnSpc>
                          <a:spcPct val="90000"/>
                        </a:lnSpc>
                        <a:spcBef>
                          <a:spcPts val="1800"/>
                        </a:spcBef>
                      </a:pP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0    1 </a:t>
                      </a:r>
                    </a:p>
                    <a:p>
                      <a:pPr algn="ctr">
                        <a:lnSpc>
                          <a:spcPct val="90000"/>
                        </a:lnSpc>
                        <a:spcBef>
                          <a:spcPts val="1800"/>
                        </a:spcBef>
                      </a:pP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1    0</a:t>
                      </a:r>
                    </a:p>
                    <a:p>
                      <a:pPr algn="ctr">
                        <a:lnSpc>
                          <a:spcPct val="90000"/>
                        </a:lnSpc>
                        <a:spcBef>
                          <a:spcPts val="1800"/>
                        </a:spcBef>
                      </a:pP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1    1</a:t>
                      </a:r>
                      <a:endParaRPr lang="zh-CN" altLang="en-US" sz="24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800"/>
                        </a:spcBef>
                      </a:pP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400" baseline="-25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ct val="90000"/>
                        </a:lnSpc>
                        <a:spcBef>
                          <a:spcPts val="1800"/>
                        </a:spcBef>
                      </a:pP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400" baseline="-25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90000"/>
                        </a:lnSpc>
                        <a:spcBef>
                          <a:spcPts val="1800"/>
                        </a:spcBef>
                      </a:pP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400" baseline="-25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 </a:t>
                      </a:r>
                    </a:p>
                    <a:p>
                      <a:pPr algn="ctr">
                        <a:lnSpc>
                          <a:spcPct val="90000"/>
                        </a:lnSpc>
                        <a:spcBef>
                          <a:spcPts val="1800"/>
                        </a:spcBef>
                      </a:pP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400" baseline="-25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 </a:t>
                      </a:r>
                      <a:endParaRPr lang="zh-CN" altLang="en-US" sz="24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800"/>
                        </a:spcBef>
                      </a:pP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 </a:t>
                      </a: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  <a:p>
                      <a:pPr algn="ctr">
                        <a:lnSpc>
                          <a:spcPct val="90000"/>
                        </a:lnSpc>
                        <a:spcBef>
                          <a:spcPts val="1800"/>
                        </a:spcBef>
                      </a:pP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 </a:t>
                      </a: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90000"/>
                        </a:lnSpc>
                        <a:spcBef>
                          <a:spcPts val="1800"/>
                        </a:spcBef>
                      </a:pP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 </a:t>
                      </a: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  <a:p>
                      <a:pPr algn="ctr">
                        <a:lnSpc>
                          <a:spcPct val="90000"/>
                        </a:lnSpc>
                        <a:spcBef>
                          <a:spcPts val="1800"/>
                        </a:spcBef>
                      </a:pP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 </a:t>
                      </a: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1" lang="zh-CN" altLang="en-US" sz="24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800"/>
                        </a:spcBef>
                      </a:pP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0    0</a:t>
                      </a:r>
                    </a:p>
                    <a:p>
                      <a:pPr algn="ctr">
                        <a:lnSpc>
                          <a:spcPct val="90000"/>
                        </a:lnSpc>
                        <a:spcBef>
                          <a:spcPts val="1800"/>
                        </a:spcBef>
                      </a:pP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0    1</a:t>
                      </a:r>
                    </a:p>
                    <a:p>
                      <a:pPr algn="ctr">
                        <a:lnSpc>
                          <a:spcPct val="90000"/>
                        </a:lnSpc>
                        <a:spcBef>
                          <a:spcPts val="1800"/>
                        </a:spcBef>
                      </a:pP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1    0</a:t>
                      </a:r>
                    </a:p>
                    <a:p>
                      <a:pPr algn="ctr">
                        <a:lnSpc>
                          <a:spcPct val="90000"/>
                        </a:lnSpc>
                        <a:spcBef>
                          <a:spcPts val="1800"/>
                        </a:spcBef>
                      </a:pPr>
                      <a:r>
                        <a:rPr kumimoji="1"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1    1</a:t>
                      </a:r>
                      <a:endParaRPr lang="zh-CN" altLang="en-US" sz="24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800"/>
                        </a:spcBef>
                      </a:pP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400" baseline="-25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400" baseline="-25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400" baseline="-25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400" baseline="-25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26894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C15DEC3-0D24-407E-8A7A-5ED4B9453E69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37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54116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主析取范式与主合取范式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400" b="1" dirty="0"/>
              <a:t>定理2.6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是由同一组命题变项形成的极小项和极大项，则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i="1" baseline="-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sz="2400" b="1" dirty="0">
                <a:cs typeface="Times New Roman" panose="02020603050405020304" pitchFamily="18" charset="0"/>
              </a:rPr>
              <a:t>2.1</a:t>
            </a:r>
            <a:r>
              <a:rPr lang="en-US" altLang="zh-CN" sz="2400" b="1" dirty="0"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若由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个命题变项构成的析取范式（合取范式）中所有的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简单合取式（简单析取范式）都是极小项（极大项），则称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该析取范式（合取范式）为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主析取范式（主合取范式）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主析取范式：</a:t>
            </a:r>
            <a:r>
              <a:rPr lang="zh-CN" altLang="en-US" sz="2400" dirty="0"/>
              <a:t>由极小项构成的析取范式；</a:t>
            </a:r>
            <a:endParaRPr lang="zh-CN" altLang="en-US" sz="2400" dirty="0"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主合取范式：</a:t>
            </a:r>
            <a:r>
              <a:rPr lang="zh-CN" altLang="en-US" sz="2400" dirty="0"/>
              <a:t>由极大项构成的合取范式 </a:t>
            </a:r>
            <a:r>
              <a:rPr lang="en-US" altLang="zh-CN" sz="2400" dirty="0"/>
              <a:t>.</a:t>
            </a:r>
            <a:endParaRPr lang="zh-CN" altLang="en-US" sz="2400" b="1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835B73B-00E9-46F5-9317-86AD571745DC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zh-CN" altLang="en-US" dirty="0">
                <a:solidFill>
                  <a:schemeClr val="tx1"/>
                </a:solidFill>
              </a:rPr>
              <a:t>主析取范式与主合取范式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C15DEC3-0D24-407E-8A7A-5ED4B9453E69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38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369911" cy="42632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主析取范式与主合取范式（续）</a:t>
            </a:r>
            <a:endParaRPr lang="zh-CN" altLang="en-US" sz="2400" b="1" dirty="0"/>
          </a:p>
          <a:p>
            <a:pPr algn="just">
              <a:buNone/>
            </a:pPr>
            <a:r>
              <a:rPr lang="zh-CN" altLang="en-US" sz="2400" b="1" dirty="0"/>
              <a:t>例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，命题变项为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是主析取范式 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是主合取范式</a:t>
            </a:r>
          </a:p>
          <a:p>
            <a:pPr eaLnBrk="1" hangingPunct="1">
              <a:buFontTx/>
              <a:buNone/>
            </a:pP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zh-CN" altLang="en-US" sz="2400" b="1" dirty="0"/>
              <a:t>定理2.7  </a:t>
            </a:r>
            <a:r>
              <a:rPr lang="zh-CN" altLang="en-US" sz="2400" dirty="0"/>
              <a:t>任何命题公式都存在着与之等值的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主析取范式</a:t>
            </a:r>
            <a:r>
              <a:rPr lang="zh-CN" altLang="en-US" sz="2400" dirty="0"/>
              <a:t>和</a:t>
            </a:r>
          </a:p>
          <a:p>
            <a:pPr eaLnBrk="1" hangingPunct="1">
              <a:buFontTx/>
              <a:buNone/>
            </a:pPr>
            <a:r>
              <a:rPr lang="zh-CN" altLang="en-US" sz="2400" dirty="0"/>
              <a:t>       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主合取范式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/>
              <a:t>并且是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唯一</a:t>
            </a:r>
            <a:r>
              <a:rPr lang="zh-CN" altLang="en-US" sz="2400" dirty="0"/>
              <a:t>的.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DF444A-959D-41EC-8190-A08F116B30BC}"/>
              </a:ext>
            </a:extLst>
          </p:cNvPr>
          <p:cNvSpPr txBox="1">
            <a:spLocks noChangeArrowheads="1"/>
          </p:cNvSpPr>
          <p:nvPr/>
        </p:nvSpPr>
        <p:spPr>
          <a:xfrm>
            <a:off x="2035842" y="2127800"/>
            <a:ext cx="77724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zh-CN" altLang="en-US" sz="2400" b="1" i="1" baseline="-30000" dirty="0">
              <a:cs typeface="Times New Roman" panose="02020603050405020304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835B73B-00E9-46F5-9317-86AD571745DC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zh-CN" altLang="en-US" dirty="0">
                <a:solidFill>
                  <a:schemeClr val="tx1"/>
                </a:solidFill>
              </a:rPr>
              <a:t>主析取范式与主合取范式</a:t>
            </a:r>
          </a:p>
        </p:txBody>
      </p:sp>
    </p:spTree>
    <p:extLst>
      <p:ext uri="{BB962C8B-B14F-4D97-AF65-F5344CB8AC3E}">
        <p14:creationId xmlns:p14="http://schemas.microsoft.com/office/powerpoint/2010/main" val="228510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08525E0C-E2C7-4B02-837A-F0AD324BE3D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41869"/>
            <a:ext cx="9601199" cy="4331385"/>
          </a:xfrm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主析取范式与主合取范式（续）</a:t>
            </a:r>
            <a:endParaRPr lang="zh-CN" altLang="en-US" sz="2400" b="1" dirty="0"/>
          </a:p>
          <a:p>
            <a:pPr marL="609600" indent="-609600">
              <a:buNone/>
            </a:pPr>
            <a:r>
              <a:rPr lang="zh-CN" altLang="en-US" sz="2400" b="1" dirty="0"/>
              <a:t>证明：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求主析取范式的步骤：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609600" indent="-60960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设公式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含命题变项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/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/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/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/>
              <a:t>，根据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范式存在性定理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609600" indent="-60960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假设已经获得了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/>
              <a:t>析取范式，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609600" indent="-609600"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/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其中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/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是简单合取式；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7DFBC92-BE20-426C-AAA7-0F6827BF143B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zh-CN" altLang="en-US" dirty="0">
                <a:solidFill>
                  <a:schemeClr val="tx1"/>
                </a:solidFill>
              </a:rPr>
              <a:t>主析取范式与主合取范式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28C315A-EA8F-4C26-8769-37BF757C3CD0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64344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判断下述3个公式之间的等值关系：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等值，但与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不等值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99DAB999-5005-4DEE-91A2-570B046EBFE6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等值式与等值演算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9D7620-D37B-4CC0-9965-8EEC2170F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263504"/>
              </p:ext>
            </p:extLst>
          </p:nvPr>
        </p:nvGraphicFramePr>
        <p:xfrm>
          <a:off x="2031999" y="2788624"/>
          <a:ext cx="8128000" cy="2847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703565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88263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958454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8545511"/>
                    </a:ext>
                  </a:extLst>
                </a:gridCol>
              </a:tblGrid>
              <a:tr h="39750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zh-CN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   q   r </a:t>
                      </a:r>
                      <a:endParaRPr lang="zh-CN" altLang="en-US" sz="19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zh-CN" altLang="en-US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9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9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9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9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9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9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9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19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9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9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19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19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548731"/>
                  </a:ext>
                </a:extLst>
              </a:tr>
              <a:tr h="2450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0   0   1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0   1   0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0   1   1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1   0   0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1   0   1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1   1   0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1   1   1</a:t>
                      </a:r>
                      <a:endParaRPr lang="zh-CN" altLang="en-US" sz="19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9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9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19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9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69947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08525E0C-E2C7-4B02-837A-F0AD324BE3D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41869"/>
            <a:ext cx="9601199" cy="4572000"/>
          </a:xfrm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主析取范式与主合取范式（续）</a:t>
            </a:r>
            <a:endParaRPr lang="zh-CN" altLang="en-US" sz="2400" b="1" dirty="0"/>
          </a:p>
          <a:p>
            <a:pPr marL="609600" indent="-60960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若某个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既不含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，又不含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，则将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展开成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09600" indent="-609600" algn="ctr"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1 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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重复这个过程，直到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极小项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为止；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消去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重复出现的极小项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代替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，并按幂等律、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同一律消去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重复出现的命题变项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矛盾式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将极小项按下标从小到大排列，并用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⅀ 表示，如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记作 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(1,3,5)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，也可以不用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7DFBC92-BE20-426C-AAA7-0F6827BF143B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zh-CN" altLang="en-US" dirty="0">
                <a:solidFill>
                  <a:schemeClr val="tx1"/>
                </a:solidFill>
              </a:rPr>
              <a:t>主析取范式与主合取范式</a:t>
            </a:r>
          </a:p>
        </p:txBody>
      </p:sp>
    </p:spTree>
    <p:extLst>
      <p:ext uri="{BB962C8B-B14F-4D97-AF65-F5344CB8AC3E}">
        <p14:creationId xmlns:p14="http://schemas.microsoft.com/office/powerpoint/2010/main" val="237907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D2AC4B90-C4AE-4F24-9D8E-BB8C75812FF9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54311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zh-CN" altLang="en-US" sz="2400" b="1" dirty="0"/>
              <a:t>例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的主析取范式与主合取范式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求主析取范式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1       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同一律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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排中律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CE35C62-8354-4F0E-BE7D-E7F8D559A8DE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zh-CN" altLang="en-US" dirty="0">
                <a:solidFill>
                  <a:schemeClr val="tx1"/>
                </a:solidFill>
              </a:rPr>
              <a:t>主析取范式与主合取范式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D2AC4B90-C4AE-4F24-9D8E-BB8C75812FF9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643338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zh-CN" altLang="en-US" sz="2400" b="1" dirty="0"/>
              <a:t>例 (续)</a:t>
            </a:r>
            <a:endParaRPr lang="zh-CN" altLang="en-US" sz="2400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buFontTx/>
              <a:buNone/>
            </a:pP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同一律, 排中律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(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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得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(0,2,4,5,6)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CE35C62-8354-4F0E-BE7D-E7F8D559A8DE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zh-CN" altLang="en-US" dirty="0">
                <a:solidFill>
                  <a:schemeClr val="tx1"/>
                </a:solidFill>
              </a:rPr>
              <a:t>主析取范式与主合取范式</a:t>
            </a:r>
          </a:p>
        </p:txBody>
      </p:sp>
    </p:spTree>
    <p:extLst>
      <p:ext uri="{BB962C8B-B14F-4D97-AF65-F5344CB8AC3E}">
        <p14:creationId xmlns:p14="http://schemas.microsoft.com/office/powerpoint/2010/main" val="3045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0F202FDC-369C-45E0-8A9D-634A57112A6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例（续）</a:t>
            </a: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）求主合取范式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0 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          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同一律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矛盾律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endParaRPr lang="zh-CN" alt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0790A81-49AB-454B-B44F-7B8A8075B579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zh-CN" altLang="en-US" dirty="0">
                <a:solidFill>
                  <a:schemeClr val="tx1"/>
                </a:solidFill>
              </a:rPr>
              <a:t>主析取范式与主合取范式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0F202FDC-369C-45E0-8A9D-634A57112A6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454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例（续）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同一律, 矛盾律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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  分配律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得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ℿ(1,3,7)</a:t>
            </a: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从本例的结果（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⅀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(0,2,4,5,6)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ℿ(1,3,7)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）中可以看出：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/>
              <a:t>	    </a:t>
            </a:r>
            <a:r>
              <a:rPr lang="zh-CN" altLang="en-US" sz="2400" dirty="0"/>
              <a:t>主析取范式中的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极小项</a:t>
            </a:r>
            <a:r>
              <a:rPr lang="zh-CN" altLang="en-US" sz="2400" dirty="0"/>
              <a:t>与主合取范式中的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极大项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互补</a:t>
            </a:r>
            <a:r>
              <a:rPr lang="zh-CN" altLang="en-US" sz="2400" dirty="0"/>
              <a:t>的 </a:t>
            </a:r>
            <a:r>
              <a:rPr lang="en-US" altLang="zh-CN" sz="2400" dirty="0"/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0790A81-49AB-454B-B44F-7B8A8075B579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zh-CN" altLang="en-US" dirty="0">
                <a:solidFill>
                  <a:schemeClr val="tx1"/>
                </a:solidFill>
              </a:rPr>
              <a:t>主析取范式与主合取范式</a:t>
            </a:r>
          </a:p>
        </p:txBody>
      </p:sp>
    </p:spTree>
    <p:extLst>
      <p:ext uri="{BB962C8B-B14F-4D97-AF65-F5344CB8AC3E}">
        <p14:creationId xmlns:p14="http://schemas.microsoft.com/office/powerpoint/2010/main" val="40663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CA284DB7-DA06-47CA-965F-E48BE63488A3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45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设公式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个命题变项，的主析取范式为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1600" baseline="-5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1600" baseline="-5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…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1600" i="1" baseline="-5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 2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 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i="1" baseline="-50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没有出现的极小项为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1600" baseline="-5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1600" baseline="-5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1600" i="1" baseline="-50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2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s,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于是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1600" baseline="-5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1600" baseline="-5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…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1600" i="1" baseline="-5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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1600" baseline="-5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1600" baseline="-5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… 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1600" i="1" baseline="-5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1600" baseline="-5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1600" baseline="-5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… 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1600" i="1" baseline="-5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可见，主析取范式与主合取范式的项是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互补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51E3A7DF-E13C-410C-903D-154920FB5EC4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zh-CN" altLang="en-US" dirty="0">
                <a:solidFill>
                  <a:schemeClr val="tx1"/>
                </a:solidFill>
              </a:rPr>
              <a:t>主析取范式与主合取范式</a:t>
            </a:r>
          </a:p>
        </p:txBody>
      </p:sp>
    </p:spTree>
    <p:extLst>
      <p:ext uri="{BB962C8B-B14F-4D97-AF65-F5344CB8AC3E}">
        <p14:creationId xmlns:p14="http://schemas.microsoft.com/office/powerpoint/2010/main" val="253439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D63FB060-BB71-4278-B041-99DA135A3C9C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46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508902"/>
          </a:xfrm>
        </p:spPr>
        <p:txBody>
          <a:bodyPr>
            <a:noAutofit/>
          </a:bodyPr>
          <a:lstStyle/>
          <a:p>
            <a:pPr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快速求法</a:t>
            </a:r>
          </a:p>
          <a:p>
            <a:pPr>
              <a:spcBef>
                <a:spcPts val="15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设公式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个命题变项，则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的析取范式中简单合取式的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5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长度可能为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长度为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的简单合取式派生出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个极小项，</a:t>
            </a:r>
          </a:p>
          <a:p>
            <a:pPr eaLnBrk="1" hangingPunct="1">
              <a:spcBef>
                <a:spcPts val="15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公式含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5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(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15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类似地，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的合取范式中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长度为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的简单析取式派生出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个极大项</a:t>
            </a:r>
          </a:p>
          <a:p>
            <a:pPr eaLnBrk="1" hangingPunct="1">
              <a:spcBef>
                <a:spcPts val="15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500"/>
              </a:spcBef>
              <a:buFont typeface="Symbol" panose="050501020107060205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5F2A32E-DFA6-406B-960E-6531955E95DA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zh-CN" altLang="en-US" dirty="0">
                <a:solidFill>
                  <a:schemeClr val="tx1"/>
                </a:solidFill>
              </a:rPr>
              <a:t>主析取范式与主合取范式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4F022D3F-6DA7-4902-A861-A1895FF5FB3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49762"/>
          </a:xfrm>
        </p:spPr>
        <p:txBody>
          <a:bodyPr/>
          <a:lstStyle/>
          <a:p>
            <a:pPr marL="609600" indent="-609600">
              <a:buNone/>
            </a:pPr>
            <a:r>
              <a:rPr lang="zh-CN" altLang="en-US" sz="2400" b="1" dirty="0"/>
              <a:t>例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(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(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的主析取范式</a:t>
            </a:r>
          </a:p>
          <a:p>
            <a:pPr marL="609600" indent="-60960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用快速求法</a:t>
            </a: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	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(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得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(1,2,3,5,7)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4A9BC36-A78F-4F4D-91CF-86B941290ADE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zh-CN" altLang="en-US" dirty="0">
                <a:solidFill>
                  <a:schemeClr val="tx1"/>
                </a:solidFill>
              </a:rPr>
              <a:t>主析取范式与主合取范式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E2CBED7F-7B17-4006-BE7D-88878FB9116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48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435877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的主合取范式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解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400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得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ℿ(1,4,5,6,7)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练习：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已知公式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含两个命题变项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）析取范式为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，求主析取范式；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合取范式为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，求主合取范式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3699BF6-7EBC-4DE9-ADA6-64AC41CB25DD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zh-CN" altLang="en-US" dirty="0">
                <a:solidFill>
                  <a:schemeClr val="tx1"/>
                </a:solidFill>
              </a:rPr>
              <a:t>主析取范式与主合取范式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80906E0-B8BB-4969-8E17-FA3FE2CE92A9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8" y="1646238"/>
            <a:ext cx="9964005" cy="4386072"/>
          </a:xfrm>
        </p:spPr>
        <p:txBody>
          <a:bodyPr>
            <a:normAutofit/>
          </a:bodyPr>
          <a:lstStyle/>
          <a:p>
            <a:pPr marL="609600" indent="-609600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主范式的用途</a:t>
            </a:r>
          </a:p>
          <a:p>
            <a:pPr marL="609600" indent="-609600">
              <a:spcBef>
                <a:spcPct val="40000"/>
              </a:spcBef>
              <a:buNone/>
            </a:pPr>
            <a:r>
              <a:rPr lang="zh-CN" altLang="en-US" sz="2400" dirty="0"/>
              <a:t>1) 求公式的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成真赋值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成假赋值；</a:t>
            </a:r>
          </a:p>
          <a:p>
            <a:pPr marL="609600" indent="-609600">
              <a:spcBef>
                <a:spcPct val="40000"/>
              </a:spcBef>
              <a:buNone/>
            </a:pPr>
            <a:r>
              <a:rPr lang="zh-CN" altLang="en-US" sz="2400" dirty="0"/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设公式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个命题变项，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的主析（合）取范式有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个极小（大）项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spcBef>
                <a:spcPct val="40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个成真（假）赋值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，它们是极小（大）项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下标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二进制表示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spcBef>
                <a:spcPct val="40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其余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个赋值都是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成假（真）赋值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spcBef>
                <a:spcPct val="4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spcBef>
                <a:spcPct val="40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成真赋值：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000，010，100，101，110； 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spcBef>
                <a:spcPct val="40000"/>
              </a:spcBef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成假赋值：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001，011，111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spcBef>
                <a:spcPct val="4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主范式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也可以用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真值表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求得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2B6A524-72D2-4383-8BE7-581EE820C227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zh-CN" altLang="en-US" dirty="0">
                <a:solidFill>
                  <a:schemeClr val="tx1"/>
                </a:solidFill>
              </a:rPr>
              <a:t>主析取范式与主合取范式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0DFE3D50-9A1F-4912-8AAC-05B434CC0464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2034655" cy="4525962"/>
          </a:xfrm>
          <a:noFill/>
          <a:ln w="31750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基本等值式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双重否定律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幂等律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4300D73-F995-4B41-B84F-AC4A10E05FA3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等值式与等值演算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32518A-74C0-4483-8DA2-60FC3B508689}"/>
              </a:ext>
            </a:extLst>
          </p:cNvPr>
          <p:cNvSpPr txBox="1">
            <a:spLocks noChangeArrowheads="1"/>
          </p:cNvSpPr>
          <p:nvPr/>
        </p:nvSpPr>
        <p:spPr>
          <a:xfrm>
            <a:off x="3098042" y="1646238"/>
            <a:ext cx="7567268" cy="452596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 algn="just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4728BB3B-393B-425C-8AB0-9C22BE460060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39972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主范式的用途（续）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2)  </a:t>
            </a:r>
            <a:r>
              <a:rPr lang="zh-CN" altLang="en-US" sz="2400" dirty="0"/>
              <a:t>判断公式的类型；</a:t>
            </a:r>
            <a:r>
              <a:rPr lang="zh-CN" altLang="en-US" sz="2400" dirty="0">
                <a:cs typeface="Times New Roman" panose="02020603050405020304" pitchFamily="18" charset="0"/>
              </a:rPr>
              <a:t>  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个命题变项，则 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a)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为重言式当且仅当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的主析取范式含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个极小项；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b)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为矛盾式当且仅当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的主析取范式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极小项，记作 0 ；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c)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为可满足式当且仅当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的主析取范式中至少含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个极小项；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d)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为重言式当且仅当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的主合取范式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极大项，记作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e)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为矛盾式当且仅当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的主合取范式含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个极大项；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f)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为可满足式当且仅当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的主合取范式中至少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个极大项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30750" y="3052068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36164" y="4005065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68584" y="3501009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不含任何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D62EA57-1E81-4548-AC78-35BC78E85584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zh-CN" altLang="en-US" dirty="0">
                <a:solidFill>
                  <a:schemeClr val="tx1"/>
                </a:solidFill>
              </a:rPr>
              <a:t>主析取范式与主合取范式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C47FA9B-540C-4C0A-87E5-1646D942EA12}"/>
              </a:ext>
            </a:extLst>
          </p:cNvPr>
          <p:cNvSpPr/>
          <p:nvPr/>
        </p:nvSpPr>
        <p:spPr>
          <a:xfrm>
            <a:off x="7170856" y="445863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不含任何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101315-0D2A-45DB-AF5D-3EA7EB26CE7C}"/>
              </a:ext>
            </a:extLst>
          </p:cNvPr>
          <p:cNvSpPr/>
          <p:nvPr/>
        </p:nvSpPr>
        <p:spPr>
          <a:xfrm>
            <a:off x="7446670" y="4978682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12E6E2-B37C-4CB3-B3FC-4A2078BFF297}"/>
              </a:ext>
            </a:extLst>
          </p:cNvPr>
          <p:cNvSpPr/>
          <p:nvPr/>
        </p:nvSpPr>
        <p:spPr>
          <a:xfrm>
            <a:off x="8652084" y="5440359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12" grpId="0"/>
      <p:bldP spid="13" grpId="0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60E0A884-6769-49C6-B885-A3076AA0D90F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00200"/>
            <a:ext cx="9601199" cy="4572000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zh-CN" altLang="en-US" sz="2400" b="1" dirty="0"/>
              <a:t>例  </a:t>
            </a:r>
            <a:r>
              <a:rPr lang="zh-CN" altLang="en-US" sz="2400" dirty="0"/>
              <a:t> 用主析取范式判断公式的类型:</a:t>
            </a:r>
          </a:p>
          <a:p>
            <a:pPr marL="609600" indent="-609600">
              <a:buNone/>
            </a:pPr>
            <a:r>
              <a:rPr lang="zh-CN" altLang="en-US" sz="2400" dirty="0"/>
              <a:t>1)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cs typeface="Times New Roman" panose="02020603050405020304" pitchFamily="18" charset="0"/>
              </a:rPr>
              <a:t>2)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400" dirty="0">
                <a:sym typeface="Symbol" panose="05050102010706020507" pitchFamily="18" charset="2"/>
              </a:rPr>
              <a:t>3)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None/>
            </a:pPr>
            <a:r>
              <a:rPr lang="zh-CN" altLang="en-US" sz="2400" b="1" dirty="0"/>
              <a:t>解：</a:t>
            </a:r>
            <a:r>
              <a:rPr lang="zh-CN" altLang="en-US" sz="2400" dirty="0"/>
              <a:t>1)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0             矛盾式</a:t>
            </a:r>
          </a:p>
          <a:p>
            <a:pPr marL="609600" indent="-60960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  2)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1 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重言式</a:t>
            </a:r>
          </a:p>
          <a:p>
            <a:pPr marL="609600" indent="-60960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  3)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(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 (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非重言式的可满足式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DF584E1-9B73-465D-B1DA-57D24C50943B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zh-CN" altLang="en-US" dirty="0">
                <a:solidFill>
                  <a:schemeClr val="tx1"/>
                </a:solidFill>
              </a:rPr>
              <a:t>主析取范式与主合取范式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6BD86452-56A2-4A78-A71C-03785B60ED3F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28799"/>
            <a:ext cx="9601200" cy="448539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主范式的用途（续）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3)  </a:t>
            </a:r>
            <a:r>
              <a:rPr lang="zh-CN" altLang="en-US" sz="2400" dirty="0"/>
              <a:t>判断两个公式是否等值 </a:t>
            </a:r>
            <a:r>
              <a:rPr lang="en-US" altLang="zh-CN" sz="2400" dirty="0"/>
              <a:t>.</a:t>
            </a:r>
            <a:endParaRPr lang="zh-CN" altLang="en-US" sz="2400" dirty="0"/>
          </a:p>
          <a:p>
            <a:pPr marL="0" indent="449263">
              <a:spcBef>
                <a:spcPts val="12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设公式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共含有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个命题变项，按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个命题变项求出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9263">
              <a:spcBef>
                <a:spcPts val="12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主析（合）取范式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cs typeface="Times New Roman" panose="02020603050405020304" pitchFamily="18" charset="0"/>
              </a:rPr>
              <a:t>’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A‘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B'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，否则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用主析取范式判断下面 2 组公式是否等值: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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(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 (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故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08D5F01-D6E2-4170-BE24-78976AB515B9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zh-CN" altLang="en-US" dirty="0">
                <a:solidFill>
                  <a:schemeClr val="tx1"/>
                </a:solidFill>
              </a:rPr>
              <a:t>主析取范式与主合取范式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AF8FCC3F-AE14-4862-8A04-9F227A80F593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295400" y="1641402"/>
            <a:ext cx="9601199" cy="441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marL="228600" lvl="0" indent="-228600" eaLnBrk="1" hangingPunct="1">
              <a:lnSpc>
                <a:spcPct val="90000"/>
              </a:lnSpc>
              <a:spcBef>
                <a:spcPts val="1300"/>
              </a:spcBef>
              <a:buClr>
                <a:srgbClr val="D15A3E">
                  <a:lumMod val="75000"/>
                </a:srgbClr>
              </a:buClr>
              <a:buSzPct val="100000"/>
            </a:pPr>
            <a:r>
              <a:rPr lang="zh-CN" altLang="en-US" sz="2400" b="1" dirty="0">
                <a:solidFill>
                  <a:srgbClr val="D15A3E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主范式的用途（续）</a:t>
            </a:r>
          </a:p>
          <a:p>
            <a:pPr algn="l" eaLnBrk="1" hangingPunct="1">
              <a:lnSpc>
                <a:spcPct val="90000"/>
              </a:lnSpc>
              <a:spcBef>
                <a:spcPts val="13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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3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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 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>
              <a:lnSpc>
                <a:spcPct val="90000"/>
              </a:lnSpc>
              <a:spcBef>
                <a:spcPts val="13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 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 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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(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3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3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p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 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 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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 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kumimoji="1"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3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	       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(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>
              <a:lnSpc>
                <a:spcPct val="90000"/>
              </a:lnSpc>
              <a:spcBef>
                <a:spcPts val="13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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3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   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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 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⇎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.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FF333A7-C38E-4CB5-AC11-6ACA8302C2AB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zh-CN" altLang="en-US" dirty="0">
                <a:solidFill>
                  <a:schemeClr val="tx1"/>
                </a:solidFill>
              </a:rPr>
              <a:t>主析取范式与主合取范式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8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C815214C-779D-4592-9889-3D6D4ADC6A47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9827526" cy="448160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D15A3E">
                    <a:lumMod val="75000"/>
                  </a:srgbClr>
                </a:solidFill>
              </a:rPr>
              <a:t>主范式的用途（续）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/>
              <a:t>例  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某单位要从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三人中选派若干人出国考察，需满足下述条件：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/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去，则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必须去；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/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去，则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不能去；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/>
              <a:t>3)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必须去一人且只能去一人 .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/>
              <a:t>问有几种可能的选派方案 ?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8758632-C634-40AA-9451-0EF286E6A603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zh-CN" altLang="en-US" dirty="0">
                <a:solidFill>
                  <a:schemeClr val="tx1"/>
                </a:solidFill>
              </a:rPr>
              <a:t>主析取范式与主合取范式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D7B750E6-4971-40CB-A397-302F03A548A9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543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/>
              <a:t>解：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去，则：</a:t>
            </a:r>
          </a:p>
          <a:p>
            <a:pPr>
              <a:buNone/>
            </a:pPr>
            <a:r>
              <a:rPr lang="en-US" altLang="zh-CN" sz="2400" dirty="0"/>
              <a:t> </a:t>
            </a:r>
          </a:p>
          <a:p>
            <a:pPr>
              <a:buNone/>
            </a:pPr>
            <a:r>
              <a:rPr lang="zh-CN" altLang="en-US" sz="2400" dirty="0"/>
              <a:t>求下式的成真赋值</a:t>
            </a:r>
          </a:p>
          <a:p>
            <a:pPr>
              <a:buNone/>
            </a:pPr>
            <a:r>
              <a:rPr lang="en-US" altLang="zh-CN" sz="2400" i="1" dirty="0"/>
              <a:t>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的主析取范式：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方法一：</a:t>
            </a:r>
          </a:p>
          <a:p>
            <a:pPr marL="609600" indent="-609600" algn="just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464908D-B600-4FB1-89C6-5148D9145B81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zh-CN" altLang="en-US" dirty="0">
                <a:solidFill>
                  <a:schemeClr val="tx1"/>
                </a:solidFill>
              </a:rPr>
              <a:t>主析取范式与主合取范式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46DFCD-823B-4C10-9362-909CD3F98675}"/>
              </a:ext>
            </a:extLst>
          </p:cNvPr>
          <p:cNvSpPr/>
          <p:nvPr/>
        </p:nvSpPr>
        <p:spPr>
          <a:xfrm>
            <a:off x="2483794" y="2204124"/>
            <a:ext cx="1582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1)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4E7032-9F0D-4A0B-9A40-75A2C31460C8}"/>
              </a:ext>
            </a:extLst>
          </p:cNvPr>
          <p:cNvSpPr/>
          <p:nvPr/>
        </p:nvSpPr>
        <p:spPr>
          <a:xfrm>
            <a:off x="4188776" y="2204125"/>
            <a:ext cx="1802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2)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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443D5-A2ED-49BD-9C61-2C1AF103E21A}"/>
              </a:ext>
            </a:extLst>
          </p:cNvPr>
          <p:cNvSpPr/>
          <p:nvPr/>
        </p:nvSpPr>
        <p:spPr>
          <a:xfrm>
            <a:off x="6190314" y="2277992"/>
            <a:ext cx="302839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3)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D7B750E6-4971-40CB-A397-302F03A548A9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7545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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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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(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09600" indent="-609600"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成真赋值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：101，010</a:t>
            </a: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结论：方案1  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去， 方案2  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464908D-B600-4FB1-89C6-5148D9145B81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zh-CN" altLang="en-US" dirty="0">
                <a:solidFill>
                  <a:schemeClr val="tx1"/>
                </a:solidFill>
              </a:rPr>
              <a:t>主析取范式与主合取范式</a:t>
            </a:r>
          </a:p>
        </p:txBody>
      </p:sp>
    </p:spTree>
    <p:extLst>
      <p:ext uri="{BB962C8B-B14F-4D97-AF65-F5344CB8AC3E}">
        <p14:creationId xmlns:p14="http://schemas.microsoft.com/office/powerpoint/2010/main" val="58009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9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D7B750E6-4971-40CB-A397-302F03A548A9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54311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方法二：</a:t>
            </a:r>
          </a:p>
          <a:p>
            <a:pPr marL="609600" indent="-609600" algn="just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609600" indent="-60960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ℿ(4,6)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ℿ(3,7)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ℿ(0,1,6,7)</a:t>
            </a: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从而，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ℿ(0,1,3,4,6,7)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(2,5)</a:t>
            </a:r>
          </a:p>
          <a:p>
            <a:pPr marL="609600" indent="-609600"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成真赋值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：101，010</a:t>
            </a: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结论：方案1  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去， 方案2  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464908D-B600-4FB1-89C6-5148D9145B81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zh-CN" altLang="en-US" dirty="0">
                <a:solidFill>
                  <a:schemeClr val="tx1"/>
                </a:solidFill>
              </a:rPr>
              <a:t>主析取范式与主合取范式</a:t>
            </a:r>
          </a:p>
        </p:txBody>
      </p:sp>
    </p:spTree>
    <p:extLst>
      <p:ext uri="{BB962C8B-B14F-4D97-AF65-F5344CB8AC3E}">
        <p14:creationId xmlns:p14="http://schemas.microsoft.com/office/powerpoint/2010/main" val="279453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0DFE3D50-9A1F-4912-8AAC-05B434CC0464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2621508" cy="4276890"/>
          </a:xfrm>
          <a:noFill/>
          <a:ln w="31750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基本等值式（续）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德摩根律 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吸收律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零律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同一律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排中律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4300D73-F995-4B41-B84F-AC4A10E05FA3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等值式与等值演算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4B4232D-346F-4E07-9F4E-C7985153F897}"/>
              </a:ext>
            </a:extLst>
          </p:cNvPr>
          <p:cNvSpPr txBox="1">
            <a:spLocks noChangeArrowheads="1"/>
          </p:cNvSpPr>
          <p:nvPr/>
        </p:nvSpPr>
        <p:spPr>
          <a:xfrm>
            <a:off x="3016155" y="1646238"/>
            <a:ext cx="7880443" cy="427689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None/>
            </a:pP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just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buFont typeface="Arial" pitchFamily="34" charset="0"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</a:p>
          <a:p>
            <a:pPr algn="just">
              <a:buFont typeface="Arial" pitchFamily="34" charset="0"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itchFamily="34" charset="0"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9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72264" y="6331060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F881567-8AE3-4E2C-8827-29DF274CF5A7}" type="slidenum"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8" cy="4522550"/>
          </a:xfrm>
          <a:noFill/>
          <a:ln w="31750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基本等值式（续）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矛盾律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蕴涵等值式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等价等值式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假言易位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等价否定等值式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归谬论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algn="just">
              <a:buNone/>
            </a:pPr>
            <a:r>
              <a:rPr lang="zh-CN" altLang="en-US" sz="2400" b="1" dirty="0"/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以上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可以是任意的公式，称为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等值式模式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buFontTx/>
              <a:buNone/>
            </a:pP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D7EC55B-4F3F-4A5A-A698-7CD792A586C3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等值式与等值演算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5D494AC-1389-45B7-8562-6A8C34621010}"/>
              </a:ext>
            </a:extLst>
          </p:cNvPr>
          <p:cNvSpPr txBox="1">
            <a:spLocks noChangeArrowheads="1"/>
          </p:cNvSpPr>
          <p:nvPr/>
        </p:nvSpPr>
        <p:spPr>
          <a:xfrm>
            <a:off x="3835021" y="1646238"/>
            <a:ext cx="7061577" cy="41404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None/>
            </a:pP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just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FC91B98-538F-4C26-BBBB-6AF7970D096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8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5796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在蕴涵等值式：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，得等值式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pPr algn="just"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，得等值式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这些具体的等值式被称为原来的等值式模式的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代入实例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buNone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由已知的等值式可以推演出更多的等值式 ！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3D0F92C-BBF9-4AFC-BE40-AFF30D38A66F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等值式与等值演算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FC91B98-538F-4C26-BBBB-6AF7970D096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9601199" cy="452717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等值演算</a:t>
            </a:r>
            <a:r>
              <a:rPr lang="zh-CN" altLang="en-US" sz="2400" dirty="0"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等值式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推演出新的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等值式的过程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置换规则</a:t>
            </a:r>
            <a:r>
              <a:rPr lang="zh-CN" altLang="en-US" sz="2400" dirty="0"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是含公式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的命题公式，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是用公式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置换了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后得到的命题公式，若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在公式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中，可用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置换其中的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由蕴涵等值式可知，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(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22BDB84-75F3-4417-8D33-31DF9528AC11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等值式与等值演算</a:t>
            </a:r>
          </a:p>
        </p:txBody>
      </p:sp>
    </p:spTree>
    <p:extLst>
      <p:ext uri="{BB962C8B-B14F-4D97-AF65-F5344CB8AC3E}">
        <p14:creationId xmlns:p14="http://schemas.microsoft.com/office/powerpoint/2010/main" val="180078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6091</TotalTime>
  <Words>7279</Words>
  <Application>Microsoft Office PowerPoint</Application>
  <PresentationFormat>宽屏</PresentationFormat>
  <Paragraphs>814</Paragraphs>
  <Slides>57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Yu Mincho Light</vt:lpstr>
      <vt:lpstr>黑体</vt:lpstr>
      <vt:lpstr>华文行楷</vt:lpstr>
      <vt:lpstr>宋体</vt:lpstr>
      <vt:lpstr>微软雅黑</vt:lpstr>
      <vt:lpstr>幼圆</vt:lpstr>
      <vt:lpstr>Arial</vt:lpstr>
      <vt:lpstr>Cambria Math</vt:lpstr>
      <vt:lpstr>Symbol</vt:lpstr>
      <vt:lpstr>Times New Roman</vt:lpstr>
      <vt:lpstr>Wingdings</vt:lpstr>
      <vt:lpstr>菱形网格 16x9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/>
  <cp:lastModifiedBy>封卫兵</cp:lastModifiedBy>
  <cp:revision>236</cp:revision>
  <dcterms:created xsi:type="dcterms:W3CDTF">2021-04-22T13:50:06Z</dcterms:created>
  <dcterms:modified xsi:type="dcterms:W3CDTF">2021-09-15T09:40:05Z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