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95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64" r:id="rId16"/>
    <p:sldId id="296" r:id="rId17"/>
    <p:sldId id="265" r:id="rId18"/>
    <p:sldId id="266" r:id="rId19"/>
    <p:sldId id="267" r:id="rId20"/>
    <p:sldId id="268" r:id="rId21"/>
    <p:sldId id="269" r:id="rId22"/>
    <p:sldId id="270" r:id="rId23"/>
    <p:sldId id="297" r:id="rId24"/>
    <p:sldId id="272" r:id="rId25"/>
    <p:sldId id="274" r:id="rId26"/>
    <p:sldId id="276" r:id="rId27"/>
    <p:sldId id="289" r:id="rId28"/>
    <p:sldId id="278" r:id="rId29"/>
    <p:sldId id="279" r:id="rId30"/>
    <p:sldId id="281" r:id="rId31"/>
    <p:sldId id="293" r:id="rId32"/>
    <p:sldId id="294" r:id="rId3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73" d="100"/>
          <a:sy n="73" d="100"/>
        </p:scale>
        <p:origin x="462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2021年9月15日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2021年9月15日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第四周，</a:t>
            </a:r>
            <a:r>
              <a:rPr lang="en-US" altLang="zh-CN" dirty="0"/>
              <a:t>1</a:t>
            </a:r>
            <a:r>
              <a:rPr lang="zh-CN" altLang="en-US" dirty="0"/>
              <a:t>～</a:t>
            </a:r>
            <a:r>
              <a:rPr lang="en-US" altLang="zh-CN" dirty="0"/>
              <a:t>12</a:t>
            </a:r>
            <a:r>
              <a:rPr lang="zh-CN" altLang="en-US" dirty="0"/>
              <a:t>，</a:t>
            </a:r>
            <a:r>
              <a:rPr lang="en-US" altLang="zh-CN" dirty="0"/>
              <a:t>13</a:t>
            </a:r>
            <a:r>
              <a:rPr lang="zh-CN" altLang="en-US" dirty="0"/>
              <a:t>～</a:t>
            </a:r>
            <a:r>
              <a:rPr lang="en-US" altLang="zh-CN" dirty="0"/>
              <a:t>20</a:t>
            </a:r>
            <a:r>
              <a:rPr lang="zh-CN" altLang="en-US" dirty="0"/>
              <a:t>，</a:t>
            </a:r>
            <a:r>
              <a:rPr lang="en-US" altLang="zh-CN" dirty="0"/>
              <a:t>21</a:t>
            </a:r>
            <a:r>
              <a:rPr lang="zh-CN" altLang="en-US" dirty="0"/>
              <a:t>～</a:t>
            </a:r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1DB86-0AA5-4079-8278-AE076C879071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4649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见讲义</a:t>
            </a:r>
            <a:r>
              <a:rPr lang="en-US" altLang="zh-CN" dirty="0"/>
              <a:t>29/34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1DB86-0AA5-4079-8278-AE076C879071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7889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见讲义</a:t>
            </a:r>
            <a:r>
              <a:rPr lang="en-US" altLang="zh-CN" dirty="0"/>
              <a:t>29/34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1DB86-0AA5-4079-8278-AE076C879071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0975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见讲义</a:t>
            </a:r>
            <a:r>
              <a:rPr lang="en-US" altLang="zh-CN" dirty="0"/>
              <a:t>30/34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1DB86-0AA5-4079-8278-AE076C879071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7077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第二节课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1DB86-0AA5-4079-8278-AE076C879071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8528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1DB86-0AA5-4079-8278-AE076C879071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633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1DB86-0AA5-4079-8278-AE076C879071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7676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1DB86-0AA5-4079-8278-AE076C879071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8518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1DB86-0AA5-4079-8278-AE076C879071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0412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1DB86-0AA5-4079-8278-AE076C879071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470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写，留给下页</a:t>
            </a:r>
            <a:r>
              <a:rPr lang="en-US" altLang="zh-CN" dirty="0" err="1"/>
              <a:t>ppt</a:t>
            </a:r>
            <a:r>
              <a:rPr lang="zh-CN" altLang="en-US" dirty="0"/>
              <a:t>对照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1DB86-0AA5-4079-8278-AE076C879071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3341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1DB86-0AA5-4079-8278-AE076C879071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7839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1DB86-0AA5-4079-8278-AE076C879071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28469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1DB86-0AA5-4079-8278-AE076C879071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7817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1DB86-0AA5-4079-8278-AE076C879071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877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1DB86-0AA5-4079-8278-AE076C879071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9389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1DB86-0AA5-4079-8278-AE076C879071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0167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1DB86-0AA5-4079-8278-AE076C879071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1880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1DB86-0AA5-4079-8278-AE076C879071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189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1DB86-0AA5-4079-8278-AE076C879071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435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见讲义</a:t>
            </a:r>
            <a:r>
              <a:rPr lang="en-US" altLang="zh-CN" dirty="0"/>
              <a:t>29/34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1DB86-0AA5-4079-8278-AE076C879071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92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2021年9月15日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2021年9月15日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2021年9月15日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2021年9月15日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2021年9月15日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2021年9月15日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2021年9月15日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2021年9月15日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2021年9月15日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29311C52-504F-4901-BC6A-4D253799A8B0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714501"/>
            <a:ext cx="9601200" cy="44481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400" b="1" dirty="0"/>
              <a:t>2.4.1 推理的形式结构</a:t>
            </a:r>
          </a:p>
          <a:p>
            <a:pPr lvl="1" eaLnBrk="1" hangingPunct="1">
              <a:spcBef>
                <a:spcPts val="1800"/>
              </a:spcBef>
              <a:defRPr/>
            </a:pPr>
            <a:r>
              <a:rPr lang="zh-CN" altLang="en-US" sz="2400" b="1" dirty="0"/>
              <a:t>推理的前提与结论,正确推理</a:t>
            </a:r>
          </a:p>
          <a:p>
            <a:pPr eaLnBrk="1" hangingPunct="1">
              <a:defRPr/>
            </a:pPr>
            <a:r>
              <a:rPr lang="zh-CN" altLang="en-US" sz="2400" b="1" dirty="0"/>
              <a:t>2.4.2 推理的证明</a:t>
            </a:r>
            <a:endParaRPr lang="en-US" altLang="zh-CN" sz="2400" b="1" dirty="0"/>
          </a:p>
          <a:p>
            <a:pPr lvl="1" eaLnBrk="1" hangingPunct="1">
              <a:spcBef>
                <a:spcPts val="1800"/>
              </a:spcBef>
              <a:defRPr/>
            </a:pPr>
            <a:r>
              <a:rPr lang="zh-CN" altLang="en-US" sz="2400" b="1" dirty="0"/>
              <a:t>推理规则</a:t>
            </a:r>
          </a:p>
          <a:p>
            <a:pPr lvl="1" eaLnBrk="1" hangingPunct="1">
              <a:spcBef>
                <a:spcPts val="1800"/>
              </a:spcBef>
              <a:defRPr/>
            </a:pPr>
            <a:r>
              <a:rPr lang="zh-CN" altLang="en-US" sz="2400" b="1" dirty="0"/>
              <a:t>直接证明法, 附加前提证明法,</a:t>
            </a:r>
            <a:endParaRPr lang="en-US" altLang="zh-CN" sz="2400" b="1" dirty="0"/>
          </a:p>
          <a:p>
            <a:pPr lvl="1" eaLnBrk="1" hangingPunct="1">
              <a:spcBef>
                <a:spcPts val="1800"/>
              </a:spcBef>
              <a:buFontTx/>
              <a:buNone/>
              <a:defRPr/>
            </a:pPr>
            <a:r>
              <a:rPr lang="en-US" altLang="zh-CN" sz="2400" b="1" dirty="0"/>
              <a:t>  </a:t>
            </a:r>
            <a:r>
              <a:rPr lang="zh-CN" altLang="en-US" sz="2400" b="1" dirty="0"/>
              <a:t>归谬法(反证法)</a:t>
            </a:r>
            <a:endParaRPr lang="en-US" altLang="zh-CN" sz="2400" b="1" dirty="0"/>
          </a:p>
          <a:p>
            <a:pPr marL="342900" lvl="1" indent="-342900">
              <a:spcBef>
                <a:spcPts val="1800"/>
              </a:spcBef>
              <a:buFontTx/>
              <a:buChar char="•"/>
              <a:defRPr/>
            </a:pPr>
            <a:r>
              <a:rPr lang="en-US" altLang="zh-CN" sz="2400" b="1" dirty="0"/>
              <a:t>2.4.3 </a:t>
            </a:r>
            <a:r>
              <a:rPr lang="zh-CN" altLang="en-US" sz="2400" b="1" dirty="0"/>
              <a:t>归结证明法</a:t>
            </a:r>
            <a:endParaRPr lang="en-US" altLang="zh-CN" sz="2400" b="1" dirty="0"/>
          </a:p>
          <a:p>
            <a:pPr marL="342900" lvl="1" indent="-342900">
              <a:spcBef>
                <a:spcPts val="1800"/>
              </a:spcBef>
              <a:buFontTx/>
              <a:buChar char="•"/>
              <a:defRPr/>
            </a:pPr>
            <a:r>
              <a:rPr lang="en-US" altLang="zh-CN" sz="2400" b="1" dirty="0"/>
              <a:t>2.4.4 </a:t>
            </a:r>
            <a:r>
              <a:rPr lang="zh-CN" altLang="en-US" sz="2400" b="1" dirty="0"/>
              <a:t>对证明方法的补充说明</a:t>
            </a:r>
            <a:endParaRPr lang="en-US" altLang="zh-CN" sz="2400" b="1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82D49BB-1503-4F33-914A-6C593AB36651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.4  推理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915CB5F1-11F9-48E5-9D5F-14355DDE53FB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10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199" cy="4570061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假言三段论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要证明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0"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 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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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(0, 1, 2, 3, 4, 5, 6, 7)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包含全部极小项，重言式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26FF857-EDE3-46B7-B65C-A84E9469141C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4.2</a:t>
            </a:r>
            <a:r>
              <a:rPr lang="zh-CN" altLang="en-US" dirty="0">
                <a:solidFill>
                  <a:schemeClr val="tx1"/>
                </a:solidFill>
              </a:rPr>
              <a:t> 推理的证明</a:t>
            </a:r>
          </a:p>
        </p:txBody>
      </p:sp>
    </p:spTree>
    <p:extLst>
      <p:ext uri="{BB962C8B-B14F-4D97-AF65-F5344CB8AC3E}">
        <p14:creationId xmlns:p14="http://schemas.microsoft.com/office/powerpoint/2010/main" val="212835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915CB5F1-11F9-48E5-9D5F-14355DDE53FB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11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60216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zh-CN" altLang="en-US" sz="2400" dirty="0">
                <a:solidFill>
                  <a:schemeClr val="tx1"/>
                </a:solidFill>
              </a:rPr>
              <a:t>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构造性二难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要证明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⅀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(0, 1, 2, 3, 4, 5, 6, 7, 8, 9, 10, 11, 12, 13, 14, 15)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包含全部极小项，重言式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9286258-A44D-4669-AB56-D16B168BB2D6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4.2</a:t>
            </a:r>
            <a:r>
              <a:rPr lang="zh-CN" altLang="en-US" dirty="0">
                <a:solidFill>
                  <a:schemeClr val="tx1"/>
                </a:solidFill>
              </a:rPr>
              <a:t> 推理的证明</a:t>
            </a:r>
          </a:p>
        </p:txBody>
      </p:sp>
    </p:spTree>
    <p:extLst>
      <p:ext uri="{BB962C8B-B14F-4D97-AF65-F5344CB8AC3E}">
        <p14:creationId xmlns:p14="http://schemas.microsoft.com/office/powerpoint/2010/main" val="300524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915CB5F1-11F9-48E5-9D5F-14355DDE53FB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12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60216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5</a:t>
            </a:r>
            <a:r>
              <a:rPr lang="zh-CN" altLang="en-US" sz="2400" dirty="0">
                <a:solidFill>
                  <a:schemeClr val="tx1"/>
                </a:solidFill>
              </a:rPr>
              <a:t>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构造性二难（特殊形式）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要证明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⅀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(0, 1, 2, 3)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包含全部极小项，重言式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DE48795-A98F-4B8B-A445-17EBB1F9EE86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4.2</a:t>
            </a:r>
            <a:r>
              <a:rPr lang="zh-CN" altLang="en-US" dirty="0">
                <a:solidFill>
                  <a:schemeClr val="tx1"/>
                </a:solidFill>
              </a:rPr>
              <a:t> 推理的证明</a:t>
            </a:r>
          </a:p>
        </p:txBody>
      </p:sp>
    </p:spTree>
    <p:extLst>
      <p:ext uri="{BB962C8B-B14F-4D97-AF65-F5344CB8AC3E}">
        <p14:creationId xmlns:p14="http://schemas.microsoft.com/office/powerpoint/2010/main" val="229789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915CB5F1-11F9-48E5-9D5F-14355DDE53FB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13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60216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6</a:t>
            </a:r>
            <a:r>
              <a:rPr lang="zh-CN" altLang="en-US" sz="2400" dirty="0">
                <a:solidFill>
                  <a:schemeClr val="tx1"/>
                </a:solidFill>
              </a:rPr>
              <a:t>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破坏性二难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要证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⅀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(0, 1, 2, 3, …, 15)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包含全部极小项，重言式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6855D9F-0840-4E7D-823D-2BE6AE224200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4.2</a:t>
            </a:r>
            <a:r>
              <a:rPr lang="zh-CN" altLang="en-US" dirty="0">
                <a:solidFill>
                  <a:schemeClr val="tx1"/>
                </a:solidFill>
              </a:rPr>
              <a:t> 推理的证明</a:t>
            </a:r>
          </a:p>
        </p:txBody>
      </p:sp>
    </p:spTree>
    <p:extLst>
      <p:ext uri="{BB962C8B-B14F-4D97-AF65-F5344CB8AC3E}">
        <p14:creationId xmlns:p14="http://schemas.microsoft.com/office/powerpoint/2010/main" val="187637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915CB5F1-11F9-48E5-9D5F-14355DDE53FB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14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440662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定义2.20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自然推理系统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由如下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部分组成：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1.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字母表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命题变项符号：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indent="0" algn="just"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联结词：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括号与逗号：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2.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合式公式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3.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推理规则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13D902E-A042-4601-8DC4-A997CB685B55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4.2</a:t>
            </a:r>
            <a:r>
              <a:rPr lang="zh-CN" altLang="en-US" dirty="0">
                <a:solidFill>
                  <a:schemeClr val="tx1"/>
                </a:solidFill>
              </a:rPr>
              <a:t> 推理的证明</a:t>
            </a:r>
          </a:p>
        </p:txBody>
      </p:sp>
    </p:spTree>
    <p:extLst>
      <p:ext uri="{BB962C8B-B14F-4D97-AF65-F5344CB8AC3E}">
        <p14:creationId xmlns:p14="http://schemas.microsoft.com/office/powerpoint/2010/main" val="289027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DE1D350D-8F2A-45AD-A56F-13D308289CB5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15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571F9D18-2E81-41BC-AA49-17A688387CF2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4.2</a:t>
            </a:r>
            <a:r>
              <a:rPr lang="zh-CN" altLang="en-US" dirty="0">
                <a:solidFill>
                  <a:schemeClr val="tx1"/>
                </a:solidFill>
              </a:rPr>
              <a:t> 推理的证明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2AECC7-F25D-4C13-8894-D18541E183C3}"/>
              </a:ext>
            </a:extLst>
          </p:cNvPr>
          <p:cNvSpPr txBox="1"/>
          <p:nvPr/>
        </p:nvSpPr>
        <p:spPr>
          <a:xfrm>
            <a:off x="1295400" y="1646238"/>
            <a:ext cx="9601200" cy="324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推理规则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前提引入规则：在证明的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任何步骤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上都可以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引入前提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结论引入规则：在证明的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任何步骤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上所得到的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（中间）结论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都可以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		       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作为后继证明的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前提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3)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置换规则：在证明的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任何步骤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上，公式中的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子公式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都可用与之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等价的公式置换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DE1D350D-8F2A-45AD-A56F-13D308289CB5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16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"/>
          <p:cNvSpPr txBox="1"/>
          <p:nvPr/>
        </p:nvSpPr>
        <p:spPr>
          <a:xfrm>
            <a:off x="1295400" y="1622802"/>
            <a:ext cx="9601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sz="2400" b="1" dirty="0">
                <a:solidFill>
                  <a:srgbClr val="D15A3E">
                    <a:lumMod val="75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推理规则（续）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EFC05CC1-E6DD-49FF-9043-FBE4C9A27C06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4.2</a:t>
            </a:r>
            <a:r>
              <a:rPr lang="zh-CN" altLang="en-US" dirty="0">
                <a:solidFill>
                  <a:schemeClr val="tx1"/>
                </a:solidFill>
              </a:rPr>
              <a:t> 推理的证明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E27E06A1-EC24-4931-83DA-2585D473C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247997"/>
            <a:ext cx="3200400" cy="31214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4) 假言推理规则</a:t>
            </a:r>
          </a:p>
          <a:p>
            <a:pPr algn="l">
              <a:spcBef>
                <a:spcPct val="20000"/>
              </a:spcBef>
              <a:defRPr/>
            </a:pPr>
            <a:r>
              <a:rPr lang="zh-CN" altLang="en-US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endParaRPr lang="en-US" altLang="zh-CN" sz="24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ct val="20000"/>
              </a:spcBef>
              <a:defRPr/>
            </a:pPr>
            <a:endParaRPr lang="en-US" altLang="zh-CN" sz="24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ct val="20000"/>
              </a:spcBef>
              <a:defRPr/>
            </a:pPr>
            <a:endParaRPr lang="en-US" altLang="zh-CN" sz="24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ct val="20000"/>
              </a:spcBef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ct val="2000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附加规则 </a:t>
            </a:r>
          </a:p>
          <a:p>
            <a:pPr algn="l">
              <a:spcBef>
                <a:spcPct val="20000"/>
              </a:spcBef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endParaRPr lang="en-US" altLang="zh-CN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266C739-6531-463F-B5AC-C47BF781C5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649977"/>
              </p:ext>
            </p:extLst>
          </p:nvPr>
        </p:nvGraphicFramePr>
        <p:xfrm>
          <a:off x="1902712" y="2866273"/>
          <a:ext cx="12954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r:id="rId4" imgW="647700" imgH="660400" progId="Equation.DSMT4">
                  <p:embed/>
                </p:oleObj>
              </mc:Choice>
              <mc:Fallback>
                <p:oleObj r:id="rId4" imgW="647700" imgH="660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2712" y="2866273"/>
                        <a:ext cx="1295400" cy="1320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1AFE552-9A56-469C-85B9-81B6D24EF1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816977"/>
              </p:ext>
            </p:extLst>
          </p:nvPr>
        </p:nvGraphicFramePr>
        <p:xfrm>
          <a:off x="1902712" y="5088353"/>
          <a:ext cx="1091726" cy="787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r:id="rId6" imgW="545863" imgH="393529" progId="Equation.DSMT4">
                  <p:embed/>
                </p:oleObj>
              </mc:Choice>
              <mc:Fallback>
                <p:oleObj r:id="rId6" imgW="545863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2712" y="5088353"/>
                        <a:ext cx="1091726" cy="7870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0">
            <a:extLst>
              <a:ext uri="{FF2B5EF4-FFF2-40B4-BE49-F238E27FC236}">
                <a16:creationId xmlns:a16="http://schemas.microsoft.com/office/drawing/2014/main" id="{43467376-743C-4430-9E5B-6BAD56A4E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112" y="2244113"/>
            <a:ext cx="3201987" cy="205043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6) 化简规则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endParaRPr lang="en-US" altLang="zh-CN" sz="2400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zh-CN" sz="2400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zh-CN" sz="2400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7)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拒取式规则 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FB98BA8F-126D-4A6B-B651-C0C2FC34C1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505332"/>
              </p:ext>
            </p:extLst>
          </p:nvPr>
        </p:nvGraphicFramePr>
        <p:xfrm>
          <a:off x="5561601" y="2866273"/>
          <a:ext cx="1142504" cy="863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r:id="rId8" imgW="571252" imgH="431613" progId="Equation.DSMT4">
                  <p:embed/>
                </p:oleObj>
              </mc:Choice>
              <mc:Fallback>
                <p:oleObj r:id="rId8" imgW="571252" imgH="43161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1601" y="2866273"/>
                        <a:ext cx="1142504" cy="8632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972A543-8B43-468F-8A1B-BB48E38B0A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604011"/>
              </p:ext>
            </p:extLst>
          </p:nvPr>
        </p:nvGraphicFramePr>
        <p:xfrm>
          <a:off x="5561601" y="4428240"/>
          <a:ext cx="1447172" cy="1320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r:id="rId10" imgW="723586" imgH="660113" progId="Equation.DSMT4">
                  <p:embed/>
                </p:oleObj>
              </mc:Choice>
              <mc:Fallback>
                <p:oleObj r:id="rId10" imgW="723586" imgH="660113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1601" y="4428240"/>
                        <a:ext cx="1447172" cy="13202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F8A6FDE5-6520-4CDF-8E23-44C3BF33BFB1}"/>
              </a:ext>
            </a:extLst>
          </p:cNvPr>
          <p:cNvSpPr/>
          <p:nvPr/>
        </p:nvSpPr>
        <p:spPr>
          <a:xfrm>
            <a:off x="8087020" y="2244113"/>
            <a:ext cx="28095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假言三段论规则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17A15A01-DDA0-4EE0-8E2C-944315F99A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927337"/>
              </p:ext>
            </p:extLst>
          </p:nvPr>
        </p:nvGraphicFramePr>
        <p:xfrm>
          <a:off x="8763588" y="2806970"/>
          <a:ext cx="1294838" cy="1244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r:id="rId12" imgW="647419" imgH="622030" progId="Equation.DSMT4">
                  <p:embed/>
                </p:oleObj>
              </mc:Choice>
              <mc:Fallback>
                <p:oleObj r:id="rId12" imgW="647419" imgH="62203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588" y="2806970"/>
                        <a:ext cx="1294838" cy="12440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797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B9D5B352-4A4F-430A-8746-6145F520A3FE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17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F9406A1C-69DE-4F63-909A-E4892EA61D50}"/>
              </a:ext>
            </a:extLst>
          </p:cNvPr>
          <p:cNvSpPr txBox="1"/>
          <p:nvPr/>
        </p:nvSpPr>
        <p:spPr>
          <a:xfrm>
            <a:off x="1295400" y="1622802"/>
            <a:ext cx="9601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sz="2400" b="1" dirty="0">
                <a:solidFill>
                  <a:srgbClr val="D15A3E">
                    <a:lumMod val="75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推理规则（续）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0D4D060C-2D57-43C6-8ECD-809D52C329FB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4.2</a:t>
            </a:r>
            <a:r>
              <a:rPr lang="zh-CN" altLang="en-US" dirty="0">
                <a:solidFill>
                  <a:schemeClr val="tx1"/>
                </a:solidFill>
              </a:rPr>
              <a:t> 推理的证明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C8BA2A16-21F2-4992-87B9-274A8D041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399" y="2084467"/>
            <a:ext cx="3582987" cy="283526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9) 析取三段论规则</a:t>
            </a:r>
          </a:p>
          <a:p>
            <a:pPr algn="just" eaLnBrk="1" hangingPunct="1">
              <a:spcBef>
                <a:spcPct val="2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spcBef>
                <a:spcPct val="20000"/>
              </a:spcBef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spcBef>
                <a:spcPts val="1200"/>
              </a:spcBef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10)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构造性二难推理规则</a:t>
            </a:r>
          </a:p>
          <a:p>
            <a:pPr algn="just" eaLnBrk="1" hangingPunct="1">
              <a:spcBef>
                <a:spcPct val="2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endParaRPr lang="en-US" altLang="zh-CN" sz="2400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62EB309-C21F-4E84-A14B-4FAC0FA951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464741"/>
              </p:ext>
            </p:extLst>
          </p:nvPr>
        </p:nvGraphicFramePr>
        <p:xfrm>
          <a:off x="2209799" y="2593140"/>
          <a:ext cx="1142504" cy="1320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r:id="rId4" imgW="571252" imgH="660113" progId="Equation.DSMT4">
                  <p:embed/>
                </p:oleObj>
              </mc:Choice>
              <mc:Fallback>
                <p:oleObj r:id="rId4" imgW="571252" imgH="660113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799" y="2593140"/>
                        <a:ext cx="1142504" cy="13202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198DEAC-E0A3-4742-864B-64BB8EC2F7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187995"/>
              </p:ext>
            </p:extLst>
          </p:nvPr>
        </p:nvGraphicFramePr>
        <p:xfrm>
          <a:off x="2031503" y="4400790"/>
          <a:ext cx="13208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r:id="rId6" imgW="660400" imgH="889000" progId="Equation.DSMT4">
                  <p:embed/>
                </p:oleObj>
              </mc:Choice>
              <mc:Fallback>
                <p:oleObj r:id="rId6" imgW="660400" imgH="889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1503" y="4400790"/>
                        <a:ext cx="13208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6">
            <a:extLst>
              <a:ext uri="{FF2B5EF4-FFF2-40B4-BE49-F238E27FC236}">
                <a16:creationId xmlns:a16="http://schemas.microsoft.com/office/drawing/2014/main" id="{6305EFBA-9FB6-4930-9001-0F3C320CD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347" y="2084467"/>
            <a:ext cx="3743325" cy="320151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11) 破坏性二难推理规则               </a:t>
            </a:r>
          </a:p>
          <a:p>
            <a:pPr algn="just" eaLnBrk="1" hangingPunct="1">
              <a:spcBef>
                <a:spcPct val="2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spcBef>
                <a:spcPct val="20000"/>
              </a:spcBef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spcBef>
                <a:spcPct val="20000"/>
              </a:spcBef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spcBef>
                <a:spcPts val="1200"/>
              </a:spcBef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12)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合取引入规则</a:t>
            </a:r>
          </a:p>
          <a:p>
            <a:pPr algn="just" eaLnBrk="1" hangingPunct="1">
              <a:spcBef>
                <a:spcPct val="2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8127130-5BC5-4B7C-89D8-591BE4EEDA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489195"/>
              </p:ext>
            </p:extLst>
          </p:nvPr>
        </p:nvGraphicFramePr>
        <p:xfrm>
          <a:off x="7060393" y="2593140"/>
          <a:ext cx="16002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r:id="rId8" imgW="800100" imgH="889000" progId="Equation.DSMT4">
                  <p:embed/>
                </p:oleObj>
              </mc:Choice>
              <mc:Fallback>
                <p:oleObj r:id="rId8" imgW="800100" imgH="889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0393" y="2593140"/>
                        <a:ext cx="16002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94FA448C-CA71-4018-9D49-E52C2D8218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567691"/>
              </p:ext>
            </p:extLst>
          </p:nvPr>
        </p:nvGraphicFramePr>
        <p:xfrm>
          <a:off x="7157483" y="4879813"/>
          <a:ext cx="1167894" cy="1320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r:id="rId10" imgW="583947" imgH="660113" progId="Equation.DSMT4">
                  <p:embed/>
                </p:oleObj>
              </mc:Choice>
              <mc:Fallback>
                <p:oleObj r:id="rId10" imgW="583947" imgH="66011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7483" y="4879813"/>
                        <a:ext cx="1167894" cy="13202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331D3E47-45C9-4E80-AACB-C725321DAF4E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18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5009866" cy="4399720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直接证明法</a:t>
            </a:r>
          </a:p>
          <a:p>
            <a:pPr>
              <a:spcBef>
                <a:spcPts val="12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   构造下面推理的证明：</a:t>
            </a:r>
          </a:p>
          <a:p>
            <a:pPr>
              <a:spcBef>
                <a:spcPts val="12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前提：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结论：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                  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前提引入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                       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前提引入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                      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①②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拒取式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                   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前提引入</a:t>
            </a:r>
          </a:p>
          <a:p>
            <a:pPr>
              <a:spcBef>
                <a:spcPts val="12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推理正确，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是有效结论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AA6D01C-396B-4785-AAF0-D62D88610847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4.2</a:t>
            </a:r>
            <a:r>
              <a:rPr lang="zh-CN" altLang="en-US" dirty="0">
                <a:solidFill>
                  <a:schemeClr val="tx1"/>
                </a:solidFill>
              </a:rPr>
              <a:t> 推理的证明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C4862B-9202-40F1-ACA8-6D2DE9E0B63C}"/>
              </a:ext>
            </a:extLst>
          </p:cNvPr>
          <p:cNvSpPr txBox="1"/>
          <p:nvPr/>
        </p:nvSpPr>
        <p:spPr>
          <a:xfrm>
            <a:off x="6208609" y="3846098"/>
            <a:ext cx="566382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⑤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		③④</a:t>
            </a:r>
            <a:r>
              <a:rPr lang="zh-CN" altLang="he-IL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析取三段论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⑥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            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	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前提引入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⑦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	⑤⑥</a:t>
            </a:r>
            <a:r>
              <a:rPr lang="zh-CN" altLang="he-IL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假言推理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⑧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	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⑦④</a:t>
            </a:r>
            <a:r>
              <a:rPr lang="zh-CN" altLang="he-IL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合取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198F0FC5-5708-4CCF-93B8-150636696CDC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19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76400"/>
            <a:ext cx="9601199" cy="38100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sz="2400" b="1" dirty="0"/>
              <a:t>例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构造推理的证明: 若明天是星期一或星期三，我就有课. 若有课，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今天必需备课. 我今天没备课. 所以，明天不是星期一和星期三. 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：明天是星期一，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：明天是星期三，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：我有课，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：我今天备课</a:t>
            </a:r>
          </a:p>
          <a:p>
            <a:pPr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前提：(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结论：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81F9A9B-C376-40A0-9A66-62DC2FF890B1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4.2</a:t>
            </a:r>
            <a:r>
              <a:rPr lang="zh-CN" altLang="en-US" dirty="0">
                <a:solidFill>
                  <a:schemeClr val="tx1"/>
                </a:solidFill>
              </a:rPr>
              <a:t> 推理的证明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fld id="{4C038812-6EC5-4B10-8441-F13C6C8D1847}" type="slidenum"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lnSpc>
                  <a:spcPct val="90000"/>
                </a:lnSpc>
                <a:spcBef>
                  <a:spcPts val="1800"/>
                </a:spcBef>
              </a:pPr>
              <a:t>2</a:t>
            </a:fld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7"/>
            <a:ext cx="9601200" cy="4310425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有效推理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 eaLnBrk="1" hangingPunct="1">
              <a:buFontTx/>
              <a:buNone/>
            </a:pPr>
            <a:r>
              <a:rPr lang="zh-CN" altLang="en-US" sz="2400" b="1" dirty="0"/>
              <a:t>定义2.20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为命题公式，若对于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中出现的命题变项的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任意一组赋值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，或者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为假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或者当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，则称由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前提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</a:t>
            </a:r>
            <a:r>
              <a:rPr lang="en-US" altLang="zh-CN" sz="2400" baseline="-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推出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推理有效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推理正确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是有效的结论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400" b="1" dirty="0"/>
              <a:t>定理2.8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由前提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的推理正确当且仅当</a:t>
            </a:r>
          </a:p>
          <a:p>
            <a:pPr algn="ctr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为重言式 .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2C049E4-032F-4B03-9D90-0D8C3577A6E0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4.1</a:t>
            </a:r>
            <a:r>
              <a:rPr lang="zh-CN" altLang="en-US" dirty="0">
                <a:solidFill>
                  <a:schemeClr val="tx1"/>
                </a:solidFill>
              </a:rPr>
              <a:t> 推理的形式结构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78DE9505-FA47-4C53-BB82-09C5920CEDC4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20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480242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证明：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前提引入 </a:t>
            </a:r>
          </a:p>
          <a:p>
            <a:pPr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前提引入</a:t>
            </a:r>
          </a:p>
          <a:p>
            <a:pPr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	①②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拒取式</a:t>
            </a:r>
          </a:p>
          <a:p>
            <a:pPr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前提引入</a:t>
            </a:r>
          </a:p>
          <a:p>
            <a:pPr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⑤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	③④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拒取式</a:t>
            </a: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⑥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置换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结论有效，即明天不是星期一和星期三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486D528-EDC4-4EBE-ADBE-E135F5CAD0E6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4.2</a:t>
            </a:r>
            <a:r>
              <a:rPr lang="zh-CN" altLang="en-US" dirty="0">
                <a:solidFill>
                  <a:schemeClr val="tx1"/>
                </a:solidFill>
              </a:rPr>
              <a:t> 推理的证明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80259A30-9731-4664-82C1-758AF78DDA1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21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7"/>
            <a:ext cx="4800601" cy="1888533"/>
          </a:xfrm>
          <a:noFill/>
          <a:ln w="2857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ts val="12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附加前提证明法</a:t>
            </a:r>
          </a:p>
          <a:p>
            <a:pPr algn="just"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欲证明</a:t>
            </a:r>
          </a:p>
          <a:p>
            <a:pPr algn="just"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前提：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                </a:t>
            </a:r>
          </a:p>
          <a:p>
            <a:pPr algn="just">
              <a:spcBef>
                <a:spcPts val="12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结论：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295397" y="3565376"/>
            <a:ext cx="9601199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just" eaLnBrk="1" hangingPunct="1">
              <a:spcBef>
                <a:spcPts val="12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理由:  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2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spcBef>
                <a:spcPts val="12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spcBef>
                <a:spcPts val="12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2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4B2ADECB-2121-4C60-BE77-7540435CF4BA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4.2</a:t>
            </a:r>
            <a:r>
              <a:rPr lang="zh-CN" altLang="en-US" dirty="0">
                <a:solidFill>
                  <a:schemeClr val="tx1"/>
                </a:solidFill>
              </a:rPr>
              <a:t> 推理的证明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13C9047-12E3-4BB7-B5FE-D981830D2E58}"/>
              </a:ext>
            </a:extLst>
          </p:cNvPr>
          <p:cNvSpPr txBox="1">
            <a:spLocks noChangeArrowheads="1"/>
          </p:cNvSpPr>
          <p:nvPr/>
        </p:nvSpPr>
        <p:spPr>
          <a:xfrm>
            <a:off x="6095997" y="1646238"/>
            <a:ext cx="4800601" cy="18885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FontTx/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等价地证明</a:t>
            </a:r>
          </a:p>
          <a:p>
            <a:pPr algn="just">
              <a:spcBef>
                <a:spcPts val="1200"/>
              </a:spcBef>
              <a:buFontTx/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前提：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FontTx/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结论：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5380D0B4-CF86-4E4C-B538-EF475C4074B1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22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5146343" cy="4445758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例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构造下面推理的证明：</a:t>
            </a: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前提：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结论：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tabLst>
                <a:tab pos="360000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附加前提引入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②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      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前提引入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③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①②</a:t>
            </a:r>
            <a:r>
              <a:rPr lang="zh-CN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析取三段论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④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     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前提引入</a:t>
            </a: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推理正确，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是有效结论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DD0CCBD3-7211-423E-A42D-93BA829C0B24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4.2</a:t>
            </a:r>
            <a:r>
              <a:rPr lang="zh-CN" altLang="en-US" dirty="0">
                <a:solidFill>
                  <a:schemeClr val="tx1"/>
                </a:solidFill>
              </a:rPr>
              <a:t> 推理的证明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72AC64-D7C9-4F90-ABB8-C47712F88C7D}"/>
              </a:ext>
            </a:extLst>
          </p:cNvPr>
          <p:cNvSpPr txBox="1"/>
          <p:nvPr/>
        </p:nvSpPr>
        <p:spPr>
          <a:xfrm>
            <a:off x="6646476" y="3275462"/>
            <a:ext cx="4454857" cy="155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⑤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	③④</a:t>
            </a:r>
            <a:r>
              <a:rPr lang="zh-CN" altLang="he-IL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析取三段论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⑥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        	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前提引入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⑦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	⑤⑥</a:t>
            </a:r>
            <a:r>
              <a:rPr lang="zh-CN" altLang="he-IL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假言推理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80259A30-9731-4664-82C1-758AF78DDA1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23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7"/>
            <a:ext cx="4800601" cy="1888533"/>
          </a:xfrm>
          <a:noFill/>
          <a:ln w="2857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ts val="12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归谬法（反证法）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spcBef>
                <a:spcPts val="12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欲证明</a:t>
            </a:r>
          </a:p>
          <a:p>
            <a:pPr algn="just"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前提：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                </a:t>
            </a:r>
          </a:p>
          <a:p>
            <a:pPr algn="just">
              <a:spcBef>
                <a:spcPts val="12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结论：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295397" y="3565376"/>
            <a:ext cx="9601199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just" eaLnBrk="1" hangingPunct="1">
              <a:spcBef>
                <a:spcPts val="12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理由:  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2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kumimoji="1"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2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kumimoji="1"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2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  <a:p>
            <a:pPr algn="just" eaLnBrk="1" hangingPunct="1">
              <a:spcBef>
                <a:spcPts val="12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4B2ADECB-2121-4C60-BE77-7540435CF4BA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4.2</a:t>
            </a:r>
            <a:r>
              <a:rPr lang="zh-CN" altLang="en-US" dirty="0">
                <a:solidFill>
                  <a:schemeClr val="tx1"/>
                </a:solidFill>
              </a:rPr>
              <a:t> 推理的证明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13C9047-12E3-4BB7-B5FE-D981830D2E58}"/>
              </a:ext>
            </a:extLst>
          </p:cNvPr>
          <p:cNvSpPr txBox="1">
            <a:spLocks noChangeArrowheads="1"/>
          </p:cNvSpPr>
          <p:nvPr/>
        </p:nvSpPr>
        <p:spPr>
          <a:xfrm>
            <a:off x="6095997" y="1646238"/>
            <a:ext cx="4800601" cy="18885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FontTx/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等价地证明</a:t>
            </a:r>
          </a:p>
          <a:p>
            <a:pPr algn="just">
              <a:spcBef>
                <a:spcPts val="1200"/>
              </a:spcBef>
              <a:buFontTx/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前提：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FontTx/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结论：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4931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541DBD35-3ECC-426C-B56F-B9D373BC61CC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24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4800601" cy="4449762"/>
          </a:xfrm>
        </p:spPr>
        <p:txBody>
          <a:bodyPr>
            <a:noAutofit/>
          </a:bodyPr>
          <a:lstStyle/>
          <a:p>
            <a:pPr algn="just">
              <a:spcBef>
                <a:spcPts val="1200"/>
              </a:spcBef>
              <a:buNone/>
            </a:pPr>
            <a:r>
              <a:rPr lang="zh-CN" altLang="en-US" sz="2400" b="1" dirty="0"/>
              <a:t>例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构造下面推理的证明</a:t>
            </a:r>
          </a:p>
          <a:p>
            <a:pPr algn="just">
              <a:spcBef>
                <a:spcPts val="12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前提：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结论：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  用归缪法</a:t>
            </a:r>
          </a:p>
          <a:p>
            <a:pPr algn="just"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结论否定引入</a:t>
            </a:r>
          </a:p>
          <a:p>
            <a:pPr algn="just">
              <a:spcBef>
                <a:spcPts val="12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前提引入</a:t>
            </a:r>
          </a:p>
          <a:p>
            <a:pPr algn="just">
              <a:spcBef>
                <a:spcPts val="12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前提引入</a:t>
            </a:r>
          </a:p>
          <a:p>
            <a:pPr algn="just">
              <a:spcBef>
                <a:spcPts val="12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	②③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拒取式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⑤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前提引入 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957E6DAA-C6C5-436F-9E37-F8778E21D694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4.2</a:t>
            </a:r>
            <a:r>
              <a:rPr lang="zh-CN" altLang="en-US" dirty="0">
                <a:solidFill>
                  <a:schemeClr val="tx1"/>
                </a:solidFill>
              </a:rPr>
              <a:t> 推理的证明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E2BE2D6-E911-45E3-AD47-D3F35F22B75A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2788623"/>
            <a:ext cx="5406788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⑥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	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析取三段论</a:t>
            </a:r>
          </a:p>
          <a:p>
            <a:pPr algn="just">
              <a:spcBef>
                <a:spcPts val="12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⑦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⑥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置换</a:t>
            </a:r>
          </a:p>
          <a:p>
            <a:pPr algn="just">
              <a:spcBef>
                <a:spcPts val="12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⑧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	①⑦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析取三段论</a:t>
            </a:r>
          </a:p>
          <a:p>
            <a:pPr algn="just">
              <a:spcBef>
                <a:spcPts val="12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前提引入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⑩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	⑧⑨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合取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推理正确，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是有效结论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如何用直接法证明？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1C46A635-FD3D-4EE8-B1B1-C16A8B99B4A6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 eaLnBrk="1" hangingPunct="1"/>
              <a:t>25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3505200"/>
            <a:ext cx="9601200" cy="2726138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理由：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           	   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   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74320" lvl="1" indent="0">
              <a:spcBef>
                <a:spcPts val="1800"/>
              </a:spcBef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  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51E0F07A-674C-45E2-888C-192079B3A37B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4.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归结证明法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5FB2FBD9-E3D1-4172-ADFF-7B1A133EB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78000"/>
            <a:ext cx="9601200" cy="172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归结规则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kumimoji="1"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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510BF07-B4F6-43A8-A788-32325EED58F6}"/>
              </a:ext>
            </a:extLst>
          </p:cNvPr>
          <p:cNvCxnSpPr>
            <a:cxnSpLocks/>
          </p:cNvCxnSpPr>
          <p:nvPr/>
        </p:nvCxnSpPr>
        <p:spPr>
          <a:xfrm>
            <a:off x="1953704" y="3043451"/>
            <a:ext cx="11716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DD480EA3-2BB5-4B08-AAE1-F34CA6481FF8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26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9"/>
            <a:ext cx="9601200" cy="4358776"/>
          </a:xfrm>
          <a:noFill/>
          <a:ln w="2857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归结证明法的基本步骤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1.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将每一个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化成等值的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合取范式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，设所有合取范式的全部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简单析取式为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100000"/>
              </a:lnSpc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2.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结论的否定式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化成等值的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合取范式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10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每个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是简单析取式；</a:t>
            </a:r>
          </a:p>
          <a:p>
            <a:pPr marL="609600" indent="-609600">
              <a:lnSpc>
                <a:spcPct val="100000"/>
              </a:lnSpc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3.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为前提，使用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归结规则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10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推出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除前提引入规则外，全程只使用归结规则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892B068-2A2B-4A17-AE44-D547445AB162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4.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归结证明法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287D582-F6D7-479C-9E21-211621F83C8C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27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399720"/>
          </a:xfrm>
        </p:spPr>
        <p:txBody>
          <a:bodyPr>
            <a:noAutofit/>
          </a:bodyPr>
          <a:lstStyle/>
          <a:p>
            <a:pPr eaLnBrk="1" hangingPunct="1">
              <a:spcBef>
                <a:spcPts val="1300"/>
              </a:spcBef>
              <a:buFontTx/>
              <a:buNone/>
            </a:pPr>
            <a:r>
              <a:rPr lang="zh-CN" altLang="en-US" sz="2400" b="1" dirty="0"/>
              <a:t>例</a:t>
            </a:r>
            <a:r>
              <a:rPr lang="en-US" altLang="zh-CN" sz="2400" b="1" dirty="0"/>
              <a:t>  </a:t>
            </a:r>
            <a:r>
              <a:rPr lang="zh-CN" altLang="en-US" sz="2400" b="1" dirty="0"/>
              <a:t> </a:t>
            </a:r>
            <a:r>
              <a:rPr lang="zh-CN" altLang="en-US" sz="2400" dirty="0"/>
              <a:t>用归结证明法构造下面推理的证明:</a:t>
            </a:r>
          </a:p>
          <a:p>
            <a:pPr>
              <a:spcBef>
                <a:spcPts val="1300"/>
              </a:spcBef>
              <a:buNone/>
            </a:pPr>
            <a:r>
              <a:rPr lang="zh-CN" altLang="en-US" sz="2400" dirty="0"/>
              <a:t>前提：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3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结论：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3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(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3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3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(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3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把推理的前提改写成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3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前提：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  <a:p>
            <a:pPr eaLnBrk="1" hangingPunct="1">
              <a:spcBef>
                <a:spcPts val="13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结论：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（可以不写出）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96B5CD9-EF7A-4A2C-A88D-4DA2DF30E240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4.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归结证明法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60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1309075C-635F-408C-B638-C77CC6D04AC9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28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454311"/>
          </a:xfrm>
        </p:spPr>
        <p:txBody>
          <a:bodyPr>
            <a:normAutofit/>
          </a:bodyPr>
          <a:lstStyle/>
          <a:p>
            <a:pPr>
              <a:spcBef>
                <a:spcPts val="13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               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前提引入</a:t>
            </a:r>
          </a:p>
          <a:p>
            <a:pPr>
              <a:spcBef>
                <a:spcPts val="13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②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前提引入</a:t>
            </a:r>
          </a:p>
          <a:p>
            <a:pPr>
              <a:spcBef>
                <a:spcPts val="13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③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	①②</a:t>
            </a:r>
            <a:r>
              <a:rPr lang="zh-CN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归结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3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④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前提引入</a:t>
            </a:r>
          </a:p>
          <a:p>
            <a:pPr eaLnBrk="1" hangingPunct="1">
              <a:lnSpc>
                <a:spcPct val="90000"/>
              </a:lnSpc>
              <a:spcBef>
                <a:spcPts val="13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	③④</a:t>
            </a:r>
            <a:r>
              <a:rPr lang="zh-CN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归结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3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前提引入</a:t>
            </a:r>
          </a:p>
          <a:p>
            <a:pPr eaLnBrk="1" hangingPunct="1">
              <a:lnSpc>
                <a:spcPct val="90000"/>
              </a:lnSpc>
              <a:spcBef>
                <a:spcPts val="13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⑦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	⑤⑥</a:t>
            </a:r>
            <a:r>
              <a:rPr lang="zh-CN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归结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3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⑧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前提引入</a:t>
            </a:r>
          </a:p>
          <a:p>
            <a:pPr eaLnBrk="1" hangingPunct="1">
              <a:lnSpc>
                <a:spcPct val="90000"/>
              </a:lnSpc>
              <a:spcBef>
                <a:spcPts val="13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⑨ 0                         	⑦⑧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合取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490D70C-E65B-4D2D-8DB5-245C1A45D72A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4.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归结证明法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DD3DCFC2-9935-431A-93E2-D79567A74100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29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440663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直接证明法：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为真时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为真，则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为真；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前提假证明法：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为矛盾式，则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为真；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结论真证明法：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为永真式，则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不管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buFontTx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间接证明法：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分情况证明法：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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 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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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 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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 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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 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C1B2162-BC29-40B9-9E36-9B4336BF1B15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4.4</a:t>
            </a:r>
            <a:r>
              <a:rPr lang="zh-CN" altLang="en-US" dirty="0">
                <a:solidFill>
                  <a:schemeClr val="tx1"/>
                </a:solidFill>
              </a:rPr>
              <a:t> 对证明方法的补充说明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D7C2D62A-FFAC-4CAC-A63A-79A24CB8B584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05947"/>
            <a:ext cx="9601200" cy="4380954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spcBef>
                <a:spcPts val="12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推理的形式结构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zh-CN" altLang="en-US" sz="2400" b="1" dirty="0"/>
              <a:t>形式一：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zh-CN" altLang="en-US" sz="2400" b="1" dirty="0"/>
              <a:t>形式二：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前提：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结论：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zh-CN" altLang="en-US" sz="2400" dirty="0"/>
              <a:t>推理正确记作：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zh-CN" altLang="en-US" sz="2400" dirty="0"/>
              <a:t>判断推理正确的方法:</a:t>
            </a:r>
          </a:p>
          <a:p>
            <a:pPr algn="just" eaLnBrk="1" hangingPunct="1">
              <a:lnSpc>
                <a:spcPct val="80000"/>
              </a:lnSpc>
              <a:spcBef>
                <a:spcPts val="1200"/>
              </a:spcBef>
              <a:buSzPct val="125000"/>
            </a:pPr>
            <a:r>
              <a:rPr lang="zh-CN" altLang="en-US" sz="2400" dirty="0"/>
              <a:t>真值表法</a:t>
            </a:r>
            <a:endParaRPr lang="en-US" altLang="zh-CN" sz="2400" dirty="0"/>
          </a:p>
          <a:p>
            <a:pPr algn="just" eaLnBrk="1" hangingPunct="1">
              <a:lnSpc>
                <a:spcPct val="80000"/>
              </a:lnSpc>
              <a:spcBef>
                <a:spcPts val="1200"/>
              </a:spcBef>
              <a:buSzPct val="125000"/>
            </a:pPr>
            <a:r>
              <a:rPr lang="zh-CN" altLang="en-US" sz="2400" dirty="0"/>
              <a:t>等值演算法</a:t>
            </a:r>
            <a:endParaRPr lang="en-US" altLang="zh-CN" sz="2400" dirty="0"/>
          </a:p>
          <a:p>
            <a:pPr algn="just" eaLnBrk="1" hangingPunct="1">
              <a:lnSpc>
                <a:spcPct val="80000"/>
              </a:lnSpc>
              <a:spcBef>
                <a:spcPts val="1200"/>
              </a:spcBef>
              <a:buSzPct val="125000"/>
            </a:pPr>
            <a:r>
              <a:rPr lang="zh-CN" altLang="en-US" sz="2400" dirty="0"/>
              <a:t>主析取范式法（是否包含所有极小项）</a:t>
            </a:r>
            <a:endParaRPr lang="en-US" altLang="zh-CN" sz="2400" dirty="0"/>
          </a:p>
          <a:p>
            <a:pPr algn="just" eaLnBrk="1" hangingPunct="1">
              <a:lnSpc>
                <a:spcPct val="80000"/>
              </a:lnSpc>
              <a:spcBef>
                <a:spcPts val="1200"/>
              </a:spcBef>
              <a:buSzPct val="125000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构造证明法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9E9754D-9129-440D-B8BB-88F8A90BF180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4.1</a:t>
            </a:r>
            <a:r>
              <a:rPr lang="zh-CN" altLang="en-US" dirty="0">
                <a:solidFill>
                  <a:schemeClr val="tx1"/>
                </a:solidFill>
              </a:rPr>
              <a:t> 推理的形式结构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399" y="1646238"/>
            <a:ext cx="9369911" cy="4399720"/>
          </a:xfrm>
        </p:spPr>
        <p:txBody>
          <a:bodyPr>
            <a:normAutofit/>
          </a:bodyPr>
          <a:lstStyle/>
          <a:p>
            <a:pPr marL="227965" indent="0" algn="just">
              <a:lnSpc>
                <a:spcPct val="150000"/>
              </a:lnSpc>
              <a:buNone/>
            </a:pPr>
            <a:r>
              <a:rPr lang="zh-CN" altLang="zh-CN" sz="2400" kern="100" dirty="0"/>
              <a:t>从前有一个土耳其商人想雇佣一个十分聪明的经商助手，有</a:t>
            </a:r>
            <a:r>
              <a:rPr lang="en-US" altLang="zh-CN" sz="2400" kern="100" dirty="0"/>
              <a:t>2</a:t>
            </a:r>
            <a:r>
              <a:rPr lang="zh-CN" altLang="zh-CN" sz="2400" kern="100" dirty="0"/>
              <a:t>人前来应聘。为测试两人中谁更聪明，将两个应聘者带进无窗的黑房间。他打开电灯后说</a:t>
            </a:r>
            <a:r>
              <a:rPr lang="en-US" altLang="zh-CN" sz="2400" kern="100" dirty="0"/>
              <a:t>:“</a:t>
            </a:r>
            <a:r>
              <a:rPr lang="zh-CN" altLang="zh-CN" sz="2400" kern="100" dirty="0"/>
              <a:t>这张桌子上有两顶红色的、三顶黑色的帽子。我关灯后，将它们的位置弄乱，然后每人摸一顶戴在头上。开灯后，请你们尽快说出自己头上戴的帽子是什么颜色。</a:t>
            </a:r>
            <a:r>
              <a:rPr lang="en-US" altLang="zh-CN" sz="2400" kern="100" dirty="0"/>
              <a:t>”</a:t>
            </a:r>
            <a:r>
              <a:rPr lang="zh-CN" altLang="zh-CN" sz="2400" kern="100" dirty="0"/>
              <a:t>当灯点亮是时，两人都看见商人带的是红色的帽子，</a:t>
            </a:r>
            <a:r>
              <a:rPr lang="zh-CN" altLang="en-US" sz="2400" kern="100" dirty="0"/>
              <a:t>片刻后</a:t>
            </a:r>
            <a:r>
              <a:rPr lang="zh-CN" altLang="zh-CN" sz="2400" kern="100" dirty="0"/>
              <a:t>一人说自己带的是黑色的帽子，那么这人说的对吗？请用推理理论证明。</a:t>
            </a:r>
            <a:endParaRPr lang="en-US" altLang="zh-CN" sz="2400" kern="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4DDA6-0B9A-477D-B3FB-466045B5B4F1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30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0A5D74E-6074-4439-ADC9-A1E480E9BD9B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zh-CN" altLang="en-US" dirty="0">
                <a:solidFill>
                  <a:schemeClr val="tx1"/>
                </a:solidFill>
              </a:rPr>
              <a:t>研讨题</a:t>
            </a:r>
          </a:p>
        </p:txBody>
      </p:sp>
    </p:spTree>
    <p:extLst>
      <p:ext uri="{BB962C8B-B14F-4D97-AF65-F5344CB8AC3E}">
        <p14:creationId xmlns:p14="http://schemas.microsoft.com/office/powerpoint/2010/main" val="10679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399" y="1646238"/>
            <a:ext cx="9601199" cy="3872830"/>
          </a:xfrm>
        </p:spPr>
        <p:txBody>
          <a:bodyPr>
            <a:normAutofit/>
          </a:bodyPr>
          <a:lstStyle/>
          <a:p>
            <a:pPr marL="227965" indent="0" algn="just">
              <a:buNone/>
            </a:pPr>
            <a:r>
              <a:rPr lang="zh-CN" altLang="zh-CN" sz="2400" kern="100" dirty="0"/>
              <a:t>设有下列情况，结论是否有效：</a:t>
            </a:r>
          </a:p>
          <a:p>
            <a:pPr marL="227965" indent="0" algn="just">
              <a:buNone/>
            </a:pPr>
            <a:r>
              <a:rPr lang="en-US" altLang="zh-CN" sz="2400" kern="100" dirty="0"/>
              <a:t>   1) </a:t>
            </a:r>
            <a:r>
              <a:rPr lang="zh-CN" altLang="zh-CN" sz="2400" kern="100" dirty="0"/>
              <a:t>或者是天晴或者是下雨</a:t>
            </a:r>
            <a:r>
              <a:rPr lang="en-US" altLang="zh-CN" sz="2400" kern="100" dirty="0"/>
              <a:t>    </a:t>
            </a:r>
            <a:endParaRPr lang="zh-CN" altLang="zh-CN" sz="2400" kern="100" dirty="0"/>
          </a:p>
          <a:p>
            <a:pPr marL="227965" indent="0" algn="just">
              <a:buNone/>
            </a:pPr>
            <a:r>
              <a:rPr lang="en-US" altLang="zh-CN" sz="2400" kern="100" dirty="0"/>
              <a:t>   2) </a:t>
            </a:r>
            <a:r>
              <a:rPr lang="zh-CN" altLang="zh-CN" sz="2400" kern="100" dirty="0"/>
              <a:t>如果下雨我去看电影</a:t>
            </a:r>
          </a:p>
          <a:p>
            <a:pPr marL="227965" indent="0" algn="just">
              <a:buNone/>
            </a:pPr>
            <a:r>
              <a:rPr lang="en-US" altLang="zh-CN" sz="2400" kern="100" dirty="0"/>
              <a:t>   3) </a:t>
            </a:r>
            <a:r>
              <a:rPr lang="zh-CN" altLang="zh-CN" sz="2400" kern="100" dirty="0"/>
              <a:t>如果我看电影我就不读书</a:t>
            </a:r>
          </a:p>
          <a:p>
            <a:pPr marL="227965" indent="0" algn="just">
              <a:buNone/>
            </a:pPr>
            <a:r>
              <a:rPr lang="zh-CN" altLang="zh-CN" sz="2400" kern="100" dirty="0"/>
              <a:t>结论：如果我在看书则天在下雨</a:t>
            </a:r>
          </a:p>
          <a:p>
            <a:pPr algn="just">
              <a:buFont typeface="+mj-lt"/>
              <a:buAutoNum type="arabicPeriod"/>
            </a:pPr>
            <a:endParaRPr lang="en-US" altLang="zh-CN" sz="2400" kern="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4DDA6-0B9A-477D-B3FB-466045B5B4F1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31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51267AA-A15C-41FD-B03F-4B137AFF34FB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zh-CN" altLang="en-US" dirty="0">
                <a:solidFill>
                  <a:schemeClr val="tx1"/>
                </a:solidFill>
              </a:rPr>
              <a:t>研讨题</a:t>
            </a:r>
          </a:p>
        </p:txBody>
      </p:sp>
    </p:spTree>
    <p:extLst>
      <p:ext uri="{BB962C8B-B14F-4D97-AF65-F5344CB8AC3E}">
        <p14:creationId xmlns:p14="http://schemas.microsoft.com/office/powerpoint/2010/main" val="147562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399" y="1646238"/>
            <a:ext cx="9601199" cy="3872830"/>
          </a:xfrm>
        </p:spPr>
        <p:txBody>
          <a:bodyPr>
            <a:normAutofit fontScale="92500" lnSpcReduction="20000"/>
          </a:bodyPr>
          <a:lstStyle/>
          <a:p>
            <a:pPr marL="227965" indent="0" algn="just">
              <a:lnSpc>
                <a:spcPct val="150000"/>
              </a:lnSpc>
              <a:buNone/>
            </a:pPr>
            <a:r>
              <a:rPr lang="zh-CN" altLang="en-US" sz="2800" kern="100" dirty="0"/>
              <a:t>三顶是白帽，两顶是红帽。李老师叫了三个同学站成一竖行，大个子站在最后边，小个子站在最前边，中等个子站在中间。从五顶帽子中取三顶，给每人戴一顶。每人看不见自己头上的帽子，站在后面的只能看见前边人戴的帽子。李老师先问后边大个子戴的帽子是什么颜色，他无法判断，又问中间的人，他也无法判断，当李老师问最前边的小个子时，他想了一会儿马上判断出自己戴的是白帽。</a:t>
            </a:r>
            <a:endParaRPr lang="en-US" altLang="zh-CN" sz="2800" kern="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4DDA6-0B9A-477D-B3FB-466045B5B4F1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32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37DD74C-3DA0-45C3-832B-2D27BF6B047E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zh-CN" altLang="en-US" dirty="0">
                <a:solidFill>
                  <a:schemeClr val="tx1"/>
                </a:solidFill>
              </a:rPr>
              <a:t>研讨题</a:t>
            </a:r>
          </a:p>
        </p:txBody>
      </p:sp>
    </p:spTree>
    <p:extLst>
      <p:ext uri="{BB962C8B-B14F-4D97-AF65-F5344CB8AC3E}">
        <p14:creationId xmlns:p14="http://schemas.microsoft.com/office/powerpoint/2010/main" val="99840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E2662858-D29F-4FBD-8137-9685C7512638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754562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Tx/>
              <a:buNone/>
            </a:pPr>
            <a:r>
              <a:rPr lang="zh-CN" altLang="en-US" sz="2400" b="1" dirty="0"/>
              <a:t>例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判断下面推理是否正确：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若今天是1号，则明天是5号.  今天是1号.  所以，明天是5号.  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：今天是1号，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：明天是5号 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推理的形式结构为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用等值演算法：</a:t>
            </a:r>
          </a:p>
          <a:p>
            <a:pPr marL="0" indent="0" algn="ctr">
              <a:buNone/>
            </a:pP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  <a:p>
            <a:pPr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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得证推理正确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29472" y="3102631"/>
            <a:ext cx="2258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E7DC2619-AFA6-4D5E-A3C8-0C320A52888F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4.1</a:t>
            </a:r>
            <a:r>
              <a:rPr lang="zh-CN" altLang="en-US" dirty="0">
                <a:solidFill>
                  <a:schemeClr val="tx1"/>
                </a:solidFill>
              </a:rPr>
              <a:t> 推理的形式结构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915CB5F1-11F9-48E5-9D5F-14355DDE53FB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5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602162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zh-CN" altLang="en-US" sz="2400" dirty="0"/>
              <a:t>2) 若今天是1号, 则明天是5号. 明天是5号. 所以</a:t>
            </a:r>
            <a:r>
              <a:rPr lang="en-US" altLang="zh-CN" sz="2400" dirty="0"/>
              <a:t>, </a:t>
            </a:r>
            <a:r>
              <a:rPr lang="zh-CN" altLang="en-US" sz="2400" dirty="0"/>
              <a:t>今天是1号. </a:t>
            </a:r>
          </a:p>
          <a:p>
            <a:pPr algn="just" eaLnBrk="1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zh-CN" altLang="en-US" sz="2400" b="1" dirty="0"/>
              <a:t>解：</a:t>
            </a:r>
            <a:r>
              <a:rPr lang="zh-CN" altLang="en-US" sz="2400" dirty="0"/>
              <a:t>  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/>
              <a:t>今天是1号,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/>
              <a:t>：明天是5号. </a:t>
            </a:r>
          </a:p>
          <a:p>
            <a:pPr algn="just" eaLnBrk="1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zh-CN" altLang="en-US" sz="2400" dirty="0"/>
              <a:t>推理的形式结构为</a:t>
            </a:r>
            <a:endParaRPr lang="en-US" altLang="zh-CN" sz="2400" dirty="0"/>
          </a:p>
          <a:p>
            <a:pPr algn="just" eaLnBrk="1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zh-CN" altLang="en-US" sz="2400" dirty="0"/>
              <a:t>用主析取范式法：</a:t>
            </a:r>
          </a:p>
          <a:p>
            <a:pPr algn="ctr">
              <a:spcBef>
                <a:spcPts val="1500"/>
              </a:spcBef>
              <a:buNone/>
            </a:pPr>
            <a:r>
              <a:rPr lang="zh-CN" altLang="en-US" sz="2400" dirty="0"/>
              <a:t> 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altLang="zh-CN" sz="2400" dirty="0"/>
          </a:p>
          <a:p>
            <a:pPr algn="just">
              <a:spcBef>
                <a:spcPts val="1500"/>
              </a:spcBef>
              <a:buNone/>
            </a:pPr>
            <a:r>
              <a:rPr lang="en-US" altLang="zh-CN" sz="2400" dirty="0"/>
              <a:t>					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500"/>
              </a:spcBef>
              <a:buNone/>
            </a:pPr>
            <a:r>
              <a:rPr lang="en-US" altLang="zh-CN" sz="2400" dirty="0"/>
              <a:t>					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5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	          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zh-CN" altLang="en-US" sz="2400" dirty="0"/>
              <a:t>01是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成假赋值</a:t>
            </a:r>
            <a:r>
              <a:rPr lang="zh-CN" altLang="en-US" sz="2400" dirty="0"/>
              <a:t>, 所以推理不正确.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1F8B90FB-7C0D-4149-8917-652B20712DE3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4.1</a:t>
            </a:r>
            <a:r>
              <a:rPr lang="zh-CN" altLang="en-US" dirty="0">
                <a:solidFill>
                  <a:schemeClr val="tx1"/>
                </a:solidFill>
              </a:rPr>
              <a:t> 推理的形式结构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6780B8-990A-4C4A-BF85-374C6FD0F5F3}"/>
              </a:ext>
            </a:extLst>
          </p:cNvPr>
          <p:cNvSpPr/>
          <p:nvPr/>
        </p:nvSpPr>
        <p:spPr>
          <a:xfrm>
            <a:off x="3837046" y="2640862"/>
            <a:ext cx="2258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1F921509-1B1E-4A2A-85D9-F0EE04221D48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6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752600"/>
            <a:ext cx="9369911" cy="4314643"/>
          </a:xfrm>
          <a:noFill/>
          <a:ln w="2857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推理定律——重言蕴涵式</a:t>
            </a:r>
          </a:p>
          <a:p>
            <a:pPr algn="just">
              <a:buNone/>
            </a:pP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          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附加律 </a:t>
            </a:r>
          </a:p>
          <a:p>
            <a:pPr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化简律</a:t>
            </a:r>
          </a:p>
          <a:p>
            <a:pPr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假言推理</a:t>
            </a:r>
          </a:p>
          <a:p>
            <a:pPr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拒取式</a:t>
            </a:r>
          </a:p>
          <a:p>
            <a:pPr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析取三段论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A127646-A7CB-4DBE-A833-2944279E50CD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4.2</a:t>
            </a:r>
            <a:r>
              <a:rPr lang="zh-CN" altLang="en-US" dirty="0">
                <a:solidFill>
                  <a:schemeClr val="tx1"/>
                </a:solidFill>
              </a:rPr>
              <a:t> 推理的证明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1F921509-1B1E-4A2A-85D9-F0EE04221D48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7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8" y="1752600"/>
            <a:ext cx="10086835" cy="4143233"/>
          </a:xfrm>
          <a:noFill/>
          <a:ln w="2857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推理定律——重言蕴涵式（续）</a:t>
            </a:r>
          </a:p>
          <a:p>
            <a:pPr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    	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假言三段论</a:t>
            </a: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	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构造性二难 </a:t>
            </a: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	       	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构造性二难（特殊形式）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破坏性二难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   	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等价三段论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A127646-A7CB-4DBE-A833-2944279E50CD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4.2</a:t>
            </a:r>
            <a:r>
              <a:rPr lang="zh-CN" altLang="en-US" dirty="0">
                <a:solidFill>
                  <a:schemeClr val="tx1"/>
                </a:solidFill>
              </a:rPr>
              <a:t> 推理的证明</a:t>
            </a:r>
          </a:p>
        </p:txBody>
      </p:sp>
    </p:spTree>
    <p:extLst>
      <p:ext uri="{BB962C8B-B14F-4D97-AF65-F5344CB8AC3E}">
        <p14:creationId xmlns:p14="http://schemas.microsoft.com/office/powerpoint/2010/main" val="119101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915CB5F1-11F9-48E5-9D5F-14355DDE53FB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8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199" cy="4422420"/>
          </a:xfrm>
        </p:spPr>
        <p:txBody>
          <a:bodyPr/>
          <a:lstStyle/>
          <a:p>
            <a:pPr algn="just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附加律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要证明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0"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显然，当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成立；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也为真，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也成立，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为永真式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得证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6BD752E9-2074-48CB-BF00-9F2B993C106C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4.2</a:t>
            </a:r>
            <a:r>
              <a:rPr lang="zh-CN" altLang="en-US" dirty="0">
                <a:solidFill>
                  <a:schemeClr val="tx1"/>
                </a:solidFill>
              </a:rPr>
              <a:t> 推理的证明</a:t>
            </a:r>
          </a:p>
        </p:txBody>
      </p:sp>
    </p:spTree>
    <p:extLst>
      <p:ext uri="{BB962C8B-B14F-4D97-AF65-F5344CB8AC3E}">
        <p14:creationId xmlns:p14="http://schemas.microsoft.com/office/powerpoint/2010/main" val="378384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915CB5F1-11F9-48E5-9D5F-14355DDE53FB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9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413368"/>
          </a:xfrm>
        </p:spPr>
        <p:txBody>
          <a:bodyPr/>
          <a:lstStyle/>
          <a:p>
            <a:pPr algn="just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)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化简律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要证明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0"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显然，当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成立；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成立；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也成立，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为永真式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得证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EC58FB48-AB15-420C-91BB-30599F60AD59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4.2</a:t>
            </a:r>
            <a:r>
              <a:rPr lang="zh-CN" altLang="en-US" dirty="0">
                <a:solidFill>
                  <a:schemeClr val="tx1"/>
                </a:solidFill>
              </a:rPr>
              <a:t> 推理的证明</a:t>
            </a:r>
          </a:p>
        </p:txBody>
      </p:sp>
    </p:spTree>
    <p:extLst>
      <p:ext uri="{BB962C8B-B14F-4D97-AF65-F5344CB8AC3E}">
        <p14:creationId xmlns:p14="http://schemas.microsoft.com/office/powerpoint/2010/main" val="93444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5606</TotalTime>
  <Words>3609</Words>
  <Application>Microsoft Office PowerPoint</Application>
  <PresentationFormat>宽屏</PresentationFormat>
  <Paragraphs>364</Paragraphs>
  <Slides>32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华文行楷</vt:lpstr>
      <vt:lpstr>宋体</vt:lpstr>
      <vt:lpstr>微软雅黑</vt:lpstr>
      <vt:lpstr>幼圆</vt:lpstr>
      <vt:lpstr>Arial</vt:lpstr>
      <vt:lpstr>Symbol</vt:lpstr>
      <vt:lpstr>Times New Roman</vt:lpstr>
      <vt:lpstr>菱形网格 16x9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/>
  <cp:lastModifiedBy>封卫兵</cp:lastModifiedBy>
  <cp:revision>186</cp:revision>
  <dcterms:created xsi:type="dcterms:W3CDTF">2021-04-22T13:50:06Z</dcterms:created>
  <dcterms:modified xsi:type="dcterms:W3CDTF">2021-09-15T09:39:24Z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