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0" r:id="rId2"/>
    <p:sldId id="257" r:id="rId3"/>
    <p:sldId id="282" r:id="rId4"/>
    <p:sldId id="284" r:id="rId5"/>
    <p:sldId id="258" r:id="rId6"/>
    <p:sldId id="311" r:id="rId7"/>
    <p:sldId id="259" r:id="rId8"/>
    <p:sldId id="260" r:id="rId9"/>
    <p:sldId id="312" r:id="rId10"/>
    <p:sldId id="285" r:id="rId11"/>
    <p:sldId id="262" r:id="rId12"/>
    <p:sldId id="263" r:id="rId13"/>
    <p:sldId id="264" r:id="rId14"/>
    <p:sldId id="265" r:id="rId15"/>
    <p:sldId id="266" r:id="rId16"/>
    <p:sldId id="313" r:id="rId17"/>
    <p:sldId id="268" r:id="rId18"/>
    <p:sldId id="314" r:id="rId19"/>
    <p:sldId id="269" r:id="rId20"/>
    <p:sldId id="270" r:id="rId21"/>
    <p:sldId id="271" r:id="rId22"/>
    <p:sldId id="272" r:id="rId23"/>
    <p:sldId id="315" r:id="rId24"/>
    <p:sldId id="273" r:id="rId25"/>
    <p:sldId id="274" r:id="rId26"/>
    <p:sldId id="277" r:id="rId27"/>
    <p:sldId id="298" r:id="rId28"/>
    <p:sldId id="278" r:id="rId29"/>
    <p:sldId id="279" r:id="rId30"/>
    <p:sldId id="280" r:id="rId31"/>
    <p:sldId id="286" r:id="rId32"/>
    <p:sldId id="281" r:id="rId33"/>
    <p:sldId id="283" r:id="rId34"/>
    <p:sldId id="299" r:id="rId35"/>
    <p:sldId id="287" r:id="rId36"/>
    <p:sldId id="288" r:id="rId37"/>
    <p:sldId id="290" r:id="rId38"/>
    <p:sldId id="289" r:id="rId39"/>
    <p:sldId id="291" r:id="rId40"/>
    <p:sldId id="316" r:id="rId41"/>
    <p:sldId id="292" r:id="rId42"/>
    <p:sldId id="293" r:id="rId43"/>
    <p:sldId id="294" r:id="rId44"/>
    <p:sldId id="295" r:id="rId45"/>
    <p:sldId id="296" r:id="rId46"/>
    <p:sldId id="297" r:id="rId47"/>
    <p:sldId id="305" r:id="rId4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6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4577010-452B-4096-A286-FFA2A4BBA3BB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5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F(x): </a:t>
            </a:r>
            <a:r>
              <a:rPr lang="zh-CN" altLang="en-US" dirty="0"/>
              <a:t>特性谓词</a:t>
            </a:r>
            <a:endParaRPr lang="en-US" altLang="zh-CN" dirty="0"/>
          </a:p>
          <a:p>
            <a:r>
              <a:rPr lang="zh-CN" altLang="en-US" dirty="0"/>
              <a:t>写</a:t>
            </a:r>
            <a:r>
              <a:rPr lang="en-US" altLang="zh-CN" dirty="0"/>
              <a:t>(3), (4)</a:t>
            </a:r>
            <a:r>
              <a:rPr lang="zh-CN" altLang="en-US" dirty="0"/>
              <a:t>后页用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51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第二节课。</a:t>
            </a:r>
            <a:r>
              <a:rPr lang="en-US" altLang="zh-CN" dirty="0"/>
              <a:t>(3)</a:t>
            </a:r>
            <a:r>
              <a:rPr lang="en-US" altLang="zh-CN" baseline="0" dirty="0"/>
              <a:t> </a:t>
            </a:r>
            <a:r>
              <a:rPr lang="zh-CN" altLang="en-US" baseline="0" dirty="0"/>
              <a:t>有的兔子没有有的乌龟跑得快；</a:t>
            </a:r>
            <a:r>
              <a:rPr lang="en-US" altLang="zh-CN" baseline="0" dirty="0"/>
              <a:t>(4) </a:t>
            </a:r>
            <a:r>
              <a:rPr lang="zh-CN" altLang="en-US" baseline="0" dirty="0"/>
              <a:t>任何兔子和乌龟都不会跑得一样快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9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第二节课。</a:t>
            </a:r>
            <a:r>
              <a:rPr lang="en-US" altLang="zh-CN" dirty="0"/>
              <a:t>(3)</a:t>
            </a:r>
            <a:r>
              <a:rPr lang="en-US" altLang="zh-CN" baseline="0" dirty="0"/>
              <a:t> </a:t>
            </a:r>
            <a:r>
              <a:rPr lang="zh-CN" altLang="en-US" baseline="0" dirty="0"/>
              <a:t>有的兔子没有有的乌龟跑得快；</a:t>
            </a:r>
            <a:r>
              <a:rPr lang="en-US" altLang="zh-CN" baseline="0" dirty="0"/>
              <a:t>(4) </a:t>
            </a:r>
            <a:r>
              <a:rPr lang="zh-CN" altLang="en-US" baseline="0" dirty="0"/>
              <a:t>任何兔子和乌龟都不会跑得一样快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9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书</a:t>
            </a:r>
            <a:r>
              <a:rPr lang="en-US" altLang="zh-CN" dirty="0"/>
              <a:t>P90</a:t>
            </a:r>
            <a:r>
              <a:rPr lang="zh-CN" altLang="en-US" dirty="0"/>
              <a:t>；</a:t>
            </a:r>
            <a:r>
              <a:rPr lang="en-US" altLang="zh-CN" dirty="0"/>
              <a:t>V3</a:t>
            </a:r>
            <a:r>
              <a:rPr lang="zh-CN" altLang="en-US" dirty="0"/>
              <a:t>书</a:t>
            </a:r>
            <a:r>
              <a:rPr lang="en-US" altLang="zh-CN" dirty="0"/>
              <a:t>P71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(4)A</a:t>
            </a:r>
            <a:r>
              <a:rPr lang="zh-CN" altLang="en-US" dirty="0"/>
              <a:t>即</a:t>
            </a:r>
            <a:r>
              <a:rPr lang="en-US" altLang="zh-CN" dirty="0"/>
              <a:t>A(x)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582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写题目下页用；写例题</a:t>
            </a:r>
            <a:r>
              <a:rPr lang="en-US" altLang="zh-CN" dirty="0"/>
              <a:t>(1)</a:t>
            </a:r>
            <a:r>
              <a:rPr lang="zh-CN" altLang="en-US" dirty="0"/>
              <a:t>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30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写例题过程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25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85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422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与命题逻辑一样，判断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是否等值，等价于判断公式</a:t>
            </a:r>
            <a:r>
              <a:rPr kumimoji="0" lang="en-US" altLang="zh-CN" sz="1200" b="0" i="1" dirty="0">
                <a:solidFill>
                  <a:schemeClr val="bg1"/>
                </a:solidFill>
              </a:rPr>
              <a:t>A</a:t>
            </a:r>
            <a:r>
              <a:rPr kumimoji="0" lang="en-US" altLang="zh-CN" sz="1200" b="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kumimoji="0" lang="en-US" altLang="zh-CN" sz="1200" b="0" i="1" dirty="0">
                <a:solidFill>
                  <a:schemeClr val="bg1"/>
                </a:solidFill>
              </a:rPr>
              <a:t>B </a:t>
            </a:r>
            <a:r>
              <a:rPr kumimoji="0" lang="zh-CN" altLang="en-US" sz="1200" b="0" dirty="0">
                <a:solidFill>
                  <a:schemeClr val="bg1"/>
                </a:solidFill>
              </a:rPr>
              <a:t>是否是永真式</a:t>
            </a:r>
            <a:endParaRPr kumimoji="0" lang="en-US" altLang="zh-CN" sz="1200" b="0" dirty="0">
              <a:solidFill>
                <a:schemeClr val="bg1"/>
              </a:solidFill>
            </a:endParaRPr>
          </a:p>
          <a:p>
            <a:r>
              <a:rPr kumimoji="0" lang="zh-CN" altLang="en-US" sz="1200" b="0" dirty="0">
                <a:solidFill>
                  <a:schemeClr val="bg1"/>
                </a:solidFill>
              </a:rPr>
              <a:t>第二章的</a:t>
            </a:r>
            <a:r>
              <a:rPr kumimoji="0" lang="en-US" altLang="zh-CN" sz="1200" b="0" dirty="0">
                <a:solidFill>
                  <a:schemeClr val="bg1"/>
                </a:solidFill>
              </a:rPr>
              <a:t>24</a:t>
            </a:r>
            <a:r>
              <a:rPr kumimoji="0" lang="zh-CN" altLang="en-US" sz="1200" b="0" dirty="0">
                <a:solidFill>
                  <a:schemeClr val="bg1"/>
                </a:solidFill>
              </a:rPr>
              <a:t>个等值式都是一阶逻辑的等值式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47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命题是命题逻辑中最小的单位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622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证明两个特例，见讲义</a:t>
            </a:r>
            <a:r>
              <a:rPr lang="en-US" altLang="zh-CN" dirty="0"/>
              <a:t>p10/12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41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36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写：消去量词等值式：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∀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𝑥𝐴(𝑥)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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𝐴(𝑎1)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𝐴(𝑎2)…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𝐴(𝑎𝑛)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(2)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yG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(y)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不含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的出现；写：</a:t>
                </a:r>
                <a:r>
                  <a:rPr lang="zh-CN" altLang="en-US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∃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𝑥𝐴(𝑥)𝐴(𝑎1)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𝐴(𝑎2)…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b="0" i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𝐴(𝑎𝑛)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179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80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87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6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个体词：客观事物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78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7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83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元谓词：不含个体变项的谓词，即命题常项或命题变项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54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04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7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F(x): </a:t>
            </a:r>
            <a:r>
              <a:rPr lang="zh-CN" altLang="en-US" dirty="0"/>
              <a:t>特性谓词</a:t>
            </a:r>
            <a:endParaRPr lang="en-US" altLang="zh-CN" dirty="0"/>
          </a:p>
          <a:p>
            <a:r>
              <a:rPr lang="zh-CN" altLang="en-US" dirty="0"/>
              <a:t>写</a:t>
            </a:r>
            <a:r>
              <a:rPr lang="en-US" altLang="zh-CN" dirty="0"/>
              <a:t>(3), (4)</a:t>
            </a:r>
            <a:r>
              <a:rPr lang="zh-CN" altLang="en-US" dirty="0"/>
              <a:t>后页用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36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8078B37-2E11-4F67-AEEF-7A068A296064}" type="slidenum"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99456" y="86889"/>
            <a:ext cx="8254160" cy="40011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离散数学（第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版） 屈婉玲 耿素云 张立昂 编著 清华大学出版社出版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A490FB-0C36-4FF9-A20D-8C8A21C92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第</a:t>
            </a:r>
            <a:r>
              <a:rPr lang="en-US" altLang="zh-CN" sz="6000" dirty="0"/>
              <a:t>3</a:t>
            </a:r>
            <a:r>
              <a:rPr lang="zh-CN" altLang="en-US" sz="6000" dirty="0"/>
              <a:t>章  一阶逻辑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A64B787-E136-42EC-ADFB-B40C6E15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83EDE96-F64A-4D5B-837E-5F177A35960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5021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/>
              <a:t>1) 4是偶数；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4是</a:t>
            </a:r>
            <a:r>
              <a:rPr lang="zh-CN" altLang="en-US" sz="2400" u="sng" dirty="0"/>
              <a:t>                   </a:t>
            </a:r>
            <a:r>
              <a:rPr lang="zh-CN" altLang="en-US" sz="2400" dirty="0"/>
              <a:t> , “是偶数”是</a:t>
            </a:r>
            <a:r>
              <a:rPr lang="zh-CN" altLang="en-US" sz="2400" u="sng" dirty="0"/>
              <a:t>                  </a:t>
            </a:r>
            <a:r>
              <a:rPr lang="zh-CN" altLang="en-US" sz="2400" dirty="0"/>
              <a:t>, 符号化为：</a:t>
            </a:r>
            <a:r>
              <a:rPr lang="zh-CN" altLang="en-US" sz="2400" u="sng" dirty="0"/>
              <a:t>            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2) 小王和小李同岁；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</a:t>
            </a:r>
            <a:r>
              <a:rPr lang="zh-CN" altLang="en-US" sz="2400" u="sng" dirty="0"/>
              <a:t>                    </a:t>
            </a:r>
            <a:r>
              <a:rPr lang="zh-CN" altLang="en-US" sz="2400" dirty="0"/>
              <a:t>是个体常项,  </a:t>
            </a:r>
            <a:r>
              <a:rPr lang="zh-CN" altLang="en-US" sz="2400" u="sng" dirty="0"/>
              <a:t>           </a:t>
            </a:r>
            <a:r>
              <a:rPr lang="zh-CN" altLang="en-US" sz="2400" dirty="0"/>
              <a:t>是谓词常项. 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：小王,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zh-CN" altLang="en-US" sz="2400" dirty="0"/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：小李，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同岁，符号化为：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                       </a:t>
            </a:r>
            <a:r>
              <a:rPr lang="zh-CN" altLang="en-US" sz="2400" dirty="0"/>
              <a:t> , &lt; 是 </a:t>
            </a:r>
            <a:r>
              <a:rPr lang="zh-CN" altLang="en-US" sz="2400" u="sng" dirty="0"/>
              <a:t>                  </a:t>
            </a:r>
            <a:r>
              <a:rPr lang="zh-CN" altLang="en-US" sz="2400" dirty="0"/>
              <a:t>, 符号化为：</a:t>
            </a:r>
            <a:r>
              <a:rPr lang="zh-CN" altLang="en-US" sz="2400" u="sng" dirty="0"/>
              <a:t>               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4)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具有某种性质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</a:t>
            </a:r>
            <a:r>
              <a:rPr lang="zh-CN" altLang="en-US" sz="2400" u="sng" dirty="0"/>
              <a:t>               </a:t>
            </a:r>
            <a:r>
              <a:rPr lang="zh-CN" altLang="en-US" sz="2400" dirty="0"/>
              <a:t>是个体变项,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                     </a:t>
            </a:r>
            <a:r>
              <a:rPr lang="zh-CN" altLang="en-US" sz="2400" dirty="0"/>
              <a:t> , 符号化为:</a:t>
            </a:r>
            <a:r>
              <a:rPr lang="zh-CN" altLang="en-US" sz="2400" u="sng" dirty="0"/>
              <a:t>               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395380" y="206084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个体常项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10376" y="206084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谓词常项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4969" y="2060789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7022" y="3013234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小王, 小李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2452" y="30274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99901" y="3465909"/>
            <a:ext cx="997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1896" y="446642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个体变项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34176" y="446585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谓词常项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0964" y="447061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1490" y="540260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4048" y="541625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谓词变项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99156" y="5402602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ECD1006-AE90-45C6-98EE-AA7EAECE17F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个体词、谓词与量词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E6B3B00-386B-4FC6-B29E-4249A69C151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Text Box 11"/>
              <p:cNvSpPr txBox="1">
                <a:spLocks noChangeArrowheads="1"/>
              </p:cNvSpPr>
              <p:nvPr/>
            </p:nvSpPr>
            <p:spPr bwMode="auto">
              <a:xfrm>
                <a:off x="1295400" y="1697038"/>
                <a:ext cx="9601200" cy="4349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将下述命题谓词符号化，并讨论它们的真值：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是无理数, 而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是有理数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如果 2 &gt; 3，则 3 &lt; 4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是无理数，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是有理数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符号化为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  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真值为：     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符号化为：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真值为：  </a:t>
                </a:r>
              </a:p>
            </p:txBody>
          </p:sp>
        </mc:Choice>
        <mc:Fallback xmlns="">
          <p:sp>
            <p:nvSpPr>
              <p:cNvPr id="103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97038"/>
                <a:ext cx="9601200" cy="4349460"/>
              </a:xfrm>
              <a:prstGeom prst="rect">
                <a:avLst/>
              </a:prstGeom>
              <a:blipFill>
                <a:blip r:embed="rId3"/>
                <a:stretch>
                  <a:fillRect l="-1016" t="-1961" b="-2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81199" y="3619167"/>
                <a:ext cx="2137380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>
                  <a:spcBef>
                    <a:spcPct val="30000"/>
                  </a:spcBef>
                  <a:buClr>
                    <a:srgbClr val="80808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sz="24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b="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altLang="zh-CN" sz="2400" b="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𝐺</m:t>
                      </m:r>
                      <m:r>
                        <a:rPr lang="en-US" altLang="zh-CN" sz="2400" b="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sz="2400" b="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199" y="3619167"/>
                <a:ext cx="2137380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882080" y="413548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179" y="5090992"/>
            <a:ext cx="223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(2,3)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(3,4)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0232" y="55526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51C18FA-B69F-460C-A879-612678B3BEA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个体词、谓词与量词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4E92F81-0B8C-4973-9171-F80FEF68279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9"/>
            <a:ext cx="9601200" cy="4358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量词：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表示数量的词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全称量词：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表示任意的，所有的，一切的等，记为 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表示对个体域中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表示所有的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具有性质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存在量词：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表示存在，有的，至少有一个等，记为 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表示在个体域中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表示存在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具有性质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b="1" i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D65E67-5BE0-4BDB-84F5-A4813853DCD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个体词、谓词与量词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91C54B4-1F5C-421D-8F9B-A815AC53BB1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49192"/>
            <a:ext cx="9601199" cy="4419600"/>
          </a:xfrm>
        </p:spPr>
        <p:txBody>
          <a:bodyPr/>
          <a:lstStyle/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在一阶逻辑中将下面命题符号化：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 人都爱美； </a:t>
            </a:r>
            <a:r>
              <a:rPr lang="zh-CN" altLang="en-US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有人用左手写字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分别取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人类集合，(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全总个体域 .</a:t>
            </a:r>
          </a:p>
          <a:p>
            <a:pPr algn="just">
              <a:spcBef>
                <a:spcPts val="13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爱美，符号化为：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用左手写字，符号化为：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为人，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符号化为：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符号化为：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特性谓词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全总个体域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某种特性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的个体词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8649" y="3198167"/>
            <a:ext cx="11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7833533" y="3728159"/>
            <a:ext cx="113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G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055828" y="4554017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5121552" y="5008790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A3E78BA-7197-4212-B5B8-30EB10138D4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一阶逻辑命题符号化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E4E2310-258A-4507-AD8D-7B71F92C6C8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53187"/>
            <a:ext cx="9800231" cy="4442813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/>
              <a:t>将下列命题符号化，并在个体域(</a:t>
            </a:r>
            <a:r>
              <a:rPr lang="en-US" altLang="zh-CN" sz="2400" dirty="0"/>
              <a:t>a)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, (b)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/>
              <a:t>中讨论其真值：</a:t>
            </a:r>
          </a:p>
          <a:p>
            <a:pPr marL="609600" indent="-609600">
              <a:buNone/>
            </a:pPr>
            <a:r>
              <a:rPr lang="zh-CN" altLang="en-US" sz="2400" dirty="0"/>
              <a:t>1) 对任意的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/>
              <a:t>, </a:t>
            </a:r>
            <a:r>
              <a:rPr lang="zh-CN" altLang="en-US" sz="2400" dirty="0"/>
              <a:t>均有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dirty="0"/>
              <a:t>2) 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/>
              <a:t>, </a:t>
            </a:r>
            <a:r>
              <a:rPr lang="zh-CN" altLang="en-US" sz="2400" dirty="0"/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 = 3.</a:t>
            </a:r>
          </a:p>
          <a:p>
            <a:pPr marL="609600" indent="-609600"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/>
              <a:t> 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 = 3</a:t>
            </a:r>
          </a:p>
          <a:p>
            <a:pPr marL="609600" indent="-609600">
              <a:buNone/>
            </a:pPr>
            <a:r>
              <a:rPr lang="en-US" altLang="zh-CN" sz="2400" dirty="0"/>
              <a:t>(a) 	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        	</a:t>
            </a:r>
            <a:r>
              <a:rPr lang="zh-CN" altLang="en-US" sz="2400" dirty="0"/>
              <a:t>真值为</a:t>
            </a:r>
          </a:p>
          <a:p>
            <a:pPr marL="609600" indent="-60960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	</a:t>
            </a:r>
            <a:r>
              <a:rPr lang="zh-CN" altLang="en-US" sz="2400" dirty="0"/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        	</a:t>
            </a:r>
            <a:r>
              <a:rPr lang="zh-CN" altLang="en-US" sz="2400" dirty="0"/>
              <a:t>真值为 </a:t>
            </a:r>
          </a:p>
          <a:p>
            <a:pPr marL="609600" indent="-609600"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 	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        	</a:t>
            </a:r>
            <a:r>
              <a:rPr lang="zh-CN" altLang="en-US" sz="2400" dirty="0"/>
              <a:t>真值为</a:t>
            </a:r>
          </a:p>
          <a:p>
            <a:pPr marL="609600" indent="-60960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	</a:t>
            </a:r>
            <a:r>
              <a:rPr lang="zh-CN" altLang="en-US" sz="2400" dirty="0"/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        	</a:t>
            </a:r>
            <a:r>
              <a:rPr lang="zh-CN" altLang="en-US" sz="2400" dirty="0"/>
              <a:t>真值为 </a:t>
            </a:r>
          </a:p>
          <a:p>
            <a:pPr marL="609600" indent="-609600">
              <a:buNone/>
            </a:pP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5770703" y="3874593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0703" y="4993312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0703" y="554465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0703" y="4415375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3175" y="5523510"/>
            <a:ext cx="3518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真值与个体域有关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DF845E9-C1D2-4667-81AB-F05D51213C9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一阶逻辑命题符号化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4CD4C9F-9D0B-4373-B624-FC09E5131AD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78362"/>
          </a:xfrm>
        </p:spPr>
        <p:txBody>
          <a:bodyPr>
            <a:normAutofit/>
          </a:bodyPr>
          <a:lstStyle/>
          <a:p>
            <a:pPr marL="533400" indent="-533400" algn="just"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/>
              <a:t>将下面命题符号化：</a:t>
            </a:r>
          </a:p>
          <a:p>
            <a:pPr marL="533400" indent="-533400" algn="just">
              <a:buNone/>
            </a:pPr>
            <a:r>
              <a:rPr lang="zh-CN" altLang="en-US" sz="2400" dirty="0"/>
              <a:t>1) 兔子比乌龟跑得快；</a:t>
            </a:r>
          </a:p>
          <a:p>
            <a:pPr marL="533400" indent="-533400" algn="just">
              <a:buNone/>
            </a:pPr>
            <a:r>
              <a:rPr lang="zh-CN" altLang="en-US" sz="2400" dirty="0"/>
              <a:t>2) 有的兔子比所有的乌龟跑得快；</a:t>
            </a:r>
          </a:p>
          <a:p>
            <a:pPr marL="533400" indent="-533400" algn="just">
              <a:buNone/>
            </a:pPr>
            <a:r>
              <a:rPr lang="zh-CN" altLang="en-US" sz="2400" dirty="0"/>
              <a:t>3) 并不是所有的兔子都比乌龟跑得快；</a:t>
            </a:r>
          </a:p>
          <a:p>
            <a:pPr marL="533400" indent="-533400" algn="just">
              <a:buNone/>
            </a:pPr>
            <a:r>
              <a:rPr lang="zh-CN" altLang="en-US" sz="2400" dirty="0"/>
              <a:t>4) 不存在跑得一样快的兔子和乌龟 </a:t>
            </a:r>
            <a:r>
              <a:rPr lang="en-US" altLang="zh-CN" sz="2400" dirty="0"/>
              <a:t>.</a:t>
            </a:r>
          </a:p>
          <a:p>
            <a:pPr marL="533400" indent="-533400" algn="just">
              <a:buNone/>
            </a:pPr>
            <a:endParaRPr lang="zh-CN" altLang="en-US" sz="2400" b="1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C6D046C-C19B-41AF-943B-A6F923F2584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一阶逻辑命题符号化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4CD4C9F-9D0B-4373-B624-FC09E5131AD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78362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用全总个体域，令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是兔子，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是乌龟，</a:t>
            </a:r>
          </a:p>
          <a:p>
            <a:pPr marL="533400" indent="-5334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跑得快，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跑得一样快</a:t>
            </a:r>
          </a:p>
          <a:p>
            <a:pPr marL="533400" indent="-533400"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1)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533400" indent="-533400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533400" indent="-533400"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4327" y="2720383"/>
            <a:ext cx="4860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或：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C6D046C-C19B-41AF-943B-A6F923F2584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一阶逻辑命题符号化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8605B0-7BB0-4A69-B9D4-CA13FC532D46}"/>
              </a:ext>
            </a:extLst>
          </p:cNvPr>
          <p:cNvSpPr/>
          <p:nvPr/>
        </p:nvSpPr>
        <p:spPr>
          <a:xfrm>
            <a:off x="6524327" y="4391583"/>
            <a:ext cx="4487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F3F5DE9-52C2-41B1-B7D3-180DFFE1C27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556792"/>
            <a:ext cx="9369911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/>
              <a:t>注：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1) 一元谓词（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r>
              <a:rPr lang="zh-CN" altLang="en-US" sz="2400" dirty="0"/>
              <a:t>）和多元谓词（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关系</a:t>
            </a:r>
            <a:r>
              <a:rPr lang="zh-CN" altLang="en-US" sz="2400" dirty="0"/>
              <a:t>）的使用；</a:t>
            </a:r>
          </a:p>
          <a:p>
            <a:pPr>
              <a:buNone/>
            </a:pPr>
            <a:r>
              <a:rPr lang="zh-CN" altLang="en-US" sz="2400" dirty="0"/>
              <a:t>2) 全称量词和存在量词的区别；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3) 多个量词同时出现时,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不能随意交换顺序</a:t>
            </a:r>
            <a:r>
              <a:rPr lang="zh-CN" altLang="en-US" sz="2400" dirty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如</a:t>
            </a:r>
            <a:r>
              <a:rPr lang="zh-CN" altLang="en-US" sz="2400" dirty="0"/>
              <a:t>   在个体域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/>
              <a:t>中, 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   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真值为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zh-CN" sz="2400" dirty="0"/>
              <a:t>     </a:t>
            </a:r>
            <a:r>
              <a:rPr lang="zh-CN" altLang="en-US" sz="2400" dirty="0"/>
              <a:t>真值为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5909090" y="436460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9090" y="4875450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A13BDE-0678-4A2E-815F-3382784FCFB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一阶逻辑命题符号化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F3F5DE9-52C2-41B1-B7D3-180DFFE1C27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556792"/>
            <a:ext cx="9369911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/>
              <a:t>注（续）：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命题的符号化不唯一；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如前例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5)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A13BDE-0678-4A2E-815F-3382784FCFB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一阶逻辑命题符号化</a:t>
            </a:r>
          </a:p>
        </p:txBody>
      </p:sp>
    </p:spTree>
    <p:extLst>
      <p:ext uri="{BB962C8B-B14F-4D97-AF65-F5344CB8AC3E}">
        <p14:creationId xmlns:p14="http://schemas.microsoft.com/office/powerpoint/2010/main" val="3223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6122EBA-CDEB-4D84-AEB8-F921244276E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40663"/>
          </a:xfrm>
        </p:spPr>
        <p:txBody>
          <a:bodyPr>
            <a:normAutofit/>
          </a:bodyPr>
          <a:lstStyle/>
          <a:p>
            <a:pPr algn="just">
              <a:spcBef>
                <a:spcPts val="13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一阶语言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b="1" dirty="0"/>
              <a:t>定义3.1 </a:t>
            </a:r>
            <a:r>
              <a:rPr lang="zh-CN" altLang="en-US" sz="2400" dirty="0"/>
              <a:t>一阶语言 </a:t>
            </a:r>
            <a:r>
              <a:rPr lang="en-US" altLang="zh-CN" sz="2400" i="1" dirty="0"/>
              <a:t>L</a:t>
            </a:r>
            <a:r>
              <a:rPr lang="zh-CN" altLang="en-US" sz="2400" dirty="0"/>
              <a:t> </a:t>
            </a:r>
            <a:r>
              <a:rPr lang="en-US" altLang="zh-CN" sz="2400" i="1" dirty="0"/>
              <a:t> </a:t>
            </a:r>
            <a:r>
              <a:rPr lang="zh-CN" altLang="en-US" sz="2400" dirty="0"/>
              <a:t>的字母表定义如下：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/>
              <a:t>1) 个体常项：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个体变项：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/>
              <a:t>3) </a:t>
            </a:r>
            <a:r>
              <a:rPr lang="zh-CN" altLang="en-US" sz="2400" dirty="0"/>
              <a:t>函数符号：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/>
              <a:t>4) </a:t>
            </a:r>
            <a:r>
              <a:rPr lang="zh-CN" altLang="en-US" sz="2400" dirty="0"/>
              <a:t>谓词符号：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/>
              <a:t>5) </a:t>
            </a:r>
            <a:r>
              <a:rPr lang="zh-CN" altLang="en-US" sz="2400" dirty="0"/>
              <a:t>量词符号：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/>
              <a:t>6) 联结词符号：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/>
              <a:t>7) 括号与逗号：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400" dirty="0"/>
              <a:t>, ，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97A8DE-4D04-4A9C-BECE-B206B8CF546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8A41E4F-B3FC-4465-A347-2131B7C75B6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37982"/>
            <a:ext cx="8686800" cy="271498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2400" dirty="0"/>
              <a:t>3.1 一阶逻辑基本概念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2400" dirty="0"/>
              <a:t>3.2 一阶逻辑等值演算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A7827-3F16-4E85-8EF4-0E1F645A90E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1"/>
                </a:solidFill>
              </a:rPr>
              <a:t>第3章 一阶逻辑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E9666D9-DA18-4558-9F6D-562DAD48171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7356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</a:rPr>
              <a:t>一阶语言</a:t>
            </a:r>
            <a:r>
              <a:rPr lang="en-US" altLang="zh-CN" sz="2600" b="1" dirty="0">
                <a:solidFill>
                  <a:schemeClr val="accent1">
                    <a:lumMod val="75000"/>
                  </a:schemeClr>
                </a:solidFill>
              </a:rPr>
              <a:t>L  (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</a:rPr>
              <a:t>续)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定义3.2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的定义如下：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个体常项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元函数，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个项，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则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所有的项都是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zh-CN" altLang="en-US" sz="2400" dirty="0">
                <a:cs typeface="Times New Roman" panose="02020603050405020304" pitchFamily="18" charset="0"/>
              </a:rPr>
              <a:t>(1)，(2)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得到的 .</a:t>
            </a:r>
          </a:p>
          <a:p>
            <a:pPr algn="just">
              <a:buNone/>
            </a:pPr>
            <a:r>
              <a:rPr lang="zh-CN" altLang="en-US" sz="2400" b="1" dirty="0"/>
              <a:t>定义3.3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元谓词，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个项，则称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D41E912-82B5-4014-9BBE-F03C62AEA10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0727B59-07B6-4D86-AED2-605DEC7AD80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7356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一阶语言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L  (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续)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定义3.4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合式公式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也是合式公式；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也是合式公式；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也是合式公式；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5)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地应用</a:t>
            </a:r>
            <a:r>
              <a:rPr lang="zh-CN" altLang="en-US" sz="2400" dirty="0">
                <a:cs typeface="Times New Roman" panose="02020603050405020304" pitchFamily="18" charset="0"/>
              </a:rPr>
              <a:t>(1)~(4)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形成的符号串才是合式公式 .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合式公式又称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DA7456B-CA69-4FA5-9735-4FE14F580F0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5710F80-C4FC-4F00-B50B-02737A0EA8F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14323"/>
            <a:ext cx="9601200" cy="452136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量词的辖域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定义3.5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在公式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指导变元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为相应量词的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辖域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在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的辖域中，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的所有出现称为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约束出现的其他变项称为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自由出现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EDF7A0A8-F06F-4B01-9AE9-39C04CD93A1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5710F80-C4FC-4F00-B50B-02737A0EA8F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14323"/>
            <a:ext cx="9601200" cy="452136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量词的辖域（续）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公式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的辖域：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 指导变元为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在此辖域中，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约束出现，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自由出现；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的辖域：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指导变元为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在此辖域中，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约束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出现，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自由出现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在整个公式中，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的两次出现均为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的第一次出现为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，第二次出现为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9276" y="2649725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G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15089" y="26497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" name="矩形 5"/>
          <p:cNvSpPr/>
          <p:nvPr/>
        </p:nvSpPr>
        <p:spPr>
          <a:xfrm>
            <a:off x="3162648" y="3769828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1614" y="3762718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0290" y="491461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约束出现</a:t>
            </a:r>
          </a:p>
        </p:txBody>
      </p:sp>
      <p:sp>
        <p:nvSpPr>
          <p:cNvPr id="9" name="矩形 8"/>
          <p:cNvSpPr/>
          <p:nvPr/>
        </p:nvSpPr>
        <p:spPr>
          <a:xfrm>
            <a:off x="3742294" y="547384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自由出现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61517" y="5473846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约束出现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04924" y="49146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自由出现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0623" y="3198466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</a:p>
        </p:txBody>
      </p:sp>
      <p:sp>
        <p:nvSpPr>
          <p:cNvPr id="15" name="矩形 14"/>
          <p:cNvSpPr/>
          <p:nvPr/>
        </p:nvSpPr>
        <p:spPr>
          <a:xfrm>
            <a:off x="3597060" y="3198167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y, z</a:t>
            </a:r>
          </a:p>
        </p:txBody>
      </p:sp>
      <p:sp>
        <p:nvSpPr>
          <p:cNvPr id="16" name="矩形 15"/>
          <p:cNvSpPr/>
          <p:nvPr/>
        </p:nvSpPr>
        <p:spPr>
          <a:xfrm>
            <a:off x="6435996" y="3769827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矩形 16"/>
          <p:cNvSpPr/>
          <p:nvPr/>
        </p:nvSpPr>
        <p:spPr>
          <a:xfrm>
            <a:off x="2564241" y="4327841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 z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EDF7A0A8-F06F-4B01-9AE9-39C04CD93A1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A771ADA-FBFA-4E2F-ABB7-117B55E38E4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9"/>
            <a:ext cx="9601199" cy="448160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量词的辖域（续）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的辖域：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 指导变元为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的辖域：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指导变元为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的第一次出现为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的第二次出现为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闭式：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不含自由出现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的个体变项的公式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上例中的公式是不是闭式？是</a:t>
            </a:r>
          </a:p>
        </p:txBody>
      </p:sp>
      <p:sp>
        <p:nvSpPr>
          <p:cNvPr id="2" name="矩形 1"/>
          <p:cNvSpPr/>
          <p:nvPr/>
        </p:nvSpPr>
        <p:spPr>
          <a:xfrm>
            <a:off x="3088174" y="2687206"/>
            <a:ext cx="23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G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8705" y="268720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843" y="3262578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42435" y="3259387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7047" y="381000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约束出现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5311" y="380841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7047" y="435743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约束出现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5311" y="4357433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F3496DA-E6F4-4CF6-875E-D11E442E4F5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7" grpId="0"/>
      <p:bldP spid="8" grpId="0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4C77CA0-8A89-4043-A3A2-3EA06DAC2CC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9"/>
            <a:ext cx="9601199" cy="4497388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解释和赋值的直观涵义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指定1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个体域：全总个体域，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是人，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是黄种人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假命题？</a:t>
            </a: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指定2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个体域：实数集，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假命题？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0279" y="328910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假命题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278" y="442152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真命题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25F56C6-1E5E-42A6-89BB-EFC5358F570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B275E76-F9A9-4A76-B114-E854226E559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Text Box 4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199" cy="4528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解释与赋值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定义3.7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设一阶语言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的个体常项集{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1}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，函数符号集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 1}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谓词符号集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 1}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解释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由下面 4 部分组成：</a:t>
                </a:r>
              </a:p>
              <a:p>
                <a:pPr lvl="1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非空个体域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对每一个个体常项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，称作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中的解释；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对每一个函数符号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，设其为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元的，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元函数， 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称作 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中的解释；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对每一个谓词符号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，设其为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元的，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是一个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元谓词，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称作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中的解释；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05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199" cy="4528356"/>
              </a:xfrm>
              <a:prstGeom prst="rect">
                <a:avLst/>
              </a:prstGeom>
              <a:blipFill>
                <a:blip r:embed="rId2"/>
                <a:stretch>
                  <a:fillRect l="-1017" t="-1884" b="-21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A7DFFE97-5E39-4A8B-95A3-770DD8D7DCF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BE9AE79-DBCE-4E8E-8CD3-8B788A8C599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399" y="1966914"/>
            <a:ext cx="96011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解释与赋值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若在解释的基础之上，进一步对每一个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的个体变项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指定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个体域中的一个值 </a:t>
            </a:r>
            <a:r>
              <a:rPr kumimoji="1"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，称作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赋值</a:t>
            </a:r>
            <a:r>
              <a:rPr kumimoji="1"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思考：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任何公式在给定的解释和赋值下都是命题？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23" y="4156848"/>
            <a:ext cx="346275" cy="342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2A2931B-7CF3-4BEC-9F25-3F9D1BCAA5E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3E64449-F1E3-4C4E-8559-E308DFAA64C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Text Box 6"/>
              <p:cNvSpPr txBox="1">
                <a:spLocks noChangeArrowheads="1"/>
              </p:cNvSpPr>
              <p:nvPr/>
            </p:nvSpPr>
            <p:spPr bwMode="auto">
              <a:xfrm>
                <a:off x="1295399" y="1717676"/>
                <a:ext cx="9601199" cy="3677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给定解释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如下： </a:t>
                </a: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个体域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N</a:t>
                </a: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2</a:t>
                </a: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𝑥𝑦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谓词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及赋值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 = 2.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说明下列公式在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及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下的含义, 并讨论其真值 </a:t>
                </a:r>
              </a:p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717676"/>
                <a:ext cx="9601199" cy="3677097"/>
              </a:xfrm>
              <a:prstGeom prst="rect">
                <a:avLst/>
              </a:prstGeom>
              <a:blipFill>
                <a:blip r:embed="rId3"/>
                <a:stretch>
                  <a:fillRect l="-952" t="-332" b="-11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945943" y="5466211"/>
            <a:ext cx="42672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假命题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1CC3EFB-F0D7-42E4-BC6D-8E0A0AC3A68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0FD7E77-0295-47EC-B322-C1B1C3EFC30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1295400" y="1646238"/>
            <a:ext cx="5432946" cy="41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y,a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y,a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660476" y="1641097"/>
            <a:ext cx="6132395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+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假命题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+ 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真命题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+ 1 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	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真命题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      	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真命题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 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假命题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948F518-3034-455D-8370-2F68E67D5F0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5405A6D-023D-4E14-A50F-158991D9CA5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8915400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3.1.1 命题逻辑的局限性</a:t>
            </a:r>
          </a:p>
          <a:p>
            <a:pPr eaLnBrk="1" hangingPunct="1"/>
            <a:r>
              <a:rPr lang="zh-CN" altLang="en-US" sz="2400" dirty="0"/>
              <a:t>3.1.2 个体词、谓词与量词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个体常项、个体变项、个体域、全总个体域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谓词常项、谓词变项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全称量词、存在量词</a:t>
            </a:r>
          </a:p>
          <a:p>
            <a:pPr eaLnBrk="1" hangingPunct="1"/>
            <a:r>
              <a:rPr lang="zh-CN" altLang="en-US" sz="2400" dirty="0"/>
              <a:t>3.1.3 一阶逻辑命题符号化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2969AD-2121-46F3-8B9C-BD763AF688B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 一阶逻辑基本概念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BAA6F34-8B3C-48C8-BD25-91D3A105903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72425"/>
          </a:xfrm>
        </p:spPr>
        <p:txBody>
          <a:bodyPr>
            <a:noAutofit/>
          </a:bodyPr>
          <a:lstStyle/>
          <a:p>
            <a:pPr algn="just"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闭式的性质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定理3.1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闭式</a:t>
            </a:r>
            <a:r>
              <a:rPr lang="zh-CN" altLang="en-US" sz="2400" dirty="0"/>
              <a:t>在任何解释下都变成命题.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注：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闭式只需给定解释，如上例 (</a:t>
            </a:r>
            <a:r>
              <a:rPr lang="en-US" altLang="zh-CN" sz="2400" dirty="0"/>
              <a:t>2</a:t>
            </a:r>
            <a:r>
              <a:rPr lang="zh-CN" altLang="en-US" sz="2400" dirty="0"/>
              <a:t>)，(</a:t>
            </a:r>
            <a:r>
              <a:rPr lang="en-US" altLang="zh-CN" sz="2400" dirty="0"/>
              <a:t>3</a:t>
            </a:r>
            <a:r>
              <a:rPr lang="zh-CN" altLang="en-US" sz="2400" dirty="0"/>
              <a:t>)；</a:t>
            </a:r>
            <a:endParaRPr lang="en-US" altLang="zh-CN" sz="2400" dirty="0"/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只给定解释，非闭式可能成为命题，但通常不能成为命题；</a:t>
            </a:r>
            <a:endParaRPr lang="en-US" altLang="zh-CN" sz="2400" dirty="0"/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3) </a:t>
            </a:r>
            <a:r>
              <a:rPr lang="zh-CN" altLang="en-US" sz="2400" dirty="0"/>
              <a:t>只有给定解释和赋值，非闭式才能一定成为命题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529C25-D997-4456-BC79-FE101AE1CCA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5F8595A-55D3-48DC-A146-95014E4C19C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1592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一阶逻辑公式的分类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永真式</a:t>
            </a:r>
            <a:r>
              <a:rPr lang="zh-CN" altLang="en-US" sz="2400" dirty="0"/>
              <a:t>（逻辑有效式）：无成假解释和赋值；</a:t>
            </a:r>
          </a:p>
          <a:p>
            <a:pPr algn="just">
              <a:buNone/>
            </a:pPr>
            <a:r>
              <a:rPr lang="zh-CN" altLang="en-US" sz="2400" b="1" dirty="0"/>
              <a:t>矛盾式</a:t>
            </a:r>
            <a:r>
              <a:rPr lang="zh-CN" altLang="en-US" sz="2400" dirty="0"/>
              <a:t>（永假式）：无成真解释和赋值；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可满足式</a:t>
            </a:r>
            <a:r>
              <a:rPr lang="zh-CN" altLang="en-US" sz="2400" dirty="0"/>
              <a:t>：至少有一个成真解释和赋值 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在一阶逻辑中</a:t>
            </a:r>
            <a:r>
              <a:rPr lang="en-US" altLang="zh-CN" sz="2400" dirty="0"/>
              <a:t>, </a:t>
            </a:r>
            <a:r>
              <a:rPr lang="zh-CN" altLang="en-US" sz="2400" dirty="0"/>
              <a:t>由于公式的复杂性和解释的多样性，公式的</a:t>
            </a:r>
            <a:endParaRPr lang="en-US" altLang="zh-CN" sz="2400" dirty="0"/>
          </a:p>
          <a:p>
            <a:pPr algn="just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可满足性（ 永真性，永假性）是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不可判定的</a:t>
            </a:r>
            <a:r>
              <a:rPr lang="zh-CN" altLang="en-US" sz="2400" dirty="0"/>
              <a:t>，即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不存在算法</a:t>
            </a:r>
            <a:r>
              <a:rPr lang="zh-CN" altLang="en-US" sz="2400" dirty="0"/>
              <a:t>能在</a:t>
            </a:r>
            <a:endParaRPr lang="en-US" altLang="zh-CN" sz="2400" dirty="0"/>
          </a:p>
          <a:p>
            <a:pPr algn="just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有限步内判断任给的公式是否是可满足式（永真式，矛盾式）</a:t>
            </a:r>
            <a:r>
              <a:rPr lang="en-US" altLang="zh-CN" sz="2400" dirty="0"/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C623420-5FA7-4291-94A3-5FD556F14E0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63A3E46-AEFA-4D1D-B843-DE503F4A80A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0186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代换实例</a:t>
            </a:r>
          </a:p>
          <a:p>
            <a:pPr algn="just">
              <a:lnSpc>
                <a:spcPct val="10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定义3.9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是含命题变项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的命题公式，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个谓词公式，用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处处代替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代换实例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等都是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的代换实例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定理3.2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重言式的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代换实例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都是重言式，矛盾式的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代换实例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都是矛盾式 .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2AABE62-2950-4060-9008-C3A21EA51AC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48C5D98-BF46-4584-BCA9-12B1474492A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98007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/>
              <a:t>判断下列公式的类型：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2194647" y="3599004"/>
            <a:ext cx="4114800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非永真式的可满足式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1295399" y="4047470"/>
            <a:ext cx="9601199" cy="4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295399" y="4495800"/>
            <a:ext cx="5029201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的代换实例，类型：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5995851" y="4487331"/>
            <a:ext cx="4333468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∵ 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是重言式，∴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永真式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4" name="Text Box 6"/>
              <p:cNvSpPr txBox="1">
                <a:spLocks noChangeArrowheads="1"/>
              </p:cNvSpPr>
              <p:nvPr/>
            </p:nvSpPr>
            <p:spPr bwMode="auto">
              <a:xfrm>
                <a:off x="1295399" y="2636912"/>
                <a:ext cx="9601199" cy="1432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取解释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</m:acc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是整数，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</m:acc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是有理数， </a:t>
                </a:r>
                <a:r>
                  <a:rPr lang="zh-CN" altLang="en-US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</a:t>
                </a:r>
              </a:p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取解释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</m:acc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是整数，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</m:acc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是自然数，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类型：</a:t>
                </a:r>
              </a:p>
            </p:txBody>
          </p:sp>
        </mc:Choice>
        <mc:Fallback xmlns="">
          <p:sp>
            <p:nvSpPr>
              <p:cNvPr id="41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2636912"/>
                <a:ext cx="9601199" cy="1432315"/>
              </a:xfrm>
              <a:prstGeom prst="rect">
                <a:avLst/>
              </a:prstGeom>
              <a:blipFill>
                <a:blip r:embed="rId2"/>
                <a:stretch>
                  <a:fillRect l="-952" t="-2553" b="-89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9143088" y="2636913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3087" y="3085250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0222" y="4434755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9ED71DD-0CBC-462E-AE9B-BD8F309C3D9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 autoUpdateAnimBg="0"/>
      <p:bldP spid="334856" grpId="0" autoUpdateAnimBg="0"/>
      <p:bldP spid="334857" grpId="0" autoUpdateAnimBg="0"/>
      <p:bldP spid="334860" grpId="0" autoUpdateAnimBg="0"/>
      <p:bldP spid="2" grpId="0"/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8557A51-AC55-4100-9A0B-2E3BDC81C52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2346838" y="4953973"/>
            <a:ext cx="4114800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非永真式的可满足式</a:t>
            </a:r>
          </a:p>
        </p:txBody>
      </p:sp>
      <p:sp>
        <p:nvSpPr>
          <p:cNvPr id="2" name="矩形 1"/>
          <p:cNvSpPr/>
          <p:nvPr/>
        </p:nvSpPr>
        <p:spPr>
          <a:xfrm>
            <a:off x="8256989" y="3822604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6989" y="4369450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989F7A9-2180-4275-8796-FDB00757704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dirty="0">
                <a:solidFill>
                  <a:schemeClr val="tx1"/>
                </a:solidFill>
              </a:rPr>
              <a:t> 一阶逻辑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公式与分类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AD965078-85B9-473F-9F19-63EA8025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200" cy="380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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yG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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yG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这是 </a:t>
                </a:r>
                <a:r>
                  <a:rPr lang="zh-CN" altLang="en-US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的代换实例，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类型：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解释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 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0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 </a:t>
                </a:r>
                <a:r>
                  <a:rPr lang="zh-CN" altLang="en-US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解释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  赋值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类型：</a:t>
                </a: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AD965078-85B9-473F-9F19-63EA8025F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200" cy="3804118"/>
              </a:xfrm>
              <a:prstGeom prst="rect">
                <a:avLst/>
              </a:prstGeom>
              <a:blipFill>
                <a:blip r:embed="rId2"/>
                <a:stretch>
                  <a:fillRect l="-1016" t="-2404" b="-2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>
            <a:extLst>
              <a:ext uri="{FF2B5EF4-FFF2-40B4-BE49-F238E27FC236}">
                <a16:creationId xmlns:a16="http://schemas.microsoft.com/office/drawing/2014/main" id="{10148D18-EE7C-469D-A481-D69EB741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628" y="2726913"/>
            <a:ext cx="4911060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lvl="0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∵ 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是矛盾式，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∴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矛盾式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197C05-81F5-4B87-B328-1182F73424E1}"/>
              </a:ext>
            </a:extLst>
          </p:cNvPr>
          <p:cNvSpPr/>
          <p:nvPr/>
        </p:nvSpPr>
        <p:spPr>
          <a:xfrm>
            <a:off x="2083286" y="2092894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 autoUpdateAnimBg="0"/>
      <p:bldP spid="2" grpId="0"/>
      <p:bldP spid="3" grpId="0"/>
      <p:bldP spid="16" grpId="0" autoUpdateAnimBg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12E7F43-0964-4A78-B5D9-BCC9B78DE1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3.2.1 一阶逻辑等值式与置换规则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基本等值式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置换规则、换名规则</a:t>
            </a:r>
          </a:p>
          <a:p>
            <a:pPr eaLnBrk="1" hangingPunct="1"/>
            <a:r>
              <a:rPr lang="zh-CN" altLang="en-US" sz="2400" dirty="0"/>
              <a:t>3.2.2 一阶逻辑前束范式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696C05A-3FFB-458F-ACD7-D012694F34B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一阶逻辑等值演算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39472" y="6428184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9E10079-BD6E-47EF-A0CA-BA03B60DC41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295400" y="1646238"/>
            <a:ext cx="9601200" cy="45361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等值式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定义3.10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是一阶逻辑中的任意公式，若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是永真式，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等值的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为等值式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基本等值式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）命题逻辑中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基本等值式的代换实例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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消去量词等值式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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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5ED1A4B-8A32-4FA8-AD8B-4BB5636B404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009E5C-452B-4C1A-8C4E-8F116670BDF9}"/>
              </a:ext>
            </a:extLst>
          </p:cNvPr>
          <p:cNvSpPr txBox="1"/>
          <p:nvPr/>
        </p:nvSpPr>
        <p:spPr>
          <a:xfrm>
            <a:off x="8079475" y="3914337"/>
            <a:ext cx="3111690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04654A0-FB95-4421-9283-BAAB5313988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643441"/>
          </a:xfrm>
          <a:noFill/>
          <a:ln w="2857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基本等值式（续）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量词否定等值式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自由出现的公式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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量词分配等值式 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无分配律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2E2601-6183-4648-BA1D-C62D788DA04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B66AB01-24CC-4BAE-A661-A102D450D3B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643441"/>
          </a:xfrm>
          <a:noFill/>
          <a:ln w="2857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基本等值式（续）</a:t>
            </a: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量词辖域收缩与扩张等值式</a:t>
            </a:r>
            <a:r>
              <a:rPr lang="zh-CN" altLang="en-US" sz="2400" dirty="0"/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自由出现的公式，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的出现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关于全称量词的：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/>
              <a:t> 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331438" y="3307308"/>
            <a:ext cx="465613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关于存在量词的: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9A4CEBA-6410-47E5-8877-974CD6EED5B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133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置换规则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是含公式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的公式，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是用公式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中的所有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得到的公式，若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/>
              <a:t>代替规则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自由出现的个体变项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的所有自由出现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未曾出现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的某个个体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，其余部分不变，记所得公式为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即：将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的全部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换个名称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3DEF3-DFD2-491D-A409-0285F1E8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B66AB01-24CC-4BAE-A661-A102D450D3B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F6208A6-612A-47EA-B1FE-195BBCF8B22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8AC6BD7-0C7E-49E9-B591-616941CBE45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8686800" cy="4092054"/>
          </a:xfrm>
        </p:spPr>
        <p:txBody>
          <a:bodyPr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zh-CN" altLang="en-US" sz="2400" dirty="0"/>
              <a:t>3.1.4 一阶逻辑公式与分类</a:t>
            </a:r>
          </a:p>
          <a:p>
            <a:pPr lvl="1" eaLnBrk="1" hangingPunct="1"/>
            <a:r>
              <a:rPr lang="zh-CN" altLang="en-US" sz="2400" dirty="0"/>
              <a:t>一阶语言</a:t>
            </a:r>
            <a:r>
              <a:rPr lang="en-US" altLang="zh-CN" sz="2400" i="1" dirty="0"/>
              <a:t>L</a:t>
            </a:r>
            <a:r>
              <a:rPr lang="zh-CN" altLang="en-US" sz="2400" dirty="0"/>
              <a:t> （字母表、项、原子公式、合式公式）</a:t>
            </a:r>
          </a:p>
          <a:p>
            <a:pPr lvl="1" eaLnBrk="1" hangingPunct="1"/>
            <a:r>
              <a:rPr lang="zh-CN" altLang="en-US" sz="2400" dirty="0"/>
              <a:t>辖域和指导变元、约束出现和自由出现</a:t>
            </a:r>
          </a:p>
          <a:p>
            <a:pPr lvl="1" eaLnBrk="1" hangingPunct="1"/>
            <a:r>
              <a:rPr lang="zh-CN" altLang="en-US" sz="2400" dirty="0"/>
              <a:t>闭式</a:t>
            </a:r>
          </a:p>
          <a:p>
            <a:pPr lvl="1" eaLnBrk="1" hangingPunct="1"/>
            <a:r>
              <a:rPr lang="zh-CN" altLang="en-US" sz="2400" dirty="0"/>
              <a:t>一阶语言</a:t>
            </a:r>
            <a:r>
              <a:rPr lang="en-US" altLang="zh-CN" sz="2400" i="1" dirty="0"/>
              <a:t>L  </a:t>
            </a:r>
            <a:r>
              <a:rPr lang="zh-CN" altLang="en-US" sz="2400" dirty="0"/>
              <a:t>的解释</a:t>
            </a:r>
          </a:p>
          <a:p>
            <a:pPr lvl="1" eaLnBrk="1" hangingPunct="1"/>
            <a:r>
              <a:rPr lang="zh-CN" altLang="en-US" sz="2400" dirty="0"/>
              <a:t>永真式、矛盾式、可满足式</a:t>
            </a:r>
          </a:p>
          <a:p>
            <a:pPr lvl="1" eaLnBrk="1" hangingPunct="1"/>
            <a:r>
              <a:rPr lang="zh-CN" altLang="en-US" sz="2400" dirty="0"/>
              <a:t>代换实例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C79F01-F326-43E4-BB3A-520DA556D4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 一阶逻辑基本概念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718343" cy="44133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换名规则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将公式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中某量词的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指导变元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辖域内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所有约束出现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改成该量词辖域内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未曾出现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个体变项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，其余部分不变，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记所得公式为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即：将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约束出现及其指导变元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换个名称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之所以要用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代替规则</a:t>
            </a:r>
            <a:r>
              <a:rPr lang="zh-CN" altLang="en-US" sz="2400" b="1" dirty="0"/>
              <a:t>（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换名规则</a:t>
            </a:r>
            <a:r>
              <a:rPr lang="zh-CN" altLang="en-US" sz="2400" b="1" dirty="0"/>
              <a:t>）</a:t>
            </a: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自由出现</a:t>
            </a:r>
            <a:r>
              <a:rPr lang="zh-CN" altLang="en-US" sz="2400" dirty="0"/>
              <a:t>（或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约束出现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变元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换个名称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，是因为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自由出现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约束出现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400" dirty="0"/>
              <a:t>会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重名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，其中第一个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约束出现，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自由出现</a:t>
            </a:r>
            <a:r>
              <a:rPr lang="en-US" altLang="zh-CN" sz="2400" dirty="0"/>
              <a:t>,</a:t>
            </a:r>
          </a:p>
          <a:p>
            <a:pPr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，其中两个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约束出现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，但它们也是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重名</a:t>
            </a:r>
            <a:r>
              <a:rPr lang="en-US" altLang="zh-CN" sz="2400" dirty="0"/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3DEF3-DFD2-491D-A409-0285F1E8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B66AB01-24CC-4BAE-A661-A102D450D3B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F6208A6-612A-47EA-B1FE-195BBCF8B22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  <p:extLst>
      <p:ext uri="{BB962C8B-B14F-4D97-AF65-F5344CB8AC3E}">
        <p14:creationId xmlns:p14="http://schemas.microsoft.com/office/powerpoint/2010/main" val="18167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54CB83F-16A6-449A-947B-B10C5279B63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537" y="1614212"/>
            <a:ext cx="9600063" cy="449998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ts val="1300"/>
              </a:spcBef>
              <a:buFontTx/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消去公式中既约束出现、又自由出现的个体变项</a:t>
            </a:r>
          </a:p>
          <a:p>
            <a:pPr eaLnBrk="1" hangingPunct="1">
              <a:lnSpc>
                <a:spcPct val="100000"/>
              </a:lnSpc>
              <a:spcBef>
                <a:spcPts val="13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3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换名规则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换名规则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或者：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代替规则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x,u,z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代替规则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换名规则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或者：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代替规则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C786AF1-1A03-4981-B44D-AE21704DDC9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D8031AA-7436-41EA-B38F-2A03658436C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200" cy="4467959"/>
          </a:xfrm>
        </p:spPr>
        <p:txBody>
          <a:bodyPr>
            <a:noAutofit/>
          </a:bodyPr>
          <a:lstStyle/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设个体域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消去下面公式中的量词: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10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10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spcBef>
                <a:spcPts val="10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量词辖域收缩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 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 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0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0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	     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c,c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8ECBB52-950D-43CC-8755-3E5C5355726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5190F34-B5B8-4721-9715-8C6F1006C76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9" name="Text Box 5"/>
              <p:cNvSpPr txBox="1">
                <a:spLocks noChangeArrowheads="1"/>
              </p:cNvSpPr>
              <p:nvPr/>
            </p:nvSpPr>
            <p:spPr bwMode="auto">
              <a:xfrm>
                <a:off x="1295399" y="1676400"/>
                <a:ext cx="9601199" cy="4376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给定解释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{2,3}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kumimoji="1" lang="zh-CN" altLang="en-US" sz="240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b="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是奇数，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b="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2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b="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= y 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下求下列各式的真值: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x, f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)))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f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(3)))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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1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(0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1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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1 .</a:t>
                </a: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 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x,y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解：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 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,y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 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,y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	 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(2,2)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(2,3))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 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(3,2)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(3,3))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 (1  0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 (0  1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 0 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5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76400"/>
                <a:ext cx="9601199" cy="4376198"/>
              </a:xfrm>
              <a:prstGeom prst="rect">
                <a:avLst/>
              </a:prstGeom>
              <a:blipFill>
                <a:blip r:embed="rId3"/>
                <a:stretch>
                  <a:fillRect l="-952" t="-1811" b="-22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:a16="http://schemas.microsoft.com/office/drawing/2014/main" id="{CE876AF2-DB05-4A5D-9D53-93DA3CD7775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06CCECC-E9A3-4DE7-B0E4-E232DB4913D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19287"/>
            <a:ext cx="9601199" cy="364899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/>
              <a:t> 证明下列等值式：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左边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量词否定等值式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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7F04E65-B8D9-4B0B-A388-C963B89DD6F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一阶逻辑等值演算与置换规则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62A3854-97FA-4D1E-9D00-A45FC5ADCB1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754562"/>
          </a:xfrm>
        </p:spPr>
        <p:txBody>
          <a:bodyPr>
            <a:normAutofit/>
          </a:bodyPr>
          <a:lstStyle/>
          <a:p>
            <a:pPr algn="just"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前束范式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定义3.11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为一个一阶逻辑公式，若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具有如下形式</a:t>
            </a:r>
          </a:p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前束范式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为不含量词的公式 .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  下面哪些是前束范式？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   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59" y="5107298"/>
            <a:ext cx="346275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05" y="5040762"/>
            <a:ext cx="346275" cy="34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28" y="5606157"/>
            <a:ext cx="347106" cy="34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2" y="5606157"/>
            <a:ext cx="347106" cy="3420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0E49F1D-34B1-4670-B9D0-72A266779EA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一阶逻辑前束范式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7ED23-8ADE-4CD9-8E39-B1BAC16F4ED8}"/>
              </a:ext>
            </a:extLst>
          </p:cNvPr>
          <p:cNvSpPr txBox="1"/>
          <p:nvPr/>
        </p:nvSpPr>
        <p:spPr>
          <a:xfrm>
            <a:off x="6433758" y="4992896"/>
            <a:ext cx="2726674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5E08C7F-B3C3-49CB-BCF4-CE18DF03CCD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3148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前束范式存在性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定理3.3(前束范式存在定理)   </a:t>
            </a:r>
            <a:r>
              <a:rPr lang="zh-CN" altLang="en-US" sz="2400" dirty="0"/>
              <a:t>一阶逻辑中的任何公式都存在与之</a:t>
            </a:r>
            <a:endParaRPr lang="en-US" altLang="zh-CN" sz="2400" dirty="0"/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等值的前束范式 </a:t>
            </a:r>
            <a:r>
              <a:rPr lang="en-US" altLang="zh-CN" sz="2400" dirty="0"/>
              <a:t>.</a:t>
            </a:r>
          </a:p>
          <a:p>
            <a:pPr marL="0" indent="0" algn="just">
              <a:buNone/>
              <a:tabLst>
                <a:tab pos="896938" algn="l"/>
              </a:tabLst>
            </a:pPr>
            <a:r>
              <a:rPr lang="zh-CN" altLang="en-US" sz="2400" b="1" dirty="0"/>
              <a:t>方法：</a:t>
            </a:r>
            <a:endParaRPr lang="en-US" altLang="zh-CN" sz="2400" b="1" dirty="0"/>
          </a:p>
          <a:p>
            <a:pPr marL="0" indent="0" algn="just">
              <a:buNone/>
              <a:tabLst>
                <a:tab pos="896938" algn="l"/>
              </a:tabLst>
            </a:pPr>
            <a:r>
              <a:rPr lang="en-US" altLang="zh-CN" sz="2400" dirty="0"/>
              <a:t>1</a:t>
            </a:r>
            <a:r>
              <a:rPr lang="zh-CN" altLang="en-US" sz="2400" dirty="0"/>
              <a:t>）利用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量词否定等值式</a:t>
            </a:r>
            <a:r>
              <a:rPr lang="zh-CN" altLang="en-US" sz="2400" dirty="0"/>
              <a:t>，消去量词前的 </a:t>
            </a:r>
            <a:r>
              <a:rPr lang="zh-CN" altLang="en-US" sz="2400" dirty="0">
                <a:sym typeface="Symbol" panose="05050102010706020507" pitchFamily="18" charset="2"/>
              </a:rPr>
              <a:t> 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just">
              <a:buNone/>
              <a:tabLst>
                <a:tab pos="896938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zh-CN" altLang="en-US" sz="2400" dirty="0"/>
              <a:t>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换名规则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代替规则</a:t>
            </a:r>
            <a:r>
              <a:rPr lang="zh-CN" altLang="en-US" sz="2400" dirty="0"/>
              <a:t>，消去重名的变元；</a:t>
            </a:r>
            <a:endParaRPr lang="en-US" altLang="zh-CN" sz="2400" dirty="0"/>
          </a:p>
          <a:p>
            <a:pPr marL="0" indent="0" algn="just">
              <a:buNone/>
              <a:tabLst>
                <a:tab pos="896938" algn="l"/>
              </a:tabLst>
            </a:pPr>
            <a:r>
              <a:rPr lang="en-US" altLang="zh-CN" sz="2400" dirty="0"/>
              <a:t>3</a:t>
            </a:r>
            <a:r>
              <a:rPr lang="zh-CN" altLang="en-US" sz="2400" dirty="0"/>
              <a:t>）利用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量词辖域的收缩与扩张等值式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量词的分配律</a:t>
            </a:r>
            <a:r>
              <a:rPr lang="zh-CN" altLang="en-US" sz="2400" dirty="0"/>
              <a:t>，将</a:t>
            </a:r>
            <a:endParaRPr lang="en-US" altLang="zh-CN" sz="2400" dirty="0"/>
          </a:p>
          <a:p>
            <a:pPr marL="0" indent="0" algn="just">
              <a:buNone/>
              <a:tabLst>
                <a:tab pos="896938" algn="l"/>
              </a:tabLst>
            </a:pPr>
            <a:r>
              <a:rPr lang="en-US" altLang="zh-CN" sz="2400" dirty="0"/>
              <a:t>     </a:t>
            </a:r>
            <a:r>
              <a:rPr lang="zh-CN" altLang="en-US" sz="2400" dirty="0"/>
              <a:t>量词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扩张</a:t>
            </a:r>
            <a:r>
              <a:rPr lang="zh-CN" altLang="en-US" sz="2400" dirty="0"/>
              <a:t>到最前面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6690A3-B562-40F2-875B-FE11D24E732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一阶逻辑前束范式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5E08C7F-B3C3-49CB-BCF4-CE18DF03CCD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295399" y="1646238"/>
            <a:ext cx="9369911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求公式的前束范式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     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量词分配等值式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换名规则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量词辖域扩张（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量词辖域扩张（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BCCB77E-6B52-4BCD-83EC-B57E7F0789E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一阶逻辑前束范式</a:t>
            </a:r>
          </a:p>
        </p:txBody>
      </p:sp>
    </p:spTree>
    <p:extLst>
      <p:ext uri="{BB962C8B-B14F-4D97-AF65-F5344CB8AC3E}">
        <p14:creationId xmlns:p14="http://schemas.microsoft.com/office/powerpoint/2010/main" val="13234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AAE815B-C7F7-4699-ADA2-2A5CBAD9A1E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3587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命题逻辑的局限性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考虑下述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凡偶数都能被 2 整除，6 是偶数，所以 6 能被 2 整除 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在命题逻辑中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：凡偶数都能被 2 整除，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是偶数，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能被 2 整除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符号化为：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其正确性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6444" y="4366780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3127474-7CEA-4825-A7AE-78BEABC2AD4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命题逻辑的局限性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8C8A41-4D11-4AAA-A65F-93F6F29B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46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分解简单命题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陈述句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主语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谓语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克服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命题逻辑的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局限性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，引入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（主语）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（谓语）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（描述主语的数量）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，以达到表达出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的内在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联系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4792BB5-BAA0-42C5-9EAC-D56F42EA1AC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命题逻辑的局限性</a:t>
            </a:r>
          </a:p>
        </p:txBody>
      </p:sp>
    </p:spTree>
    <p:extLst>
      <p:ext uri="{BB962C8B-B14F-4D97-AF65-F5344CB8AC3E}">
        <p14:creationId xmlns:p14="http://schemas.microsoft.com/office/powerpoint/2010/main" val="15112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E144A69-16AD-4096-AAC3-759FC958D6A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5259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1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个体词与个体域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b="1" dirty="0"/>
              <a:t>个体词：</a:t>
            </a:r>
            <a:r>
              <a:rPr lang="zh-CN" altLang="en-US" sz="2400" dirty="0"/>
              <a:t>所研究对象中可以独立存在的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具体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抽象的客体</a:t>
            </a:r>
            <a:r>
              <a:rPr lang="zh-CN" altLang="en-US" sz="2400" dirty="0"/>
              <a:t>；</a:t>
            </a: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b="1" dirty="0"/>
              <a:t>个体常项：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事物的个体词，用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等表示；</a:t>
            </a: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b="1" dirty="0"/>
              <a:t>个体变项：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r>
              <a:rPr lang="zh-CN" altLang="en-US" sz="2400" dirty="0"/>
              <a:t>事物的个体词，用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400" dirty="0"/>
              <a:t>等表示；</a:t>
            </a: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b="1" dirty="0"/>
              <a:t>个体域：</a:t>
            </a:r>
            <a:r>
              <a:rPr lang="zh-CN" altLang="en-US" sz="2400" dirty="0"/>
              <a:t>个体变项的取值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范围</a:t>
            </a: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b="1" dirty="0"/>
              <a:t>全总个体域：</a:t>
            </a:r>
            <a:r>
              <a:rPr lang="zh-CN" altLang="en-US" sz="2400" dirty="0"/>
              <a:t>宇宙间一切事物</a:t>
            </a: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  “若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/>
              <a:t>是偶数，则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/>
              <a:t>能被 2 整除 .” </a:t>
            </a:r>
          </a:p>
          <a:p>
            <a:pPr algn="just" eaLnBrk="1" hangingPunct="1">
              <a:lnSpc>
                <a:spcPct val="100000"/>
              </a:lnSpc>
              <a:spcBef>
                <a:spcPts val="1100"/>
              </a:spcBef>
              <a:buFontTx/>
              <a:buNone/>
            </a:pPr>
            <a:r>
              <a:rPr lang="zh-CN" altLang="en-US" sz="2400" dirty="0"/>
              <a:t>     </a:t>
            </a:r>
            <a:r>
              <a:rPr lang="zh-CN" altLang="en-US" sz="2400" u="sng" dirty="0"/>
              <a:t>                       </a:t>
            </a:r>
            <a:r>
              <a:rPr lang="zh-CN" altLang="en-US" sz="2400" dirty="0"/>
              <a:t>是个体词, </a:t>
            </a:r>
            <a:r>
              <a:rPr lang="zh-CN" altLang="en-US" sz="2400" u="sng" dirty="0"/>
              <a:t>                 </a:t>
            </a:r>
            <a:r>
              <a:rPr lang="zh-CN" altLang="en-US" sz="2400" dirty="0"/>
              <a:t>是个体常项, </a:t>
            </a:r>
            <a:r>
              <a:rPr lang="zh-CN" altLang="en-US" sz="2400" u="sng" dirty="0"/>
              <a:t>        </a:t>
            </a:r>
            <a:r>
              <a:rPr lang="zh-CN" altLang="en-US" sz="2400" dirty="0"/>
              <a:t>是个体变项</a:t>
            </a:r>
            <a:endParaRPr lang="en-US" altLang="zh-CN" sz="2400" dirty="0"/>
          </a:p>
          <a:p>
            <a:pPr marL="0" indent="0" algn="just">
              <a:lnSpc>
                <a:spcPct val="100000"/>
              </a:lnSpc>
              <a:spcBef>
                <a:spcPts val="1100"/>
              </a:spcBef>
              <a:buNone/>
            </a:pPr>
            <a:r>
              <a:rPr lang="zh-CN" altLang="en-US" sz="2400" dirty="0"/>
              <a:t>个体域可以是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自然数集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整数集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/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/>
              <a:t>也可以是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全总个体域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948677" y="5153340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偶数和2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87535" y="5172001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偶数和2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03856" y="516832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F95517A-8EF8-4803-AAA3-3EE420F9BEE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个体词、谓词与量词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FA13AC8-6EEC-498D-B753-B06F09D39E5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0635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谓词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谓词：</a:t>
            </a:r>
            <a:r>
              <a:rPr lang="zh-CN" altLang="en-US" sz="2400" dirty="0"/>
              <a:t>表示个体词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r>
              <a:rPr lang="zh-CN" altLang="en-US" sz="2400" dirty="0"/>
              <a:t>或相互之间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关系</a:t>
            </a:r>
            <a:r>
              <a:rPr lang="zh-CN" altLang="en-US" sz="2400" dirty="0"/>
              <a:t>的词；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谓词常项：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具体</a:t>
            </a:r>
            <a:r>
              <a:rPr lang="zh-CN" altLang="en-US" sz="2400" dirty="0"/>
              <a:t>性质或相互之间关系的谓词；</a:t>
            </a:r>
            <a:endParaRPr lang="en-US" altLang="zh-CN" sz="2400" dirty="0"/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谓词变项：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抽象</a:t>
            </a:r>
            <a:r>
              <a:rPr lang="zh-CN" altLang="en-US" sz="2400" dirty="0"/>
              <a:t>性质或相互之间关系的谓词，</a:t>
            </a:r>
            <a:endParaRPr lang="en-US" altLang="zh-CN" sz="2400" dirty="0"/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谓词用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/>
              <a:t> </a:t>
            </a:r>
            <a:r>
              <a:rPr lang="zh-CN" altLang="en-US" sz="2400" dirty="0"/>
              <a:t>等表示；</a:t>
            </a:r>
          </a:p>
          <a:p>
            <a:pPr algn="just">
              <a:buNone/>
            </a:pPr>
            <a:endParaRPr lang="zh-CN" altLang="en-US" sz="2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7FE0A9-016B-41F7-A8B5-C86EBC41EA5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个体词、谓词与量词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FA13AC8-6EEC-498D-B753-B06F09D39E5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0635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谓词（续）</a:t>
            </a: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个个体变项的谓词，是定义在个体域上，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值域为{0,1}的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元函数，记为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谓词：表示事物的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：表示事物之间的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谓词：不含个体变项的谓词，即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命题常项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/>
              <a:t>元谓词是命题？                命题均可表示成</a:t>
            </a:r>
            <a:r>
              <a:rPr lang="en-US" altLang="zh-CN" sz="2400" dirty="0"/>
              <a:t>0</a:t>
            </a:r>
            <a:r>
              <a:rPr lang="zh-CN" altLang="en-US" sz="2400" dirty="0"/>
              <a:t>元谓词？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92" y="5042562"/>
            <a:ext cx="343450" cy="3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18" y="5042562"/>
            <a:ext cx="346275" cy="342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17FE0A9-016B-41F7-A8B5-C86EBC41EA5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个体词、谓词与量词</a:t>
            </a:r>
          </a:p>
        </p:txBody>
      </p:sp>
    </p:spTree>
    <p:extLst>
      <p:ext uri="{BB962C8B-B14F-4D97-AF65-F5344CB8AC3E}">
        <p14:creationId xmlns:p14="http://schemas.microsoft.com/office/powerpoint/2010/main" val="40442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5795</TotalTime>
  <Words>6193</Words>
  <Application>Microsoft Office PowerPoint</Application>
  <PresentationFormat>宽屏</PresentationFormat>
  <Paragraphs>557</Paragraphs>
  <Slides>47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第3章  一阶逻辑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205</cp:revision>
  <dcterms:created xsi:type="dcterms:W3CDTF">2021-04-22T13:50:06Z</dcterms:created>
  <dcterms:modified xsi:type="dcterms:W3CDTF">2021-09-15T09:38:57Z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