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12" r:id="rId2"/>
    <p:sldId id="258" r:id="rId3"/>
    <p:sldId id="257" r:id="rId4"/>
    <p:sldId id="262" r:id="rId5"/>
    <p:sldId id="306" r:id="rId6"/>
    <p:sldId id="263" r:id="rId7"/>
    <p:sldId id="264" r:id="rId8"/>
    <p:sldId id="265" r:id="rId9"/>
    <p:sldId id="266" r:id="rId10"/>
    <p:sldId id="285" r:id="rId11"/>
    <p:sldId id="286" r:id="rId12"/>
    <p:sldId id="287" r:id="rId13"/>
    <p:sldId id="288" r:id="rId14"/>
    <p:sldId id="267" r:id="rId15"/>
    <p:sldId id="307" r:id="rId16"/>
    <p:sldId id="284" r:id="rId17"/>
    <p:sldId id="268" r:id="rId18"/>
    <p:sldId id="269" r:id="rId19"/>
    <p:sldId id="270" r:id="rId20"/>
    <p:sldId id="271" r:id="rId21"/>
    <p:sldId id="308" r:id="rId22"/>
    <p:sldId id="272" r:id="rId23"/>
    <p:sldId id="273" r:id="rId24"/>
    <p:sldId id="278" r:id="rId25"/>
    <p:sldId id="279" r:id="rId26"/>
    <p:sldId id="313" r:id="rId27"/>
    <p:sldId id="289" r:id="rId28"/>
    <p:sldId id="314" r:id="rId29"/>
    <p:sldId id="290" r:id="rId30"/>
    <p:sldId id="291" r:id="rId31"/>
    <p:sldId id="298" r:id="rId32"/>
    <p:sldId id="315" r:id="rId33"/>
    <p:sldId id="293" r:id="rId34"/>
    <p:sldId id="297" r:id="rId35"/>
    <p:sldId id="311" r:id="rId36"/>
    <p:sldId id="316" r:id="rId37"/>
    <p:sldId id="294" r:id="rId38"/>
    <p:sldId id="296" r:id="rId39"/>
    <p:sldId id="305" r:id="rId4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60" autoAdjust="0"/>
    <p:restoredTop sz="94706" autoAdjust="0"/>
  </p:normalViewPr>
  <p:slideViewPr>
    <p:cSldViewPr snapToGrid="0">
      <p:cViewPr>
        <p:scale>
          <a:sx n="70" d="100"/>
          <a:sy n="70" d="100"/>
        </p:scale>
        <p:origin x="234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2021年9月25日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273AD78-6372-4528-9016-00005A841BE2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4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节课。画图示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04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043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823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530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27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512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057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131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46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399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函数是一种特殊的二元关系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6170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324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829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396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50B5C-C1C6-475C-A5FF-1401FB590DD7}" type="slidenum">
              <a:rPr lang="zh-CN" altLang="en-US" smtClean="0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4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函数是一种特殊的二元关系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420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52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432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680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392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375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D2C9E-E908-402D-BBA6-AD47973FABFC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90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31CED1-F1D4-46EA-8633-E2CEEEBB68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959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2021年9月25日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5344A95-36CD-41C4-866A-C70BDE2641F1}"/>
              </a:ext>
            </a:extLst>
          </p:cNvPr>
          <p:cNvSpPr txBox="1">
            <a:spLocks/>
          </p:cNvSpPr>
          <p:nvPr/>
        </p:nvSpPr>
        <p:spPr>
          <a:xfrm>
            <a:off x="1293845" y="1909346"/>
            <a:ext cx="9604310" cy="3383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6000" dirty="0"/>
              <a:t>第</a:t>
            </a:r>
            <a:r>
              <a:rPr lang="en-US" altLang="zh-CN" sz="6000" dirty="0"/>
              <a:t>5</a:t>
            </a:r>
            <a:r>
              <a:rPr lang="zh-CN" altLang="en-US" sz="6000" dirty="0"/>
              <a:t>章  函数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33AA043-179F-4961-B3D1-6EA6AFA47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计算机工程与科学学院     </a:t>
            </a:r>
            <a:r>
              <a:rPr lang="zh-CN" altLang="en-US" sz="2400" dirty="0"/>
              <a:t>封卫兵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58E4EF1-9F20-4BAB-9274-601174588AAF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827526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重要函数的定义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，如果存在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使得对所有的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常函数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上的恒等关系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恒等函数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，对所有的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≼&gt;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≼&gt;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为偏序集，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，如果对任意的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≺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≼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单调递增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的；如果对任意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≺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严格单调递增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类似的也可以定义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单调递减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严格单调递减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的函数；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8393E94-858B-4D5F-8302-1CAA0AF29F5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5.1.1 </a:t>
            </a:r>
            <a:r>
              <a:rPr lang="zh-CN" altLang="en-US" dirty="0">
                <a:solidFill>
                  <a:schemeClr val="tx1"/>
                </a:solidFill>
              </a:rPr>
              <a:t>函数的定义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992D823F-3251-453C-859E-0946A2A9063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295400" y="1640239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重要函数的定义（续）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为集合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对于任意的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en-US" altLang="zh-CN" sz="24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特征函数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→{0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1}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定义为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的每一个子集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都对应于一个特征函数，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不同的子集对应于不同的特征函数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kumimoji="1" lang="zh-CN" alt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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kumimoji="1"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3604" y="4959632"/>
            <a:ext cx="3283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0&gt;}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9394" y="5513217"/>
            <a:ext cx="3129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{&lt;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0&gt;} .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07DAF3B-2C88-41A0-A191-945373580D5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5.1.1 </a:t>
            </a:r>
            <a:r>
              <a:rPr lang="zh-CN" altLang="en-US" dirty="0">
                <a:solidFill>
                  <a:schemeClr val="tx1"/>
                </a:solidFill>
              </a:rPr>
              <a:t>函数的定义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A0B5C58-B929-4BF9-9D44-EE0ECC447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853"/>
              </p:ext>
            </p:extLst>
          </p:nvPr>
        </p:nvGraphicFramePr>
        <p:xfrm>
          <a:off x="4480753" y="2771620"/>
          <a:ext cx="3230491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3" imgW="1562100" imgH="508000" progId="Equation.DSMT4">
                  <p:embed/>
                </p:oleObj>
              </mc:Choice>
              <mc:Fallback>
                <p:oleObj r:id="rId3" imgW="1562100" imgH="508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0753" y="2771620"/>
                        <a:ext cx="3230491" cy="104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295400" y="1646238"/>
            <a:ext cx="5446594" cy="2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重要函数的定义（续）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上的等价关系，令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[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到商集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自然映射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75253" y="1075045"/>
            <a:ext cx="46494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为非空集合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上的等价关系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，令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xRy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等价类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，简称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等价类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，简记为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].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为非空集合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上的等价关系，以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的所有等价类作为元素的集合称为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商集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ctr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[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algn="l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47FE2B6-A063-4526-A8F0-6D7E9D45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992D823F-3251-453C-859E-0946A2A9063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12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72360D4-1FAE-4C5C-ADA3-7C1B1CCE563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5.1.1 </a:t>
            </a:r>
            <a:r>
              <a:rPr lang="zh-CN" altLang="en-US" dirty="0">
                <a:solidFill>
                  <a:schemeClr val="tx1"/>
                </a:solidFill>
              </a:rPr>
              <a:t>函数的定义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6C7A32-9BF0-473F-A68B-48AE7BBDE986}"/>
              </a:ext>
            </a:extLst>
          </p:cNvPr>
          <p:cNvGrpSpPr/>
          <p:nvPr/>
        </p:nvGrpSpPr>
        <p:grpSpPr>
          <a:xfrm>
            <a:off x="1678670" y="3974027"/>
            <a:ext cx="4170127" cy="2066088"/>
            <a:chOff x="1678670" y="3974027"/>
            <a:chExt cx="4170127" cy="2066088"/>
          </a:xfrm>
        </p:grpSpPr>
        <p:sp>
          <p:nvSpPr>
            <p:cNvPr id="3" name="文本框 2"/>
            <p:cNvSpPr txBox="1"/>
            <p:nvPr/>
          </p:nvSpPr>
          <p:spPr>
            <a:xfrm>
              <a:off x="1685669" y="5530823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" name="图片 1" descr="屏幕剪辑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1"/>
            <a:stretch/>
          </p:blipFill>
          <p:spPr>
            <a:xfrm>
              <a:off x="1678670" y="3974027"/>
              <a:ext cx="4038079" cy="2066088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CE09B5A-5784-4165-AF5D-9CFC7D960C12}"/>
                </a:ext>
              </a:extLst>
            </p:cNvPr>
            <p:cNvSpPr/>
            <p:nvPr/>
          </p:nvSpPr>
          <p:spPr>
            <a:xfrm>
              <a:off x="5204069" y="5530822"/>
              <a:ext cx="6447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endParaRPr lang="zh-CN" altLang="en-US" sz="24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4BD60ADE-8BE5-4594-BAB3-8584A234B6C1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不同的等价关系确定不同的自然映射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其中恒等关系所确定的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自然映射是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而其他的自然映射一般来说只是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等价关系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&lt;2,1&gt;}∪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自然映射：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等价关系：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自然映射：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58571" y="3786935"/>
            <a:ext cx="4456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=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= {1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= {3}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58571" y="4923238"/>
            <a:ext cx="4828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= {1}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= {2}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 = {3}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980DD9C-BFBC-4F1C-AC4D-A7F1C0DA078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5.1.1 </a:t>
            </a:r>
            <a:r>
              <a:rPr lang="zh-CN" altLang="en-US" dirty="0">
                <a:solidFill>
                  <a:schemeClr val="tx1"/>
                </a:solidFill>
              </a:rPr>
              <a:t>函数的定义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292A87E-7BB5-4661-A7B2-1BA45A80F622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函数的像与完全原像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特殊的关系，关系的各种运算，如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、求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定义域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值域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都可用于函数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 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此外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5.6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设函数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，称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{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}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函数的像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={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)∈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完全原像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AB4FE4-65A7-4657-ADE6-89B43A06727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5.1.2 </a:t>
            </a:r>
            <a:r>
              <a:rPr lang="zh-CN" altLang="en-US" dirty="0">
                <a:solidFill>
                  <a:schemeClr val="tx1"/>
                </a:solidFill>
              </a:rPr>
              <a:t>函数的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像与完全原像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292A87E-7BB5-4661-A7B2-1BA45A80F622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415431" y="1704155"/>
            <a:ext cx="8208962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函数的像与完全原像（续）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像与原像都是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集合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函数的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像与值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的区别：函数值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789923" y="3755223"/>
            <a:ext cx="3269357" cy="2076192"/>
            <a:chOff x="269364" y="3296244"/>
            <a:chExt cx="3269357" cy="2076192"/>
          </a:xfrm>
        </p:grpSpPr>
        <p:sp>
          <p:nvSpPr>
            <p:cNvPr id="2" name="椭圆 1"/>
            <p:cNvSpPr/>
            <p:nvPr/>
          </p:nvSpPr>
          <p:spPr bwMode="auto">
            <a:xfrm>
              <a:off x="376589" y="3545787"/>
              <a:ext cx="1260000" cy="1800000"/>
            </a:xfrm>
            <a:prstGeom prst="ellipse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684213" y="4393460"/>
              <a:ext cx="719435" cy="519351"/>
            </a:xfrm>
            <a:prstGeom prst="ellipse">
              <a:avLst/>
            </a:prstGeom>
            <a:pattFill prst="pct90">
              <a:fgClr>
                <a:schemeClr val="accent1">
                  <a:lumMod val="20000"/>
                  <a:lumOff val="80000"/>
                </a:schemeClr>
              </a:fgClr>
              <a:bgClr>
                <a:schemeClr val="tx1"/>
              </a:bgClr>
            </a:patt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2278721" y="3572436"/>
              <a:ext cx="1260000" cy="1800000"/>
            </a:xfrm>
            <a:prstGeom prst="ellipse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627784" y="3889404"/>
              <a:ext cx="719435" cy="519351"/>
            </a:xfrm>
            <a:prstGeom prst="ellipse">
              <a:avLst/>
            </a:prstGeom>
            <a:pattFill prst="pct90">
              <a:fgClr>
                <a:schemeClr val="accent3">
                  <a:lumMod val="40000"/>
                  <a:lumOff val="60000"/>
                </a:schemeClr>
              </a:fgClr>
              <a:bgClr>
                <a:schemeClr val="tx1"/>
              </a:bgClr>
            </a:patt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9364" y="3306789"/>
              <a:ext cx="3417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3813" y="4401108"/>
              <a:ext cx="4267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0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6"/>
            <p:cNvSpPr txBox="1"/>
            <p:nvPr/>
          </p:nvSpPr>
          <p:spPr>
            <a:xfrm>
              <a:off x="2211834" y="3296244"/>
              <a:ext cx="3449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6"/>
            <p:cNvSpPr txBox="1"/>
            <p:nvPr/>
          </p:nvSpPr>
          <p:spPr>
            <a:xfrm>
              <a:off x="2666620" y="4044660"/>
              <a:ext cx="7312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1199386" y="4044660"/>
              <a:ext cx="1644422" cy="75655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797461" y="3820272"/>
              <a:ext cx="2190040" cy="1364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>
            <a:off x="6872067" y="3466989"/>
            <a:ext cx="4252685" cy="2073299"/>
            <a:chOff x="4900310" y="3084929"/>
            <a:chExt cx="4252685" cy="2073299"/>
          </a:xfrm>
        </p:grpSpPr>
        <p:sp>
          <p:nvSpPr>
            <p:cNvPr id="23" name="椭圆 22"/>
            <p:cNvSpPr/>
            <p:nvPr/>
          </p:nvSpPr>
          <p:spPr bwMode="auto">
            <a:xfrm>
              <a:off x="4932040" y="3358228"/>
              <a:ext cx="1260000" cy="1800000"/>
            </a:xfrm>
            <a:prstGeom prst="ellipse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5292725" y="4321452"/>
              <a:ext cx="719435" cy="519351"/>
            </a:xfrm>
            <a:prstGeom prst="ellipse">
              <a:avLst/>
            </a:prstGeom>
            <a:pattFill prst="pct90">
              <a:fgClr>
                <a:schemeClr val="accent1">
                  <a:lumMod val="20000"/>
                  <a:lumOff val="80000"/>
                </a:schemeClr>
              </a:fgClr>
              <a:bgClr>
                <a:schemeClr val="tx1"/>
              </a:bgClr>
            </a:patt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6804248" y="3358228"/>
              <a:ext cx="1260000" cy="1800000"/>
            </a:xfrm>
            <a:prstGeom prst="ellipse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7302597" y="3692049"/>
              <a:ext cx="540000" cy="864000"/>
            </a:xfrm>
            <a:prstGeom prst="ellipse">
              <a:avLst/>
            </a:prstGeom>
            <a:pattFill prst="pct90">
              <a:fgClr>
                <a:schemeClr val="accent3">
                  <a:lumMod val="60000"/>
                  <a:lumOff val="40000"/>
                </a:schemeClr>
              </a:fgClr>
              <a:bgClr>
                <a:schemeClr val="tx1"/>
              </a:bgClr>
            </a:patt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6"/>
            <p:cNvSpPr txBox="1"/>
            <p:nvPr/>
          </p:nvSpPr>
          <p:spPr>
            <a:xfrm>
              <a:off x="4900310" y="3100318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12"/>
            <p:cNvSpPr txBox="1"/>
            <p:nvPr/>
          </p:nvSpPr>
          <p:spPr>
            <a:xfrm>
              <a:off x="5272607" y="4365104"/>
              <a:ext cx="8098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6"/>
            <p:cNvSpPr txBox="1"/>
            <p:nvPr/>
          </p:nvSpPr>
          <p:spPr>
            <a:xfrm>
              <a:off x="6817072" y="3084929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6"/>
            <p:cNvSpPr txBox="1"/>
            <p:nvPr/>
          </p:nvSpPr>
          <p:spPr>
            <a:xfrm>
              <a:off x="7868668" y="3172326"/>
              <a:ext cx="12843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 </a:t>
              </a:r>
              <a:r>
                <a:rPr kumimoji="1" lang="en-US" altLang="zh-CN" sz="20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 </a:t>
              </a:r>
              <a:r>
                <a:rPr lang="en-US" altLang="zh-CN" sz="20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))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6"/>
            <p:cNvSpPr txBox="1"/>
            <p:nvPr/>
          </p:nvSpPr>
          <p:spPr>
            <a:xfrm>
              <a:off x="7310807" y="4528918"/>
              <a:ext cx="4267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7483405" y="3856966"/>
              <a:ext cx="259766" cy="519351"/>
            </a:xfrm>
            <a:prstGeom prst="ellipse">
              <a:avLst/>
            </a:prstGeom>
            <a:pattFill prst="pct90">
              <a:fgClr>
                <a:schemeClr val="accent4">
                  <a:lumMod val="60000"/>
                  <a:lumOff val="40000"/>
                </a:schemeClr>
              </a:fgClr>
              <a:bgClr>
                <a:srgbClr val="0070C0"/>
              </a:bgClr>
            </a:pattFill>
            <a:ln w="6350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 bwMode="auto">
            <a:xfrm flipV="1">
              <a:off x="5652442" y="3984779"/>
              <a:ext cx="1916004" cy="3443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V="1">
              <a:off x="5694005" y="4118543"/>
              <a:ext cx="1996875" cy="7506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 flipV="1">
              <a:off x="7690880" y="3572436"/>
              <a:ext cx="409512" cy="41234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文本框 38"/>
          <p:cNvSpPr txBox="1"/>
          <p:nvPr/>
        </p:nvSpPr>
        <p:spPr>
          <a:xfrm>
            <a:off x="7490979" y="5624977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中可能有点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无原像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01470660-AB0A-4C45-A842-4DA9B94EC86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5.1.2 </a:t>
            </a:r>
            <a:r>
              <a:rPr lang="zh-CN" altLang="en-US" dirty="0">
                <a:solidFill>
                  <a:schemeClr val="tx1"/>
                </a:solidFill>
              </a:rPr>
              <a:t>函数的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像与完全原像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13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9C041CC-EA5F-4DB2-852A-24564B1206A5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295399" y="1658993"/>
                <a:ext cx="9601199" cy="4441931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spcBef>
                    <a:spcPts val="10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例：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ts val="1000"/>
                  </a:spcBef>
                  <a:buFontTx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</a:p>
              <a:p>
                <a:pPr eaLnBrk="1" hangingPunct="1">
                  <a:spcBef>
                    <a:spcPts val="1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2 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为偶数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+1           </m:t>
                              </m:r>
                              <m: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为奇数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ts val="1000"/>
                  </a:spcBef>
                  <a:buFontTx/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={0</a:t>
                </a:r>
                <a:r>
                  <a:rPr lang="en-US" altLang="zh-CN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1}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={2}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，那么有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ts val="100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f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</a:p>
              <a:p>
                <a:pPr eaLnBrk="1" hangingPunct="1">
                  <a:spcBef>
                    <a:spcPts val="100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f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</a:p>
              <a:p>
                <a:pPr eaLnBrk="1" hangingPunct="1">
                  <a:spcBef>
                    <a:spcPts val="1000"/>
                  </a:spcBef>
                  <a:buFontTx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={1</a:t>
                </a:r>
                <a:r>
                  <a:rPr lang="en-US" altLang="zh-CN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3}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 err="1"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={&lt;1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&lt;2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&lt;3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&gt;}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</a:p>
              <a:p>
                <a:pPr eaLnBrk="1" hangingPunct="1">
                  <a:spcBef>
                    <a:spcPts val="1000"/>
                  </a:spcBef>
                  <a:buFontTx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                                 	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</a:p>
              <a:p>
                <a:pPr eaLnBrk="1" hangingPunct="1">
                  <a:spcBef>
                    <a:spcPts val="1000"/>
                  </a:spcBef>
                  <a:buFontTx/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=				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=                               </a:t>
                </a:r>
              </a:p>
            </p:txBody>
          </p:sp>
        </mc:Choice>
        <mc:Fallback xmlns="">
          <p:sp>
            <p:nvSpPr>
              <p:cNvPr id="205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295399" y="1658993"/>
                <a:ext cx="9601199" cy="4441931"/>
              </a:xfrm>
              <a:blipFill>
                <a:blip r:embed="rId3"/>
                <a:stretch>
                  <a:fillRect l="-952" t="-1920" r="-508" b="-10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4013615" y="3712515"/>
            <a:ext cx="1231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({0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1})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9781" y="4173797"/>
            <a:ext cx="1154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 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28505" y="5089184"/>
            <a:ext cx="14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({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29846" y="5088875"/>
            <a:ext cx="1425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({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48251" y="5550541"/>
            <a:ext cx="1662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08377" y="5549110"/>
            <a:ext cx="1000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({3})</a:t>
            </a:r>
            <a:endParaRPr lang="zh-CN" altLang="en-US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44586" y="3712514"/>
            <a:ext cx="2079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</a:t>
            </a:r>
            <a:r>
              <a:rPr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86676" y="3727796"/>
            <a:ext cx="1345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0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 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01647" y="4169781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1 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65042" y="5088876"/>
            <a:ext cx="1345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={1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3}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78535" y="5088875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={3}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90135" y="5542191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400" kern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A2CCFE1-3869-48A3-B65A-9C65EBD59461}"/>
              </a:ext>
            </a:extLst>
          </p:cNvPr>
          <p:cNvGrpSpPr/>
          <p:nvPr/>
        </p:nvGrpSpPr>
        <p:grpSpPr>
          <a:xfrm>
            <a:off x="7399205" y="596940"/>
            <a:ext cx="3771921" cy="1746595"/>
            <a:chOff x="4900310" y="3084929"/>
            <a:chExt cx="4252685" cy="207329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0060B23-1DC8-4C2B-A068-8E6A12C7C84D}"/>
                </a:ext>
              </a:extLst>
            </p:cNvPr>
            <p:cNvSpPr/>
            <p:nvPr/>
          </p:nvSpPr>
          <p:spPr bwMode="auto">
            <a:xfrm>
              <a:off x="4932040" y="3358228"/>
              <a:ext cx="1260000" cy="1800000"/>
            </a:xfrm>
            <a:prstGeom prst="ellipse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385B4DA-3E4C-408F-88F4-2D78F0EABB73}"/>
                </a:ext>
              </a:extLst>
            </p:cNvPr>
            <p:cNvSpPr/>
            <p:nvPr/>
          </p:nvSpPr>
          <p:spPr bwMode="auto">
            <a:xfrm>
              <a:off x="5292725" y="4321452"/>
              <a:ext cx="719435" cy="519351"/>
            </a:xfrm>
            <a:prstGeom prst="ellipse">
              <a:avLst/>
            </a:prstGeom>
            <a:pattFill prst="pct90">
              <a:fgClr>
                <a:schemeClr val="accent1">
                  <a:lumMod val="20000"/>
                  <a:lumOff val="80000"/>
                </a:schemeClr>
              </a:fgClr>
              <a:bgClr>
                <a:schemeClr val="tx1"/>
              </a:bgClr>
            </a:patt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CC2F927-77E3-40E9-8F1B-AE8C08269F11}"/>
                </a:ext>
              </a:extLst>
            </p:cNvPr>
            <p:cNvSpPr/>
            <p:nvPr/>
          </p:nvSpPr>
          <p:spPr bwMode="auto">
            <a:xfrm>
              <a:off x="6804248" y="3358228"/>
              <a:ext cx="1260000" cy="1800000"/>
            </a:xfrm>
            <a:prstGeom prst="ellipse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0E470A2-8CFD-4979-9B7B-6E14D0A4CA65}"/>
                </a:ext>
              </a:extLst>
            </p:cNvPr>
            <p:cNvSpPr/>
            <p:nvPr/>
          </p:nvSpPr>
          <p:spPr bwMode="auto">
            <a:xfrm>
              <a:off x="7302597" y="3692049"/>
              <a:ext cx="540000" cy="864000"/>
            </a:xfrm>
            <a:prstGeom prst="ellipse">
              <a:avLst/>
            </a:prstGeom>
            <a:pattFill prst="pct90">
              <a:fgClr>
                <a:schemeClr val="accent3">
                  <a:lumMod val="60000"/>
                  <a:lumOff val="40000"/>
                </a:schemeClr>
              </a:fgClr>
              <a:bgClr>
                <a:schemeClr val="tx1"/>
              </a:bgClr>
            </a:patt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6">
              <a:extLst>
                <a:ext uri="{FF2B5EF4-FFF2-40B4-BE49-F238E27FC236}">
                  <a16:creationId xmlns:a16="http://schemas.microsoft.com/office/drawing/2014/main" id="{D4A25115-1838-4166-A0C3-5EABCE6488AB}"/>
                </a:ext>
              </a:extLst>
            </p:cNvPr>
            <p:cNvSpPr txBox="1"/>
            <p:nvPr/>
          </p:nvSpPr>
          <p:spPr>
            <a:xfrm>
              <a:off x="4900310" y="3100318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12">
              <a:extLst>
                <a:ext uri="{FF2B5EF4-FFF2-40B4-BE49-F238E27FC236}">
                  <a16:creationId xmlns:a16="http://schemas.microsoft.com/office/drawing/2014/main" id="{DD6C6102-B351-43A6-BEAE-DCF06481A6D8}"/>
                </a:ext>
              </a:extLst>
            </p:cNvPr>
            <p:cNvSpPr txBox="1"/>
            <p:nvPr/>
          </p:nvSpPr>
          <p:spPr>
            <a:xfrm>
              <a:off x="5272607" y="4365104"/>
              <a:ext cx="8098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6">
              <a:extLst>
                <a:ext uri="{FF2B5EF4-FFF2-40B4-BE49-F238E27FC236}">
                  <a16:creationId xmlns:a16="http://schemas.microsoft.com/office/drawing/2014/main" id="{A9C5231A-9660-4E37-8A7B-0CD1869683F5}"/>
                </a:ext>
              </a:extLst>
            </p:cNvPr>
            <p:cNvSpPr txBox="1"/>
            <p:nvPr/>
          </p:nvSpPr>
          <p:spPr>
            <a:xfrm>
              <a:off x="6817072" y="3084929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6">
              <a:extLst>
                <a:ext uri="{FF2B5EF4-FFF2-40B4-BE49-F238E27FC236}">
                  <a16:creationId xmlns:a16="http://schemas.microsoft.com/office/drawing/2014/main" id="{A8C500D9-94E8-4FB1-84A8-A357CD7C89F9}"/>
                </a:ext>
              </a:extLst>
            </p:cNvPr>
            <p:cNvSpPr txBox="1"/>
            <p:nvPr/>
          </p:nvSpPr>
          <p:spPr>
            <a:xfrm>
              <a:off x="7868668" y="3172326"/>
              <a:ext cx="12843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 </a:t>
              </a:r>
              <a:r>
                <a:rPr kumimoji="1" lang="en-US" altLang="zh-CN" sz="20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 </a:t>
              </a:r>
              <a:r>
                <a:rPr lang="en-US" altLang="zh-CN" sz="20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))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6">
              <a:extLst>
                <a:ext uri="{FF2B5EF4-FFF2-40B4-BE49-F238E27FC236}">
                  <a16:creationId xmlns:a16="http://schemas.microsoft.com/office/drawing/2014/main" id="{CFC3F9A9-8594-4C8F-8E4C-F39A20B3C881}"/>
                </a:ext>
              </a:extLst>
            </p:cNvPr>
            <p:cNvSpPr txBox="1"/>
            <p:nvPr/>
          </p:nvSpPr>
          <p:spPr>
            <a:xfrm>
              <a:off x="7310807" y="4528918"/>
              <a:ext cx="4267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defRPr>
              </a:lvl9pPr>
            </a:lstStyle>
            <a:p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B89F8DA-8675-4E3C-8009-37812EC8CF40}"/>
                </a:ext>
              </a:extLst>
            </p:cNvPr>
            <p:cNvSpPr/>
            <p:nvPr/>
          </p:nvSpPr>
          <p:spPr bwMode="auto">
            <a:xfrm>
              <a:off x="7483405" y="3856966"/>
              <a:ext cx="259766" cy="519351"/>
            </a:xfrm>
            <a:prstGeom prst="ellipse">
              <a:avLst/>
            </a:prstGeom>
            <a:pattFill prst="pct90">
              <a:fgClr>
                <a:schemeClr val="accent4">
                  <a:lumMod val="60000"/>
                  <a:lumOff val="40000"/>
                </a:schemeClr>
              </a:fgClr>
              <a:bgClr>
                <a:srgbClr val="0070C0"/>
              </a:bgClr>
            </a:pattFill>
            <a:ln w="6350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31D75FFA-8181-43E7-BCDE-022C05A4DB49}"/>
                </a:ext>
              </a:extLst>
            </p:cNvPr>
            <p:cNvCxnSpPr/>
            <p:nvPr/>
          </p:nvCxnSpPr>
          <p:spPr bwMode="auto">
            <a:xfrm flipV="1">
              <a:off x="5652442" y="3984779"/>
              <a:ext cx="1916004" cy="3443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26C4D46-A2F4-4A51-B998-5960347EC9DC}"/>
                </a:ext>
              </a:extLst>
            </p:cNvPr>
            <p:cNvCxnSpPr/>
            <p:nvPr/>
          </p:nvCxnSpPr>
          <p:spPr bwMode="auto">
            <a:xfrm flipV="1">
              <a:off x="5694005" y="4118543"/>
              <a:ext cx="1996875" cy="7506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9FBAED3-0866-4DF4-804A-C3116F3309C2}"/>
                </a:ext>
              </a:extLst>
            </p:cNvPr>
            <p:cNvCxnSpPr/>
            <p:nvPr/>
          </p:nvCxnSpPr>
          <p:spPr bwMode="auto">
            <a:xfrm flipV="1">
              <a:off x="7690880" y="3572436"/>
              <a:ext cx="409512" cy="41234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" name="Rectangle 2">
            <a:extLst>
              <a:ext uri="{FF2B5EF4-FFF2-40B4-BE49-F238E27FC236}">
                <a16:creationId xmlns:a16="http://schemas.microsoft.com/office/drawing/2014/main" id="{5ADD084C-0F90-4C85-9A21-44A8635333D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5.1.2 </a:t>
            </a:r>
            <a:r>
              <a:rPr lang="zh-CN" altLang="en-US" dirty="0">
                <a:solidFill>
                  <a:schemeClr val="tx1"/>
                </a:solidFill>
              </a:rPr>
              <a:t>函数的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像与完全原像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0E479DC3-724A-4D46-B76D-C594ED714C7E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函数的性质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∈ran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都存在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唯一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既是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的，则称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满射意味着：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，都存在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使得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单射意味着：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en-US" sz="2400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E92E1B0-0AAC-4AC0-AFC5-E6093248ED2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5.1.3 </a:t>
            </a:r>
            <a:r>
              <a:rPr lang="zh-CN" altLang="en-US" dirty="0">
                <a:solidFill>
                  <a:schemeClr val="tx1"/>
                </a:solidFill>
              </a:rPr>
              <a:t>函数的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性质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091530FD-C2C3-429B-8856-4F30732A10D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函数的性质（续）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判断下面函数是否为单射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双射的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为什么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取得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最大值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单射 ？      满射 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ln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为正整数集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单调上升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ran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{ln1, ln2, …}.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单射 ？      满射 ？</a:t>
            </a:r>
          </a:p>
          <a:p>
            <a:pPr lvl="0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：满射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双射 ？   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D2C19BD-A73E-4C76-A462-E219900EE4D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5.1.3 </a:t>
            </a:r>
            <a:r>
              <a:rPr lang="zh-CN" altLang="en-US" dirty="0">
                <a:solidFill>
                  <a:schemeClr val="tx1"/>
                </a:solidFill>
              </a:rPr>
              <a:t>函数的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性质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9FBDD2C-B43A-4B82-9217-2FD2F44EF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92" y="3356101"/>
            <a:ext cx="347106" cy="34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E17B71-C466-40FD-A997-82A3DB2E2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924" y="3356101"/>
            <a:ext cx="347106" cy="342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15465F1-9090-41A2-BFEF-E1E01733B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990" y="4449027"/>
            <a:ext cx="347106" cy="342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029130-51E3-49A3-A654-AA6D6E7D1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202" y="4449027"/>
            <a:ext cx="346275" cy="342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ED3BCB7-7191-4C86-AFFB-F3417DBE8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835" y="5040762"/>
            <a:ext cx="346275" cy="342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B5EE584-2529-4011-B03E-66427FDFB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859" y="5040762"/>
            <a:ext cx="346275" cy="34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02540A3-9378-43AB-909C-61B89D9BEF91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297509" y="1646238"/>
            <a:ext cx="9599091" cy="43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函数的性质（续）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满射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        单射 ？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+ 1</a:t>
            </a:r>
          </a:p>
          <a:p>
            <a:pPr lvl="0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因为它是单调函数并且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R .</a:t>
            </a:r>
          </a:p>
          <a:p>
            <a:pPr lvl="0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满射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</a:p>
          <a:p>
            <a:pPr lvl="0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+1)/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为正实数集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有最小值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= 2 .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12" y="2771438"/>
            <a:ext cx="347106" cy="34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66" y="2771438"/>
            <a:ext cx="346275" cy="342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66796" y="2716039"/>
            <a:ext cx="3188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(1.5) 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(1.2) =1.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D2F5AD01-0F83-420F-ABEE-AD1CA54EA3C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5.1.3 </a:t>
            </a:r>
            <a:r>
              <a:rPr lang="zh-CN" altLang="en-US" dirty="0">
                <a:solidFill>
                  <a:schemeClr val="tx1"/>
                </a:solidFill>
              </a:rPr>
              <a:t>函数的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性质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82AAD97-FBA2-4381-8976-274FD0530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66" y="4441082"/>
            <a:ext cx="346275" cy="342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9AFA229-E527-4F9B-89E3-C7B8565F4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12" y="4441082"/>
            <a:ext cx="346275" cy="342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5902045-E582-4D8A-ADDF-C6853BD9A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11" y="4441082"/>
            <a:ext cx="346275" cy="342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8B0CAC2-6FE7-4E7D-95D6-535722BD3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75" y="5579644"/>
            <a:ext cx="347106" cy="342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4C3778F-759A-4CB1-BBD1-E2852927F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57" y="5579644"/>
            <a:ext cx="347106" cy="34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BA86CCC-B941-46D0-A7C4-EF8D237A43B1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b="1" dirty="0"/>
              <a:t>5.1 </a:t>
            </a:r>
            <a:r>
              <a:rPr lang="zh-CN" altLang="en-US" sz="2400" b="1" dirty="0"/>
              <a:t>函数定义及其性质</a:t>
            </a:r>
          </a:p>
          <a:p>
            <a:pPr eaLnBrk="1" hangingPunct="1"/>
            <a:r>
              <a:rPr lang="en-US" altLang="zh-CN" sz="2400" b="1" dirty="0"/>
              <a:t>5.2 </a:t>
            </a:r>
            <a:r>
              <a:rPr lang="zh-CN" altLang="en-US" sz="2400" b="1" dirty="0"/>
              <a:t>函数的复合与反函数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519E50-1481-4A0F-AA50-932626DE5C4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1"/>
                </a:solidFill>
              </a:rPr>
              <a:t>第</a:t>
            </a:r>
            <a:r>
              <a:rPr lang="en-US" altLang="zh-CN" sz="4800" dirty="0">
                <a:solidFill>
                  <a:schemeClr val="tx1"/>
                </a:solidFill>
              </a:rPr>
              <a:t>5</a:t>
            </a:r>
            <a:r>
              <a:rPr lang="zh-CN" altLang="en-US" sz="4800" dirty="0">
                <a:solidFill>
                  <a:schemeClr val="tx1"/>
                </a:solidFill>
              </a:rPr>
              <a:t>章 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E7D4913-D3D7-402D-A002-3C9651046D23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判断函数的性质</a:t>
            </a:r>
          </a:p>
          <a:p>
            <a:pPr indent="449263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判断函数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的依据是它们的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）判断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就是检查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中的每个元素是否都是函数值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中找到不是函数值的元素，那么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就不是满射的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）判断单射的方法就是检查不同的自变量是否对应不同的值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）如果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双射，一定有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= 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为有限集或无限集均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为集合的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势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5E42B66-C0EF-4406-B6FD-34DD0118B9B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5.1.3 </a:t>
            </a:r>
            <a:r>
              <a:rPr lang="zh-CN" altLang="en-US" dirty="0">
                <a:solidFill>
                  <a:schemeClr val="tx1"/>
                </a:solidFill>
              </a:rPr>
              <a:t>函数的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性质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8E7D4913-D3D7-402D-A002-3C9651046D23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构造从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的双射函数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有穷集之间的构造双射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（两有穷集的元素必须一样多）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3})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{0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1}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</a:t>
            </a:r>
            <a:r>
              <a:rPr lang="en-US" altLang="zh-CN" sz="24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3}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1295400" y="4361863"/>
            <a:ext cx="9601200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	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({1})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	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({2})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	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({3})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2})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	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3})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	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({2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3})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	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3})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5551" y="3244999"/>
            <a:ext cx="5799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{2}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{3}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3}}.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5551" y="3803431"/>
            <a:ext cx="4605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F71DEB0-738B-421E-AF9B-29E53CE5DCF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5.1.3 </a:t>
            </a:r>
            <a:r>
              <a:rPr lang="zh-CN" altLang="en-US" dirty="0">
                <a:solidFill>
                  <a:schemeClr val="tx1"/>
                </a:solidFill>
              </a:rPr>
              <a:t>函数的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性质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2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/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A5DF43A-D330-49CC-99FE-D15AC3B1CD1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295400" y="1646238"/>
            <a:ext cx="75088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构造从 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的双射函数（续）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实数区间之间构造双射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构造方法：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直线方程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[0,1]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[1/4,1/2]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构造双射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97988" name="Picture 4" descr="tu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994" y="2864008"/>
            <a:ext cx="3550694" cy="3043079"/>
          </a:xfrm>
          <a:prstGeom prst="rect">
            <a:avLst/>
          </a:prstGeom>
          <a:noFill/>
          <a:ln>
            <a:noFill/>
          </a:ln>
        </p:spPr>
      </p:pic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1295400" y="4323894"/>
            <a:ext cx="4572000" cy="188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[0,1]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[1/4,1/2]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+1)/4 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685D1B2-B622-4127-AF71-68D47680D87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5.1.3 </a:t>
            </a:r>
            <a:r>
              <a:rPr lang="zh-CN" altLang="en-US" dirty="0">
                <a:solidFill>
                  <a:schemeClr val="tx1"/>
                </a:solidFill>
              </a:rPr>
              <a:t>函数的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性质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4C767D59-7EA0-4AF0-A37E-BCDC5BCA914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1295400" y="1646238"/>
            <a:ext cx="9601200" cy="2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构造从 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的双射函数（续）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与自然数集合之间构造双射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方法：将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中元素有序排列，并从第一个元素开始依次与自然数对应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，构造双射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1295400" y="3760663"/>
            <a:ext cx="77581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中元素以下列顺序排列并与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中元素对应：</a:t>
            </a:r>
            <a:b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1      1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2      2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    3 …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↓      ↓      ↓      ↓      ↓      ↓      ↓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  1      2      3      4      5      6 …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则这种对应所表示的函数是：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4D75343-BBBC-4801-9A0D-338F6A6B118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5.1.3 </a:t>
            </a:r>
            <a:r>
              <a:rPr lang="zh-CN" altLang="en-US" dirty="0">
                <a:solidFill>
                  <a:schemeClr val="tx1"/>
                </a:solidFill>
              </a:rPr>
              <a:t>函数的</a:t>
            </a:r>
            <a:r>
              <a:rPr lang="zh-CN" altLang="en-US" dirty="0">
                <a:solidFill>
                  <a:srgbClr val="2D2E2D"/>
                </a:solidFill>
                <a:cs typeface="+mn-cs"/>
              </a:rPr>
              <a:t>性质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4E16991-D617-4DB3-807F-34DFBE121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846517"/>
              </p:ext>
            </p:extLst>
          </p:nvPr>
        </p:nvGraphicFramePr>
        <p:xfrm>
          <a:off x="5355771" y="5131945"/>
          <a:ext cx="4397829" cy="1026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r:id="rId3" imgW="2159000" imgH="508000" progId="Equation.DSMT4">
                  <p:embed/>
                </p:oleObj>
              </mc:Choice>
              <mc:Fallback>
                <p:oleObj r:id="rId3" imgW="2159000" imgH="508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5771" y="5131945"/>
                        <a:ext cx="4397829" cy="10268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3C68923-3F9B-4FA4-89EC-DD253DCA3F6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5.2.1 </a:t>
            </a:r>
            <a:r>
              <a:rPr lang="zh-CN" altLang="en-US" sz="2400" dirty="0"/>
              <a:t>函数的复合</a:t>
            </a:r>
          </a:p>
          <a:p>
            <a:pPr lvl="1" eaLnBrk="1" hangingPunct="1"/>
            <a:r>
              <a:rPr lang="zh-CN" altLang="en-US" sz="2400" dirty="0"/>
              <a:t>函数复合的基本定理及其推论</a:t>
            </a:r>
          </a:p>
          <a:p>
            <a:pPr lvl="1" eaLnBrk="1" hangingPunct="1"/>
            <a:r>
              <a:rPr lang="zh-CN" altLang="en-US" sz="2400" dirty="0"/>
              <a:t>函数复合的性质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5.2.2 </a:t>
            </a:r>
            <a:r>
              <a:rPr lang="zh-CN" altLang="en-US" sz="2400" dirty="0"/>
              <a:t>反函数</a:t>
            </a:r>
          </a:p>
          <a:p>
            <a:pPr lvl="1" eaLnBrk="1" hangingPunct="1"/>
            <a:r>
              <a:rPr lang="zh-CN" altLang="en-US" sz="2400" dirty="0"/>
              <a:t>反函数存在的条件</a:t>
            </a:r>
          </a:p>
          <a:p>
            <a:pPr lvl="1" eaLnBrk="1" hangingPunct="1"/>
            <a:r>
              <a:rPr lang="zh-CN" altLang="en-US" sz="2400" dirty="0"/>
              <a:t>反函数的性质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1B9604C-891E-429B-9412-BB11AAC0D27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5.2 </a:t>
            </a:r>
            <a:r>
              <a:rPr lang="zh-CN" altLang="en-US" dirty="0">
                <a:solidFill>
                  <a:schemeClr val="tx1"/>
                </a:solidFill>
              </a:rPr>
              <a:t>函数的复合与反函数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65ED0A5E-C2E0-4CC8-A0D8-A3DD8C273FE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  <a:tabLst>
                <a:tab pos="360000" algn="l"/>
              </a:tabLs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函数复合的基本定理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tabLst>
                <a:tab pos="360000" algn="l"/>
              </a:tabLs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是函数，则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也是函数，且满足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  <a:tabLst>
                <a:tab pos="360000" algn="l"/>
              </a:tabLst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{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)∈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  <a:tabLst>
                <a:tab pos="360000" algn="l"/>
              </a:tabLst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 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Tx/>
              <a:buNone/>
              <a:tabLst>
                <a:tab pos="360000" algn="l"/>
              </a:tabLst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tabLst>
                <a:tab pos="360000" algn="l"/>
              </a:tabLst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由此定理有：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tabLst>
                <a:tab pos="360000" algn="l"/>
              </a:tabLst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2)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tabLst>
                <a:tab pos="360000" algn="l"/>
              </a:tabLst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是关系，所以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也是关系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但需要证明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是函数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131EA0F-382A-4160-B4DC-03DE4E834D5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5.2.1 </a:t>
            </a:r>
            <a:r>
              <a:rPr lang="zh-CN" altLang="en-US" dirty="0">
                <a:solidFill>
                  <a:schemeClr val="tx1"/>
                </a:solidFill>
              </a:rPr>
              <a:t>函数的复合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65ED0A5E-C2E0-4CC8-A0D8-A3DD8C273FE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199" cy="444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函数复合的基本定理（续）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反证：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不是函数，则 ∃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∈ran(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≠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 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因为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是函数，且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≠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 t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不是函数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矛盾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所以假设错，故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为函数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131EA0F-382A-4160-B4DC-03DE4E834D5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5.2.1 </a:t>
            </a:r>
            <a:r>
              <a:rPr lang="zh-CN" altLang="en-US" dirty="0">
                <a:solidFill>
                  <a:schemeClr val="tx1"/>
                </a:solidFill>
              </a:rPr>
              <a:t>函数的复合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00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967E5B7-4B78-4A16-883B-DEE6D52B835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82540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函数复合的基本定理（续）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再证明结论 </a:t>
            </a:r>
            <a:r>
              <a:rPr lang="en-US" altLang="zh-CN" sz="2400" dirty="0">
                <a:cs typeface="Times New Roman" panose="02020603050405020304" pitchFamily="18" charset="0"/>
              </a:rPr>
              <a:t>(1)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cs typeface="Times New Roman" panose="02020603050405020304" pitchFamily="18" charset="0"/>
              </a:rPr>
              <a:t>(2)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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∈dom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从而，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∈dom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  </a:t>
            </a:r>
          </a:p>
        </p:txBody>
      </p:sp>
      <p:sp>
        <p:nvSpPr>
          <p:cNvPr id="3" name="矩形 2"/>
          <p:cNvSpPr/>
          <p:nvPr/>
        </p:nvSpPr>
        <p:spPr>
          <a:xfrm>
            <a:off x="5791324" y="2749434"/>
            <a:ext cx="4464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(&lt;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9178" y="3314189"/>
            <a:ext cx="5834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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∈dom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∈dom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E645F1D-D312-4C79-BC7D-E62EFFF4306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5.2.1 </a:t>
            </a:r>
            <a:r>
              <a:rPr lang="zh-CN" altLang="en-US" dirty="0">
                <a:solidFill>
                  <a:schemeClr val="tx1"/>
                </a:solidFill>
              </a:rPr>
              <a:t>函数的复合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B0F8BD-0CC2-452E-9336-9317BCA05247}"/>
              </a:ext>
            </a:extLst>
          </p:cNvPr>
          <p:cNvSpPr/>
          <p:nvPr/>
        </p:nvSpPr>
        <p:spPr>
          <a:xfrm>
            <a:off x="3149178" y="2749434"/>
            <a:ext cx="2743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(&lt;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fr-FR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fr-FR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◦ </a:t>
            </a:r>
            <a:r>
              <a:rPr lang="fr-FR" altLang="zh-CN" sz="2400" i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fr-FR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967E5B7-4B78-4A16-883B-DEE6D52B835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2581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函数复合的基本定理（续）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kumimoji="1"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</a:t>
            </a:r>
            <a:r>
              <a:rPr kumimoji="1"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，根据定义域的定义有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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))&gt;∈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))&gt;∈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∈dom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同时，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∈dom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altLang="zh-CN" sz="2400" dirty="0">
                <a:cs typeface="Times New Roman" panose="02020603050405020304" pitchFamily="18" charset="0"/>
              </a:rPr>
              <a:t>(1) </a:t>
            </a:r>
            <a:r>
              <a:rPr lang="zh-CN" altLang="en-US" sz="2400" dirty="0"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cs typeface="Times New Roman" panose="02020603050405020304" pitchFamily="18" charset="0"/>
              </a:rPr>
              <a:t>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E645F1D-D312-4C79-BC7D-E62EFFF4306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5.2.1 </a:t>
            </a:r>
            <a:r>
              <a:rPr lang="zh-CN" altLang="en-US" dirty="0">
                <a:solidFill>
                  <a:schemeClr val="tx1"/>
                </a:solidFill>
              </a:rPr>
              <a:t>函数的复合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4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A1CAF0E9-3B8D-40B7-AB65-7BED551D296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27991"/>
          </a:xfrm>
        </p:spPr>
        <p:txBody>
          <a:bodyPr>
            <a:normAutofit/>
          </a:bodyPr>
          <a:lstStyle/>
          <a:p>
            <a:pPr>
              <a:spcBef>
                <a:spcPts val="13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推论</a:t>
            </a:r>
            <a:r>
              <a:rPr lang="en-US" altLang="zh-CN" sz="2400" b="1" dirty="0">
                <a:cs typeface="Times New Roman" panose="02020603050405020304" pitchFamily="18" charset="0"/>
              </a:rPr>
              <a:t>1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为函数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都是函数，且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3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由上述定理和关系合成运算的结合律得证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3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推论</a:t>
            </a:r>
            <a:r>
              <a:rPr lang="en-US" altLang="zh-CN" sz="2400" b="1" dirty="0">
                <a:cs typeface="Times New Roman" panose="02020603050405020304" pitchFamily="18" charset="0"/>
              </a:rPr>
              <a:t>2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都有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先证 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的函数，即证 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的定义域是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，值域在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300"/>
              </a:spcBef>
              <a:buNone/>
            </a:pP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由上述定理知 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是函数，且</a:t>
            </a:r>
            <a:endParaRPr kumimoji="1"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300"/>
              </a:spcBef>
              <a:buNone/>
            </a:pP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kumimoji="1"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= {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∈dom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</a:t>
            </a:r>
            <a:r>
              <a:rPr kumimoji="1"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3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	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eaLnBrk="1" hangingPunct="1">
              <a:spcBef>
                <a:spcPts val="13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ran(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>
              <a:spcBef>
                <a:spcPts val="13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因此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且由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定理有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27164" y="4575980"/>
            <a:ext cx="622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ED10824-A8AC-4033-84ED-6D3914CA14E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5.2.1 </a:t>
            </a:r>
            <a:r>
              <a:rPr lang="zh-CN" altLang="en-US" dirty="0">
                <a:solidFill>
                  <a:schemeClr val="tx1"/>
                </a:solidFill>
              </a:rPr>
              <a:t>函数的复合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CF72D14A-AC36-45E5-A0AE-49B10C36FFB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b="1" dirty="0">
                <a:cs typeface="Times New Roman" panose="02020603050405020304" pitchFamily="18" charset="0"/>
              </a:rPr>
              <a:t>5.1.1 </a:t>
            </a:r>
            <a:r>
              <a:rPr lang="zh-CN" altLang="en-US" sz="2400" b="1" dirty="0">
                <a:cs typeface="Times New Roman" panose="02020603050405020304" pitchFamily="18" charset="0"/>
              </a:rPr>
              <a:t>函数的定义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b="1" dirty="0">
                <a:cs typeface="Times New Roman" panose="02020603050405020304" pitchFamily="18" charset="0"/>
              </a:rPr>
              <a:t>函数定义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b="1" dirty="0">
                <a:cs typeface="Times New Roman" panose="02020603050405020304" pitchFamily="18" charset="0"/>
              </a:rPr>
              <a:t>从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cs typeface="Times New Roman" panose="02020603050405020304" pitchFamily="18" charset="0"/>
              </a:rPr>
              <a:t>到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b="1" dirty="0">
                <a:cs typeface="Times New Roman" panose="02020603050405020304" pitchFamily="18" charset="0"/>
              </a:rPr>
              <a:t>的函数</a:t>
            </a:r>
          </a:p>
          <a:p>
            <a:pPr eaLnBrk="1" hangingPunct="1"/>
            <a:r>
              <a:rPr lang="en-US" altLang="zh-CN" sz="2400" b="1" dirty="0">
                <a:cs typeface="Times New Roman" panose="02020603050405020304" pitchFamily="18" charset="0"/>
              </a:rPr>
              <a:t>5.1.2 </a:t>
            </a:r>
            <a:r>
              <a:rPr lang="zh-CN" altLang="en-US" sz="2400" b="1" dirty="0">
                <a:cs typeface="Times New Roman" panose="02020603050405020304" pitchFamily="18" charset="0"/>
              </a:rPr>
              <a:t>函数的像与完全原像</a:t>
            </a:r>
          </a:p>
          <a:p>
            <a:pPr eaLnBrk="1" hangingPunct="1"/>
            <a:r>
              <a:rPr lang="en-US" altLang="zh-CN" sz="2400" b="1" dirty="0">
                <a:cs typeface="Times New Roman" panose="02020603050405020304" pitchFamily="18" charset="0"/>
              </a:rPr>
              <a:t>5.1.3 </a:t>
            </a:r>
            <a:r>
              <a:rPr lang="zh-CN" altLang="en-US" sz="2400" b="1" dirty="0">
                <a:cs typeface="Times New Roman" panose="02020603050405020304" pitchFamily="18" charset="0"/>
              </a:rPr>
              <a:t>函数的性质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b="1" dirty="0">
                <a:cs typeface="Times New Roman" panose="02020603050405020304" pitchFamily="18" charset="0"/>
              </a:rPr>
              <a:t>函数的单射、满射、双射性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 sz="2400" b="1" dirty="0">
                <a:cs typeface="Times New Roman" panose="02020603050405020304" pitchFamily="18" charset="0"/>
              </a:rPr>
              <a:t>构造双射函数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20AE93-4E47-45F8-B404-DF06236AD56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 </a:t>
            </a:r>
            <a:r>
              <a:rPr lang="zh-CN" altLang="en-US" dirty="0">
                <a:solidFill>
                  <a:schemeClr val="tx1"/>
                </a:solidFill>
              </a:rPr>
              <a:t>函数定义及其性质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4866ECB-A62E-4C97-9647-FCEF562A3AC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30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3809999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函数复合的性质</a:t>
            </a:r>
          </a:p>
          <a:p>
            <a:pPr>
              <a:buNone/>
            </a:pPr>
            <a:r>
              <a:rPr lang="zh-CN" altLang="en-US" sz="2400" b="1" dirty="0"/>
              <a:t>定理</a:t>
            </a:r>
            <a:r>
              <a:rPr lang="en-US" altLang="zh-CN" sz="2400" b="1" dirty="0"/>
              <a:t>5.2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都是满射的，则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也是满射的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都是单射的，则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也是单射的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都是双射的，则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也是双射的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1FCD4C2-1C37-47F1-8D2E-A2A74B97032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5.2.1 </a:t>
            </a:r>
            <a:r>
              <a:rPr lang="zh-CN" altLang="en-US" dirty="0">
                <a:solidFill>
                  <a:schemeClr val="tx1"/>
                </a:solidFill>
              </a:rPr>
              <a:t>函数的复合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4C75FE92-2C19-4427-B6B8-CA2CA7F01D12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31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608512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</a:p>
          <a:p>
            <a:pPr marL="457200" indent="-45720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的满射性，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对于这个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的满射性，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</a:p>
          <a:p>
            <a:pPr marL="457200" indent="-457200"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57200" indent="-4572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从而证明了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是满射的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的函数值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57200" indent="-4572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None/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7D06C86-5CE3-4000-AA66-3418FD13F06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5.2.1 </a:t>
            </a:r>
            <a:r>
              <a:rPr lang="zh-CN" altLang="en-US" dirty="0">
                <a:solidFill>
                  <a:schemeClr val="tx1"/>
                </a:solidFill>
              </a:rPr>
              <a:t>函数的复合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4C75FE92-2C19-4427-B6B8-CA2CA7F01D12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32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67179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证明（续）：</a:t>
            </a:r>
          </a:p>
          <a:p>
            <a:pPr marL="457200" indent="-45720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反证：假设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不是单射的，即存在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由合成定理有 </a:t>
            </a:r>
          </a:p>
          <a:p>
            <a:pPr marL="457200" indent="-457200"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是单射的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 </a:t>
            </a:r>
          </a:p>
          <a:p>
            <a:pPr marL="457200" indent="-4572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又由于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也是单射的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与假设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矛盾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从而证明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是单射的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7D06C86-5CE3-4000-AA66-3418FD13F06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5.2.1 </a:t>
            </a:r>
            <a:r>
              <a:rPr lang="zh-CN" altLang="en-US" dirty="0">
                <a:solidFill>
                  <a:schemeClr val="tx1"/>
                </a:solidFill>
              </a:rPr>
              <a:t>函数的复合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5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CA9AFF8F-231C-46D5-BCB8-96F4E4EB554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349613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函数复合的性质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续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定理</a:t>
            </a:r>
            <a:r>
              <a:rPr lang="en-US" altLang="zh-CN" sz="2400" b="1" dirty="0"/>
              <a:t>5.3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的证明可以采用集合相等的证明方法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证明：对任意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，其中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从而，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/>
              <a:t>，同理可证，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762A8A8-5BE5-4ADE-95FA-E73ED9D2767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5.2.1 </a:t>
            </a:r>
            <a:r>
              <a:rPr lang="zh-CN" altLang="en-US" dirty="0">
                <a:solidFill>
                  <a:schemeClr val="tx1"/>
                </a:solidFill>
              </a:rPr>
              <a:t>函数的复合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6198B58-4A32-4E3E-81C8-81CA46B6574F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51943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反函数的存在条件及定义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考虑将关系的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逆运算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应用到函数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）对任意的函数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，它的逆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是一个二元关系，但不一定是函数，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因为不一定有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的原像：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函数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是单射函数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时，逆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才是函数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）任给单射函数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也不一定是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的函数，因为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中每个元素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不一定有原像：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可能不存在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要使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的函数，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必须是一个双射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53BD673-ABAC-4976-B575-6D3EB6F6824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5.2.2 </a:t>
            </a:r>
            <a:r>
              <a:rPr lang="zh-CN" altLang="en-US" dirty="0">
                <a:solidFill>
                  <a:schemeClr val="tx1"/>
                </a:solidFill>
              </a:rPr>
              <a:t>反函数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6198B58-4A32-4E3E-81C8-81CA46B6574F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26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cs typeface="Times New Roman" panose="02020603050405020304" pitchFamily="18" charset="0"/>
              </a:rPr>
              <a:t>5.4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是函数</a:t>
            </a:r>
            <a:r>
              <a:rPr kumimoji="1" lang="en-US" altLang="zh-CN" sz="2400" kern="0" dirty="0">
                <a:cs typeface="Times New Roman" panose="02020603050405020304" pitchFamily="18" charset="0"/>
              </a:rPr>
              <a:t>, 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是关系</a:t>
            </a:r>
            <a:r>
              <a:rPr kumimoji="1" lang="en-US" altLang="zh-CN" sz="2400" kern="0" dirty="0">
                <a:cs typeface="Times New Roman" panose="02020603050405020304" pitchFamily="18" charset="0"/>
              </a:rPr>
              <a:t>, 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也是关系</a:t>
            </a:r>
            <a:r>
              <a:rPr kumimoji="1" lang="en-US" altLang="zh-CN" sz="2400" kern="0" dirty="0">
                <a:cs typeface="Times New Roman" panose="02020603050405020304" pitchFamily="18" charset="0"/>
              </a:rPr>
              <a:t>, 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且由于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双射</a:t>
            </a:r>
            <a:r>
              <a:rPr kumimoji="1" lang="en-US" altLang="zh-CN" sz="2400" kern="0" dirty="0">
                <a:cs typeface="Times New Roman" panose="02020603050405020304" pitchFamily="18" charset="0"/>
              </a:rPr>
              <a:t>, 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kumimoji="1"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ran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dirty="0"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ran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zh-CN" sz="2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是函数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对于任意的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，假设有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成立，则由逆的定义有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根据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的单射性可得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，从而证明了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是函数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CDBF56E-9D9B-4E3A-B905-F36EC9A3997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5.2.2 </a:t>
            </a:r>
            <a:r>
              <a:rPr lang="zh-CN" altLang="en-US" dirty="0">
                <a:solidFill>
                  <a:schemeClr val="tx1"/>
                </a:solidFill>
              </a:rPr>
              <a:t>反函数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5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6198B58-4A32-4E3E-81C8-81CA46B6574F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3613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则有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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buNone/>
            </a:pP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	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是函数）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从而证明了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的单射性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，∵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是函数，∴ 存在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满射（因为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是满射）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对于双射函数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是它的反函数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CDBF56E-9D9B-4E3A-B905-F36EC9A3997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5.2.2 </a:t>
            </a:r>
            <a:r>
              <a:rPr lang="zh-CN" altLang="en-US" dirty="0">
                <a:solidFill>
                  <a:schemeClr val="tx1"/>
                </a:solidFill>
              </a:rPr>
              <a:t>反函数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1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D50DFE1-6D1B-4011-86B8-4724DE949862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1295398" y="1646238"/>
            <a:ext cx="9601199" cy="454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 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</a:p>
          <a:p>
            <a:pPr algn="l" eaLnBrk="1" hangingPunct="1">
              <a:lnSpc>
                <a:spcPct val="90000"/>
              </a:lnSpc>
            </a:pP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 </a:t>
            </a:r>
            <a:r>
              <a:rPr kumimoji="1"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存在反函数，求出它们的反函数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满射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，不存在反函数；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双射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，其反函数是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.   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BD9AD11-D514-4422-AC48-2981F6BD738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5.2.2 </a:t>
            </a:r>
            <a:r>
              <a:rPr lang="zh-CN" altLang="en-US" dirty="0">
                <a:solidFill>
                  <a:schemeClr val="tx1"/>
                </a:solidFill>
              </a:rPr>
              <a:t>反函数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41F4283-D566-4FFB-9C80-D772FF70EC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575312"/>
              </p:ext>
            </p:extLst>
          </p:nvPr>
        </p:nvGraphicFramePr>
        <p:xfrm>
          <a:off x="3814982" y="2003221"/>
          <a:ext cx="4562030" cy="102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r:id="rId4" imgW="2374900" imgH="533400" progId="Equation.DSMT4">
                  <p:embed/>
                </p:oleObj>
              </mc:Choice>
              <mc:Fallback>
                <p:oleObj r:id="rId4" imgW="2374900" imgH="5334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982" y="2003221"/>
                        <a:ext cx="4562030" cy="102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33C4A11-3484-41F5-9AB3-254A4FDDE0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575466"/>
              </p:ext>
            </p:extLst>
          </p:nvPr>
        </p:nvGraphicFramePr>
        <p:xfrm>
          <a:off x="2462698" y="3744932"/>
          <a:ext cx="7266600" cy="15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r:id="rId6" imgW="3492500" imgH="762000" progId="Equation.DSMT4">
                  <p:embed/>
                </p:oleObj>
              </mc:Choice>
              <mc:Fallback>
                <p:oleObj r:id="rId6" imgW="3492500" imgH="7620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698" y="3744932"/>
                        <a:ext cx="7266600" cy="158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81F7F5F-00D2-453B-BB27-E8EFEAD9A30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73229"/>
            <a:ext cx="9601199" cy="44546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关于反函数的定理</a:t>
            </a:r>
          </a:p>
          <a:p>
            <a:pPr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定理</a:t>
            </a:r>
            <a:r>
              <a:rPr lang="en-US" altLang="zh-CN" sz="2400" dirty="0">
                <a:cs typeface="Times New Roman" panose="02020603050405020304" pitchFamily="18" charset="0"/>
              </a:rPr>
              <a:t>5.5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是双射的，则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根据上述定理可知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也是双射的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由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定理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5.1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可知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，且它们都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恒等函数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对于双射函数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，根据上述定理有 </a:t>
            </a:r>
          </a:p>
          <a:p>
            <a:pPr algn="ctr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FE49F1-7925-4323-BC3D-238F49DADCA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5.2.2 </a:t>
            </a:r>
            <a:r>
              <a:rPr lang="zh-CN" altLang="en-US" dirty="0">
                <a:solidFill>
                  <a:schemeClr val="tx1"/>
                </a:solidFill>
              </a:rPr>
              <a:t>反函数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1694683"/>
            <a:ext cx="9601199" cy="4178300"/>
          </a:xfrm>
        </p:spPr>
        <p:txBody>
          <a:bodyPr>
            <a:normAutofit/>
          </a:bodyPr>
          <a:lstStyle/>
          <a:p>
            <a:pPr marL="227965" indent="0" algn="just">
              <a:lnSpc>
                <a:spcPct val="150000"/>
              </a:lnSpc>
              <a:buNone/>
            </a:pP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CN" sz="28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是两个函数，证明：</a:t>
            </a:r>
            <a:endParaRPr lang="en-US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965" indent="0" algn="just">
              <a:lnSpc>
                <a:spcPct val="150000"/>
              </a:lnSpc>
              <a:buNone/>
            </a:pP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8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∘ </a:t>
            </a:r>
            <a:r>
              <a:rPr lang="en-US" altLang="zh-CN" sz="28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是满射且 </a:t>
            </a:r>
            <a:r>
              <a:rPr lang="en-US" altLang="zh-CN" sz="28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是单射，则  </a:t>
            </a:r>
            <a:r>
              <a:rPr lang="en-US" altLang="zh-CN" sz="28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是满射；</a:t>
            </a:r>
          </a:p>
          <a:p>
            <a:pPr marL="227965" indent="0" algn="just">
              <a:lnSpc>
                <a:spcPct val="150000"/>
              </a:lnSpc>
              <a:buNone/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(2) 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8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∘ </a:t>
            </a:r>
            <a:r>
              <a:rPr lang="en-US" altLang="zh-CN" sz="28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是单射且 </a:t>
            </a:r>
            <a:r>
              <a:rPr lang="en-US" altLang="zh-CN" sz="28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是满射，则 </a:t>
            </a:r>
            <a:r>
              <a:rPr lang="en-US" altLang="zh-CN" sz="28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是单射 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965" indent="0" algn="just">
              <a:lnSpc>
                <a:spcPct val="150000"/>
              </a:lnSpc>
              <a:buNone/>
            </a:pPr>
            <a:endParaRPr lang="en-US" altLang="zh-CN" sz="2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4DDA6-0B9A-477D-B3FB-466045B5B4F1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152A98-1BDF-47C6-9096-CF8DAF4F6C4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研讨题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8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065EC72-EAFA-452F-B43B-066697993992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函数定义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为二元关系，若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都存在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唯一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∈ran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f 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成立，则称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为函数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对于函数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，如果有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f 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则记作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是函数 ？  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是函数 ？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f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是函数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1" y="5556749"/>
            <a:ext cx="346275" cy="34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37" y="5556749"/>
            <a:ext cx="347102" cy="34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740" y="5560794"/>
            <a:ext cx="346275" cy="3420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A49EB7D-B0C2-485E-960F-4D1B258A604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5.1.1 </a:t>
            </a:r>
            <a:r>
              <a:rPr lang="zh-CN" altLang="en-US" dirty="0">
                <a:solidFill>
                  <a:schemeClr val="tx1"/>
                </a:solidFill>
              </a:rPr>
              <a:t>函数的定义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065EC72-EAFA-452F-B43B-066697993992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295400" y="1772817"/>
            <a:ext cx="3862963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是函数？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algn="l" eaLnBrk="1" hangingPunct="1">
              <a:lnSpc>
                <a:spcPct val="120000"/>
              </a:lnSpc>
            </a:pP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y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是函数？</a:t>
            </a:r>
            <a:b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81" y="2753720"/>
            <a:ext cx="346275" cy="34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54" y="4518140"/>
            <a:ext cx="347102" cy="34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BDCAFF-CB08-4B3B-920D-D1416DD29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315" y="941439"/>
            <a:ext cx="2554333" cy="252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9A1C98-EB60-4A0A-9BAD-B5122B850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118" y="3500189"/>
            <a:ext cx="2521646" cy="255600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DCF1F00-51F4-4A26-84BD-DE02DFC6A5E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5.1.1 </a:t>
            </a:r>
            <a:r>
              <a:rPr lang="zh-CN" altLang="en-US" dirty="0">
                <a:solidFill>
                  <a:schemeClr val="tx1"/>
                </a:solidFill>
              </a:rPr>
              <a:t>函数的定义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8EF128F-1D65-4451-B7F9-31A0F17DE577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6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函数相等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5.2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为函数，则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如果两个函数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相等，一定满足下面两个条件：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证明时一般用此定义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1)/(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相等吗？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不相等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，因为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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29C795A-29A0-4249-8977-82EF5E5CBAE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5.1.1 </a:t>
            </a:r>
            <a:r>
              <a:rPr lang="zh-CN" altLang="en-US" dirty="0">
                <a:solidFill>
                  <a:schemeClr val="tx1"/>
                </a:solidFill>
              </a:rPr>
              <a:t>函数的定义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6CAAB41-15C5-4984-A89C-EF2E74946E6C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 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的函数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5.3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为集合，如果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为函数 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ran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的函数，记作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是从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的函数  ？ </a:t>
            </a:r>
            <a:endParaRPr lang="zh-CN" altLang="en-US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也是从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的函数  ？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794" y="5040762"/>
            <a:ext cx="346275" cy="34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254" y="5599822"/>
            <a:ext cx="346275" cy="34200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B327D589-31E2-4C4E-8A4D-02DB3FF0630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5.1.1 </a:t>
            </a:r>
            <a:r>
              <a:rPr lang="zh-CN" altLang="en-US" dirty="0">
                <a:solidFill>
                  <a:schemeClr val="tx1"/>
                </a:solidFill>
              </a:rPr>
              <a:t>函数的定义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C152B6-5E80-4143-BADC-91680CE18FB0}"/>
              </a:ext>
            </a:extLst>
          </p:cNvPr>
          <p:cNvSpPr txBox="1"/>
          <p:nvPr/>
        </p:nvSpPr>
        <p:spPr>
          <a:xfrm>
            <a:off x="6523630" y="2225060"/>
            <a:ext cx="4372970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定义中条件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意味着，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中的每个点都有值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而在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69441CE-411D-4006-9EA0-8D07758D1DA8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295399" y="1642162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 </a:t>
            </a: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5.4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的函数的集合记作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，读作“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符号化表示为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计数：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0,  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=      .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    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    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13543" y="4394868"/>
            <a:ext cx="486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86150" y="4944061"/>
            <a:ext cx="809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}.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67745" y="5504082"/>
            <a:ext cx="437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BA68751-E6FB-45D0-B829-D86D08AD052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5.1.1 </a:t>
            </a:r>
            <a:r>
              <a:rPr lang="zh-CN" altLang="en-US" dirty="0">
                <a:solidFill>
                  <a:schemeClr val="tx1"/>
                </a:solidFill>
              </a:rPr>
              <a:t>函数的定义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956ED0A-E5BD-4038-B2CF-DE3542F3EB81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5399" y="1648324"/>
            <a:ext cx="9601199" cy="324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3}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f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f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	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f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841A53C-5260-4832-B39E-41714BB7558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5.1.1 </a:t>
            </a:r>
            <a:r>
              <a:rPr lang="zh-CN" altLang="en-US" dirty="0">
                <a:solidFill>
                  <a:schemeClr val="tx1"/>
                </a:solidFill>
              </a:rPr>
              <a:t>函数的定义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5683</TotalTime>
  <Words>4911</Words>
  <Application>Microsoft Office PowerPoint</Application>
  <PresentationFormat>宽屏</PresentationFormat>
  <Paragraphs>433</Paragraphs>
  <Slides>39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华文行楷</vt:lpstr>
      <vt:lpstr>宋体</vt:lpstr>
      <vt:lpstr>微软雅黑</vt:lpstr>
      <vt:lpstr>幼圆</vt:lpstr>
      <vt:lpstr>Arial</vt:lpstr>
      <vt:lpstr>Cambria Math</vt:lpstr>
      <vt:lpstr>Symbol</vt:lpstr>
      <vt:lpstr>Times New Roman</vt:lpstr>
      <vt:lpstr>菱形网格 16x9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/>
  <cp:lastModifiedBy>封卫兵</cp:lastModifiedBy>
  <cp:revision>209</cp:revision>
  <dcterms:created xsi:type="dcterms:W3CDTF">2021-04-22T13:50:06Z</dcterms:created>
  <dcterms:modified xsi:type="dcterms:W3CDTF">2021-09-25T00:53:37Z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