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3" r:id="rId5"/>
    <p:sldId id="264" r:id="rId6"/>
    <p:sldId id="265" r:id="rId7"/>
    <p:sldId id="334" r:id="rId8"/>
    <p:sldId id="267" r:id="rId9"/>
    <p:sldId id="268" r:id="rId10"/>
    <p:sldId id="324" r:id="rId11"/>
    <p:sldId id="325" r:id="rId12"/>
    <p:sldId id="269" r:id="rId13"/>
    <p:sldId id="270" r:id="rId14"/>
    <p:sldId id="271" r:id="rId15"/>
    <p:sldId id="272" r:id="rId16"/>
    <p:sldId id="335" r:id="rId17"/>
    <p:sldId id="273" r:id="rId18"/>
    <p:sldId id="274" r:id="rId19"/>
    <p:sldId id="275" r:id="rId20"/>
    <p:sldId id="276" r:id="rId21"/>
    <p:sldId id="331" r:id="rId22"/>
    <p:sldId id="277" r:id="rId23"/>
    <p:sldId id="332" r:id="rId24"/>
    <p:sldId id="333" r:id="rId25"/>
    <p:sldId id="278" r:id="rId26"/>
    <p:sldId id="336" r:id="rId27"/>
    <p:sldId id="279" r:id="rId28"/>
    <p:sldId id="280" r:id="rId29"/>
    <p:sldId id="326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27" r:id="rId38"/>
    <p:sldId id="337" r:id="rId39"/>
    <p:sldId id="328" r:id="rId4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2021年9月19日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写，画图（后面要用图）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1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定义域：有序对中的第一元素；值域：有序对中的第二元素</a:t>
            </a:r>
            <a:endParaRPr lang="en-US" altLang="zh-CN" dirty="0"/>
          </a:p>
          <a:p>
            <a:r>
              <a:rPr lang="zh-CN" altLang="en-US"/>
              <a:t>写定义后面用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68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52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83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9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362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85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练习“同理可证”，见讲义</a:t>
            </a:r>
            <a:r>
              <a:rPr lang="en-US" altLang="zh-CN" dirty="0"/>
              <a:t>7/26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5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写矩阵，下页用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5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笛卡尔积也是集合的一种运算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P(A): A</a:t>
                </a:r>
                <a:r>
                  <a:rPr lang="zh-CN" altLang="en-US" dirty="0" smtClean="0"/>
                  <a:t>的幂集，为集合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的所有子集组成的集合，即</a:t>
                </a:r>
                <a:r>
                  <a:rPr lang="en-US" altLang="zh-CN" dirty="0" smtClean="0"/>
                  <a:t>P(A)={</a:t>
                </a:r>
                <a:r>
                  <a:rPr lang="en-US" altLang="zh-CN" dirty="0" err="1" smtClean="0"/>
                  <a:t>x|x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 err="1" smtClean="0"/>
                  <a:t>A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|P(A)|=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𝐶_𝑛^0+𝐶_𝑛^1+…𝐶_𝑛^𝑛=2^𝑛,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A={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P(A)={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{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en-US" altLang="zh-CN" dirty="0" smtClean="0"/>
                  <a:t>}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128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写矩阵，</a:t>
            </a:r>
            <a:r>
              <a:rPr lang="en-US" altLang="zh-CN" dirty="0"/>
              <a:t>IA</a:t>
            </a:r>
            <a:r>
              <a:rPr lang="zh-CN" altLang="en-US" dirty="0"/>
              <a:t>的关系矩阵是单位矩阵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84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写求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, R</a:t>
            </a:r>
            <a:r>
              <a:rPr lang="en-US" altLang="zh-CN" baseline="30000" dirty="0"/>
              <a:t>3</a:t>
            </a:r>
            <a:r>
              <a:rPr lang="zh-CN" altLang="en-US" dirty="0"/>
              <a:t>，见讲义</a:t>
            </a:r>
            <a:r>
              <a:rPr lang="en-US" altLang="zh-CN" dirty="0"/>
              <a:t>9/26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72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924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zh-CN" altLang="en-US" dirty="0"/>
              <a:t>之差的余数，见讲义</a:t>
            </a:r>
            <a:r>
              <a:rPr lang="en-US" altLang="zh-CN" dirty="0"/>
              <a:t>11/26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87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90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(1)N</a:t>
            </a:r>
            <a:r>
              <a:rPr lang="zh-CN" altLang="en-US" dirty="0"/>
              <a:t>上的关系；</a:t>
            </a:r>
            <a:r>
              <a:rPr lang="en-US" altLang="zh-CN" dirty="0"/>
              <a:t>(2)R</a:t>
            </a:r>
            <a:r>
              <a:rPr lang="zh-CN" altLang="en-US" dirty="0"/>
              <a:t>上的关系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6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二元关系中最重要的关系是从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的关系与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上的关系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；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2^9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＝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512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15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67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8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1647-2437-47D5-8F09-5A8F451CDE8F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89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134EA-70AF-40E7-A598-3BA2B439D4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25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7D88B-09AC-4DAC-91AA-BEAD55776E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3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4</a:t>
            </a:r>
            <a:r>
              <a:rPr lang="zh-CN" altLang="en-US" sz="6000" dirty="0"/>
              <a:t>章  关系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12EDE08-1A69-4D27-B937-42BBD3FF6CBB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28800"/>
            <a:ext cx="9601199" cy="443080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代表实数集合，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是直角坐标平面上点的横、纵坐标之间的关系，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中的所有的点恰好构成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二元关系可以推广到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元关系，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元关系中的元素是有序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3753" y="2092829"/>
            <a:ext cx="63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kern="0" dirty="0">
                <a:latin typeface="Times New Roman"/>
                <a:ea typeface="宋体"/>
              </a:rPr>
              <a:t>{&lt;0,0&gt;, &lt;0,1&gt;, &lt;0,2&gt;, &lt;1,0&gt;, &lt;1,1&gt;, &lt;2,0&gt;}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28248" y="2077255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latin typeface="Times New Roman"/>
                <a:ea typeface="宋体"/>
                <a:sym typeface="Symbol" panose="05050102010706020507" pitchFamily="18" charset="2"/>
              </a:rPr>
              <a:t>  N×N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45590" y="3801022"/>
            <a:ext cx="2969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坐标平面上的单位圆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8711" y="5533009"/>
            <a:ext cx="420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空间直角坐标系中的一个平面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7233" y="4394702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latin typeface="Times New Roman"/>
                <a:ea typeface="宋体"/>
                <a:sym typeface="Symbol" panose="05050102010706020507" pitchFamily="18" charset="2"/>
              </a:rPr>
              <a:t>R×R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FF626B3-B3EC-46E4-A230-A64026A911E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二元关系的定义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88EA5FD-B229-48ED-A3AB-B41AEA3ED820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1996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2990728"/>
              </p:ext>
            </p:extLst>
          </p:nvPr>
        </p:nvGraphicFramePr>
        <p:xfrm>
          <a:off x="2496342" y="2230013"/>
          <a:ext cx="7199313" cy="2808287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员工号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    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王晓云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李鹏宇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    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8" name="Text Box 41"/>
          <p:cNvSpPr txBox="1">
            <a:spLocks noChangeArrowheads="1"/>
          </p:cNvSpPr>
          <p:nvPr/>
        </p:nvSpPr>
        <p:spPr bwMode="auto">
          <a:xfrm>
            <a:off x="1295400" y="1663547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元关系的实例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数据库实体模型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&lt;301,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50,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1600&gt;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&lt;302,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王晓云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43,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1250&gt;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50E907C-7E02-4E1A-B1FF-39047B7FE43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二元关系的定义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522E860-312E-487E-BABE-4867531CDF51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Text Box 2"/>
          <p:cNvSpPr txBox="1">
            <a:spLocks noChangeArrowheads="1"/>
          </p:cNvSpPr>
          <p:nvPr/>
        </p:nvSpPr>
        <p:spPr bwMode="auto">
          <a:xfrm>
            <a:off x="1295399" y="1628776"/>
            <a:ext cx="9601199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任何子集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所定义的二元关系叫做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的二元关系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时则叫做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{0,1}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{1,2,3}, </a:t>
            </a:r>
          </a:p>
          <a:p>
            <a:pPr algn="ctr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{&lt;0,2&gt;}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={&lt;0,1&gt;}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的子集有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个，所以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个不同的二元关系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上有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不同的二元关系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上有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个不同的二元关系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4290469" y="4138807"/>
            <a:ext cx="2268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09781" y="4138806"/>
            <a:ext cx="1200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5114" y="4698270"/>
            <a:ext cx="58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zh-CN" altLang="en-US" sz="2400" i="1" baseline="30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72921" y="5159935"/>
                <a:ext cx="732508" cy="525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921" y="5159935"/>
                <a:ext cx="732508" cy="525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353418" y="5725394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512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EDC26BC-62AA-402C-93A0-21C8C505269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二元关系的定义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08B493-8FA4-41B3-8E63-82947F955CCB}"/>
              </a:ext>
            </a:extLst>
          </p:cNvPr>
          <p:cNvSpPr/>
          <p:nvPr/>
        </p:nvSpPr>
        <p:spPr>
          <a:xfrm>
            <a:off x="4057393" y="5223478"/>
            <a:ext cx="58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zh-CN" altLang="en-US" sz="2400" i="1" baseline="30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5980B8A-5DDD-4242-B1BE-EEF78F48CF25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95400" y="1714474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上的重要关系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为任意集合，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空关系：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全域关系：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恒等关系：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{1,2}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,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1671" y="4982267"/>
            <a:ext cx="4326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{&lt;1,1&gt;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&lt;1,2&gt;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&lt;2,1&gt;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&lt;2,2&gt;}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1671" y="5532045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{&lt;1,1&gt;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&lt;2,2&gt;}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7956902-38C9-4B6F-92C4-FD4A50BF20B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二元关系的定义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957BB9A-C235-4010-854A-E99A317BEA2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上的重要关系（续）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小于等于关系：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为实数；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整除关系：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整数集；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包含关系：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是集合族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类似的还可以定义大于等于关系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真包含关系等等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{1,2,3}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D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.</a:t>
            </a:r>
          </a:p>
        </p:txBody>
      </p:sp>
      <p:sp>
        <p:nvSpPr>
          <p:cNvPr id="2" name="矩形 1"/>
          <p:cNvSpPr/>
          <p:nvPr/>
        </p:nvSpPr>
        <p:spPr>
          <a:xfrm>
            <a:off x="2456598" y="4939985"/>
            <a:ext cx="680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{&lt;1,1&gt;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&lt;1,2&gt;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&lt;1,3&gt;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&lt;2,2&gt;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&lt;2,3&gt;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&lt;3,3&gt;}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9472" y="5455743"/>
            <a:ext cx="5842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{&lt;1,1&gt;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&lt;1,2&gt;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&lt;1,3&gt;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&lt;2,2&gt;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&lt;3,3&gt;}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11C1C97-42A1-4CDB-88CD-A59B5F18754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二元关系的定义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E0F989C-3BA0-4A9C-80E2-9452BB8C63CC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95400" y="1654176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关系的表示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关系的集合表达式：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即有序对的集合定义；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，可用于关系的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关系矩阵 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定义布尔矩阵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[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] 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，可用于关系的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700D660-2A1D-4131-BF59-06C77E7AC14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关系的表示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E0F989C-3BA0-4A9C-80E2-9452BB8C63CC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95400" y="1654176"/>
            <a:ext cx="9601199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关系的表示（续）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上的关系，定义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的关系图是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为顶点集，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为边集，如果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在图中就画一条从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的有向边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，直观、形象，可用于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展示关系的性质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700D660-2A1D-4131-BF59-06C77E7AC14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关系的表示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43D032E-68D5-4B51-B812-660761D72125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11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的关系矩阵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和关系图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如下：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742000"/>
              </p:ext>
            </p:extLst>
          </p:nvPr>
        </p:nvGraphicFramePr>
        <p:xfrm>
          <a:off x="3143250" y="3213100"/>
          <a:ext cx="20415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4" imgW="838080" imgH="863280" progId="Equation.3">
                  <p:embed/>
                </p:oleObj>
              </mc:Choice>
              <mc:Fallback>
                <p:oleObj name="公式" r:id="rId4" imgW="838080" imgH="863280" progId="Equation.3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213100"/>
                        <a:ext cx="204152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8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7" t="-3415" r="41394" b="20084"/>
          <a:stretch>
            <a:fillRect/>
          </a:stretch>
        </p:blipFill>
        <p:spPr bwMode="auto">
          <a:xfrm>
            <a:off x="6170614" y="3140075"/>
            <a:ext cx="2502223" cy="20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86447FD9-CC6B-4D9E-AA84-1589B8FF3A4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关系的表示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66A2F51-CCCA-4C56-AB3A-A48682759AFA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2060575"/>
            <a:ext cx="9601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4.2.1 </a:t>
            </a:r>
            <a:r>
              <a:rPr lang="zh-CN" altLang="en-US" sz="2400" dirty="0"/>
              <a:t>关系的基本运算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定义域、值域、域、逆、合成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基本运算的性质</a:t>
            </a:r>
          </a:p>
          <a:p>
            <a:pPr eaLnBrk="1" hangingPunct="1"/>
            <a:r>
              <a:rPr lang="en-US" altLang="zh-CN" sz="2400" dirty="0"/>
              <a:t>4.2.2 </a:t>
            </a:r>
            <a:r>
              <a:rPr lang="zh-CN" altLang="en-US" sz="2400" dirty="0"/>
              <a:t>关系的幂运算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幂运算的定义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幂运算的方法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/>
              <a:t>幂运算的性质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00DC441-1CF1-4A93-8624-F80C2EE231A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  </a:t>
            </a:r>
            <a:r>
              <a:rPr lang="zh-CN" altLang="en-US" dirty="0">
                <a:solidFill>
                  <a:schemeClr val="tx1"/>
                </a:solidFill>
              </a:rPr>
              <a:t>关系的运算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6A3AD7C-7481-48C0-855F-342F8EA21C7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8148843" y="5438279"/>
            <a:ext cx="2975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}}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864424" y="5438281"/>
            <a:ext cx="156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5488717" y="5438279"/>
            <a:ext cx="1677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5400" y="1646238"/>
            <a:ext cx="960120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关系的基本运算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关系作为有序对的集合，集合的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交、并、补、幂集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等运算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均可用于关系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4.10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定义域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值域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分别如下：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ran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ran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}&gt;}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ran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6E56C15-42B4-4795-958C-E27DBCBEF1B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10" grpId="0"/>
      <p:bldP spid="303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29EDDD4-9E57-471A-BC57-DDB3C0D682C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</a:rPr>
              <a:t>4</a:t>
            </a:r>
            <a:r>
              <a:rPr lang="zh-CN" altLang="en-US" sz="4800" dirty="0">
                <a:solidFill>
                  <a:schemeClr val="tx1"/>
                </a:solidFill>
              </a:rPr>
              <a:t>章 关系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b="1" dirty="0"/>
              <a:t>4.1 </a:t>
            </a:r>
            <a:r>
              <a:rPr lang="zh-CN" altLang="en-US" sz="2400" b="1" dirty="0"/>
              <a:t>关系的定义及其表示</a:t>
            </a:r>
          </a:p>
          <a:p>
            <a:r>
              <a:rPr lang="en-US" altLang="zh-CN" sz="2400" b="1" dirty="0"/>
              <a:t>4.2 </a:t>
            </a:r>
            <a:r>
              <a:rPr lang="zh-CN" altLang="en-US" sz="2400" b="1" dirty="0"/>
              <a:t>关系的运算</a:t>
            </a:r>
          </a:p>
          <a:p>
            <a:pPr eaLnBrk="1" hangingPunct="1"/>
            <a:r>
              <a:rPr lang="en-US" altLang="zh-CN" sz="2400" b="1" dirty="0"/>
              <a:t>4.3 </a:t>
            </a:r>
            <a:r>
              <a:rPr lang="zh-CN" altLang="en-US" sz="2400" b="1" dirty="0"/>
              <a:t>关系的性质</a:t>
            </a:r>
          </a:p>
          <a:p>
            <a:pPr eaLnBrk="1" hangingPunct="1"/>
            <a:r>
              <a:rPr lang="en-US" altLang="zh-CN" sz="2400" b="1" dirty="0"/>
              <a:t>4.4 </a:t>
            </a:r>
            <a:r>
              <a:rPr lang="zh-CN" altLang="en-US" sz="2400" b="1" dirty="0"/>
              <a:t>等价关系与偏序关系</a:t>
            </a:r>
            <a:endParaRPr lang="en-US" altLang="zh-CN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5E1552D-6DCA-460D-90C7-CFFB43792FE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Text Box 3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199" cy="4588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关系的基本运算（续）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4.11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{&lt;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| &lt;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4.12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合成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∘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{&lt;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|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}.</a:t>
                </a:r>
              </a:p>
              <a:p>
                <a:pPr lvl="0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）逆运算在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关系矩阵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中的表现：逆关系矩阵是原矩阵的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转置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1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）逆运算在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关系图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中的表现：所有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有向边反向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）合成运算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不满足交换律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53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199" cy="4588372"/>
              </a:xfrm>
              <a:prstGeom prst="rect">
                <a:avLst/>
              </a:prstGeom>
              <a:blipFill>
                <a:blip r:embed="rId3"/>
                <a:stretch>
                  <a:fillRect l="-1017" t="-1859" b="-6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DE58FBD5-F841-47CA-8A37-38019DFAF6D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5E1552D-6DCA-460D-90C7-CFFB43792FE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295400" y="1613097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&lt;1,3&gt;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3&gt;} 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求关系合成的方法：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集合方法：直接在集合中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2925779" y="4366914"/>
            <a:ext cx="554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3&gt; } </a:t>
            </a: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2680115" y="2723325"/>
            <a:ext cx="597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2&gt;}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925779" y="4932061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3&gt;}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7B6BB66-66A4-4FCC-ADF5-10D5BB9EB7D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32785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/>
      <p:bldP spid="304134" grpId="0"/>
      <p:bldP spid="3041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D481A27-0CF7-478A-B6BA-F55BAABBE47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67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求关系合成的方法（续）：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图示方法：利用图示（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不是关系图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）方法求合成，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3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3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3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3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3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={&lt;1,3&gt;, &lt;2,2&gt;, &lt;2,3&gt;}             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（找从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={&lt;1,2&gt;, &lt;1,4&gt;, &lt;3,2&gt;, &lt;3,3&gt;}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（找从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557" name="Picture 6" descr="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1" t="-6186" r="-3120" b="-9720"/>
          <a:stretch>
            <a:fillRect/>
          </a:stretch>
        </p:blipFill>
        <p:spPr bwMode="auto">
          <a:xfrm>
            <a:off x="2820194" y="2505392"/>
            <a:ext cx="6551612" cy="2828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5F63221-E485-4356-882E-CE3BADF7719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D481A27-0CF7-478A-B6BA-F55BAABBE47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1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求关系合成的方法（续）：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关系矩阵方法：利用关系矩阵的乘积求合成，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	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l"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ran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∪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4}</a:t>
            </a:r>
          </a:p>
          <a:p>
            <a:pPr lvl="0" algn="l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的关系，即相当于关系矩阵上在多出来的列上加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的关系，即相当于关系矩阵上加几行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矩阵相乘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DB230B4-E32C-49E9-9D5E-EE892029E59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226983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D481A27-0CF7-478A-B6BA-F55BAABBE47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200" cy="4230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求关系合成的方法（续）： 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2}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={1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3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4}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ran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3}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zh-C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zh-C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∘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∘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={&lt;1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3&gt;}.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求：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S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∘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200" cy="4230261"/>
              </a:xfrm>
              <a:prstGeom prst="rect">
                <a:avLst/>
              </a:prstGeom>
              <a:blipFill>
                <a:blip r:embed="rId3"/>
                <a:stretch>
                  <a:fillRect l="-1016" t="-2017" b="-23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F4269E52-BCE2-4A9E-9E85-3C004E144B7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236988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4478BBF-DAA3-4E5F-AE87-5C78B485B67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基本运算的性质 </a:t>
            </a:r>
          </a:p>
          <a:p>
            <a:pPr algn="l"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是任意的关系，则</a:t>
            </a:r>
          </a:p>
          <a:p>
            <a:pPr algn="l"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l"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2)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由逆的定义有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FABD35B-6D6E-4A54-BEFE-DCB78CA388D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4478BBF-DAA3-4E5F-AE87-5C78B485B67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基本运算的性质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是任意的关系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2)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由逆的定义有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FABD35B-6D6E-4A54-BEFE-DCB78CA388D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29C419-AD29-489F-85DE-DED798880E7D}"/>
              </a:ext>
            </a:extLst>
          </p:cNvPr>
          <p:cNvSpPr txBox="1"/>
          <p:nvPr/>
        </p:nvSpPr>
        <p:spPr>
          <a:xfrm>
            <a:off x="6374674" y="3899162"/>
            <a:ext cx="5105016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 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∈ran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所以有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ran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同理可证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7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FF03588-5C77-4D4D-B7A5-6A89C9E05563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95399" y="1649414"/>
            <a:ext cx="9601199" cy="450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基本运算的性质（续） </a:t>
            </a:r>
          </a:p>
          <a:p>
            <a:pPr algn="l"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是任意的关系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</a:p>
          <a:p>
            <a:pPr algn="l"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		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		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		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	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	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	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algn="l"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E0FCCAC-6966-4463-AFAD-07EC7C4D64B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D2FDA56-B7EE-4966-AEC2-B1B678CA530F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95400" y="1854201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基本运算的性质（续）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要证明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	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	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	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493395E-CE30-4BFC-AE6E-FFB47E8FE20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49B9EE0-02FF-441B-9ECE-C0BDE1B8C215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84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基本运算的性质（续）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定理</a:t>
            </a:r>
            <a:r>
              <a:rPr lang="fr-FR" altLang="zh-CN" sz="2400" b="1" dirty="0"/>
              <a:t>4.3  </a:t>
            </a:r>
            <a:r>
              <a:rPr lang="zh-CN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.</a:t>
            </a:r>
          </a:p>
          <a:p>
            <a:pPr>
              <a:buNone/>
            </a:pPr>
            <a:r>
              <a:rPr lang="zh-CN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kumimoji="1" lang="fr-FR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fr-FR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fr-FR" altLang="zh-CN" sz="2400" kern="0" dirty="0">
                <a:cs typeface="Times New Roman" panose="02020603050405020304" pitchFamily="18" charset="0"/>
              </a:rPr>
              <a:t>,</a:t>
            </a:r>
            <a:r>
              <a:rPr kumimoji="1" lang="fr-FR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fr-FR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fr-FR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fr-FR" altLang="zh-CN" sz="2400" kern="0" dirty="0">
                <a:cs typeface="Times New Roman" panose="02020603050405020304" pitchFamily="18" charset="0"/>
              </a:rPr>
              <a:t>,</a:t>
            </a:r>
            <a:r>
              <a:rPr kumimoji="1" lang="fr-FR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fr-FR" altLang="zh-CN" sz="2400" kern="0" dirty="0">
                <a:cs typeface="Times New Roman" panose="02020603050405020304" pitchFamily="18" charset="0"/>
              </a:rPr>
              <a:t>,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fr-FR" altLang="zh-CN" sz="2400" kern="0" dirty="0">
                <a:cs typeface="Times New Roman" panose="02020603050405020304" pitchFamily="18" charset="0"/>
              </a:rPr>
              <a:t>,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fr-FR" altLang="zh-CN" sz="2400" kern="0" dirty="0">
                <a:cs typeface="Times New Roman" panose="02020603050405020304" pitchFamily="18" charset="0"/>
              </a:rPr>
              <a:t>,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		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		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从而有    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.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13AD647-7026-4FF5-A3E9-80509ACDB68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4.2.1  </a:t>
            </a:r>
            <a:r>
              <a:rPr lang="zh-CN" altLang="en-US" dirty="0">
                <a:solidFill>
                  <a:schemeClr val="tx1"/>
                </a:solidFill>
              </a:rPr>
              <a:t>关系的基本运算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CE72D1B-6300-4819-AA62-FB53DA77931A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4.1 </a:t>
            </a:r>
            <a:r>
              <a:rPr lang="zh-CN" altLang="en-US" dirty="0">
                <a:solidFill>
                  <a:schemeClr val="tx1"/>
                </a:solidFill>
              </a:rPr>
              <a:t>关系的定义及其表示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b="1" dirty="0"/>
              <a:t>4.1.1 </a:t>
            </a:r>
            <a:r>
              <a:rPr lang="zh-CN" altLang="en-US" sz="2400" b="1" dirty="0"/>
              <a:t>有序对与笛卡儿积</a:t>
            </a:r>
          </a:p>
          <a:p>
            <a:pPr eaLnBrk="1" hangingPunct="1"/>
            <a:r>
              <a:rPr lang="en-US" altLang="zh-CN" sz="2400" b="1" dirty="0"/>
              <a:t>4.1.2 </a:t>
            </a:r>
            <a:r>
              <a:rPr lang="zh-CN" altLang="en-US" sz="2400" b="1" dirty="0"/>
              <a:t>二元关系的定义</a:t>
            </a:r>
          </a:p>
          <a:p>
            <a:pPr eaLnBrk="1" hangingPunct="1"/>
            <a:r>
              <a:rPr lang="en-US" altLang="zh-CN" sz="2400" b="1" dirty="0"/>
              <a:t>4.1.3 </a:t>
            </a:r>
            <a:r>
              <a:rPr lang="zh-CN" altLang="en-US" sz="2400" b="1" dirty="0"/>
              <a:t>二元关系的表示</a:t>
            </a:r>
            <a:endParaRPr lang="en-US" altLang="zh-CN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90B7503-06B1-4FA6-B907-93A6B4515C86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上关系的幂运算定义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4.13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为自然数，则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次幂是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也是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上的任何关系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spc="-1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spc="-1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C8E313-423C-423B-BAC7-EC07E44DF7C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7CB15FB-00D4-4343-B556-338643D52E5A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3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幂运算的计算方法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集合表示：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矩阵表示：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关系矩阵的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，其中相加采用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的各次幂，分别用矩阵和关系图表示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的关系矩阵分别为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25637"/>
              </p:ext>
            </p:extLst>
          </p:nvPr>
        </p:nvGraphicFramePr>
        <p:xfrm>
          <a:off x="2325733" y="4864544"/>
          <a:ext cx="17383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公式" r:id="rId4" imgW="1130040" imgH="863280" progId="Equation.3">
                  <p:embed/>
                </p:oleObj>
              </mc:Choice>
              <mc:Fallback>
                <p:oleObj name="公式" r:id="rId4" imgW="1130040" imgH="86328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733" y="4864544"/>
                        <a:ext cx="1738313" cy="132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04206"/>
              </p:ext>
            </p:extLst>
          </p:nvPr>
        </p:nvGraphicFramePr>
        <p:xfrm>
          <a:off x="4444434" y="4862913"/>
          <a:ext cx="4585302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6" imgW="2971800" imgH="863280" progId="Equation.3">
                  <p:embed/>
                </p:oleObj>
              </mc:Choice>
              <mc:Fallback>
                <p:oleObj name="公式" r:id="rId6" imgW="2971800" imgH="86328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434" y="4862913"/>
                        <a:ext cx="4585302" cy="13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4991623B-F649-4F39-A7F1-0616D418782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76A5662-5C76-4ADA-B1E7-4B98E5541C7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幂运算的计算方法（续）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的矩阵是：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因此可以得到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…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的关系矩阵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1524001" y="28823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309801"/>
              </p:ext>
            </p:extLst>
          </p:nvPr>
        </p:nvGraphicFramePr>
        <p:xfrm>
          <a:off x="3520778" y="2635958"/>
          <a:ext cx="3840079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公式" r:id="rId4" imgW="2501640" imgH="863280" progId="Equation.3">
                  <p:embed/>
                </p:oleObj>
              </mc:Choice>
              <mc:Fallback>
                <p:oleObj name="公式" r:id="rId4" imgW="2501640" imgH="86328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778" y="2635958"/>
                        <a:ext cx="3840079" cy="13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53218"/>
              </p:ext>
            </p:extLst>
          </p:nvPr>
        </p:nvGraphicFramePr>
        <p:xfrm>
          <a:off x="8963507" y="4545762"/>
          <a:ext cx="1824563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公式" r:id="rId6" imgW="1193760" imgH="863280" progId="Equation.3">
                  <p:embed/>
                </p:oleObj>
              </mc:Choice>
              <mc:Fallback>
                <p:oleObj name="公式" r:id="rId6" imgW="1193760" imgH="86328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507" y="4545762"/>
                        <a:ext cx="1824563" cy="13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32C4FE40-3D27-4710-83E3-FEAF8BEEF31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4857247-A374-41AA-8B13-3CB2989F83CC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369911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幂运算的计算方法（续）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就是在关系图中从每个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顶点出发走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步能够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到达的所有顶点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，上例中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的关系图如下图所示：</a:t>
            </a:r>
          </a:p>
        </p:txBody>
      </p:sp>
      <p:pic>
        <p:nvPicPr>
          <p:cNvPr id="29701" name="Picture 6" descr="7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66" y="3291575"/>
            <a:ext cx="6678068" cy="28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F9E12F7-E610-41ED-A476-425142600BC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42B4329-0C6B-4018-9D7A-317FC0BB7A2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Text Box 3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199" cy="4565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幂运算的性质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4.4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元集，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上的关系，则存在自然数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使得 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证明：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上的关系，由于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的子集有</a:t>
                </a:r>
                <a:r>
                  <a:rPr lang="zh-CN" altLang="en-US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个，每个子集可定义一个二元关系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上的不同关系只有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个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当列出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的各次幂</a:t>
                </a:r>
                <a:endPara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……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必存在自然数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，使得  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400"/>
                  </a:spcBef>
                </a:pP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这表明，有限集合上的关系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只有</a:t>
                </a:r>
                <a:r>
                  <a:rPr lang="zh-CN" altLang="zh-CN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有限多个不同的幂</a:t>
                </a:r>
                <a:r>
                  <a:rPr lang="en-US" altLang="zh-CN" sz="2400" kern="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199" cy="4565802"/>
              </a:xfrm>
              <a:prstGeom prst="rect">
                <a:avLst/>
              </a:prstGeom>
              <a:blipFill>
                <a:blip r:embed="rId3"/>
                <a:stretch>
                  <a:fillRect l="-1017" t="-1869" b="-2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40304" y="3595689"/>
                <a:ext cx="732508" cy="525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04" y="3595689"/>
                <a:ext cx="732508" cy="525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9FD1097F-3EFE-4DA4-9F31-EC5ABDF1308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91ABDD3-B1BE-4716-B223-51D5793EA6D7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199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幂运算的性质（续）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i="1" baseline="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2)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baseline="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用归纳法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endParaRPr lang="en-US" altLang="zh-CN" sz="2400" baseline="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假设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                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所以对一切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en-US" sz="2400" b="1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2361" y="433548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dirty="0"/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91634" y="4335488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21296" y="4342164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+ 0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0068" y="5248808"/>
            <a:ext cx="190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dirty="0"/>
              <a:t>∘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dirty="0"/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83388" y="5248807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dirty="0"/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88387" y="5248806"/>
            <a:ext cx="227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AA6B9C8-2716-47F0-B31A-325B439CCE7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13E449D-D7D6-49B9-B5A0-D49B036754FA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幂运算的性质（续）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对于任意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用归纳法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假设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所以对一切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2822753" y="331746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07749" y="3317463"/>
            <a:ext cx="795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3026" y="3317462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×0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48652" y="4383909"/>
            <a:ext cx="1620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dirty="0"/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42747" y="4383909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5999" y="4383909"/>
            <a:ext cx="1186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61915" y="4389888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+1)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DA10446A-72DD-4C2D-8F2E-FD177248E01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31CB600-3FF4-473D-B494-9AC3FDA201E4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00808"/>
            <a:ext cx="9601199" cy="4392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幂运算的性质（续）</a:t>
            </a:r>
          </a:p>
          <a:p>
            <a:pPr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4.6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上的关系，若存在自然数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	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	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，则对于任意的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这种情况下，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的所有次幂形成一种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拟周期的结构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D660C0DB-8F5D-456D-803E-798EA0F1CBB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31CB600-3FF4-473D-B494-9AC3FDA201E4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38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00808"/>
            <a:ext cx="9601199" cy="43926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幂运算的性质（续）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1)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进行归纳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由归纳法命题得证；</a:t>
            </a:r>
          </a:p>
        </p:txBody>
      </p:sp>
      <p:sp>
        <p:nvSpPr>
          <p:cNvPr id="2" name="矩形 1"/>
          <p:cNvSpPr/>
          <p:nvPr/>
        </p:nvSpPr>
        <p:spPr>
          <a:xfrm>
            <a:off x="2988876" y="2899961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lang="en-US" altLang="zh-CN" sz="2400" kern="0" dirty="0">
                <a:latin typeface="Times New Roman"/>
                <a:ea typeface="宋体"/>
              </a:rPr>
              <a:t>∘ </a:t>
            </a:r>
            <a:r>
              <a:rPr kumimoji="1" lang="en-US" altLang="zh-CN" sz="2400" i="1" kern="0" dirty="0" err="1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k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36766" y="2901684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t </a:t>
            </a:r>
            <a:r>
              <a:rPr lang="en-US" altLang="zh-CN" sz="2400" kern="0" dirty="0">
                <a:latin typeface="Times New Roman"/>
                <a:ea typeface="宋体"/>
              </a:rPr>
              <a:t>∘ </a:t>
            </a:r>
            <a:r>
              <a:rPr kumimoji="1" lang="en-US" altLang="zh-CN" sz="2400" i="1" kern="0" dirty="0" err="1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58973" y="2901684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t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k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0467" y="3552864"/>
            <a:ext cx="165141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，成立</a:t>
            </a:r>
            <a:endParaRPr kumimoji="1" lang="en-US" altLang="zh-CN" sz="2400" kern="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0981" y="4741030"/>
            <a:ext cx="146065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kp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p</a:t>
            </a:r>
          </a:p>
        </p:txBody>
      </p:sp>
      <p:sp>
        <p:nvSpPr>
          <p:cNvPr id="9" name="矩形 8"/>
          <p:cNvSpPr/>
          <p:nvPr/>
        </p:nvSpPr>
        <p:spPr>
          <a:xfrm>
            <a:off x="5480790" y="4689214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kp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latin typeface="Times New Roman"/>
                <a:ea typeface="宋体"/>
              </a:rPr>
              <a:t>∘ </a:t>
            </a:r>
            <a:r>
              <a:rPr kumimoji="1" lang="en-US" altLang="zh-CN" sz="2400" i="1" kern="0" dirty="0" err="1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0446" y="4689214"/>
            <a:ext cx="1609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 </a:t>
            </a:r>
            <a:r>
              <a:rPr lang="en-US" altLang="zh-CN" sz="2400" kern="0" dirty="0">
                <a:latin typeface="Times New Roman"/>
                <a:ea typeface="宋体"/>
              </a:rPr>
              <a:t>∘ </a:t>
            </a:r>
            <a:r>
              <a:rPr kumimoji="1" lang="en-US" altLang="zh-CN" sz="2400" i="1" kern="0" dirty="0" err="1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p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52231" y="5128828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p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05478" y="5128827"/>
            <a:ext cx="1548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t </a:t>
            </a:r>
            <a:r>
              <a:rPr kumimoji="1" lang="en-US" altLang="zh-CN" sz="2400" kern="0" baseline="30000" dirty="0">
                <a:latin typeface="Times New Roman"/>
                <a:ea typeface="宋体"/>
                <a:sym typeface="Symbol" panose="05050102010706020507" pitchFamily="18" charset="2"/>
              </a:rPr>
              <a:t> 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62515" y="5127317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t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87507" y="5127317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R</a:t>
            </a:r>
            <a:r>
              <a:rPr kumimoji="1" lang="en-US" altLang="zh-CN" sz="2400" i="1" kern="0" baseline="3000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baseline="3000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baseline="30000" dirty="0" err="1">
                <a:latin typeface="Times New Roman"/>
                <a:ea typeface="宋体"/>
              </a:rPr>
              <a:t>i</a:t>
            </a:r>
            <a:endParaRPr lang="zh-CN" altLang="en-US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D660C0DB-8F5D-456D-803E-798EA0F1CBB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  <p:extLst>
      <p:ext uri="{BB962C8B-B14F-4D97-AF65-F5344CB8AC3E}">
        <p14:creationId xmlns:p14="http://schemas.microsoft.com/office/powerpoint/2010/main" val="34098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6D3DEAE-30B1-4ED5-BE53-93DE29692E9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46238"/>
            <a:ext cx="9601199" cy="43625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幂运算的性质（续）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，显然有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，则存在自然数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其中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于是，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5372" y="4389686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p </a:t>
            </a:r>
            <a:r>
              <a:rPr kumimoji="1" lang="en-US" altLang="zh-CN" sz="2400" kern="0" dirty="0">
                <a:latin typeface="Times New Roman"/>
                <a:ea typeface="宋体"/>
                <a:sym typeface="Symbol" panose="05050102010706020507" pitchFamily="18" charset="2"/>
              </a:rPr>
              <a:t> </a:t>
            </a:r>
            <a:r>
              <a:rPr kumimoji="1" lang="en-US" altLang="zh-CN" sz="2400" kern="0" dirty="0">
                <a:latin typeface="Times New Roman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86189" y="4389686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dirty="0">
                <a:latin typeface="Times New Roman"/>
                <a:ea typeface="宋体"/>
              </a:rPr>
              <a:t>+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t </a:t>
            </a:r>
            <a:r>
              <a:rPr kumimoji="1" lang="en-US" altLang="zh-CN" sz="2400" kern="0" dirty="0">
                <a:latin typeface="Times New Roman"/>
                <a:ea typeface="宋体"/>
                <a:sym typeface="Symbol" panose="05050102010706020507" pitchFamily="18" charset="2"/>
              </a:rPr>
              <a:t>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s </a:t>
            </a:r>
            <a:r>
              <a:rPr kumimoji="1" lang="en-US" altLang="zh-CN" sz="2400" kern="0" dirty="0">
                <a:latin typeface="Times New Roman"/>
                <a:ea typeface="宋体"/>
                <a:sym typeface="Symbol" panose="05050102010706020507" pitchFamily="18" charset="2"/>
              </a:rPr>
              <a:t> </a:t>
            </a:r>
            <a:r>
              <a:rPr kumimoji="1" lang="en-US" altLang="zh-CN" sz="2400" kern="0" dirty="0">
                <a:latin typeface="Times New Roman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76233" y="4389686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/>
                <a:ea typeface="宋体"/>
              </a:rPr>
              <a:t>= </a:t>
            </a:r>
            <a:r>
              <a:rPr kumimoji="1" lang="en-US" altLang="zh-CN" sz="2400" i="1" kern="0" dirty="0">
                <a:latin typeface="Times New Roman"/>
                <a:ea typeface="宋体"/>
              </a:rPr>
              <a:t>t </a:t>
            </a:r>
            <a:r>
              <a:rPr kumimoji="1" lang="en-US" altLang="zh-CN" sz="2400" kern="0" dirty="0">
                <a:latin typeface="Times New Roman"/>
                <a:ea typeface="宋体"/>
                <a:sym typeface="Symbol" panose="05050102010706020507" pitchFamily="18" charset="2"/>
              </a:rPr>
              <a:t> </a:t>
            </a:r>
            <a:r>
              <a:rPr kumimoji="1" lang="en-US" altLang="zh-CN" sz="2400" kern="0" dirty="0">
                <a:latin typeface="Times New Roman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93F47B6-61B2-4AD7-BC5D-7C358FBF4A8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4.2.2  </a:t>
            </a:r>
            <a:r>
              <a:rPr lang="zh-CN" altLang="en-US" dirty="0">
                <a:solidFill>
                  <a:schemeClr val="tx1"/>
                </a:solidFill>
              </a:rPr>
              <a:t>关系的幂运算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D6EC953-96E0-4B8D-A9E5-8AAB1C5D5C7B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51378"/>
            <a:ext cx="9601200" cy="4531057"/>
          </a:xfrm>
        </p:spPr>
        <p:txBody>
          <a:bodyPr>
            <a:noAutofit/>
          </a:bodyPr>
          <a:lstStyle/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有序对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4.1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由两个元素，如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，按照一定的顺序组成的二元组称为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indent="-711200">
              <a:spcBef>
                <a:spcPts val="10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是它的第一元素，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是它的第二元素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点的直角坐标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.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有序对的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有序性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时）  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相等的充分必要条件是</a:t>
            </a:r>
          </a:p>
          <a:p>
            <a:pPr marL="711200" indent="-711200" algn="ctr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&lt;2,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+ 5&gt; = &lt;3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11200" indent="-711200"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3</a:t>
            </a:r>
            <a:r>
              <a:rPr lang="en-US" altLang="zh-CN" sz="2400" b="1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F13268A-0CD6-49D2-B2F8-E1F0F649824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有序对与笛卡尔集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B0F2148-8AA9-4895-BB7C-8E6B1B8D6BE5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笛卡儿积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笛卡儿积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{0, 1}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=  </a:t>
            </a:r>
            <a:r>
              <a:rPr lang="en-US" altLang="zh-CN" sz="2400" i="1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 </a:t>
            </a:r>
            <a:r>
              <a:rPr lang="en-US" altLang="zh-CN" sz="2400" i="1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2" name="矩形 1"/>
          <p:cNvSpPr/>
          <p:nvPr/>
        </p:nvSpPr>
        <p:spPr>
          <a:xfrm>
            <a:off x="3220872" y="3798921"/>
            <a:ext cx="6115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{&lt;0,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&lt;0,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&lt;0,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&lt;1,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&lt;1,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&lt;1,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&gt;}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0872" y="4354173"/>
            <a:ext cx="5568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,0&gt;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,0&gt;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,0&gt;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,1&gt;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,1&gt;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,1&gt;}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0675" y="5471211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{&lt;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93020" y="5459136"/>
            <a:ext cx="437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BC8479D-6395-4616-BCBC-C1CF29A120B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有序对与笛卡尔集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34F0083-E057-4148-AFB1-D7580F723D7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笛卡儿积的性质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不适合交换律    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不适合结合律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5E6DD6F-03A8-4B01-9627-63A63F24FC6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有序对与笛卡尔集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34F0083-E057-4148-AFB1-D7580F723D79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200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笛卡儿积的性质（续）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对于并或交运算满足分配律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⋃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5E6DD6F-03A8-4B01-9627-63A63F24FC6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有序对与笛卡尔集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86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15CE733-ECE0-4E6C-AD9D-C91BDDEF3D14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元组和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阶笛卡尔积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按照一定的顺序排列构成有序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元组，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记作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为集合，称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 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1,2, …,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阶笛卡儿积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(1,1,0)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为空间直角坐标，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(1,1,0)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6C113AC-AF1E-4699-A6E3-8C8762BF1B2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有序对与笛卡尔集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6A07927-62E2-4EDE-A3EB-0D9C359CCF14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199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二元关系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如果一个集合满足以下条件之一：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）集合非空，且它的元素都是有序对；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）集合是空集，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则称该集合为一个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R 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i="1" spc="-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spc="-1000" dirty="0">
                <a:solidFill>
                  <a:schemeClr val="tx1"/>
                </a:solidFill>
                <a:latin typeface="Univers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{&lt;1,2&gt;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={&lt;1,2&gt;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}.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是二元关系？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i="1" spc="-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spc="-1000" dirty="0">
                <a:solidFill>
                  <a:schemeClr val="tx1"/>
                </a:solidFill>
                <a:latin typeface="Univers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不是有序对时，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是二元关系 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63" y="5291289"/>
            <a:ext cx="342000" cy="34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39" y="5274225"/>
            <a:ext cx="342000" cy="34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47" y="5291289"/>
            <a:ext cx="342000" cy="34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73" y="5291289"/>
            <a:ext cx="342000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8" y="5786393"/>
            <a:ext cx="342000" cy="34200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EA457AA3-9051-49DE-8D35-DB587C069A1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二元关系的定义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5710</TotalTime>
  <Words>4821</Words>
  <Application>Microsoft Office PowerPoint</Application>
  <PresentationFormat>宽屏</PresentationFormat>
  <Paragraphs>482</Paragraphs>
  <Slides>39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Yu Mincho</vt:lpstr>
      <vt:lpstr>Yu Mincho Demibold</vt:lpstr>
      <vt:lpstr>Yu Mincho Light</vt:lpstr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Univers</vt:lpstr>
      <vt:lpstr>菱形网格 16x9</vt:lpstr>
      <vt:lpstr>公式</vt:lpstr>
      <vt:lpstr>PowerPoint 演示文稿</vt:lpstr>
      <vt:lpstr>第4章 关系</vt:lpstr>
      <vt:lpstr>4.1 关系的定义及其表示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210</cp:revision>
  <dcterms:created xsi:type="dcterms:W3CDTF">2021-04-22T13:50:06Z</dcterms:created>
  <dcterms:modified xsi:type="dcterms:W3CDTF">2021-09-19T06:27:32Z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