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300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301" r:id="rId11"/>
    <p:sldId id="264" r:id="rId12"/>
    <p:sldId id="290" r:id="rId13"/>
    <p:sldId id="265" r:id="rId14"/>
    <p:sldId id="266" r:id="rId15"/>
    <p:sldId id="267" r:id="rId16"/>
    <p:sldId id="268" r:id="rId17"/>
    <p:sldId id="269" r:id="rId18"/>
    <p:sldId id="289" r:id="rId19"/>
    <p:sldId id="283" r:id="rId20"/>
    <p:sldId id="270" r:id="rId21"/>
    <p:sldId id="271" r:id="rId22"/>
    <p:sldId id="272" r:id="rId23"/>
    <p:sldId id="273" r:id="rId24"/>
    <p:sldId id="279" r:id="rId25"/>
    <p:sldId id="274" r:id="rId26"/>
    <p:sldId id="275" r:id="rId27"/>
    <p:sldId id="276" r:id="rId28"/>
    <p:sldId id="277" r:id="rId29"/>
    <p:sldId id="278" r:id="rId30"/>
    <p:sldId id="288" r:id="rId31"/>
    <p:sldId id="296" r:id="rId32"/>
    <p:sldId id="293" r:id="rId33"/>
    <p:sldId id="280" r:id="rId34"/>
    <p:sldId id="281" r:id="rId35"/>
    <p:sldId id="294" r:id="rId3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9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讲义</a:t>
            </a:r>
            <a:r>
              <a:rPr lang="en-US" altLang="zh-CN" dirty="0"/>
              <a:t>13/30</a:t>
            </a:r>
            <a:r>
              <a:rPr lang="zh-CN" altLang="en-US" dirty="0"/>
              <a:t>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70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>
                <a:solidFill>
                  <a:srgbClr val="C0504D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5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546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629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239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>
                <a:solidFill>
                  <a:srgbClr val="C0504D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57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472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93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663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讲义</a:t>
            </a:r>
            <a:r>
              <a:rPr lang="en-US" altLang="zh-CN"/>
              <a:t>11/30</a:t>
            </a:r>
            <a:r>
              <a:rPr lang="zh-CN" altLang="en-US"/>
              <a:t>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382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126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526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693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67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36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605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249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996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Warshall</a:t>
            </a:r>
            <a:r>
              <a:rPr lang="zh-CN" altLang="en-US" dirty="0"/>
              <a:t>算法求</a:t>
            </a:r>
            <a:r>
              <a:rPr lang="en-US" altLang="zh-CN" dirty="0"/>
              <a:t>P</a:t>
            </a:r>
            <a:r>
              <a:rPr lang="zh-CN" altLang="en-US" dirty="0"/>
              <a:t>（讲义</a:t>
            </a:r>
            <a:r>
              <a:rPr lang="en-US" altLang="zh-CN" dirty="0"/>
              <a:t>P18/30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29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讲义</a:t>
            </a:r>
            <a:r>
              <a:rPr lang="en-US" altLang="zh-CN"/>
              <a:t>11/30</a:t>
            </a:r>
            <a:r>
              <a:rPr lang="zh-CN" altLang="en-US"/>
              <a:t>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2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91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10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79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13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88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4CC4D-3C67-4FDE-A4D3-FC9C88342B1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83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2021年10月10日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3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4771-6D3E-44F4-8FA7-2568FC7CF51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15153"/>
            <a:ext cx="9601200" cy="425810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6.2.1 通路与回路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      </a:t>
            </a:r>
            <a:r>
              <a:rPr lang="zh-CN" altLang="en-US" sz="2400" dirty="0"/>
              <a:t>初级通路(回路)与简单通路(回路)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6.2.2 无向图的连通性与连通度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      </a:t>
            </a:r>
            <a:r>
              <a:rPr lang="zh-CN" altLang="en-US" sz="2400" dirty="0"/>
              <a:t>连通图、连通分支、短程线与距离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dirty="0"/>
              <a:t>      点割集、割点、边割集、割边(桥)、点连通度与边连通度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6.2.3 有向图的连通性及其分类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b="1" dirty="0"/>
              <a:t>      </a:t>
            </a:r>
            <a:r>
              <a:rPr lang="zh-CN" altLang="en-US" sz="2400" dirty="0"/>
              <a:t>弱连通、单向连通、强连通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zh-CN" altLang="en-US" sz="2400" dirty="0"/>
              <a:t>      短程线与距离、可达性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9DAEEF-3083-4803-B6CC-F56339C7E03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 图的连通性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821CD-D7FE-425F-B1FF-84EBC07F089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26550"/>
            <a:ext cx="9601200" cy="4486867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点割集与边割集（续）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定义6.15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点割集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为点割集</a:t>
            </a:r>
            <a:r>
              <a:rPr lang="zh-CN" altLang="en-US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55600" algn="just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355600" algn="just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边割集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若{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为边割集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Clr>
                <a:schemeClr val="bg2"/>
              </a:buClr>
              <a:buSzPct val="75000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无点割集，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既无点割集，也无边割集；</a:t>
            </a:r>
          </a:p>
          <a:p>
            <a:pPr marL="0" indent="0" algn="just">
              <a:spcBef>
                <a:spcPts val="14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为边割集，则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14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为点割集，则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42B05CB-8B93-4281-9FCE-029D4557456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E857F6-12DD-4763-9167-00A528F95DEC}"/>
              </a:ext>
            </a:extLst>
          </p:cNvPr>
          <p:cNvSpPr/>
          <p:nvPr/>
        </p:nvSpPr>
        <p:spPr>
          <a:xfrm>
            <a:off x="6330414" y="5135916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5ED6CF-9E14-41AC-B619-8F799A5B3DF3}"/>
              </a:ext>
            </a:extLst>
          </p:cNvPr>
          <p:cNvSpPr/>
          <p:nvPr/>
        </p:nvSpPr>
        <p:spPr>
          <a:xfrm>
            <a:off x="6193774" y="565175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8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50" name="Text Box 58"/>
          <p:cNvSpPr txBox="1">
            <a:spLocks noChangeArrowheads="1"/>
          </p:cNvSpPr>
          <p:nvPr/>
        </p:nvSpPr>
        <p:spPr bwMode="auto">
          <a:xfrm>
            <a:off x="2589648" y="21958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15451" name="Text Box 59"/>
          <p:cNvSpPr txBox="1">
            <a:spLocks noChangeArrowheads="1"/>
          </p:cNvSpPr>
          <p:nvPr/>
        </p:nvSpPr>
        <p:spPr bwMode="auto">
          <a:xfrm>
            <a:off x="2995671" y="22250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</a:p>
        </p:txBody>
      </p:sp>
      <p:sp>
        <p:nvSpPr>
          <p:cNvPr id="315452" name="Text Box 60"/>
          <p:cNvSpPr txBox="1">
            <a:spLocks noChangeArrowheads="1"/>
          </p:cNvSpPr>
          <p:nvPr/>
        </p:nvSpPr>
        <p:spPr bwMode="auto">
          <a:xfrm>
            <a:off x="1675246" y="2695929"/>
            <a:ext cx="24383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点割集：{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},</a:t>
            </a:r>
          </a:p>
        </p:txBody>
      </p:sp>
      <p:sp>
        <p:nvSpPr>
          <p:cNvPr id="315453" name="Text Box 61"/>
          <p:cNvSpPr txBox="1">
            <a:spLocks noChangeArrowheads="1"/>
          </p:cNvSpPr>
          <p:nvPr/>
        </p:nvSpPr>
        <p:spPr bwMode="auto">
          <a:xfrm>
            <a:off x="1702544" y="2225017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割点：</a:t>
            </a:r>
          </a:p>
        </p:txBody>
      </p:sp>
      <p:sp>
        <p:nvSpPr>
          <p:cNvPr id="315454" name="Text Box 62"/>
          <p:cNvSpPr txBox="1">
            <a:spLocks noChangeArrowheads="1"/>
          </p:cNvSpPr>
          <p:nvPr/>
        </p:nvSpPr>
        <p:spPr bwMode="auto">
          <a:xfrm>
            <a:off x="2361048" y="317558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5455" name="Text Box 63"/>
          <p:cNvSpPr txBox="1">
            <a:spLocks noChangeArrowheads="1"/>
          </p:cNvSpPr>
          <p:nvPr/>
        </p:nvSpPr>
        <p:spPr bwMode="auto">
          <a:xfrm>
            <a:off x="1675248" y="3683017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桥：</a:t>
            </a:r>
          </a:p>
        </p:txBody>
      </p:sp>
      <p:sp>
        <p:nvSpPr>
          <p:cNvPr id="315456" name="Text Box 64"/>
          <p:cNvSpPr txBox="1">
            <a:spLocks noChangeArrowheads="1"/>
          </p:cNvSpPr>
          <p:nvPr/>
        </p:nvSpPr>
        <p:spPr bwMode="auto">
          <a:xfrm>
            <a:off x="2232107" y="3684365"/>
            <a:ext cx="542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15457" name="Text Box 65"/>
          <p:cNvSpPr txBox="1">
            <a:spLocks noChangeArrowheads="1"/>
          </p:cNvSpPr>
          <p:nvPr/>
        </p:nvSpPr>
        <p:spPr bwMode="auto">
          <a:xfrm>
            <a:off x="2746280" y="3678803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5458" name="Text Box 66"/>
          <p:cNvSpPr txBox="1">
            <a:spLocks noChangeArrowheads="1"/>
          </p:cNvSpPr>
          <p:nvPr/>
        </p:nvSpPr>
        <p:spPr bwMode="auto">
          <a:xfrm>
            <a:off x="1653117" y="4269001"/>
            <a:ext cx="2632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边割集：{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5459" name="Text Box 67"/>
          <p:cNvSpPr txBox="1">
            <a:spLocks noChangeArrowheads="1"/>
          </p:cNvSpPr>
          <p:nvPr/>
        </p:nvSpPr>
        <p:spPr bwMode="auto">
          <a:xfrm>
            <a:off x="4292215" y="4271433"/>
            <a:ext cx="1341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5460" name="Text Box 68"/>
          <p:cNvSpPr txBox="1">
            <a:spLocks noChangeArrowheads="1"/>
          </p:cNvSpPr>
          <p:nvPr/>
        </p:nvSpPr>
        <p:spPr bwMode="auto">
          <a:xfrm>
            <a:off x="2864881" y="4838292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}?</a:t>
            </a:r>
          </a:p>
        </p:txBody>
      </p:sp>
      <p:sp>
        <p:nvSpPr>
          <p:cNvPr id="315461" name="Text Box 69"/>
          <p:cNvSpPr txBox="1">
            <a:spLocks noChangeArrowheads="1"/>
          </p:cNvSpPr>
          <p:nvPr/>
        </p:nvSpPr>
        <p:spPr bwMode="auto">
          <a:xfrm>
            <a:off x="7787577" y="4835439"/>
            <a:ext cx="2192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}?</a:t>
            </a: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3732648" y="3161873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十字形 1"/>
          <p:cNvSpPr/>
          <p:nvPr/>
        </p:nvSpPr>
        <p:spPr bwMode="auto">
          <a:xfrm rot="2419106">
            <a:off x="3435297" y="3258278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十字形 39"/>
          <p:cNvSpPr/>
          <p:nvPr/>
        </p:nvSpPr>
        <p:spPr bwMode="auto">
          <a:xfrm rot="2419106">
            <a:off x="5174272" y="3258279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5861093" y="4277505"/>
            <a:ext cx="20616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470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83" y="4926418"/>
            <a:ext cx="34200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71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44" y="4958005"/>
            <a:ext cx="34200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 Box 68"/>
          <p:cNvSpPr txBox="1">
            <a:spLocks noChangeArrowheads="1"/>
          </p:cNvSpPr>
          <p:nvPr/>
        </p:nvSpPr>
        <p:spPr bwMode="auto">
          <a:xfrm>
            <a:off x="5239532" y="4835440"/>
            <a:ext cx="2036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}?</a:t>
            </a:r>
          </a:p>
        </p:txBody>
      </p:sp>
      <p:pic>
        <p:nvPicPr>
          <p:cNvPr id="49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15" y="4388715"/>
            <a:ext cx="34200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37" y="4388714"/>
            <a:ext cx="34200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十字形 40"/>
          <p:cNvSpPr/>
          <p:nvPr/>
        </p:nvSpPr>
        <p:spPr bwMode="auto">
          <a:xfrm rot="2419106">
            <a:off x="7368333" y="4945425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5754EA-5868-4B75-A9A1-A064CF346A0D}"/>
              </a:ext>
            </a:extLst>
          </p:cNvPr>
          <p:cNvSpPr/>
          <p:nvPr/>
        </p:nvSpPr>
        <p:spPr>
          <a:xfrm>
            <a:off x="1642392" y="5536863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任何一个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点所关联的所有边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构成边割集吗？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903252AC-A86F-45C2-8042-3D7B0DF9632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id="{9A4B2A23-0F58-4F83-8859-942D344B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D4A821CD-D7FE-425F-B1FF-84EBC07F089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046E53-60CA-4E05-8A65-32A211DEFC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9342" y="1846468"/>
            <a:ext cx="4740285" cy="23347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92D0FE-17B1-42FB-BA01-B9D672536C4E}"/>
              </a:ext>
            </a:extLst>
          </p:cNvPr>
          <p:cNvSpPr/>
          <p:nvPr/>
        </p:nvSpPr>
        <p:spPr>
          <a:xfrm>
            <a:off x="7780357" y="5536863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若不包含桥，则是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50" grpId="0" autoUpdateAnimBg="0"/>
      <p:bldP spid="315451" grpId="0" autoUpdateAnimBg="0"/>
      <p:bldP spid="315452" grpId="0" autoUpdateAnimBg="0"/>
      <p:bldP spid="315453" grpId="0" autoUpdateAnimBg="0"/>
      <p:bldP spid="315454" grpId="0" autoUpdateAnimBg="0"/>
      <p:bldP spid="315455" grpId="0" autoUpdateAnimBg="0"/>
      <p:bldP spid="315456" grpId="0" autoUpdateAnimBg="0"/>
      <p:bldP spid="315457" grpId="0" autoUpdateAnimBg="0"/>
      <p:bldP spid="315458" grpId="0" autoUpdateAnimBg="0"/>
      <p:bldP spid="315459" grpId="0" autoUpdateAnimBg="0"/>
      <p:bldP spid="315460" grpId="0" autoUpdateAnimBg="0"/>
      <p:bldP spid="315461" grpId="0" autoUpdateAnimBg="0"/>
      <p:bldP spid="38" grpId="0" autoUpdateAnimBg="0"/>
      <p:bldP spid="2" grpId="0" animBg="1"/>
      <p:bldP spid="40" grpId="0" animBg="1"/>
      <p:bldP spid="43" grpId="0" autoUpdateAnimBg="0"/>
      <p:bldP spid="48" grpId="0" autoUpdateAnimBg="0"/>
      <p:bldP spid="41" grpId="0" animBg="1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646238"/>
            <a:ext cx="9601199" cy="4481607"/>
          </a:xfrm>
        </p:spPr>
        <p:txBody>
          <a:bodyPr>
            <a:noAutofit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为无环无向图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中的一条割边的一个端点，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不是悬挂顶点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不是悬挂顶点：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是悬挂顶点，则从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，只是将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及关联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割边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中去掉了，因而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− 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不是悬挂顶点，则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度顶点，所以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除与割边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关联外，还必须与另外一些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边关联，假设这些边为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全部被删除，由于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是割边，所以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− 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为割点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D706E-A0ED-43B3-9CD9-9372498940E7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0FF245-51AB-4A92-9D65-17AD7BD3914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157D-D8AF-40D9-BB5D-A283CD5A37E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68475"/>
            <a:ext cx="9601200" cy="32196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点连通度与边连通度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定义6.16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设无向连通图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min{|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点割集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或使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he-IL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成为平凡图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点连通度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min{|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边割集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边连通度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F4FEE2-4464-486B-B8CE-3275F1DB1F4B}"/>
              </a:ext>
            </a:extLst>
          </p:cNvPr>
          <p:cNvGrpSpPr/>
          <p:nvPr/>
        </p:nvGrpSpPr>
        <p:grpSpPr>
          <a:xfrm>
            <a:off x="1295400" y="4284758"/>
            <a:ext cx="9825314" cy="1736725"/>
            <a:chOff x="1295400" y="4284758"/>
            <a:chExt cx="9825314" cy="1736725"/>
          </a:xfrm>
        </p:grpSpPr>
        <p:sp>
          <p:nvSpPr>
            <p:cNvPr id="19466" name="Text Box 7"/>
            <p:cNvSpPr txBox="1">
              <a:spLocks noChangeArrowheads="1"/>
            </p:cNvSpPr>
            <p:nvPr/>
          </p:nvSpPr>
          <p:spPr bwMode="auto">
            <a:xfrm>
              <a:off x="1295400" y="5153120"/>
              <a:ext cx="2832248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endPara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7" name="Picture 12" descr="连通度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518" y="4284758"/>
              <a:ext cx="1949196" cy="1736725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316430" name="Text Box 14"/>
          <p:cNvSpPr txBox="1">
            <a:spLocks noChangeArrowheads="1"/>
          </p:cNvSpPr>
          <p:nvPr/>
        </p:nvSpPr>
        <p:spPr bwMode="auto">
          <a:xfrm>
            <a:off x="3118909" y="51486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3，</a:t>
            </a:r>
          </a:p>
        </p:txBody>
      </p:sp>
      <p:sp>
        <p:nvSpPr>
          <p:cNvPr id="316431" name="Text Box 15"/>
          <p:cNvSpPr txBox="1">
            <a:spLocks noChangeArrowheads="1"/>
          </p:cNvSpPr>
          <p:nvPr/>
        </p:nvSpPr>
        <p:spPr bwMode="auto">
          <a:xfrm>
            <a:off x="2176991" y="515312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6432" name="Text Box 16"/>
          <p:cNvSpPr txBox="1">
            <a:spLocks noChangeArrowheads="1"/>
          </p:cNvSpPr>
          <p:nvPr/>
        </p:nvSpPr>
        <p:spPr bwMode="auto">
          <a:xfrm>
            <a:off x="4809249" y="51486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6433" name="Text Box 17"/>
          <p:cNvSpPr txBox="1">
            <a:spLocks noChangeArrowheads="1"/>
          </p:cNvSpPr>
          <p:nvPr/>
        </p:nvSpPr>
        <p:spPr bwMode="auto">
          <a:xfrm>
            <a:off x="3849779" y="515758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145FDC6-9BC8-4AF3-8124-3F91B9A6F08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 autoUpdateAnimBg="0"/>
      <p:bldP spid="316431" grpId="0" autoUpdateAnimBg="0"/>
      <p:bldP spid="316432" grpId="0" autoUpdateAnimBg="0"/>
      <p:bldP spid="3164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DC2B-B270-45CB-A986-3C81C7DC42A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0737"/>
            <a:ext cx="9601200" cy="450075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点连通度与边连通度（续）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完全图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3)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1;  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4) 规定非连通图的点连通度和边连通度均为 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圈图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轮图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≥4)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定理6.5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8833" y="41416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8833" y="467989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05328F-D3BA-4955-A130-7D054D7FA2B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F895E-DB7F-4F57-83EC-A798387B131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1479"/>
            <a:ext cx="9601199" cy="4511127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定义6.1</a:t>
            </a:r>
            <a:r>
              <a:rPr lang="en-US" altLang="zh-CN" sz="2400" b="1" dirty="0"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设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有通路.  规定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的；</a:t>
            </a:r>
          </a:p>
          <a:p>
            <a:pPr algn="just"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相互可达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弱连通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(连通)：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略去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所得无向图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为连通图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单向连通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相互可达；</a:t>
            </a: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经过所有顶点的回路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经过所有顶点的通路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62712E-6E50-4595-B5BC-F64C23F2B4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有向图的连通性及其分类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47C59-B076-44EC-9561-A6D151B1DA3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365" y="2129478"/>
            <a:ext cx="7772400" cy="446224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grpSp>
        <p:nvGrpSpPr>
          <p:cNvPr id="22532" name="Group 16"/>
          <p:cNvGrpSpPr>
            <a:grpSpLocks/>
          </p:cNvGrpSpPr>
          <p:nvPr/>
        </p:nvGrpSpPr>
        <p:grpSpPr bwMode="auto">
          <a:xfrm>
            <a:off x="2135189" y="2000250"/>
            <a:ext cx="7602537" cy="3227388"/>
            <a:chOff x="385" y="1260"/>
            <a:chExt cx="4789" cy="2033"/>
          </a:xfrm>
          <a:noFill/>
        </p:grpSpPr>
        <p:sp>
          <p:nvSpPr>
            <p:cNvPr id="22533" name="Text Box 10"/>
            <p:cNvSpPr txBox="1">
              <a:spLocks noChangeArrowheads="1"/>
            </p:cNvSpPr>
            <p:nvPr/>
          </p:nvSpPr>
          <p:spPr bwMode="auto">
            <a:xfrm>
              <a:off x="385" y="1260"/>
              <a:ext cx="4789" cy="1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534" name="Picture 11" descr="14-1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93"/>
            <a:stretch>
              <a:fillRect/>
            </a:stretch>
          </p:blipFill>
          <p:spPr bwMode="auto">
            <a:xfrm>
              <a:off x="768" y="1536"/>
              <a:ext cx="4150" cy="7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Text Box 12"/>
            <p:cNvSpPr txBox="1">
              <a:spLocks noChangeArrowheads="1"/>
            </p:cNvSpPr>
            <p:nvPr/>
          </p:nvSpPr>
          <p:spPr bwMode="auto">
            <a:xfrm>
              <a:off x="824" y="2294"/>
              <a:ext cx="1006" cy="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弱连通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22536" name="Text Box 13"/>
            <p:cNvSpPr txBox="1">
              <a:spLocks noChangeArrowheads="1"/>
            </p:cNvSpPr>
            <p:nvPr/>
          </p:nvSpPr>
          <p:spPr bwMode="auto">
            <a:xfrm>
              <a:off x="2429" y="2304"/>
              <a:ext cx="1006" cy="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弱连通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22537" name="Text Box 14"/>
            <p:cNvSpPr txBox="1">
              <a:spLocks noChangeArrowheads="1"/>
            </p:cNvSpPr>
            <p:nvPr/>
          </p:nvSpPr>
          <p:spPr bwMode="auto">
            <a:xfrm>
              <a:off x="4049" y="2304"/>
              <a:ext cx="1029" cy="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弱连通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</p:grpSp>
      <p:pic>
        <p:nvPicPr>
          <p:cNvPr id="12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19" y="3680449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06" y="4299617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899" y="4827302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063F4483-6CA8-451F-B3A4-0F5060AB17A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有向图的连通性及其分类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A74C9-8D9C-4F60-9C71-0F50862E6C5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76399"/>
            <a:ext cx="9601199" cy="437170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有向图中的短程线与距离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短程线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长度最短的通路（设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的短程线的长度；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</a:p>
          <a:p>
            <a:pPr algn="just">
              <a:buNone/>
            </a:pP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1) 非负性：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三角不等式：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d&lt;u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没有对称性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v&gt; ≠ d&lt;v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EF738-4D67-4A4C-A9BD-4451BCA7418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有向图的连通性及其分类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646238"/>
            <a:ext cx="9601199" cy="4643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中只有两个奇度顶点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必连通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不连通，即它们之间无通路，则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必处于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的不同连通分支中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在连通分支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中只有两个奇度顶点，于是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均各有一个奇度顶点，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都与握手定理推论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所以奇度顶点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必处于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的同一个连通分支中，即它们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之间必有通路，也即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必连通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D706E-A0ED-43B3-9CD9-9372498940E7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B06348-2C79-4765-A6D4-C36FC111732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有向图的连通性及其分类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68097-21A9-42A9-B410-988E42A605F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55075"/>
            <a:ext cx="8208912" cy="3348446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6.3.1 无向图的关联矩阵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6.3.2 有向无环图的关联矩阵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6.3.3 有向图的邻接矩阵，无向图的相邻矩阵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图中的通路数与回路数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6.3.4 图的可达矩阵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7886FA-43CA-488A-A8A5-0ABEDDC4091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 图的矩阵表示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A916E-F8E3-4B8F-A867-82A7A96F681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8160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通路与回路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zh-CN" altLang="en-US" sz="2400" b="1" dirty="0"/>
              <a:t>定义6.13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无向或有向)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顶点与边的交替序列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(1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(或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的通路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分别为通路的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cs typeface="Times New Roman" panose="02020603050405020304" pitchFamily="18" charset="0"/>
              </a:rPr>
              <a:t>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为通路的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又若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若通路(回路)中所有</a:t>
            </a:r>
            <a:r>
              <a:rPr lang="zh-CN" alt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各异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否则称为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74D968-2CCF-4CA8-98AF-5EF1ECC039D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A3B20-09F1-44E2-8D96-7A54D5F680C6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0779" y="1656835"/>
            <a:ext cx="9244531" cy="18872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的关联次数，称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的关联矩阵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的可能取值为：0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Text Box 46"/>
          <p:cNvSpPr txBox="1">
            <a:spLocks noChangeArrowheads="1"/>
          </p:cNvSpPr>
          <p:nvPr/>
        </p:nvSpPr>
        <p:spPr bwMode="auto">
          <a:xfrm>
            <a:off x="1420779" y="3810000"/>
            <a:ext cx="8485221" cy="22860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 algn="l" eaLnBrk="1" hangingPunct="1">
              <a:spcBef>
                <a:spcPct val="25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5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606" name="Group 47"/>
          <p:cNvGrpSpPr>
            <a:grpSpLocks/>
          </p:cNvGrpSpPr>
          <p:nvPr/>
        </p:nvGrpSpPr>
        <p:grpSpPr bwMode="auto">
          <a:xfrm>
            <a:off x="7467602" y="3212976"/>
            <a:ext cx="2503971" cy="2730626"/>
            <a:chOff x="3840" y="2553"/>
            <a:chExt cx="1222" cy="1335"/>
          </a:xfrm>
        </p:grpSpPr>
        <p:pic>
          <p:nvPicPr>
            <p:cNvPr id="25616" name="Picture 48" descr="E:\插图\离散\6.1-4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7" name="Text Box 49"/>
            <p:cNvSpPr txBox="1">
              <a:spLocks noChangeArrowheads="1"/>
            </p:cNvSpPr>
            <p:nvPr/>
          </p:nvSpPr>
          <p:spPr bwMode="auto">
            <a:xfrm>
              <a:off x="4201" y="2553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18" name="Text Box 50"/>
            <p:cNvSpPr txBox="1">
              <a:spLocks noChangeArrowheads="1"/>
            </p:cNvSpPr>
            <p:nvPr/>
          </p:nvSpPr>
          <p:spPr bwMode="auto">
            <a:xfrm>
              <a:off x="4272" y="283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19" name="Text Box 51"/>
            <p:cNvSpPr txBox="1">
              <a:spLocks noChangeArrowheads="1"/>
            </p:cNvSpPr>
            <p:nvPr/>
          </p:nvSpPr>
          <p:spPr bwMode="auto">
            <a:xfrm>
              <a:off x="3888" y="307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20" name="Text Box 52"/>
            <p:cNvSpPr txBox="1">
              <a:spLocks noChangeArrowheads="1"/>
            </p:cNvSpPr>
            <p:nvPr/>
          </p:nvSpPr>
          <p:spPr bwMode="auto">
            <a:xfrm>
              <a:off x="4224" y="3254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21" name="Text Box 53"/>
            <p:cNvSpPr txBox="1">
              <a:spLocks noChangeArrowheads="1"/>
            </p:cNvSpPr>
            <p:nvPr/>
          </p:nvSpPr>
          <p:spPr bwMode="auto">
            <a:xfrm>
              <a:off x="4512" y="3168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22" name="Text Box 54"/>
            <p:cNvSpPr txBox="1">
              <a:spLocks noChangeArrowheads="1"/>
            </p:cNvSpPr>
            <p:nvPr/>
          </p:nvSpPr>
          <p:spPr bwMode="auto">
            <a:xfrm>
              <a:off x="4822" y="3183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23" name="Text Box 55"/>
            <p:cNvSpPr txBox="1">
              <a:spLocks noChangeArrowheads="1"/>
            </p:cNvSpPr>
            <p:nvPr/>
          </p:nvSpPr>
          <p:spPr bwMode="auto">
            <a:xfrm>
              <a:off x="3888" y="3446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24" name="Text Box 56"/>
            <p:cNvSpPr txBox="1">
              <a:spLocks noChangeArrowheads="1"/>
            </p:cNvSpPr>
            <p:nvPr/>
          </p:nvSpPr>
          <p:spPr bwMode="auto">
            <a:xfrm>
              <a:off x="4014" y="2866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25" name="Text Box 57"/>
            <p:cNvSpPr txBox="1">
              <a:spLocks noChangeArrowheads="1"/>
            </p:cNvSpPr>
            <p:nvPr/>
          </p:nvSpPr>
          <p:spPr bwMode="auto">
            <a:xfrm>
              <a:off x="4560" y="283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26" name="Text Box 58"/>
            <p:cNvSpPr txBox="1">
              <a:spLocks noChangeArrowheads="1"/>
            </p:cNvSpPr>
            <p:nvPr/>
          </p:nvSpPr>
          <p:spPr bwMode="auto">
            <a:xfrm>
              <a:off x="4656" y="3494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27" name="Text Box 59"/>
            <p:cNvSpPr txBox="1">
              <a:spLocks noChangeArrowheads="1"/>
            </p:cNvSpPr>
            <p:nvPr/>
          </p:nvSpPr>
          <p:spPr bwMode="auto">
            <a:xfrm>
              <a:off x="4320" y="3619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5608" name="Text Box 61"/>
          <p:cNvSpPr txBox="1">
            <a:spLocks noChangeArrowheads="1"/>
          </p:cNvSpPr>
          <p:nvPr/>
        </p:nvSpPr>
        <p:spPr bwMode="auto">
          <a:xfrm>
            <a:off x="2820988" y="4800600"/>
            <a:ext cx="114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15FAF30-873B-43AA-B0DD-CEC9F8FED55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.1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无向图的关联矩阵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0B92ADE-AA19-4BE5-900A-E0039D876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13464"/>
              </p:ext>
            </p:extLst>
          </p:nvPr>
        </p:nvGraphicFramePr>
        <p:xfrm>
          <a:off x="3938773" y="4088673"/>
          <a:ext cx="1486822" cy="198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5" imgW="876300" imgH="1168400" progId="Equation.DSMT4">
                  <p:embed/>
                </p:oleObj>
              </mc:Choice>
              <mc:Fallback>
                <p:oleObj r:id="rId5" imgW="876300" imgH="1168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73" y="4088673"/>
                        <a:ext cx="1486822" cy="1987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3CD7D-4C55-4506-ADFD-2097FC5F0299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95399" y="1647046"/>
            <a:ext cx="6426997" cy="45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关联矩阵的性质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是平行边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第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列与第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列相同；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是孤立点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行全为 0；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是环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第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列的一个元素为 2，其余为 0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/>
              <p:cNvSpPr txBox="1"/>
              <p:nvPr/>
            </p:nvSpPr>
            <p:spPr>
              <a:xfrm>
                <a:off x="1669558" y="2070399"/>
                <a:ext cx="5696299" cy="57970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8" y="2070399"/>
                <a:ext cx="5696299" cy="579703"/>
              </a:xfrm>
              <a:prstGeom prst="rect">
                <a:avLst/>
              </a:prstGeom>
              <a:blipFill>
                <a:blip r:embed="rId4"/>
                <a:stretch>
                  <a:fillRect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/>
              <p:cNvSpPr txBox="1"/>
              <p:nvPr/>
            </p:nvSpPr>
            <p:spPr>
              <a:xfrm>
                <a:off x="1669558" y="2846120"/>
                <a:ext cx="5887529" cy="56536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8" y="2846120"/>
                <a:ext cx="5887529" cy="565364"/>
              </a:xfrm>
              <a:prstGeom prst="rect">
                <a:avLst/>
              </a:prstGeom>
              <a:blipFill>
                <a:blip r:embed="rId5"/>
                <a:stretch>
                  <a:fillRect b="-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/>
              <p:cNvSpPr txBox="1"/>
              <p:nvPr/>
            </p:nvSpPr>
            <p:spPr>
              <a:xfrm>
                <a:off x="1669558" y="3632915"/>
                <a:ext cx="2641184" cy="63994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8" y="3632915"/>
                <a:ext cx="2641184" cy="639942"/>
              </a:xfrm>
              <a:prstGeom prst="rect">
                <a:avLst/>
              </a:prstGeom>
              <a:blipFill>
                <a:blip r:embed="rId6"/>
                <a:stretch>
                  <a:fillRect b="-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8349414" y="806015"/>
            <a:ext cx="2503971" cy="2730626"/>
            <a:chOff x="3840" y="2553"/>
            <a:chExt cx="1222" cy="1335"/>
          </a:xfrm>
        </p:grpSpPr>
        <p:pic>
          <p:nvPicPr>
            <p:cNvPr id="12" name="Picture 48" descr="E:\插图\离散\6.1-4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4201" y="2553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4272" y="283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3888" y="307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4224" y="3254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4512" y="3168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auto">
            <a:xfrm>
              <a:off x="4822" y="3183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3888" y="3446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" name="Text Box 56"/>
            <p:cNvSpPr txBox="1">
              <a:spLocks noChangeArrowheads="1"/>
            </p:cNvSpPr>
            <p:nvPr/>
          </p:nvSpPr>
          <p:spPr bwMode="auto">
            <a:xfrm>
              <a:off x="4014" y="2866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4560" y="283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4656" y="3494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4320" y="3619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5" name="Text Box 61"/>
          <p:cNvSpPr txBox="1">
            <a:spLocks noChangeArrowheads="1"/>
          </p:cNvSpPr>
          <p:nvPr/>
        </p:nvSpPr>
        <p:spPr bwMode="auto">
          <a:xfrm>
            <a:off x="8020595" y="4926912"/>
            <a:ext cx="1120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81B28139-3A9C-4CA7-8D62-A1A2B0FB0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20016"/>
              </p:ext>
            </p:extLst>
          </p:nvPr>
        </p:nvGraphicFramePr>
        <p:xfrm>
          <a:off x="9154994" y="4190112"/>
          <a:ext cx="1486822" cy="198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8" imgW="876300" imgH="1168400" progId="Equation.DSMT4">
                  <p:embed/>
                </p:oleObj>
              </mc:Choice>
              <mc:Fallback>
                <p:oleObj r:id="rId8" imgW="876300" imgH="1168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0B92ADE-AA19-4BE5-900A-E0039D876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4994" y="4190112"/>
                        <a:ext cx="1486822" cy="1987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>
            <a:extLst>
              <a:ext uri="{FF2B5EF4-FFF2-40B4-BE49-F238E27FC236}">
                <a16:creationId xmlns:a16="http://schemas.microsoft.com/office/drawing/2014/main" id="{4A42A9E8-D4D9-40E3-BC1E-01891AD2C16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.1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无向图的关联矩阵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34DA3-F27B-4D9A-92AC-04E23AD3CB08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48262" y="1646238"/>
            <a:ext cx="9648335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无环有向图的关联矩阵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设无环有向图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}.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关联矩阵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024"/>
              <p:cNvSpPr txBox="1"/>
              <p:nvPr/>
            </p:nvSpPr>
            <p:spPr bwMode="auto">
              <a:xfrm>
                <a:off x="1685411" y="3649567"/>
                <a:ext cx="4365935" cy="1497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  1 ,   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为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的始点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  0 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   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与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不关联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−1 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   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为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微软雅黑" panose="020B0503020204020204" pitchFamily="34" charset="-122"/>
                                    <a:ea typeface="微软雅黑" panose="020B0503020204020204" pitchFamily="34" charset="-122"/>
                                  </a:rPr>
                                  <m:t>的终点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5411" y="3649567"/>
                <a:ext cx="4365935" cy="1497837"/>
              </a:xfrm>
              <a:prstGeom prst="rect">
                <a:avLst/>
              </a:prstGeom>
              <a:blipFill>
                <a:blip r:embed="rId3"/>
                <a:stretch>
                  <a:fillRect b="-13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44"/>
          <p:cNvGrpSpPr>
            <a:grpSpLocks/>
          </p:cNvGrpSpPr>
          <p:nvPr/>
        </p:nvGrpSpPr>
        <p:grpSpPr bwMode="auto">
          <a:xfrm>
            <a:off x="6283235" y="4121299"/>
            <a:ext cx="4877950" cy="2124074"/>
            <a:chOff x="384" y="1392"/>
            <a:chExt cx="2640" cy="1338"/>
          </a:xfrm>
        </p:grpSpPr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384" y="192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 =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1104" y="1392"/>
              <a:ext cx="192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−1    1    0    0    0  –1    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  −1    1    0    0    0  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    0  −1  −1  −1    1  −1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1    0    0     1    1    0    0</a:t>
              </a:r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1056" y="153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2929" y="153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1056" y="153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1056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>
              <a:off x="2880" y="153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2880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F131800B-06EB-4135-A0D1-CBE41242D6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.2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无环有向图的关联矩阵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3A7944-B2E8-4B18-9E8E-94DAF469A4E7}"/>
              </a:ext>
            </a:extLst>
          </p:cNvPr>
          <p:cNvGrpSpPr/>
          <p:nvPr/>
        </p:nvGrpSpPr>
        <p:grpSpPr>
          <a:xfrm>
            <a:off x="7496660" y="1674664"/>
            <a:ext cx="3168651" cy="2436864"/>
            <a:chOff x="7186047" y="3058932"/>
            <a:chExt cx="3168651" cy="2436864"/>
          </a:xfrm>
        </p:grpSpPr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7186047" y="3352671"/>
              <a:ext cx="3168651" cy="2143125"/>
              <a:chOff x="3116" y="1536"/>
              <a:chExt cx="1996" cy="1350"/>
            </a:xfrm>
          </p:grpSpPr>
          <p:pic>
            <p:nvPicPr>
              <p:cNvPr id="15" name="Picture 32" descr="E:\插图\离散\6.3-2.t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1824"/>
                <a:ext cx="1404" cy="8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 Box 33"/>
              <p:cNvSpPr txBox="1">
                <a:spLocks noChangeArrowheads="1"/>
              </p:cNvSpPr>
              <p:nvPr/>
            </p:nvSpPr>
            <p:spPr bwMode="auto">
              <a:xfrm>
                <a:off x="3116" y="1632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3168" y="254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8" name="Text Box 35"/>
              <p:cNvSpPr txBox="1">
                <a:spLocks noChangeArrowheads="1"/>
              </p:cNvSpPr>
              <p:nvPr/>
            </p:nvSpPr>
            <p:spPr bwMode="auto">
              <a:xfrm>
                <a:off x="4728" y="249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" name="Text Box 36"/>
              <p:cNvSpPr txBox="1">
                <a:spLocks noChangeArrowheads="1"/>
              </p:cNvSpPr>
              <p:nvPr/>
            </p:nvSpPr>
            <p:spPr bwMode="auto">
              <a:xfrm>
                <a:off x="4608" y="157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0" name="Text Box 37"/>
              <p:cNvSpPr txBox="1">
                <a:spLocks noChangeArrowheads="1"/>
              </p:cNvSpPr>
              <p:nvPr/>
            </p:nvSpPr>
            <p:spPr bwMode="auto">
              <a:xfrm>
                <a:off x="3116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1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" name="Text Box 39"/>
              <p:cNvSpPr txBox="1">
                <a:spLocks noChangeArrowheads="1"/>
              </p:cNvSpPr>
              <p:nvPr/>
            </p:nvSpPr>
            <p:spPr bwMode="auto">
              <a:xfrm>
                <a:off x="3888" y="259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" name="Text Box 40"/>
              <p:cNvSpPr txBox="1">
                <a:spLocks noChangeArrowheads="1"/>
              </p:cNvSpPr>
              <p:nvPr/>
            </p:nvSpPr>
            <p:spPr bwMode="auto">
              <a:xfrm>
                <a:off x="4704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27E17B-2B49-44ED-9208-421CD1C01A70}"/>
                </a:ext>
              </a:extLst>
            </p:cNvPr>
            <p:cNvSpPr/>
            <p:nvPr/>
          </p:nvSpPr>
          <p:spPr>
            <a:xfrm>
              <a:off x="7333099" y="30589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54975-F51C-4B4A-B5D3-E8B220EC154D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289808" y="1667805"/>
            <a:ext cx="7677150" cy="43673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性质：</a:t>
            </a:r>
            <a:endParaRPr kumimoji="1"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每列恰好有一个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和一个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−1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AutoNum type="arabicParenBoth"/>
              <a:defRPr/>
            </a:pP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AutoNum type="arabicParenBoth"/>
              <a:defRPr/>
            </a:pP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总个数等于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−1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的总个数等于边数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（握手定理）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 1 的个数等于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，第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−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个数等于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defRPr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4)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是平行边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列与第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列相同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/>
              <p:cNvSpPr txBox="1"/>
              <p:nvPr/>
            </p:nvSpPr>
            <p:spPr>
              <a:xfrm>
                <a:off x="1755858" y="2881423"/>
                <a:ext cx="7944773" cy="78160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;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从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sz="2400" i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而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58" y="2881423"/>
                <a:ext cx="7944773" cy="781607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8623953" y="3961148"/>
            <a:ext cx="3168651" cy="2143125"/>
            <a:chOff x="3116" y="1536"/>
            <a:chExt cx="1996" cy="1350"/>
          </a:xfrm>
        </p:grpSpPr>
        <p:pic>
          <p:nvPicPr>
            <p:cNvPr id="8" name="Picture 32" descr="E:\插图\离散\6.3-2.tif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824"/>
              <a:ext cx="1404" cy="8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3116" y="1632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316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4728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4608" y="157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311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3984" y="15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3888" y="259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04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4320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3936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3696" y="22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2" name="Group 44">
            <a:extLst>
              <a:ext uri="{FF2B5EF4-FFF2-40B4-BE49-F238E27FC236}">
                <a16:creationId xmlns:a16="http://schemas.microsoft.com/office/drawing/2014/main" id="{1984A027-E1EB-4579-950F-E83F6E033E5E}"/>
              </a:ext>
            </a:extLst>
          </p:cNvPr>
          <p:cNvGrpSpPr>
            <a:grpSpLocks/>
          </p:cNvGrpSpPr>
          <p:nvPr/>
        </p:nvGrpSpPr>
        <p:grpSpPr bwMode="auto">
          <a:xfrm>
            <a:off x="6596481" y="716770"/>
            <a:ext cx="4877950" cy="2124074"/>
            <a:chOff x="384" y="1392"/>
            <a:chExt cx="2640" cy="1338"/>
          </a:xfrm>
        </p:grpSpPr>
        <p:sp>
          <p:nvSpPr>
            <p:cNvPr id="33" name="Text Box 45">
              <a:extLst>
                <a:ext uri="{FF2B5EF4-FFF2-40B4-BE49-F238E27FC236}">
                  <a16:creationId xmlns:a16="http://schemas.microsoft.com/office/drawing/2014/main" id="{D7B01BD6-411C-4233-99F1-42973630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 =</a:t>
              </a:r>
            </a:p>
          </p:txBody>
        </p:sp>
        <p:sp>
          <p:nvSpPr>
            <p:cNvPr id="34" name="Text Box 46">
              <a:extLst>
                <a:ext uri="{FF2B5EF4-FFF2-40B4-BE49-F238E27FC236}">
                  <a16:creationId xmlns:a16="http://schemas.microsoft.com/office/drawing/2014/main" id="{A2F6351C-3342-4854-B07B-05848BE57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92"/>
              <a:ext cx="192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−1    1    0    0    0  –1    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  −1    1    0    0    0    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    0  −1  −1  −1    1  −1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1    0    0     1    1    0    0</a:t>
              </a:r>
            </a:p>
          </p:txBody>
        </p:sp>
        <p:sp>
          <p:nvSpPr>
            <p:cNvPr id="35" name="Line 47">
              <a:extLst>
                <a:ext uri="{FF2B5EF4-FFF2-40B4-BE49-F238E27FC236}">
                  <a16:creationId xmlns:a16="http://schemas.microsoft.com/office/drawing/2014/main" id="{136C26AE-38DF-4BA1-8982-67CE17EEC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3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BF4F383A-85C8-4D0B-BB38-FF183539C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53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49">
              <a:extLst>
                <a:ext uri="{FF2B5EF4-FFF2-40B4-BE49-F238E27FC236}">
                  <a16:creationId xmlns:a16="http://schemas.microsoft.com/office/drawing/2014/main" id="{EA151F39-7B19-4668-9EC1-878C62BBE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3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50">
              <a:extLst>
                <a:ext uri="{FF2B5EF4-FFF2-40B4-BE49-F238E27FC236}">
                  <a16:creationId xmlns:a16="http://schemas.microsoft.com/office/drawing/2014/main" id="{B0D867B0-BD68-496B-8DDB-21528D28A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51">
              <a:extLst>
                <a:ext uri="{FF2B5EF4-FFF2-40B4-BE49-F238E27FC236}">
                  <a16:creationId xmlns:a16="http://schemas.microsoft.com/office/drawing/2014/main" id="{53EC2571-2702-4ED3-8FB9-3061AAFAD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36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52">
              <a:extLst>
                <a:ext uri="{FF2B5EF4-FFF2-40B4-BE49-F238E27FC236}">
                  <a16:creationId xmlns:a16="http://schemas.microsoft.com/office/drawing/2014/main" id="{289B7327-28C6-40B7-97A3-E3921FDCC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ABEAFC07-E5FE-4AC9-AB23-C6B6ED933F9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.2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无环有向图的关联矩阵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3127253"/>
            <a:ext cx="9081500" cy="933089"/>
          </a:xfrm>
          <a:noFill/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写出无向图的相邻矩阵，并求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的回路数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55" name="组合 26"/>
          <p:cNvGrpSpPr>
            <a:grpSpLocks/>
          </p:cNvGrpSpPr>
          <p:nvPr/>
        </p:nvGrpSpPr>
        <p:grpSpPr bwMode="auto">
          <a:xfrm>
            <a:off x="8639176" y="3813485"/>
            <a:ext cx="1243013" cy="1508125"/>
            <a:chOff x="6558183" y="3991875"/>
            <a:chExt cx="1242608" cy="1508827"/>
          </a:xfrm>
          <a:noFill/>
        </p:grpSpPr>
        <p:grpSp>
          <p:nvGrpSpPr>
            <p:cNvPr id="6160" name="组合 22"/>
            <p:cNvGrpSpPr>
              <a:grpSpLocks/>
            </p:cNvGrpSpPr>
            <p:nvPr/>
          </p:nvGrpSpPr>
          <p:grpSpPr bwMode="auto">
            <a:xfrm>
              <a:off x="6715140" y="4357694"/>
              <a:ext cx="857256" cy="785817"/>
              <a:chOff x="6357950" y="4000505"/>
              <a:chExt cx="857256" cy="785817"/>
            </a:xfrm>
            <a:grpFill/>
          </p:grpSpPr>
          <p:sp>
            <p:nvSpPr>
              <p:cNvPr id="6165" name="Oval 9"/>
              <p:cNvSpPr>
                <a:spLocks noChangeArrowheads="1"/>
              </p:cNvSpPr>
              <p:nvPr/>
            </p:nvSpPr>
            <p:spPr bwMode="auto">
              <a:xfrm>
                <a:off x="6357950" y="4000505"/>
                <a:ext cx="83053" cy="7681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7132153" y="4000505"/>
                <a:ext cx="83053" cy="7681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Oval 11"/>
              <p:cNvSpPr>
                <a:spLocks noChangeArrowheads="1"/>
              </p:cNvSpPr>
              <p:nvPr/>
            </p:nvSpPr>
            <p:spPr bwMode="auto">
              <a:xfrm>
                <a:off x="6357950" y="4709506"/>
                <a:ext cx="83053" cy="7681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12"/>
              <p:cNvSpPr>
                <a:spLocks noChangeArrowheads="1"/>
              </p:cNvSpPr>
              <p:nvPr/>
            </p:nvSpPr>
            <p:spPr bwMode="auto">
              <a:xfrm>
                <a:off x="7132153" y="4709506"/>
                <a:ext cx="83053" cy="7681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69" name="AutoShape 13"/>
              <p:cNvCxnSpPr>
                <a:cxnSpLocks noChangeShapeType="1"/>
              </p:cNvCxnSpPr>
              <p:nvPr/>
            </p:nvCxnSpPr>
            <p:spPr bwMode="auto">
              <a:xfrm>
                <a:off x="6441003" y="4045535"/>
                <a:ext cx="6911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" name="AutoShape 14"/>
              <p:cNvCxnSpPr>
                <a:cxnSpLocks noChangeShapeType="1"/>
              </p:cNvCxnSpPr>
              <p:nvPr/>
            </p:nvCxnSpPr>
            <p:spPr bwMode="auto">
              <a:xfrm>
                <a:off x="6429547" y="4758069"/>
                <a:ext cx="6911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6171" name="AutoShape 15"/>
              <p:cNvCxnSpPr>
                <a:cxnSpLocks noChangeShapeType="1"/>
              </p:cNvCxnSpPr>
              <p:nvPr/>
            </p:nvCxnSpPr>
            <p:spPr bwMode="auto">
              <a:xfrm>
                <a:off x="6403771" y="4077321"/>
                <a:ext cx="0" cy="632186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6172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6441003" y="4077321"/>
                <a:ext cx="679696" cy="632186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6558183" y="3991875"/>
              <a:ext cx="442709" cy="437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7358082" y="3991875"/>
              <a:ext cx="442709" cy="437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3" name="Text Box 17"/>
            <p:cNvSpPr txBox="1">
              <a:spLocks noChangeArrowheads="1"/>
            </p:cNvSpPr>
            <p:nvPr/>
          </p:nvSpPr>
          <p:spPr bwMode="auto">
            <a:xfrm>
              <a:off x="6572264" y="5063445"/>
              <a:ext cx="442709" cy="437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4" name="Text Box 17"/>
            <p:cNvSpPr txBox="1">
              <a:spLocks noChangeArrowheads="1"/>
            </p:cNvSpPr>
            <p:nvPr/>
          </p:nvSpPr>
          <p:spPr bwMode="auto">
            <a:xfrm>
              <a:off x="7358082" y="5063445"/>
              <a:ext cx="442709" cy="43725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56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90263"/>
              </p:ext>
            </p:extLst>
          </p:nvPr>
        </p:nvGraphicFramePr>
        <p:xfrm>
          <a:off x="2166938" y="3956359"/>
          <a:ext cx="1763712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3" imgW="1180800" imgH="927000" progId="Equation.3">
                  <p:embed/>
                </p:oleObj>
              </mc:Choice>
              <mc:Fallback>
                <p:oleObj name="Equation" r:id="rId3" imgW="1180800" imgH="927000" progId="Equation.3">
                  <p:embed/>
                  <p:pic>
                    <p:nvPicPr>
                      <p:cNvPr id="6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956359"/>
                        <a:ext cx="1763712" cy="1376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00685"/>
              </p:ext>
            </p:extLst>
          </p:nvPr>
        </p:nvGraphicFramePr>
        <p:xfrm>
          <a:off x="4167189" y="3956359"/>
          <a:ext cx="1785937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5" imgW="1244520" imgH="927000" progId="Equation.3">
                  <p:embed/>
                </p:oleObj>
              </mc:Choice>
              <mc:Fallback>
                <p:oleObj name="Equation" r:id="rId5" imgW="1244520" imgH="927000" progId="Equation.3">
                  <p:embed/>
                  <p:pic>
                    <p:nvPicPr>
                      <p:cNvPr id="61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9" y="3956359"/>
                        <a:ext cx="1785937" cy="1331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60031"/>
              </p:ext>
            </p:extLst>
          </p:nvPr>
        </p:nvGraphicFramePr>
        <p:xfrm>
          <a:off x="6096001" y="3956359"/>
          <a:ext cx="1749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7" imgW="1257120" imgH="927000" progId="Equation.3">
                  <p:embed/>
                </p:oleObj>
              </mc:Choice>
              <mc:Fallback>
                <p:oleObj name="Equation" r:id="rId7" imgW="1257120" imgH="927000" progId="Equation.3">
                  <p:embed/>
                  <p:pic>
                    <p:nvPicPr>
                      <p:cNvPr id="61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956359"/>
                        <a:ext cx="1749425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295399" y="5301385"/>
            <a:ext cx="9081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的通路有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条：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的回路有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条：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39A15333-CA9B-439D-9E31-AC839103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35554975-F51C-4B4A-B5D3-E8B220EC154D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24</a:t>
            </a:fld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9B0657B-CC52-4F98-BB29-39418F0B814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1E6BCD-2289-4D4A-B617-9BA6F819576C}"/>
              </a:ext>
            </a:extLst>
          </p:cNvPr>
          <p:cNvGrpSpPr/>
          <p:nvPr/>
        </p:nvGrpSpPr>
        <p:grpSpPr>
          <a:xfrm>
            <a:off x="1295399" y="1646238"/>
            <a:ext cx="9601199" cy="1438529"/>
            <a:chOff x="1295399" y="1646238"/>
            <a:chExt cx="9601199" cy="1438529"/>
          </a:xfrm>
        </p:grpSpPr>
        <p:sp>
          <p:nvSpPr>
            <p:cNvPr id="6150" name="Text Box 7"/>
            <p:cNvSpPr txBox="1">
              <a:spLocks noChangeArrowheads="1"/>
            </p:cNvSpPr>
            <p:nvPr/>
          </p:nvSpPr>
          <p:spPr bwMode="auto">
            <a:xfrm>
              <a:off x="1295399" y="1646238"/>
              <a:ext cx="9601199" cy="139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bg2"/>
                </a:buClr>
                <a:buSzPct val="75000"/>
                <a:defRPr/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无向图的相邻矩阵</a:t>
              </a:r>
            </a:p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bg2"/>
                </a:buClr>
                <a:buSzPct val="75000"/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设无向简单图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&lt;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{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…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30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令       为顶点 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sz="24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 </a:t>
              </a:r>
              <a:r>
                <a:rPr lang="en-US" sz="24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sz="2400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sz="2400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ts val="1200"/>
                </a:spcBef>
                <a:buClr>
                  <a:schemeClr val="bg2"/>
                </a:buClr>
                <a:buSzPct val="75000"/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之间边的条数，称 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)</a:t>
              </a:r>
              <a:r>
                <a:rPr lang="en-US" sz="2400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sz="2400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/>
                </a:rPr>
                <a:t></a:t>
              </a:r>
              <a:r>
                <a:rPr lang="en-US" sz="2400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 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的相邻矩阵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记作 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r>
                <a:rPr 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).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36FBE5FD-B85A-416D-BA49-9957520D7B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929078"/>
                </p:ext>
              </p:extLst>
            </p:nvPr>
          </p:nvGraphicFramePr>
          <p:xfrm>
            <a:off x="7768988" y="2084763"/>
            <a:ext cx="468427" cy="520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r:id="rId9" imgW="228501" imgH="253890" progId="Equation.DSMT4">
                    <p:embed/>
                  </p:oleObj>
                </mc:Choice>
                <mc:Fallback>
                  <p:oleObj r:id="rId9" imgW="228501" imgH="25389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8988" y="2084763"/>
                          <a:ext cx="468427" cy="5204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1A7C2739-F157-4026-9078-3F5C9DB59B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8698609"/>
                </p:ext>
              </p:extLst>
            </p:nvPr>
          </p:nvGraphicFramePr>
          <p:xfrm>
            <a:off x="3998887" y="2564293"/>
            <a:ext cx="468427" cy="520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" r:id="rId11" imgW="228501" imgH="253890" progId="Equation.DSMT4">
                    <p:embed/>
                  </p:oleObj>
                </mc:Choice>
                <mc:Fallback>
                  <p:oleObj r:id="rId11" imgW="228501" imgH="25389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36FBE5FD-B85A-416D-BA49-9957520D7B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887" y="2564293"/>
                          <a:ext cx="468427" cy="5204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96C14-63CB-4F13-8897-6C4ED86DDE4E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295400" y="1634589"/>
            <a:ext cx="9601200" cy="153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为顶点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边的条数，称 (       )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邻接矩阵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88559"/>
              </p:ext>
            </p:extLst>
          </p:nvPr>
        </p:nvGraphicFramePr>
        <p:xfrm>
          <a:off x="6960353" y="1998703"/>
          <a:ext cx="469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4" imgW="253800" imgH="253800" progId="Equation.DSMT4">
                  <p:embed/>
                </p:oleObj>
              </mc:Choice>
              <mc:Fallback>
                <p:oleObj name="Equation" r:id="rId4" imgW="253800" imgH="2538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353" y="1998703"/>
                        <a:ext cx="469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6651889" y="3952724"/>
            <a:ext cx="2062163" cy="1790700"/>
            <a:chOff x="2973" y="1584"/>
            <a:chExt cx="1299" cy="1128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2973" y="2016"/>
              <a:ext cx="387" cy="29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408" y="1584"/>
              <a:ext cx="864" cy="112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0  0  1  0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1  0  2  0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360" y="172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272" y="172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360" y="17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224" y="17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3360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224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2733328" y="3798710"/>
            <a:ext cx="3073152" cy="1889125"/>
            <a:chOff x="680" y="1632"/>
            <a:chExt cx="1845" cy="1190"/>
          </a:xfrm>
        </p:grpSpPr>
        <p:pic>
          <p:nvPicPr>
            <p:cNvPr id="24" name="Picture 28" descr="E:\插图\离散\6.3-3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632"/>
              <a:ext cx="1672" cy="11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756" y="170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711" y="25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141" y="169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981" y="24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495524"/>
            <a:ext cx="1437928" cy="457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20EF22F-2828-466A-B237-7CAC834C05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B4EB716-C1DD-4A79-80C3-29BE8DE58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69747"/>
              </p:ext>
            </p:extLst>
          </p:nvPr>
        </p:nvGraphicFramePr>
        <p:xfrm>
          <a:off x="9543197" y="1646238"/>
          <a:ext cx="468427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r:id="rId7" imgW="228501" imgH="253890" progId="Equation.DSMT4">
                  <p:embed/>
                </p:oleObj>
              </mc:Choice>
              <mc:Fallback>
                <p:oleObj r:id="rId7" imgW="228501" imgH="25389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6FBE5FD-B85A-416D-BA49-9957520D7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3197" y="1646238"/>
                        <a:ext cx="468427" cy="520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D60EC3B8-608B-41A0-AD0B-75B37D706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69747"/>
              </p:ext>
            </p:extLst>
          </p:nvPr>
        </p:nvGraphicFramePr>
        <p:xfrm>
          <a:off x="6490643" y="2138605"/>
          <a:ext cx="468427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r:id="rId9" imgW="228501" imgH="253890" progId="Equation.DSMT4">
                  <p:embed/>
                </p:oleObj>
              </mc:Choice>
              <mc:Fallback>
                <p:oleObj r:id="rId9" imgW="228501" imgH="25389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FB4EB716-C1DD-4A79-80C3-29BE8DE58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643" y="2138605"/>
                        <a:ext cx="468427" cy="520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8D2E9-AD58-4082-A6E9-5322427021C9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/>
              <p:cNvSpPr txBox="1"/>
              <p:nvPr/>
            </p:nvSpPr>
            <p:spPr bwMode="auto">
              <a:xfrm>
                <a:off x="1295400" y="1698862"/>
                <a:ext cx="6260027" cy="440655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 i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性质</m:t>
                      </m:r>
                      <m:func>
                        <m:func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: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 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1)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2)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3)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4)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等于</m:t>
                      </m:r>
                      <m:r>
                        <m:rPr>
                          <m:nor/>
                        </m:rPr>
                        <a:rPr lang="en-US" altLang="zh-CN" sz="2400" b="0" i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中</m:t>
                      </m:r>
                      <m:r>
                        <m:rPr>
                          <m:nor/>
                        </m:rPr>
                        <a:rPr lang="zh-CN" altLang="en-US" sz="240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环的个数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对象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98862"/>
                <a:ext cx="6260027" cy="4406559"/>
              </a:xfrm>
              <a:prstGeom prst="rect">
                <a:avLst/>
              </a:prstGeom>
              <a:blipFill>
                <a:blip r:embed="rId3"/>
                <a:stretch>
                  <a:fillRect l="-97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8243961" y="3924016"/>
            <a:ext cx="2114550" cy="1790700"/>
            <a:chOff x="2940" y="1584"/>
            <a:chExt cx="1332" cy="1128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2940" y="2016"/>
              <a:ext cx="438" cy="29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408" y="1584"/>
              <a:ext cx="864" cy="112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0  0  1  0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1  0  2  0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3360" y="172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272" y="172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360" y="17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224" y="17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360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224" y="259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782498" y="1489270"/>
            <a:ext cx="3073152" cy="1889125"/>
            <a:chOff x="680" y="1632"/>
            <a:chExt cx="1845" cy="1190"/>
          </a:xfrm>
          <a:noFill/>
        </p:grpSpPr>
        <p:pic>
          <p:nvPicPr>
            <p:cNvPr id="33" name="Picture 28" descr="E:\插图\离散\6.3-3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632"/>
              <a:ext cx="1672" cy="11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756" y="1706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711" y="2522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2141" y="1691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1981" y="2432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B9236C11-59CF-4249-862B-AF9DA669C69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2E8E1-1490-448F-9164-681FAF5AC61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27</a:t>
            </a:fld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1298104" y="1646238"/>
            <a:ext cx="9598496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有向图中的通路数与回路数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定理6.6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阶有向图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的邻接矩阵，则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        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通路(含回路)数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到自身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长度为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   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中长度为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通路(含回路)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总数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    等于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中长度为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的回路总数.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88C265E-040D-458C-9396-5F9684369E6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EBDFC5A-3B5E-43F1-B0A0-9C1A2B481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51129"/>
              </p:ext>
            </p:extLst>
          </p:nvPr>
        </p:nvGraphicFramePr>
        <p:xfrm>
          <a:off x="9976512" y="2142403"/>
          <a:ext cx="468427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r:id="rId3" imgW="228501" imgH="253890" progId="Equation.DSMT4">
                  <p:embed/>
                </p:oleObj>
              </mc:Choice>
              <mc:Fallback>
                <p:oleObj r:id="rId3" imgW="228501" imgH="25389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6512" y="2142403"/>
                        <a:ext cx="468427" cy="520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C923FAC-0A84-41F7-BDC1-7B7AED666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858253"/>
              </p:ext>
            </p:extLst>
          </p:nvPr>
        </p:nvGraphicFramePr>
        <p:xfrm>
          <a:off x="7861113" y="2690173"/>
          <a:ext cx="46863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r:id="rId5" imgW="228600" imgH="241300" progId="Equation.DSMT4">
                  <p:embed/>
                </p:oleObj>
              </mc:Choice>
              <mc:Fallback>
                <p:oleObj r:id="rId5" imgW="228600" imgH="241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113" y="2690173"/>
                        <a:ext cx="468630" cy="494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11F83D0-C012-4C49-8D2E-2E7E1499C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149"/>
              </p:ext>
            </p:extLst>
          </p:nvPr>
        </p:nvGraphicFramePr>
        <p:xfrm>
          <a:off x="4448092" y="3266726"/>
          <a:ext cx="1249139" cy="91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r:id="rId7" imgW="609336" imgH="444307" progId="Equation.DSMT4">
                  <p:embed/>
                </p:oleObj>
              </mc:Choice>
              <mc:Fallback>
                <p:oleObj r:id="rId7" imgW="609336" imgH="444307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092" y="3266726"/>
                        <a:ext cx="1249139" cy="910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D68EE99-528D-4D41-A4CC-853CC19F8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5296"/>
              </p:ext>
            </p:extLst>
          </p:nvPr>
        </p:nvGraphicFramePr>
        <p:xfrm>
          <a:off x="2614564" y="3971497"/>
          <a:ext cx="884807" cy="88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r:id="rId9" imgW="431613" imgH="431613" progId="Equation.DSMT4">
                  <p:embed/>
                </p:oleObj>
              </mc:Choice>
              <mc:Fallback>
                <p:oleObj r:id="rId9" imgW="431613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564" y="3971497"/>
                        <a:ext cx="884807" cy="884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5FF3C-12C7-4838-AD08-225C5CE7368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9" name="Text Box 5"/>
          <p:cNvSpPr txBox="1">
            <a:spLocks noChangeArrowheads="1"/>
          </p:cNvSpPr>
          <p:nvPr/>
        </p:nvSpPr>
        <p:spPr bwMode="auto">
          <a:xfrm>
            <a:off x="1295399" y="1646237"/>
            <a:ext cx="9601199" cy="435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有向图中的通路数与回路数（续）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  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altLang="zh-CN" sz="2400" i="1" baseline="-3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长度小于等于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通路(含回路)数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长度小于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         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中长度小于等于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(含回路)数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       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中长度小于等于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2B7B3BA-CD47-421B-B2C4-D9F066219CD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ABF600E-2FE8-4E5F-9B35-1E662C801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30113"/>
              </p:ext>
            </p:extLst>
          </p:nvPr>
        </p:nvGraphicFramePr>
        <p:xfrm>
          <a:off x="7861107" y="2169991"/>
          <a:ext cx="468427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r:id="rId3" imgW="228501" imgH="253890" progId="Equation.DSMT4">
                  <p:embed/>
                </p:oleObj>
              </mc:Choice>
              <mc:Fallback>
                <p:oleObj r:id="rId3" imgW="228501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107" y="2169991"/>
                        <a:ext cx="468427" cy="520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D2BB8ED-A814-40A6-993C-0CD916800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99232"/>
              </p:ext>
            </p:extLst>
          </p:nvPr>
        </p:nvGraphicFramePr>
        <p:xfrm>
          <a:off x="6455388" y="2731409"/>
          <a:ext cx="46863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r:id="rId5" imgW="228600" imgH="241300" progId="Equation.DSMT4">
                  <p:embed/>
                </p:oleObj>
              </mc:Choice>
              <mc:Fallback>
                <p:oleObj r:id="rId5" imgW="228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388" y="2731409"/>
                        <a:ext cx="468630" cy="494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CB65ED3-821D-466A-83F6-0DAA53079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01870"/>
              </p:ext>
            </p:extLst>
          </p:nvPr>
        </p:nvGraphicFramePr>
        <p:xfrm>
          <a:off x="4162572" y="3265903"/>
          <a:ext cx="1249139" cy="91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r:id="rId7" imgW="609336" imgH="444307" progId="Equation.DSMT4">
                  <p:embed/>
                </p:oleObj>
              </mc:Choice>
              <mc:Fallback>
                <p:oleObj r:id="rId7" imgW="609336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572" y="3265903"/>
                        <a:ext cx="1249139" cy="910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052FF69-2774-47CC-8A3C-40055BEF7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337102"/>
              </p:ext>
            </p:extLst>
          </p:nvPr>
        </p:nvGraphicFramePr>
        <p:xfrm>
          <a:off x="3487517" y="3971498"/>
          <a:ext cx="858782" cy="88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r:id="rId9" imgW="418918" imgH="431613" progId="Equation.DSMT4">
                  <p:embed/>
                </p:oleObj>
              </mc:Choice>
              <mc:Fallback>
                <p:oleObj r:id="rId9" imgW="418918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517" y="3971498"/>
                        <a:ext cx="858782" cy="884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A211C-0FB8-4B2F-8AB7-932E2B15F005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2" y="1611075"/>
            <a:ext cx="2950096" cy="53618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038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667872" y="5629608"/>
            <a:ext cx="61077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在这里的通路和回路数是定义意义下的</a:t>
            </a:r>
          </a:p>
        </p:txBody>
      </p:sp>
      <p:grpSp>
        <p:nvGrpSpPr>
          <p:cNvPr id="28678" name="Group 5"/>
          <p:cNvGrpSpPr>
            <a:grpSpLocks/>
          </p:cNvGrpSpPr>
          <p:nvPr/>
        </p:nvGrpSpPr>
        <p:grpSpPr bwMode="auto">
          <a:xfrm>
            <a:off x="6211890" y="1798638"/>
            <a:ext cx="2168526" cy="1790700"/>
            <a:chOff x="2906" y="1584"/>
            <a:chExt cx="1366" cy="1128"/>
          </a:xfrm>
          <a:noFill/>
        </p:grpSpPr>
        <p:sp>
          <p:nvSpPr>
            <p:cNvPr id="28713" name="Text Box 6"/>
            <p:cNvSpPr txBox="1">
              <a:spLocks noChangeArrowheads="1"/>
            </p:cNvSpPr>
            <p:nvPr/>
          </p:nvSpPr>
          <p:spPr bwMode="auto">
            <a:xfrm>
              <a:off x="2906" y="2016"/>
              <a:ext cx="454" cy="29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4" name="Text Box 7"/>
            <p:cNvSpPr txBox="1">
              <a:spLocks noChangeArrowheads="1"/>
            </p:cNvSpPr>
            <p:nvPr/>
          </p:nvSpPr>
          <p:spPr bwMode="auto">
            <a:xfrm>
              <a:off x="3408" y="1584"/>
              <a:ext cx="864" cy="112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0  0  1  0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1  0  2  0</a:t>
              </a:r>
            </a:p>
          </p:txBody>
        </p:sp>
        <p:sp>
          <p:nvSpPr>
            <p:cNvPr id="28715" name="Line 8"/>
            <p:cNvSpPr>
              <a:spLocks noChangeShapeType="1"/>
            </p:cNvSpPr>
            <p:nvPr/>
          </p:nvSpPr>
          <p:spPr bwMode="auto">
            <a:xfrm>
              <a:off x="3360" y="1728"/>
              <a:ext cx="0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6" name="Line 9"/>
            <p:cNvSpPr>
              <a:spLocks noChangeShapeType="1"/>
            </p:cNvSpPr>
            <p:nvPr/>
          </p:nvSpPr>
          <p:spPr bwMode="auto">
            <a:xfrm>
              <a:off x="4272" y="1728"/>
              <a:ext cx="0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7" name="Line 10"/>
            <p:cNvSpPr>
              <a:spLocks noChangeShapeType="1"/>
            </p:cNvSpPr>
            <p:nvPr/>
          </p:nvSpPr>
          <p:spPr bwMode="auto">
            <a:xfrm>
              <a:off x="3360" y="1728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8" name="Line 11"/>
            <p:cNvSpPr>
              <a:spLocks noChangeShapeType="1"/>
            </p:cNvSpPr>
            <p:nvPr/>
          </p:nvSpPr>
          <p:spPr bwMode="auto">
            <a:xfrm>
              <a:off x="4224" y="1728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9" name="Line 12"/>
            <p:cNvSpPr>
              <a:spLocks noChangeShapeType="1"/>
            </p:cNvSpPr>
            <p:nvPr/>
          </p:nvSpPr>
          <p:spPr bwMode="auto">
            <a:xfrm>
              <a:off x="3360" y="2592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20" name="Line 13"/>
            <p:cNvSpPr>
              <a:spLocks noChangeShapeType="1"/>
            </p:cNvSpPr>
            <p:nvPr/>
          </p:nvSpPr>
          <p:spPr bwMode="auto">
            <a:xfrm>
              <a:off x="4224" y="2592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9" name="Group 41"/>
          <p:cNvGrpSpPr>
            <a:grpSpLocks/>
          </p:cNvGrpSpPr>
          <p:nvPr/>
        </p:nvGrpSpPr>
        <p:grpSpPr bwMode="auto">
          <a:xfrm>
            <a:off x="8721725" y="1785613"/>
            <a:ext cx="2174876" cy="1790700"/>
            <a:chOff x="2135" y="1152"/>
            <a:chExt cx="1370" cy="1128"/>
          </a:xfrm>
          <a:noFill/>
        </p:grpSpPr>
        <p:sp>
          <p:nvSpPr>
            <p:cNvPr id="28705" name="Text Box 15"/>
            <p:cNvSpPr txBox="1">
              <a:spLocks noChangeArrowheads="1"/>
            </p:cNvSpPr>
            <p:nvPr/>
          </p:nvSpPr>
          <p:spPr bwMode="auto">
            <a:xfrm>
              <a:off x="2135" y="1584"/>
              <a:ext cx="505" cy="29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6" name="Text Box 16"/>
            <p:cNvSpPr txBox="1">
              <a:spLocks noChangeArrowheads="1"/>
            </p:cNvSpPr>
            <p:nvPr/>
          </p:nvSpPr>
          <p:spPr bwMode="auto">
            <a:xfrm>
              <a:off x="2640" y="1152"/>
              <a:ext cx="864" cy="112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1  0  0  0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3  1  0  0</a:t>
              </a:r>
            </a:p>
          </p:txBody>
        </p:sp>
        <p:sp>
          <p:nvSpPr>
            <p:cNvPr id="28707" name="Line 17"/>
            <p:cNvSpPr>
              <a:spLocks noChangeShapeType="1"/>
            </p:cNvSpPr>
            <p:nvPr/>
          </p:nvSpPr>
          <p:spPr bwMode="auto">
            <a:xfrm>
              <a:off x="2592" y="1296"/>
              <a:ext cx="1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8" name="Line 18"/>
            <p:cNvSpPr>
              <a:spLocks noChangeShapeType="1"/>
            </p:cNvSpPr>
            <p:nvPr/>
          </p:nvSpPr>
          <p:spPr bwMode="auto">
            <a:xfrm>
              <a:off x="3504" y="1296"/>
              <a:ext cx="1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9" name="Line 19"/>
            <p:cNvSpPr>
              <a:spLocks noChangeShapeType="1"/>
            </p:cNvSpPr>
            <p:nvPr/>
          </p:nvSpPr>
          <p:spPr bwMode="auto">
            <a:xfrm>
              <a:off x="2592" y="1296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0" name="Line 20"/>
            <p:cNvSpPr>
              <a:spLocks noChangeShapeType="1"/>
            </p:cNvSpPr>
            <p:nvPr/>
          </p:nvSpPr>
          <p:spPr bwMode="auto">
            <a:xfrm>
              <a:off x="3456" y="1296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1" name="Line 21"/>
            <p:cNvSpPr>
              <a:spLocks noChangeShapeType="1"/>
            </p:cNvSpPr>
            <p:nvPr/>
          </p:nvSpPr>
          <p:spPr bwMode="auto">
            <a:xfrm>
              <a:off x="2592" y="2160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12" name="Line 22"/>
            <p:cNvSpPr>
              <a:spLocks noChangeShapeType="1"/>
            </p:cNvSpPr>
            <p:nvPr/>
          </p:nvSpPr>
          <p:spPr bwMode="auto">
            <a:xfrm>
              <a:off x="3456" y="2160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80" name="Group 42"/>
          <p:cNvGrpSpPr>
            <a:grpSpLocks/>
          </p:cNvGrpSpPr>
          <p:nvPr/>
        </p:nvGrpSpPr>
        <p:grpSpPr bwMode="auto">
          <a:xfrm>
            <a:off x="6172201" y="3637604"/>
            <a:ext cx="2208213" cy="1790700"/>
            <a:chOff x="3601" y="1152"/>
            <a:chExt cx="1391" cy="1128"/>
          </a:xfrm>
          <a:noFill/>
        </p:grpSpPr>
        <p:sp>
          <p:nvSpPr>
            <p:cNvPr id="28697" name="Text Box 24"/>
            <p:cNvSpPr txBox="1">
              <a:spLocks noChangeArrowheads="1"/>
            </p:cNvSpPr>
            <p:nvPr/>
          </p:nvSpPr>
          <p:spPr bwMode="auto">
            <a:xfrm>
              <a:off x="3601" y="1584"/>
              <a:ext cx="479" cy="29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4128" y="1152"/>
              <a:ext cx="864" cy="112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1  1  0  0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3  3  1  0</a:t>
              </a:r>
            </a:p>
          </p:txBody>
        </p: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>
              <a:off x="4080" y="1296"/>
              <a:ext cx="0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>
              <a:off x="4992" y="1296"/>
              <a:ext cx="0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1" name="Line 28"/>
            <p:cNvSpPr>
              <a:spLocks noChangeShapeType="1"/>
            </p:cNvSpPr>
            <p:nvPr/>
          </p:nvSpPr>
          <p:spPr bwMode="auto">
            <a:xfrm>
              <a:off x="4080" y="1296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2" name="Line 29"/>
            <p:cNvSpPr>
              <a:spLocks noChangeShapeType="1"/>
            </p:cNvSpPr>
            <p:nvPr/>
          </p:nvSpPr>
          <p:spPr bwMode="auto">
            <a:xfrm>
              <a:off x="4944" y="1296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3" name="Line 30"/>
            <p:cNvSpPr>
              <a:spLocks noChangeShapeType="1"/>
            </p:cNvSpPr>
            <p:nvPr/>
          </p:nvSpPr>
          <p:spPr bwMode="auto">
            <a:xfrm>
              <a:off x="4080" y="2160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04" name="Line 31"/>
            <p:cNvSpPr>
              <a:spLocks noChangeShapeType="1"/>
            </p:cNvSpPr>
            <p:nvPr/>
          </p:nvSpPr>
          <p:spPr bwMode="auto">
            <a:xfrm>
              <a:off x="4944" y="2160"/>
              <a:ext cx="4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81" name="Group 43"/>
          <p:cNvGrpSpPr>
            <a:grpSpLocks/>
          </p:cNvGrpSpPr>
          <p:nvPr/>
        </p:nvGrpSpPr>
        <p:grpSpPr bwMode="auto">
          <a:xfrm>
            <a:off x="8688387" y="3653166"/>
            <a:ext cx="2168526" cy="1790700"/>
            <a:chOff x="507" y="2448"/>
            <a:chExt cx="1366" cy="1128"/>
          </a:xfrm>
          <a:noFill/>
        </p:grpSpPr>
        <p:sp>
          <p:nvSpPr>
            <p:cNvPr id="28689" name="Text Box 33"/>
            <p:cNvSpPr txBox="1">
              <a:spLocks noChangeArrowheads="1"/>
            </p:cNvSpPr>
            <p:nvPr/>
          </p:nvSpPr>
          <p:spPr bwMode="auto">
            <a:xfrm>
              <a:off x="507" y="2880"/>
              <a:ext cx="549" cy="28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0" name="Text Box 34"/>
            <p:cNvSpPr txBox="1">
              <a:spLocks noChangeArrowheads="1"/>
            </p:cNvSpPr>
            <p:nvPr/>
          </p:nvSpPr>
          <p:spPr bwMode="auto">
            <a:xfrm>
              <a:off x="1008" y="2448"/>
              <a:ext cx="864" cy="112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3  2  1  0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1  1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2  1  1  0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4  3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0</a:t>
              </a:r>
            </a:p>
          </p:txBody>
        </p:sp>
        <p:sp>
          <p:nvSpPr>
            <p:cNvPr id="28691" name="Line 35"/>
            <p:cNvSpPr>
              <a:spLocks noChangeShapeType="1"/>
            </p:cNvSpPr>
            <p:nvPr/>
          </p:nvSpPr>
          <p:spPr bwMode="auto">
            <a:xfrm>
              <a:off x="960" y="2592"/>
              <a:ext cx="1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2" name="Line 36"/>
            <p:cNvSpPr>
              <a:spLocks noChangeShapeType="1"/>
            </p:cNvSpPr>
            <p:nvPr/>
          </p:nvSpPr>
          <p:spPr bwMode="auto">
            <a:xfrm>
              <a:off x="1872" y="2592"/>
              <a:ext cx="1" cy="864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3" name="Line 37"/>
            <p:cNvSpPr>
              <a:spLocks noChangeShapeType="1"/>
            </p:cNvSpPr>
            <p:nvPr/>
          </p:nvSpPr>
          <p:spPr bwMode="auto">
            <a:xfrm>
              <a:off x="960" y="2592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4" name="Line 38"/>
            <p:cNvSpPr>
              <a:spLocks noChangeShapeType="1"/>
            </p:cNvSpPr>
            <p:nvPr/>
          </p:nvSpPr>
          <p:spPr bwMode="auto">
            <a:xfrm>
              <a:off x="1824" y="2592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5" name="Line 39"/>
            <p:cNvSpPr>
              <a:spLocks noChangeShapeType="1"/>
            </p:cNvSpPr>
            <p:nvPr/>
          </p:nvSpPr>
          <p:spPr bwMode="auto">
            <a:xfrm>
              <a:off x="960" y="3456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6" name="Line 40"/>
            <p:cNvSpPr>
              <a:spLocks noChangeShapeType="1"/>
            </p:cNvSpPr>
            <p:nvPr/>
          </p:nvSpPr>
          <p:spPr bwMode="auto">
            <a:xfrm>
              <a:off x="1824" y="3456"/>
              <a:ext cx="48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682" name="Text Box 44"/>
          <p:cNvSpPr txBox="1">
            <a:spLocks noChangeArrowheads="1"/>
          </p:cNvSpPr>
          <p:nvPr/>
        </p:nvSpPr>
        <p:spPr bwMode="auto">
          <a:xfrm>
            <a:off x="1290641" y="3799208"/>
            <a:ext cx="5565769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3 的通路有 1 条；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3 的通路有 1 条；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到自身长为 3 的回路有 2 条；</a:t>
            </a: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中长为 3 的通路共有 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其中回路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683" name="Group 53"/>
          <p:cNvGrpSpPr>
            <a:grpSpLocks/>
          </p:cNvGrpSpPr>
          <p:nvPr/>
        </p:nvGrpSpPr>
        <p:grpSpPr bwMode="auto">
          <a:xfrm>
            <a:off x="2641337" y="2147851"/>
            <a:ext cx="2430044" cy="1413429"/>
            <a:chOff x="3310" y="2918"/>
            <a:chExt cx="1289" cy="722"/>
          </a:xfrm>
        </p:grpSpPr>
        <p:pic>
          <p:nvPicPr>
            <p:cNvPr id="28688" name="Picture 58" descr="E:\插图\离散\6.3-3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918"/>
              <a:ext cx="958" cy="7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4"/>
            <p:cNvSpPr txBox="1">
              <a:spLocks noChangeArrowheads="1"/>
            </p:cNvSpPr>
            <p:nvPr/>
          </p:nvSpPr>
          <p:spPr bwMode="auto">
            <a:xfrm>
              <a:off x="3314" y="2934"/>
              <a:ext cx="33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685" name="Text Box 55"/>
            <p:cNvSpPr txBox="1">
              <a:spLocks noChangeArrowheads="1"/>
            </p:cNvSpPr>
            <p:nvPr/>
          </p:nvSpPr>
          <p:spPr bwMode="auto">
            <a:xfrm>
              <a:off x="3310" y="3424"/>
              <a:ext cx="21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8686" name="Text Box 56"/>
            <p:cNvSpPr txBox="1">
              <a:spLocks noChangeArrowheads="1"/>
            </p:cNvSpPr>
            <p:nvPr/>
          </p:nvSpPr>
          <p:spPr bwMode="auto">
            <a:xfrm>
              <a:off x="4224" y="3417"/>
              <a:ext cx="3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687" name="Text Box 57"/>
            <p:cNvSpPr txBox="1">
              <a:spLocks noChangeArrowheads="1"/>
            </p:cNvSpPr>
            <p:nvPr/>
          </p:nvSpPr>
          <p:spPr bwMode="auto">
            <a:xfrm>
              <a:off x="4227" y="2958"/>
              <a:ext cx="3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BF53A9C9-C433-4FDC-80F4-EAFDB153D56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.3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有向图的邻接矩阵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A916E-F8E3-4B8F-A867-82A7A96F681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8160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通路与回路（续）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若通路(回路)中所有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(对于回路, 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各异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初级通路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 algn="just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初级回路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长度为奇数的圈称作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奇圈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长度为偶数的圈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偶圈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dirty="0"/>
              <a:t>1) </a:t>
            </a:r>
            <a:r>
              <a:rPr lang="zh-CN" altLang="zh-CN" sz="2400" dirty="0"/>
              <a:t>回路是通路的特殊情况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33400" indent="-533400"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在有向图和无向图中,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长度为 1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的圈</a:t>
            </a: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环</a:t>
            </a:r>
            <a:r>
              <a:rPr lang="zh-CN" altLang="en-US" sz="2400" dirty="0"/>
              <a:t>构成；</a:t>
            </a:r>
            <a:endParaRPr lang="en-US" altLang="zh-CN" sz="2400" dirty="0"/>
          </a:p>
          <a:p>
            <a:pPr marL="533400" indent="-533400" algn="just">
              <a:buNone/>
            </a:pPr>
            <a:r>
              <a:rPr lang="en-US" altLang="zh-CN" sz="2400" dirty="0"/>
              <a:t>3) </a:t>
            </a:r>
            <a:r>
              <a:rPr lang="zh-CN" altLang="en-US" sz="2400" dirty="0"/>
              <a:t>在无向图中,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长度为 2 的圈</a:t>
            </a: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两条平行边</a:t>
            </a:r>
            <a:r>
              <a:rPr lang="zh-CN" altLang="en-US" sz="2400" dirty="0"/>
              <a:t>构成；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74D968-2CCF-4CA8-98AF-5EF1ECC039D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332656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3288" y="1724472"/>
            <a:ext cx="8640960" cy="43427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若简单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个顶点，而边数大于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− 2)/2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是连通图。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是具有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个结点的简单无向图，如果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中每一对结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点度数之和均大于等于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是连通图。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个杯子，杯口均朝上放在桌子上。要求每次只能翻动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只杯子，能否把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只杯子全部翻成底朝上。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D706E-A0ED-43B3-9CD9-9372498940E7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460C-E753-435E-9B1E-F5635052FC2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4404047"/>
            <a:ext cx="9601199" cy="1706596"/>
          </a:xfrm>
        </p:spPr>
        <p:txBody>
          <a:bodyPr>
            <a:normAutofit/>
          </a:bodyPr>
          <a:lstStyle/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主对角线上的元素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	2)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强连通当且仅当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	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295400" y="1641097"/>
            <a:ext cx="8077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有向图的可达矩阵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可达矩阵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象 1"/>
          <p:cNvSpPr txBox="1"/>
          <p:nvPr/>
        </p:nvSpPr>
        <p:spPr>
          <a:xfrm>
            <a:off x="5284651" y="5480535"/>
            <a:ext cx="2461438" cy="452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spc="-21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spc="-2100" baseline="4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baseline="4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baseline="4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aseline="4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− 1)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&gt; 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 .</a:t>
            </a:r>
            <a:endParaRPr lang="zh-CN" altLang="en-US" sz="2400" baseline="44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/>
              <p:cNvSpPr txBox="1"/>
              <p:nvPr/>
            </p:nvSpPr>
            <p:spPr>
              <a:xfrm>
                <a:off x="3117833" y="2742705"/>
                <a:ext cx="5378921" cy="9728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ij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baseline="-25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baseline="-2500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可达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vj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否则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833" y="2742705"/>
                <a:ext cx="5378921" cy="97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81167" y="4378314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全为 1 </a:t>
            </a:r>
            <a:r>
              <a:rPr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3025" y="494049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全为 1 ；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F5F1A2-8EB8-4334-99F8-634595656B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</p:spTree>
    <p:extLst>
      <p:ext uri="{BB962C8B-B14F-4D97-AF65-F5344CB8AC3E}">
        <p14:creationId xmlns:p14="http://schemas.microsoft.com/office/powerpoint/2010/main" val="10545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460C-E753-435E-9B1E-F5635052FC2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54744"/>
            <a:ext cx="6128982" cy="4227441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bg2"/>
              </a:buClr>
              <a:buSzPct val="7500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如何得到图的可达矩阵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方法一：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写出邻接矩阵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buClr>
                <a:schemeClr val="bg2"/>
              </a:buClr>
              <a:buSzPct val="75000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取多少？）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7" indent="0" algn="just"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中非零元素改为“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7" indent="0" algn="just"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中对角线元素改为“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95210" y="1578499"/>
            <a:ext cx="4401390" cy="39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None/>
            </a:pPr>
            <a:endParaRPr kumimoji="0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indent="-44450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None/>
            </a:pPr>
            <a:r>
              <a:rPr kumimoji="0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Tx/>
              <a:buNone/>
            </a:pP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写出邻接矩阵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2" indent="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中非零元素改为“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2" indent="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的对角线元素改为“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endParaRPr kumimoji="0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kumimoji="0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kumimoji="0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算法直接得到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6495210" y="2473110"/>
            <a:ext cx="4110608" cy="21544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算法？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E9FD7A-B95F-4A65-9D48-491C5FADBF9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54BF5D-25D0-40F1-9558-C7B9B623C4BA}"/>
              </a:ext>
            </a:extLst>
          </p:cNvPr>
          <p:cNvSpPr/>
          <p:nvPr/>
        </p:nvSpPr>
        <p:spPr>
          <a:xfrm>
            <a:off x="3558178" y="3686576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− 1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2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66B-CF9A-4AE4-B4F1-B1F2AFEF82F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36926"/>
            <a:ext cx="9369903" cy="411784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长为 3 的通路各有多少条?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到自身长为 1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的回路各有多少条?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长为 4 的通路共有多少条 ? 其中有多少条回路?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4)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长度小于等于 4 的回路共有多少条?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写出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的可达矩阵，并问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是强连通的吗?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A91237B-AB2E-4D46-AC3D-AF6DC01ED8D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EE68046-DA7C-4990-B7F9-367DBC152B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0901" y="952851"/>
            <a:ext cx="3086980" cy="2292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669917"/>
            <a:ext cx="5326360" cy="465366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1295399" y="4026496"/>
            <a:ext cx="3904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3 的通路有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32833" name="Text Box 33"/>
          <p:cNvSpPr txBox="1">
            <a:spLocks noChangeArrowheads="1"/>
          </p:cNvSpPr>
          <p:nvPr/>
        </p:nvSpPr>
        <p:spPr bwMode="auto">
          <a:xfrm>
            <a:off x="5222875" y="4022663"/>
            <a:ext cx="4166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3 的通路有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1295399" y="4586323"/>
            <a:ext cx="53101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到自身长为 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的回路各有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1284457" y="5156870"/>
            <a:ext cx="5976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长为 4 的通路共有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，其中有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回路；</a:t>
            </a:r>
          </a:p>
        </p:txBody>
      </p:sp>
      <p:sp>
        <p:nvSpPr>
          <p:cNvPr id="332840" name="Text Box 40"/>
          <p:cNvSpPr txBox="1">
            <a:spLocks noChangeArrowheads="1"/>
          </p:cNvSpPr>
          <p:nvPr/>
        </p:nvSpPr>
        <p:spPr bwMode="auto">
          <a:xfrm>
            <a:off x="1284457" y="572053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长度小于等于4的回路共有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灯片编号占位符 5">
            <a:extLst>
              <a:ext uri="{FF2B5EF4-FFF2-40B4-BE49-F238E27FC236}">
                <a16:creationId xmlns:a16="http://schemas.microsoft.com/office/drawing/2014/main" id="{2CDE4AC8-390B-4CB9-8C39-044EC69D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9507E66B-CF9A-4AE4-B4F1-B1F2AFEF82F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FAAE086-8913-4D05-86F7-F953FF536EBA}"/>
              </a:ext>
            </a:extLst>
          </p:cNvPr>
          <p:cNvGrpSpPr>
            <a:grpSpLocks noChangeAspect="1"/>
          </p:cNvGrpSpPr>
          <p:nvPr/>
        </p:nvGrpSpPr>
        <p:grpSpPr>
          <a:xfrm>
            <a:off x="1612710" y="2127829"/>
            <a:ext cx="2045728" cy="1714500"/>
            <a:chOff x="2388653" y="2399342"/>
            <a:chExt cx="1091054" cy="914400"/>
          </a:xfrm>
        </p:grpSpPr>
        <p:sp>
          <p:nvSpPr>
            <p:cNvPr id="64" name="Rectangle 79">
              <a:extLst>
                <a:ext uri="{FF2B5EF4-FFF2-40B4-BE49-F238E27FC236}">
                  <a16:creationId xmlns:a16="http://schemas.microsoft.com/office/drawing/2014/main" id="{5642F4FC-97D1-4F21-8515-F8BA8108A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653" y="2476381"/>
              <a:ext cx="409433" cy="66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B1BD3A08-4799-499D-9ED4-5DD1BE3C21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8995641"/>
                </p:ext>
              </p:extLst>
            </p:nvPr>
          </p:nvGraphicFramePr>
          <p:xfrm>
            <a:off x="2765332" y="2399342"/>
            <a:ext cx="7143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r:id="rId3" imgW="711200" imgH="914400" progId="Equation.DSMT4">
                    <p:embed/>
                  </p:oleObj>
                </mc:Choice>
                <mc:Fallback>
                  <p:oleObj r:id="rId3" imgW="711200" imgH="9144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BA440300-B839-4016-9BAA-F3E836EC58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332" y="2399342"/>
                          <a:ext cx="714375" cy="914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6363BB3-E768-44F6-B0FE-78760030BA43}"/>
              </a:ext>
            </a:extLst>
          </p:cNvPr>
          <p:cNvGrpSpPr>
            <a:grpSpLocks noChangeAspect="1"/>
          </p:cNvGrpSpPr>
          <p:nvPr/>
        </p:nvGrpSpPr>
        <p:grpSpPr>
          <a:xfrm>
            <a:off x="3810432" y="2133600"/>
            <a:ext cx="2082170" cy="1714500"/>
            <a:chOff x="4123943" y="2080642"/>
            <a:chExt cx="1110490" cy="914400"/>
          </a:xfrm>
        </p:grpSpPr>
        <p:sp>
          <p:nvSpPr>
            <p:cNvPr id="67" name="Rectangle 84">
              <a:extLst>
                <a:ext uri="{FF2B5EF4-FFF2-40B4-BE49-F238E27FC236}">
                  <a16:creationId xmlns:a16="http://schemas.microsoft.com/office/drawing/2014/main" id="{744B6103-1A5A-466F-A78B-37F28344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943" y="2220832"/>
              <a:ext cx="450376" cy="66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68" name="对象 67">
              <a:extLst>
                <a:ext uri="{FF2B5EF4-FFF2-40B4-BE49-F238E27FC236}">
                  <a16:creationId xmlns:a16="http://schemas.microsoft.com/office/drawing/2014/main" id="{F9CE4034-269F-4938-9349-4CF17AD003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190509"/>
                </p:ext>
              </p:extLst>
            </p:nvPr>
          </p:nvGraphicFramePr>
          <p:xfrm>
            <a:off x="4520058" y="2080642"/>
            <a:ext cx="7143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r:id="rId5" imgW="711200" imgH="914400" progId="Equation.DSMT4">
                    <p:embed/>
                  </p:oleObj>
                </mc:Choice>
                <mc:Fallback>
                  <p:oleObj r:id="rId5" imgW="711200" imgH="9144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8915CCC7-7EFC-42CF-8232-6E6D745A06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058" y="2080642"/>
                          <a:ext cx="714375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83D9004-C68E-4D8C-B767-F5E93D564F8B}"/>
              </a:ext>
            </a:extLst>
          </p:cNvPr>
          <p:cNvGrpSpPr>
            <a:grpSpLocks noChangeAspect="1"/>
          </p:cNvGrpSpPr>
          <p:nvPr/>
        </p:nvGrpSpPr>
        <p:grpSpPr>
          <a:xfrm>
            <a:off x="6027510" y="2139371"/>
            <a:ext cx="2071386" cy="1714500"/>
            <a:chOff x="5936914" y="2080641"/>
            <a:chExt cx="1104739" cy="914400"/>
          </a:xfrm>
        </p:grpSpPr>
        <p:sp>
          <p:nvSpPr>
            <p:cNvPr id="70" name="Rectangle 86">
              <a:extLst>
                <a:ext uri="{FF2B5EF4-FFF2-40B4-BE49-F238E27FC236}">
                  <a16:creationId xmlns:a16="http://schemas.microsoft.com/office/drawing/2014/main" id="{A147BE1B-AFCD-4E3E-A6FD-BAFFC64E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914" y="2368565"/>
              <a:ext cx="7143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14F1488D-E8A2-413C-8FBD-3F8E2433CA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235149"/>
                </p:ext>
              </p:extLst>
            </p:nvPr>
          </p:nvGraphicFramePr>
          <p:xfrm>
            <a:off x="6327278" y="2080641"/>
            <a:ext cx="7143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r:id="rId7" imgW="711200" imgH="914400" progId="Equation.DSMT4">
                    <p:embed/>
                  </p:oleObj>
                </mc:Choice>
                <mc:Fallback>
                  <p:oleObj r:id="rId7" imgW="711200" imgH="91440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BFFA2EC7-7657-479B-9A34-DD61BC36C3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7278" y="2080641"/>
                          <a:ext cx="714375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741C47C-A775-4813-B193-14E62E654787}"/>
              </a:ext>
            </a:extLst>
          </p:cNvPr>
          <p:cNvGrpSpPr>
            <a:grpSpLocks noChangeAspect="1"/>
          </p:cNvGrpSpPr>
          <p:nvPr/>
        </p:nvGrpSpPr>
        <p:grpSpPr>
          <a:xfrm>
            <a:off x="8237400" y="2139371"/>
            <a:ext cx="2028645" cy="1714500"/>
            <a:chOff x="7744134" y="2096030"/>
            <a:chExt cx="1081944" cy="914400"/>
          </a:xfrm>
        </p:grpSpPr>
        <p:sp>
          <p:nvSpPr>
            <p:cNvPr id="73" name="Rectangle 88">
              <a:extLst>
                <a:ext uri="{FF2B5EF4-FFF2-40B4-BE49-F238E27FC236}">
                  <a16:creationId xmlns:a16="http://schemas.microsoft.com/office/drawing/2014/main" id="{BA0DAC6C-D8FB-44CF-A559-449B227DD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4134" y="2190054"/>
              <a:ext cx="450376" cy="66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74" name="对象 73">
              <a:extLst>
                <a:ext uri="{FF2B5EF4-FFF2-40B4-BE49-F238E27FC236}">
                  <a16:creationId xmlns:a16="http://schemas.microsoft.com/office/drawing/2014/main" id="{1B196059-8297-42E7-913F-94045684FB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656663"/>
                </p:ext>
              </p:extLst>
            </p:nvPr>
          </p:nvGraphicFramePr>
          <p:xfrm>
            <a:off x="8111703" y="2096030"/>
            <a:ext cx="7143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r:id="rId9" imgW="711200" imgH="914400" progId="Equation.DSMT4">
                    <p:embed/>
                  </p:oleObj>
                </mc:Choice>
                <mc:Fallback>
                  <p:oleObj r:id="rId9" imgW="711200" imgH="914400" progId="Equation.DSMT4">
                    <p:embed/>
                    <p:pic>
                      <p:nvPicPr>
                        <p:cNvPr id="45058" name="对象 45057">
                          <a:extLst>
                            <a:ext uri="{FF2B5EF4-FFF2-40B4-BE49-F238E27FC236}">
                              <a16:creationId xmlns:a16="http://schemas.microsoft.com/office/drawing/2014/main" id="{C3A673DD-49E0-4E4B-BCDF-E510744EEB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1703" y="2096030"/>
                          <a:ext cx="714375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Rectangle 2">
            <a:extLst>
              <a:ext uri="{FF2B5EF4-FFF2-40B4-BE49-F238E27FC236}">
                <a16:creationId xmlns:a16="http://schemas.microsoft.com/office/drawing/2014/main" id="{88956C1F-C609-4794-A9BA-A89B19010A1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utoUpdateAnimBg="0"/>
      <p:bldP spid="332833" grpId="0" autoUpdateAnimBg="0"/>
      <p:bldP spid="332835" grpId="0" autoUpdateAnimBg="0"/>
      <p:bldP spid="332837" grpId="0" autoUpdateAnimBg="0"/>
      <p:bldP spid="33284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42" name="Text Box 42"/>
          <p:cNvSpPr txBox="1">
            <a:spLocks noChangeArrowheads="1"/>
          </p:cNvSpPr>
          <p:nvPr/>
        </p:nvSpPr>
        <p:spPr bwMode="auto">
          <a:xfrm>
            <a:off x="1295400" y="1707615"/>
            <a:ext cx="28327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求可达矩阵：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843" name="Text Box 43"/>
          <p:cNvSpPr txBox="1">
            <a:spLocks noChangeArrowheads="1"/>
          </p:cNvSpPr>
          <p:nvPr/>
        </p:nvSpPr>
        <p:spPr bwMode="auto">
          <a:xfrm>
            <a:off x="6327403" y="5478320"/>
            <a:ext cx="115659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强连通？</a:t>
            </a: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8210719" y="5478320"/>
            <a:ext cx="12591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单连通？</a:t>
            </a:r>
          </a:p>
        </p:txBody>
      </p:sp>
      <p:pic>
        <p:nvPicPr>
          <p:cNvPr id="64" name="Picture 3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52" y="5519264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十字形 64"/>
          <p:cNvSpPr>
            <a:spLocks/>
          </p:cNvSpPr>
          <p:nvPr/>
        </p:nvSpPr>
        <p:spPr bwMode="auto">
          <a:xfrm rot="2419106">
            <a:off x="7673693" y="5530919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1295400" y="2234012"/>
            <a:ext cx="3790995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方法一：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</a:pP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= A + A</a:t>
            </a:r>
            <a:r>
              <a:rPr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A</a:t>
            </a:r>
            <a:r>
              <a:rPr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82116"/>
              </p:ext>
            </p:extLst>
          </p:nvPr>
        </p:nvGraphicFramePr>
        <p:xfrm>
          <a:off x="4037013" y="2169280"/>
          <a:ext cx="1791393" cy="174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5" imgW="558720" imgH="939600" progId="Equation.DSMT4">
                  <p:embed/>
                </p:oleObj>
              </mc:Choice>
              <mc:Fallback>
                <p:oleObj name="Equation" r:id="rId5" imgW="558720" imgH="9396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037013" y="2169280"/>
                        <a:ext cx="1791393" cy="1747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6450424" y="2205436"/>
            <a:ext cx="3790995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altLang="zh-CN" sz="2400" i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 </a:t>
            </a:r>
            <a:r>
              <a:rPr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2588339" y="4475086"/>
            <a:ext cx="381000" cy="51935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49038"/>
              </p:ext>
            </p:extLst>
          </p:nvPr>
        </p:nvGraphicFramePr>
        <p:xfrm>
          <a:off x="7182737" y="3109611"/>
          <a:ext cx="1886713" cy="174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7" imgW="533160" imgH="939600" progId="Equation.DSMT4">
                  <p:embed/>
                </p:oleObj>
              </mc:Choice>
              <mc:Fallback>
                <p:oleObj name="Equation" r:id="rId7" imgW="533160" imgH="939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182737" y="3109611"/>
                        <a:ext cx="1886713" cy="1747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7814360" y="3571330"/>
            <a:ext cx="184731" cy="369332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118354" y="3967958"/>
            <a:ext cx="184731" cy="369332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8364875" y="4417034"/>
            <a:ext cx="184731" cy="369332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charset="0"/>
              <a:ea typeface="华文行楷" pitchFamily="2" charset="-122"/>
            </a:endParaRPr>
          </a:p>
        </p:txBody>
      </p:sp>
      <p:sp>
        <p:nvSpPr>
          <p:cNvPr id="67" name="灯片编号占位符 5">
            <a:extLst>
              <a:ext uri="{FF2B5EF4-FFF2-40B4-BE49-F238E27FC236}">
                <a16:creationId xmlns:a16="http://schemas.microsoft.com/office/drawing/2014/main" id="{425A99CC-9F69-45A9-A1AD-4E452F9779D5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507E66B-CF9A-4AE4-B4F1-B1F2AFEF82F8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0AD2C205-EEFF-4096-896A-7D8D4CB6C55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6.3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.4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有向图的可达矩阵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CBA82A-B494-4D3B-A80A-592300A99219}"/>
              </a:ext>
            </a:extLst>
          </p:cNvPr>
          <p:cNvGrpSpPr/>
          <p:nvPr/>
        </p:nvGrpSpPr>
        <p:grpSpPr>
          <a:xfrm>
            <a:off x="1632826" y="4118455"/>
            <a:ext cx="1937507" cy="1719072"/>
            <a:chOff x="998463" y="4335628"/>
            <a:chExt cx="1937507" cy="1719072"/>
          </a:xfrm>
        </p:grpSpPr>
        <p:sp>
          <p:nvSpPr>
            <p:cNvPr id="8" name="Rectangle 55">
              <a:extLst>
                <a:ext uri="{FF2B5EF4-FFF2-40B4-BE49-F238E27FC236}">
                  <a16:creationId xmlns:a16="http://schemas.microsoft.com/office/drawing/2014/main" id="{5FFBDB02-75EA-488A-B680-47DADB443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463" y="4936868"/>
              <a:ext cx="695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</a:t>
              </a:r>
              <a:endPara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309C04AA-0FE8-4987-90F1-88A7FE1649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512673"/>
                </p:ext>
              </p:extLst>
            </p:nvPr>
          </p:nvGraphicFramePr>
          <p:xfrm>
            <a:off x="1622790" y="4335628"/>
            <a:ext cx="1313180" cy="1719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5" r:id="rId9" imgW="698500" imgH="914400" progId="Equation.DSMT4">
                    <p:embed/>
                  </p:oleObj>
                </mc:Choice>
                <mc:Fallback>
                  <p:oleObj r:id="rId9" imgW="698500" imgH="9144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790" y="4335628"/>
                          <a:ext cx="1313180" cy="17190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878847-84E3-4368-8049-E7EB2E03B7A3}"/>
              </a:ext>
            </a:extLst>
          </p:cNvPr>
          <p:cNvSpPr/>
          <p:nvPr/>
        </p:nvSpPr>
        <p:spPr>
          <a:xfrm>
            <a:off x="3887266" y="2720080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17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3" grpId="0" autoUpdateAnimBg="0"/>
      <p:bldP spid="63" grpId="0" autoUpdateAnimBg="0"/>
      <p:bldP spid="65" grpId="0" animBg="1"/>
      <p:bldP spid="4" grpId="0" animBg="1"/>
      <p:bldP spid="10" grpId="0" animBg="1"/>
      <p:bldP spid="77" grpId="0" animBg="1"/>
      <p:bldP spid="78" grpId="0" animBg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7179-932C-42A9-8E7D-84C088D10C8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46238"/>
            <a:ext cx="9601199" cy="4345129"/>
          </a:xfrm>
        </p:spPr>
        <p:txBody>
          <a:bodyPr/>
          <a:lstStyle/>
          <a:p>
            <a:pPr marL="533400" indent="-533400" algn="just">
              <a:buNone/>
            </a:pPr>
            <a:r>
              <a:rPr lang="zh-CN" altLang="en-US" sz="2400" b="1" dirty="0"/>
              <a:t>注（续）：</a:t>
            </a:r>
            <a:endParaRPr lang="en-US" altLang="zh-CN" sz="2400" b="1" dirty="0"/>
          </a:p>
          <a:p>
            <a:pPr marL="533400" indent="-533400" algn="just">
              <a:buNone/>
            </a:pPr>
            <a:r>
              <a:rPr lang="en-US" altLang="zh-CN" sz="2400" dirty="0"/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在无向简单图中，所有圈的长度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3；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533400" algn="just">
              <a:buNone/>
            </a:pPr>
            <a:r>
              <a:rPr lang="en-US" altLang="zh-CN" sz="2400" dirty="0"/>
              <a:t>5) </a:t>
            </a:r>
            <a:r>
              <a:rPr lang="zh-CN" altLang="en-US" sz="2400" dirty="0"/>
              <a:t>在有向简单图中，所有圈的长度 </a:t>
            </a:r>
            <a:r>
              <a:rPr lang="zh-CN" altLang="en-US" sz="2400" dirty="0">
                <a:sym typeface="Symbol" pitchFamily="18" charset="2"/>
              </a:rPr>
              <a:t> </a:t>
            </a:r>
            <a:r>
              <a:rPr lang="zh-CN" altLang="en-US" sz="2400" dirty="0"/>
              <a:t>2；</a:t>
            </a:r>
            <a:endParaRPr lang="en-US" altLang="zh-CN" sz="2400" dirty="0"/>
          </a:p>
          <a:p>
            <a:pPr marL="533400" indent="-533400" algn="just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) 表示方法</a:t>
            </a:r>
          </a:p>
          <a:p>
            <a:pPr marL="533400" indent="-533400" algn="just">
              <a:buNone/>
            </a:pPr>
            <a:r>
              <a:rPr lang="zh-CN" altLang="en-US" sz="2400" dirty="0"/>
              <a:t>    ① 按定义用顶点和边的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交替序列</a:t>
            </a:r>
            <a:r>
              <a:rPr lang="zh-CN" altLang="en-US" sz="2400" dirty="0"/>
              <a:t>,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</a:pPr>
            <a:r>
              <a:rPr lang="en-US" altLang="zh-CN" sz="2400" dirty="0"/>
              <a:t>    ②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边序列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是相邻边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，长度为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中, 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顶点序列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，长度为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76C19C-62FC-4880-A399-1554A66BF89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63CF7-4204-40B5-8515-CE4CA85B385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97657"/>
            <a:ext cx="9601200" cy="935600"/>
          </a:xfrm>
        </p:spPr>
        <p:txBody>
          <a:bodyPr>
            <a:noAutofit/>
          </a:bodyPr>
          <a:lstStyle/>
          <a:p>
            <a:pPr marL="533400" indent="-533400">
              <a:buNone/>
            </a:pPr>
            <a:r>
              <a:rPr lang="zh-CN" altLang="en-US" sz="2400" b="1" dirty="0"/>
              <a:t>注（续）：</a:t>
            </a:r>
            <a:endParaRPr lang="en-US" altLang="zh-CN" sz="2400" b="1" dirty="0"/>
          </a:p>
          <a:p>
            <a:pPr marL="533400" indent="-53340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初级</a:t>
            </a:r>
            <a:r>
              <a:rPr lang="zh-CN" altLang="en-US" sz="2400" dirty="0"/>
              <a:t>通路(回路)是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简单</a:t>
            </a:r>
            <a:r>
              <a:rPr lang="zh-CN" altLang="en-US" sz="2400" dirty="0"/>
              <a:t>通路(回路), 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反之不真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2063750" y="2997200"/>
            <a:ext cx="7848600" cy="2743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5000"/>
              </a:spcBef>
            </a:pPr>
            <a:endParaRPr kumimoji="1"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8" name="Group 17"/>
          <p:cNvGrpSpPr>
            <a:grpSpLocks/>
          </p:cNvGrpSpPr>
          <p:nvPr/>
        </p:nvGrpSpPr>
        <p:grpSpPr bwMode="auto">
          <a:xfrm>
            <a:off x="2667000" y="3276600"/>
            <a:ext cx="2401888" cy="628650"/>
            <a:chOff x="1008" y="2688"/>
            <a:chExt cx="1513" cy="396"/>
          </a:xfrm>
        </p:grpSpPr>
        <p:pic>
          <p:nvPicPr>
            <p:cNvPr id="13328" name="Picture 18" descr="E:\插图\离散\初级通路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688"/>
              <a:ext cx="151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1296" y="2832"/>
              <a:ext cx="11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初级通路</a:t>
              </a:r>
            </a:p>
          </p:txBody>
        </p:sp>
      </p:grpSp>
      <p:grpSp>
        <p:nvGrpSpPr>
          <p:cNvPr id="13319" name="Group 20"/>
          <p:cNvGrpSpPr>
            <a:grpSpLocks/>
          </p:cNvGrpSpPr>
          <p:nvPr/>
        </p:nvGrpSpPr>
        <p:grpSpPr bwMode="auto">
          <a:xfrm>
            <a:off x="2514600" y="4495800"/>
            <a:ext cx="2819400" cy="1085850"/>
            <a:chOff x="912" y="3264"/>
            <a:chExt cx="1776" cy="684"/>
          </a:xfrm>
        </p:grpSpPr>
        <p:pic>
          <p:nvPicPr>
            <p:cNvPr id="13326" name="Picture 21" descr="E:\插图\离散\简单通路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264"/>
              <a:ext cx="1513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7" name="Text Box 22"/>
            <p:cNvSpPr txBox="1">
              <a:spLocks noChangeArrowheads="1"/>
            </p:cNvSpPr>
            <p:nvPr/>
          </p:nvSpPr>
          <p:spPr bwMode="auto">
            <a:xfrm>
              <a:off x="912" y="3696"/>
              <a:ext cx="17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非初级的简单通路</a:t>
              </a:r>
            </a:p>
          </p:txBody>
        </p:sp>
      </p:grpSp>
      <p:grpSp>
        <p:nvGrpSpPr>
          <p:cNvPr id="13320" name="Group 23"/>
          <p:cNvGrpSpPr>
            <a:grpSpLocks/>
          </p:cNvGrpSpPr>
          <p:nvPr/>
        </p:nvGrpSpPr>
        <p:grpSpPr bwMode="auto">
          <a:xfrm>
            <a:off x="5867400" y="3657600"/>
            <a:ext cx="1524000" cy="1652588"/>
            <a:chOff x="2928" y="2715"/>
            <a:chExt cx="960" cy="1041"/>
          </a:xfrm>
        </p:grpSpPr>
        <p:pic>
          <p:nvPicPr>
            <p:cNvPr id="13324" name="Picture 24" descr="E:\插图\离散\初级回路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715"/>
              <a:ext cx="720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Text Box 25"/>
            <p:cNvSpPr txBox="1">
              <a:spLocks noChangeArrowheads="1"/>
            </p:cNvSpPr>
            <p:nvPr/>
          </p:nvSpPr>
          <p:spPr bwMode="auto">
            <a:xfrm>
              <a:off x="2928" y="3504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初级回路</a:t>
              </a:r>
            </a:p>
          </p:txBody>
        </p:sp>
      </p:grpSp>
      <p:grpSp>
        <p:nvGrpSpPr>
          <p:cNvPr id="13321" name="Group 26"/>
          <p:cNvGrpSpPr>
            <a:grpSpLocks/>
          </p:cNvGrpSpPr>
          <p:nvPr/>
        </p:nvGrpSpPr>
        <p:grpSpPr bwMode="auto">
          <a:xfrm>
            <a:off x="8077200" y="3657601"/>
            <a:ext cx="1524000" cy="1851025"/>
            <a:chOff x="4080" y="2688"/>
            <a:chExt cx="960" cy="1166"/>
          </a:xfrm>
        </p:grpSpPr>
        <p:pic>
          <p:nvPicPr>
            <p:cNvPr id="13322" name="Picture 27" descr="E:\插图\离散\简单回路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688"/>
              <a:ext cx="720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 Box 28"/>
            <p:cNvSpPr txBox="1">
              <a:spLocks noChangeArrowheads="1"/>
            </p:cNvSpPr>
            <p:nvPr/>
          </p:nvSpPr>
          <p:spPr bwMode="auto">
            <a:xfrm>
              <a:off x="4080" y="3408"/>
              <a:ext cx="96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非初级的</a:t>
              </a:r>
            </a:p>
            <a:p>
              <a:pPr algn="l" eaLnBrk="1" hangingPunct="1"/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简单回路</a:t>
              </a:r>
            </a:p>
          </p:txBody>
        </p:sp>
      </p:grpSp>
      <p:sp>
        <p:nvSpPr>
          <p:cNvPr id="2" name="椭圆 1"/>
          <p:cNvSpPr/>
          <p:nvPr/>
        </p:nvSpPr>
        <p:spPr bwMode="auto">
          <a:xfrm>
            <a:off x="3554323" y="4451730"/>
            <a:ext cx="144016" cy="14400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3749299"/>
            <a:ext cx="152400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DB7DB24A-66E9-4093-B456-6ACB8CBA697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3B7F4-5B54-46F2-B48E-9975AABD4A2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1540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通路与回路（续）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定理6.3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阶图中，若从顶点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小于等于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的初级通路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若通路中没有相同的顶点（即初级通路），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长度必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若有相同的顶点，删去这两个顶点之间的这一段, 仍是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的通路.  重复进行，直到没有相同的顶点为止.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定理6.4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阶图中，若存在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到自身的简单回路，则一定存在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到自身长度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小于等于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初级回路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495600" y="4286404"/>
            <a:ext cx="2736304" cy="714375"/>
            <a:chOff x="971600" y="4221088"/>
            <a:chExt cx="2736304" cy="714375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221088"/>
              <a:ext cx="2736304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FFF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51528" y="4293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63805" y="42838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35960" y="4070379"/>
            <a:ext cx="3019400" cy="1031336"/>
            <a:chOff x="4211960" y="4005064"/>
            <a:chExt cx="3019400" cy="1031336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4120149"/>
              <a:ext cx="3019400" cy="916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FFF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42838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64205" y="425960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73617" y="40050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endPara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672066" y="4644986"/>
            <a:ext cx="183230" cy="166199"/>
            <a:chOff x="5220072" y="4477762"/>
            <a:chExt cx="203587" cy="184666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5220072" y="4477762"/>
              <a:ext cx="203586" cy="1846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 flipH="1">
              <a:off x="5220072" y="4477762"/>
              <a:ext cx="203587" cy="18466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7080247" y="4572978"/>
            <a:ext cx="183230" cy="166199"/>
            <a:chOff x="5220072" y="4477762"/>
            <a:chExt cx="203587" cy="184666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5220072" y="4477762"/>
              <a:ext cx="203586" cy="1846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5220072" y="4477762"/>
              <a:ext cx="203587" cy="18466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6926259" y="4803526"/>
            <a:ext cx="183230" cy="166199"/>
            <a:chOff x="5220072" y="4477762"/>
            <a:chExt cx="203587" cy="184666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220072" y="4477762"/>
              <a:ext cx="203586" cy="1846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5220072" y="4477762"/>
              <a:ext cx="203587" cy="18466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199D6C7B-42D6-4D90-AEE5-077BA51E452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6.2.1 通路与回路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4FC7E-28E8-46EE-A639-1B7FABE74FB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199" cy="4467179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无向图的连通性与连通分支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有通路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规定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与自身总是连通的.</a:t>
            </a: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任意两点都连通的图 .  平凡图是连通图 .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连通关系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连通}.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是等价关系（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连通分支：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导出子图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u="sng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连通分支</a:t>
            </a:r>
            <a:r>
              <a:rPr lang="zh-CN" altLang="en-US" sz="2400" b="1" dirty="0">
                <a:cs typeface="Times New Roman" panose="02020603050405020304" pitchFamily="18" charset="0"/>
              </a:rPr>
              <a:t>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非连通图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25E053-05A3-4900-8172-2A8A6661BF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B9934-BA03-415C-8115-5AAD984AF19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673095"/>
            <a:ext cx="9601199" cy="434819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短程线与距离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之间的短程线：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之间长度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最短的通路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连通）；</a:t>
            </a:r>
          </a:p>
          <a:p>
            <a:pPr algn="just" eaLnBrk="1" hangingPunct="1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之间的距离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之间短程线的长度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不连通，规定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非负性：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v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三角不等式：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6389" name="Text Box 16"/>
          <p:cNvSpPr txBox="1">
            <a:spLocks noChangeArrowheads="1"/>
          </p:cNvSpPr>
          <p:nvPr/>
        </p:nvSpPr>
        <p:spPr bwMode="auto">
          <a:xfrm>
            <a:off x="8245473" y="5002237"/>
            <a:ext cx="2911622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6391" name="Group 20"/>
          <p:cNvGrpSpPr>
            <a:grpSpLocks/>
          </p:cNvGrpSpPr>
          <p:nvPr/>
        </p:nvGrpSpPr>
        <p:grpSpPr bwMode="auto">
          <a:xfrm>
            <a:off x="7945435" y="2737372"/>
            <a:ext cx="2951164" cy="2138363"/>
            <a:chOff x="3411" y="2096"/>
            <a:chExt cx="1859" cy="1347"/>
          </a:xfrm>
        </p:grpSpPr>
        <p:pic>
          <p:nvPicPr>
            <p:cNvPr id="16392" name="Picture 21" descr="短程线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375"/>
              <a:ext cx="1440" cy="8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Text Box 22"/>
            <p:cNvSpPr txBox="1">
              <a:spLocks noChangeArrowheads="1"/>
            </p:cNvSpPr>
            <p:nvPr/>
          </p:nvSpPr>
          <p:spPr bwMode="auto">
            <a:xfrm>
              <a:off x="3819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4" name="Text Box 23"/>
            <p:cNvSpPr txBox="1">
              <a:spLocks noChangeArrowheads="1"/>
            </p:cNvSpPr>
            <p:nvPr/>
          </p:nvSpPr>
          <p:spPr bwMode="auto">
            <a:xfrm>
              <a:off x="3411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5" name="Text Box 24"/>
            <p:cNvSpPr txBox="1">
              <a:spLocks noChangeArrowheads="1"/>
            </p:cNvSpPr>
            <p:nvPr/>
          </p:nvSpPr>
          <p:spPr bwMode="auto">
            <a:xfrm>
              <a:off x="3936" y="313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6" name="Text Box 25"/>
            <p:cNvSpPr txBox="1">
              <a:spLocks noChangeArrowheads="1"/>
            </p:cNvSpPr>
            <p:nvPr/>
          </p:nvSpPr>
          <p:spPr bwMode="auto">
            <a:xfrm>
              <a:off x="4272" y="27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7" name="Text Box 26"/>
            <p:cNvSpPr txBox="1">
              <a:spLocks noChangeArrowheads="1"/>
            </p:cNvSpPr>
            <p:nvPr/>
          </p:nvSpPr>
          <p:spPr bwMode="auto">
            <a:xfrm>
              <a:off x="4368" y="31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8" name="Text Box 27"/>
            <p:cNvSpPr txBox="1">
              <a:spLocks noChangeArrowheads="1"/>
            </p:cNvSpPr>
            <p:nvPr/>
          </p:nvSpPr>
          <p:spPr bwMode="auto">
            <a:xfrm>
              <a:off x="4464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f 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9" name="Text Box 28"/>
            <p:cNvSpPr txBox="1">
              <a:spLocks noChangeArrowheads="1"/>
            </p:cNvSpPr>
            <p:nvPr/>
          </p:nvSpPr>
          <p:spPr bwMode="auto">
            <a:xfrm>
              <a:off x="4849" y="20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0" name="Text Box 29"/>
            <p:cNvSpPr txBox="1">
              <a:spLocks noChangeArrowheads="1"/>
            </p:cNvSpPr>
            <p:nvPr/>
          </p:nvSpPr>
          <p:spPr bwMode="auto">
            <a:xfrm>
              <a:off x="4560" y="315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1" name="Text Box 30"/>
            <p:cNvSpPr txBox="1">
              <a:spLocks noChangeArrowheads="1"/>
            </p:cNvSpPr>
            <p:nvPr/>
          </p:nvSpPr>
          <p:spPr bwMode="auto">
            <a:xfrm>
              <a:off x="5030" y="288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93671" y="49979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3671" y="55136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009EE34-812C-4F7E-88EE-0151D895F61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821CD-D7FE-425F-B1FF-84EBC07F089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26550"/>
            <a:ext cx="9601200" cy="513623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点割集与边割集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及关联的边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中所有的顶点及关联的边</a:t>
            </a:r>
          </a:p>
          <a:p>
            <a:pPr algn="just" eaLnBrk="1" hangingPunct="1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删除结点后连通分支会增加？不变？减少？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删除边后呢？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5362" y="49484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都可能！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0368" y="5499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都可能？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42B05CB-8B93-4281-9FCE-029D4557456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6.2.2 无向图的连通性与连通度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6E08849-E73B-4121-9FB8-20329DC6A58C}"/>
              </a:ext>
            </a:extLst>
          </p:cNvPr>
          <p:cNvSpPr txBox="1"/>
          <p:nvPr/>
        </p:nvSpPr>
        <p:spPr>
          <a:xfrm>
            <a:off x="5194666" y="54992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不可能减少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6377</TotalTime>
  <Words>4337</Words>
  <Application>Microsoft Office PowerPoint</Application>
  <PresentationFormat>宽屏</PresentationFormat>
  <Paragraphs>538</Paragraphs>
  <Slides>35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Equation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PowerPoint 演示文稿</vt:lpstr>
      <vt:lpstr>PowerPoint 演示文稿</vt:lpstr>
      <vt:lpstr>例：</vt:lpstr>
      <vt:lpstr>研讨题</vt:lpstr>
      <vt:lpstr>PowerPoint 演示文稿</vt:lpstr>
      <vt:lpstr>PowerPoint 演示文稿</vt:lpstr>
      <vt:lpstr>PowerPoint 演示文稿</vt:lpstr>
      <vt:lpstr>解：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227</cp:revision>
  <dcterms:created xsi:type="dcterms:W3CDTF">2021-04-22T13:50:06Z</dcterms:created>
  <dcterms:modified xsi:type="dcterms:W3CDTF">2021-10-10T13:00:55Z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