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82" r:id="rId2"/>
    <p:sldId id="258" r:id="rId3"/>
    <p:sldId id="299" r:id="rId4"/>
    <p:sldId id="259" r:id="rId5"/>
    <p:sldId id="300" r:id="rId6"/>
    <p:sldId id="260" r:id="rId7"/>
    <p:sldId id="286" r:id="rId8"/>
    <p:sldId id="287" r:id="rId9"/>
    <p:sldId id="261" r:id="rId10"/>
    <p:sldId id="288" r:id="rId11"/>
    <p:sldId id="301" r:id="rId12"/>
    <p:sldId id="285" r:id="rId13"/>
    <p:sldId id="289" r:id="rId14"/>
    <p:sldId id="290" r:id="rId15"/>
    <p:sldId id="284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91" r:id="rId27"/>
    <p:sldId id="272" r:id="rId28"/>
    <p:sldId id="283" r:id="rId29"/>
    <p:sldId id="273" r:id="rId30"/>
    <p:sldId id="297" r:id="rId31"/>
    <p:sldId id="275" r:id="rId32"/>
    <p:sldId id="294" r:id="rId33"/>
    <p:sldId id="295" r:id="rId34"/>
    <p:sldId id="296" r:id="rId35"/>
    <p:sldId id="293" r:id="rId3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48" autoAdjust="0"/>
    <p:restoredTop sz="94706" autoAdjust="0"/>
  </p:normalViewPr>
  <p:slideViewPr>
    <p:cSldViewPr snapToGrid="0">
      <p:cViewPr varScale="1">
        <p:scale>
          <a:sx n="72" d="100"/>
          <a:sy n="72" d="100"/>
        </p:scale>
        <p:origin x="90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2021年10月14日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2021年10月14日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832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581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82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0479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3550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7235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49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555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4505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859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56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232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460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5599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653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653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0695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spcBef>
                <a:spcPct val="5000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191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47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画图：讲义</a:t>
            </a:r>
            <a:r>
              <a:rPr lang="en-US" altLang="zh-CN" dirty="0"/>
              <a:t>P19/30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643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画图：讲义</a:t>
            </a:r>
            <a:r>
              <a:rPr lang="en-US" altLang="zh-CN" dirty="0"/>
              <a:t>P19/30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79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643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64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591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26A0FB-D85C-4AA0-8041-0D3BDAEDFA91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93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2021年10月14日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2021年10月14日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2021年10月14日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2021年10月14日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2021年10月14日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2021年10月14日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2021年10月14日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2021年10月14日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2021年10月14日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63779-AA62-41F1-B3BC-5A044419AD1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928813"/>
            <a:ext cx="9601199" cy="428625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zh-CN" altLang="en-US" sz="2400" b="1" dirty="0"/>
              <a:t>6.4.1 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二部图</a:t>
            </a:r>
          </a:p>
          <a:p>
            <a:pPr marL="274320" lvl="1" indent="0" eaLnBrk="1" hangingPunct="1">
              <a:spcBef>
                <a:spcPts val="1800"/>
              </a:spcBef>
              <a:buNone/>
            </a:pPr>
            <a:r>
              <a:rPr lang="zh-CN" altLang="en-US" sz="2400" b="1" dirty="0"/>
              <a:t>      </a:t>
            </a:r>
            <a:r>
              <a:rPr lang="en-US" altLang="zh-CN" sz="2400" b="1" dirty="0"/>
              <a:t>	</a:t>
            </a:r>
            <a:r>
              <a:rPr lang="zh-CN" altLang="en-US" sz="2400" dirty="0"/>
              <a:t>二部图的充要条件</a:t>
            </a:r>
            <a:endParaRPr lang="en-US" altLang="zh-CN" sz="2400" dirty="0"/>
          </a:p>
          <a:p>
            <a:pPr marL="274320" lvl="1" indent="0" eaLnBrk="1" hangingPunct="1">
              <a:spcBef>
                <a:spcPts val="1800"/>
              </a:spcBef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匹配</a:t>
            </a:r>
            <a:r>
              <a:rPr lang="en-US" altLang="zh-CN" sz="2400" dirty="0"/>
              <a:t>,</a:t>
            </a:r>
            <a:r>
              <a:rPr lang="zh-CN" altLang="en-US" sz="2400" dirty="0"/>
              <a:t>极大匹配</a:t>
            </a:r>
            <a:r>
              <a:rPr lang="en-US" altLang="zh-CN" sz="2400" dirty="0"/>
              <a:t>,</a:t>
            </a:r>
            <a:r>
              <a:rPr lang="zh-CN" altLang="en-US" sz="2400" dirty="0"/>
              <a:t>最大匹配</a:t>
            </a:r>
            <a:r>
              <a:rPr lang="en-US" altLang="zh-CN" sz="2400" dirty="0"/>
              <a:t>,</a:t>
            </a:r>
            <a:r>
              <a:rPr lang="zh-CN" altLang="en-US" sz="2400" dirty="0"/>
              <a:t>完备匹配</a:t>
            </a:r>
            <a:r>
              <a:rPr lang="en-US" altLang="zh-CN" sz="2400" dirty="0"/>
              <a:t>,</a:t>
            </a:r>
            <a:r>
              <a:rPr lang="zh-CN" altLang="en-US" sz="2400" dirty="0"/>
              <a:t>完美匹配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6.4.2 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欧拉图</a:t>
            </a:r>
          </a:p>
          <a:p>
            <a:pPr marL="274320" lvl="1" indent="0" eaLnBrk="1" hangingPunct="1">
              <a:spcBef>
                <a:spcPts val="1800"/>
              </a:spcBef>
              <a:buNone/>
            </a:pPr>
            <a:r>
              <a:rPr lang="en-US" altLang="zh-CN" sz="2400" b="1" dirty="0"/>
              <a:t>	</a:t>
            </a:r>
            <a:r>
              <a:rPr lang="zh-CN" altLang="en-US" sz="2400" dirty="0"/>
              <a:t>欧拉回路(通路)及其存在的充要条件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6.4.3</a:t>
            </a:r>
            <a:r>
              <a:rPr lang="en-US" altLang="zh-CN" sz="2400" b="1" dirty="0"/>
              <a:t>	</a:t>
            </a:r>
            <a:r>
              <a:rPr lang="zh-CN" altLang="en-US" sz="2400" b="1" dirty="0"/>
              <a:t>哈密顿图</a:t>
            </a:r>
            <a:endParaRPr lang="en-US" altLang="zh-CN" sz="2400" b="1" dirty="0"/>
          </a:p>
          <a:p>
            <a:pPr marL="274320" lvl="1" indent="0" eaLnBrk="1" hangingPunct="1">
              <a:spcBef>
                <a:spcPts val="1800"/>
              </a:spcBef>
              <a:buNone/>
            </a:pPr>
            <a:r>
              <a:rPr lang="en-US" altLang="zh-CN" sz="2400" b="1" dirty="0"/>
              <a:t>	</a:t>
            </a:r>
            <a:r>
              <a:rPr lang="zh-CN" altLang="en-US" sz="2400" dirty="0"/>
              <a:t>哈密顿回路(通路)及其存在的必要条件和充分条件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6.4.4 平面图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A20EF8-33DA-4730-853D-5A244367EEF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 几种特殊的图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5">
            <a:extLst>
              <a:ext uri="{FF2B5EF4-FFF2-40B4-BE49-F238E27FC236}">
                <a16:creationId xmlns:a16="http://schemas.microsoft.com/office/drawing/2014/main" id="{09AB6535-522C-4594-AF2E-F12ECFEF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6" name="Rectangle 2">
            <a:extLst>
              <a:ext uri="{FF2B5EF4-FFF2-40B4-BE49-F238E27FC236}">
                <a16:creationId xmlns:a16="http://schemas.microsoft.com/office/drawing/2014/main" id="{5FFCAA58-7CD0-4A20-AE4D-286A3B7528D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7" name="Rectangle 3">
            <a:extLst>
              <a:ext uri="{FF2B5EF4-FFF2-40B4-BE49-F238E27FC236}">
                <a16:creationId xmlns:a16="http://schemas.microsoft.com/office/drawing/2014/main" id="{5348BA59-ADC8-45E4-8F7C-F6BE541C605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1646238"/>
            <a:ext cx="9601200" cy="4010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匹配（续）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设二部图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中的边互不相邻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中再添加任意一条边后所得到的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边子集不再是匹配</a:t>
            </a:r>
            <a:r>
              <a:rPr lang="en-US" altLang="zh-CN" sz="2400" dirty="0"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极大匹配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中边数最多的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最大匹配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的匹配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完备匹配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完备匹配称为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完美匹配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16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50307"/>
            <a:ext cx="9601200" cy="44917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匹配（续）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060813" y="4553773"/>
            <a:ext cx="7590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 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 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 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 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240422" y="2430441"/>
            <a:ext cx="649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255104" y="2426671"/>
            <a:ext cx="536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最大匹配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316193" y="4553773"/>
            <a:ext cx="4280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完美匹配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灯片编号占位符 5">
            <a:extLst>
              <a:ext uri="{FF2B5EF4-FFF2-40B4-BE49-F238E27FC236}">
                <a16:creationId xmlns:a16="http://schemas.microsoft.com/office/drawing/2014/main" id="{09AB6535-522C-4594-AF2E-F12ECFEF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6" name="Rectangle 2">
            <a:extLst>
              <a:ext uri="{FF2B5EF4-FFF2-40B4-BE49-F238E27FC236}">
                <a16:creationId xmlns:a16="http://schemas.microsoft.com/office/drawing/2014/main" id="{5FFCAA58-7CD0-4A20-AE4D-286A3B7528D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6FE351-0879-4AFA-9B34-46062AE0F9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9763" y="2031079"/>
            <a:ext cx="2836958" cy="18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723F256-EBD6-40FF-91C6-C755A270656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42978" y="2069050"/>
            <a:ext cx="2797125" cy="180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E75C206-7658-424D-81E6-18701875852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0197" y="4192382"/>
            <a:ext cx="2856090" cy="18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89EB5A5-805D-40A6-AB6C-37C852B6B26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6869" y="4192382"/>
            <a:ext cx="206934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3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/>
      <p:bldP spid="128" grpId="0"/>
      <p:bldP spid="1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6925" y="1662902"/>
            <a:ext cx="9599675" cy="4478591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存在完备匹配的条件</a:t>
            </a:r>
          </a:p>
          <a:p>
            <a:pPr>
              <a:spcBef>
                <a:spcPts val="1200"/>
              </a:spcBef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cs typeface="Times New Roman" panose="02020603050405020304" pitchFamily="18" charset="0"/>
              </a:rPr>
              <a:t>6.8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定理） 设二部图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的完备匹配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个顶点至少与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个顶点相邻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相异性条件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第二个图不满足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相异性条件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不存在完备匹配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56645" y="4976541"/>
            <a:ext cx="150018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最大匹配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完备匹配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79928" y="5099652"/>
            <a:ext cx="1500188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极大匹配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44742" y="5099652"/>
            <a:ext cx="1500187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最大匹配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763562" y="5099652"/>
            <a:ext cx="1500188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完美匹配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4290150" y="3602638"/>
            <a:ext cx="960547" cy="519351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灯片编号占位符 5">
            <a:extLst>
              <a:ext uri="{FF2B5EF4-FFF2-40B4-BE49-F238E27FC236}">
                <a16:creationId xmlns:a16="http://schemas.microsoft.com/office/drawing/2014/main" id="{50580BAE-27B4-4C54-A094-301056A9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id="{DD978FDF-8CE7-4CE3-A9F5-5A9C3215CDA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8319A3BF-05F4-42CC-9D94-AE258B8EA6B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5238" y="3534672"/>
            <a:ext cx="2269568" cy="1440000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EA5583A9-0B45-4212-AE50-FA14279616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75986" y="3575342"/>
            <a:ext cx="2237700" cy="1440000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0D1F487B-3C4C-46BB-9150-4E6CC8E39BC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0273" y="3567137"/>
            <a:ext cx="2284870" cy="144000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C1F8FD8D-4718-47F2-91AF-C60E80540B7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5920" y="3534672"/>
            <a:ext cx="1655472" cy="14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7" grpId="0"/>
      <p:bldP spid="68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4817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存在完备匹配的条件（续）</a:t>
            </a:r>
          </a:p>
          <a:p>
            <a:pPr>
              <a:buNone/>
            </a:pPr>
            <a:r>
              <a:rPr lang="zh-CN" altLang="en-US" sz="2400" b="1" dirty="0"/>
              <a:t>定理</a:t>
            </a:r>
            <a:r>
              <a:rPr lang="en-US" altLang="zh-CN" sz="2400" b="1" dirty="0"/>
              <a:t>6.9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设二部图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如果存在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正整数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中每个顶点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至少关联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中每个顶点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至多关联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的完备匹配 ．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/>
              <a:t>证明：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至少关联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顶点至多关联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条边，所以这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至少关联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个顶点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61963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个顶点至少与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个顶点相邻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61963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的完备匹配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AD751-09C8-491F-9B0F-C09F5B93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1E12EA2-769D-4209-B06B-E1A445798F5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10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192" y="1667168"/>
            <a:ext cx="9562408" cy="43927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dirty="0"/>
              <a:t>存在完备匹配的条件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注：</a:t>
            </a:r>
            <a:r>
              <a:rPr lang="en-US" altLang="zh-CN" sz="2400" b="1" dirty="0"/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相异性条件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是二部图存在完备匹配的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充分必要条件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只是二部图有完备匹配的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充分条件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，而不是必要条件。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endParaRPr lang="en-US" altLang="zh-CN" sz="2400" b="1" dirty="0"/>
          </a:p>
          <a:p>
            <a:pPr eaLnBrk="1" hangingPunct="1">
              <a:buFontTx/>
              <a:buNone/>
            </a:pPr>
            <a:endParaRPr lang="en-US" altLang="zh-CN" sz="2400" b="1" dirty="0"/>
          </a:p>
          <a:p>
            <a:pPr eaLnBrk="1" hangingPunct="1">
              <a:buFontTx/>
              <a:buNone/>
            </a:pPr>
            <a:endParaRPr lang="en-US" altLang="zh-CN" sz="2400" b="1" dirty="0"/>
          </a:p>
          <a:p>
            <a:pPr eaLnBrk="1" hangingPunct="1">
              <a:buFontTx/>
              <a:buNone/>
            </a:pP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zh-CN" altLang="en-US" sz="2400" dirty="0"/>
              <a:t>第三个图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不满足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条件</a:t>
            </a:r>
            <a:r>
              <a:rPr lang="en-US" altLang="zh-CN" sz="2400" dirty="0"/>
              <a:t>, </a:t>
            </a:r>
            <a:r>
              <a:rPr lang="zh-CN" altLang="en-US" sz="2400" dirty="0"/>
              <a:t>但有完备匹配</a:t>
            </a:r>
            <a:r>
              <a:rPr lang="en-US" altLang="zh-CN" sz="2400" dirty="0"/>
              <a:t>.  </a:t>
            </a:r>
            <a:endParaRPr lang="zh-CN" altLang="en-US" sz="2400" dirty="0"/>
          </a:p>
        </p:txBody>
      </p:sp>
      <p:sp>
        <p:nvSpPr>
          <p:cNvPr id="2" name="椭圆 1"/>
          <p:cNvSpPr/>
          <p:nvPr/>
        </p:nvSpPr>
        <p:spPr bwMode="auto">
          <a:xfrm>
            <a:off x="6606600" y="3603843"/>
            <a:ext cx="259765" cy="519351"/>
          </a:xfrm>
          <a:prstGeom prst="ellipse">
            <a:avLst/>
          </a:prstGeom>
          <a:solidFill>
            <a:srgbClr val="FF0000">
              <a:alpha val="24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7605520" y="4414176"/>
            <a:ext cx="259765" cy="519351"/>
          </a:xfrm>
          <a:prstGeom prst="ellipse">
            <a:avLst/>
          </a:prstGeom>
          <a:solidFill>
            <a:srgbClr val="FF0000">
              <a:alpha val="24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灯片编号占位符 5">
            <a:extLst>
              <a:ext uri="{FF2B5EF4-FFF2-40B4-BE49-F238E27FC236}">
                <a16:creationId xmlns:a16="http://schemas.microsoft.com/office/drawing/2014/main" id="{AA1E91F4-F1D4-4512-B5E4-ECABAFD7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0" name="Rectangle 2">
            <a:extLst>
              <a:ext uri="{FF2B5EF4-FFF2-40B4-BE49-F238E27FC236}">
                <a16:creationId xmlns:a16="http://schemas.microsoft.com/office/drawing/2014/main" id="{9013E515-2E73-4F7F-BFA4-F89E5D844C5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1" name="TextBox 63">
            <a:extLst>
              <a:ext uri="{FF2B5EF4-FFF2-40B4-BE49-F238E27FC236}">
                <a16:creationId xmlns:a16="http://schemas.microsoft.com/office/drawing/2014/main" id="{A356C8AE-D0FD-428B-A140-28152A874759}"/>
              </a:ext>
            </a:extLst>
          </p:cNvPr>
          <p:cNvSpPr txBox="1"/>
          <p:nvPr/>
        </p:nvSpPr>
        <p:spPr>
          <a:xfrm>
            <a:off x="6656645" y="4976541"/>
            <a:ext cx="150018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最大匹配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完备匹配</a:t>
            </a:r>
          </a:p>
        </p:txBody>
      </p:sp>
      <p:sp>
        <p:nvSpPr>
          <p:cNvPr id="102" name="TextBox 64">
            <a:extLst>
              <a:ext uri="{FF2B5EF4-FFF2-40B4-BE49-F238E27FC236}">
                <a16:creationId xmlns:a16="http://schemas.microsoft.com/office/drawing/2014/main" id="{01E2857C-8972-4D59-A913-B65226EEEDB4}"/>
              </a:ext>
            </a:extLst>
          </p:cNvPr>
          <p:cNvSpPr txBox="1"/>
          <p:nvPr/>
        </p:nvSpPr>
        <p:spPr>
          <a:xfrm>
            <a:off x="2079928" y="5099652"/>
            <a:ext cx="1500188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极大匹配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66">
            <a:extLst>
              <a:ext uri="{FF2B5EF4-FFF2-40B4-BE49-F238E27FC236}">
                <a16:creationId xmlns:a16="http://schemas.microsoft.com/office/drawing/2014/main" id="{5EA56594-A9B3-4B9C-AAF2-BF9580D1E8BA}"/>
              </a:ext>
            </a:extLst>
          </p:cNvPr>
          <p:cNvSpPr txBox="1"/>
          <p:nvPr/>
        </p:nvSpPr>
        <p:spPr>
          <a:xfrm>
            <a:off x="4344742" y="5099652"/>
            <a:ext cx="1500187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最大匹配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67">
            <a:extLst>
              <a:ext uri="{FF2B5EF4-FFF2-40B4-BE49-F238E27FC236}">
                <a16:creationId xmlns:a16="http://schemas.microsoft.com/office/drawing/2014/main" id="{9A199E5B-DA97-40FC-8357-6C70FA271FD7}"/>
              </a:ext>
            </a:extLst>
          </p:cNvPr>
          <p:cNvSpPr txBox="1"/>
          <p:nvPr/>
        </p:nvSpPr>
        <p:spPr>
          <a:xfrm>
            <a:off x="8763562" y="5099652"/>
            <a:ext cx="1500188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完美匹配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5" name="图片 104">
            <a:extLst>
              <a:ext uri="{FF2B5EF4-FFF2-40B4-BE49-F238E27FC236}">
                <a16:creationId xmlns:a16="http://schemas.microsoft.com/office/drawing/2014/main" id="{43903B26-F8E9-4D91-8457-2EDD3D5929B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5238" y="3534672"/>
            <a:ext cx="2269568" cy="1440000"/>
          </a:xfrm>
          <a:prstGeom prst="rect">
            <a:avLst/>
          </a:prstGeom>
        </p:spPr>
      </p:pic>
      <p:pic>
        <p:nvPicPr>
          <p:cNvPr id="106" name="图片 105">
            <a:extLst>
              <a:ext uri="{FF2B5EF4-FFF2-40B4-BE49-F238E27FC236}">
                <a16:creationId xmlns:a16="http://schemas.microsoft.com/office/drawing/2014/main" id="{CE80B1FE-FB1F-4F3C-8B99-D5E143A58AD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75986" y="3575342"/>
            <a:ext cx="2237700" cy="1440000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0B6CC0AB-3B48-4B7D-982C-60520B09052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0273" y="3567137"/>
            <a:ext cx="2284870" cy="1440000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2F281F09-AE16-4654-8ABB-B171B5BAD1E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5920" y="3534672"/>
            <a:ext cx="165547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2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8" grpId="0" animBg="1"/>
      <p:bldP spid="101" grpId="0"/>
      <p:bldP spid="102" grpId="0"/>
      <p:bldP spid="103" grpId="0"/>
      <p:bldP spid="10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E912D-9EDD-4264-92D8-EF27C331AE2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21005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/>
              <a:t>某中学有 3 个课外活动小组：数学组, 计算机组和生物组 . </a:t>
            </a: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en-US" altLang="zh-CN" sz="2400" dirty="0"/>
              <a:t>	    </a:t>
            </a:r>
            <a:r>
              <a:rPr lang="zh-CN" altLang="en-US" sz="2400" dirty="0"/>
              <a:t>有赵, 钱, 孙, 李, 周 5 名学生, 问分别在下述3种情况下, 能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	    </a:t>
            </a:r>
            <a:r>
              <a:rPr lang="zh-CN" altLang="en-US" sz="2400" dirty="0"/>
              <a:t>否选出 3 人各任一个组的组长?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	    </a:t>
            </a:r>
            <a:r>
              <a:rPr lang="zh-CN" altLang="en-US" sz="2400" dirty="0"/>
              <a:t>1) 赵, 钱为数学组成员, 赵, 孙, 李为计算机组成员, 孙, 李, 周</a:t>
            </a: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为生物组成员 .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	    </a:t>
            </a:r>
            <a:r>
              <a:rPr lang="zh-CN" altLang="en-US" sz="2400" dirty="0"/>
              <a:t>2) 赵为数学组成员, 钱, 孙, 李为计算机组成员, 钱, 孙, 李, 周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		</a:t>
            </a:r>
            <a:r>
              <a:rPr lang="zh-CN" altLang="en-US" sz="2400" dirty="0"/>
              <a:t>为生物组成员 .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	    </a:t>
            </a:r>
            <a:r>
              <a:rPr lang="zh-CN" altLang="en-US" sz="2400" dirty="0"/>
              <a:t>3) 赵为数学组和计算机组成员, 钱, 孙, 李, 周为生物组成员 .</a:t>
            </a:r>
            <a:endParaRPr lang="en-US" altLang="zh-CN" sz="2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CB190DD-1B50-4914-9646-FA0F08526FD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81" name="Text Box 37"/>
          <p:cNvSpPr txBox="1">
            <a:spLocks noChangeArrowheads="1"/>
          </p:cNvSpPr>
          <p:nvPr/>
        </p:nvSpPr>
        <p:spPr bwMode="auto">
          <a:xfrm>
            <a:off x="1295399" y="3982616"/>
            <a:ext cx="960119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一个完备匹配对应一个方案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条件，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，存在完备匹配，且有多种方案；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满足相异性条件，存在完备匹配，且有多种方案；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不满足相异性条件（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时不成立），不存在完备匹配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222" name="Group 64"/>
          <p:cNvGrpSpPr>
            <a:grpSpLocks/>
          </p:cNvGrpSpPr>
          <p:nvPr/>
        </p:nvGrpSpPr>
        <p:grpSpPr bwMode="auto">
          <a:xfrm>
            <a:off x="2514600" y="1772816"/>
            <a:ext cx="2438400" cy="2209800"/>
            <a:chOff x="480" y="1632"/>
            <a:chExt cx="1536" cy="1392"/>
          </a:xfrm>
          <a:noFill/>
        </p:grpSpPr>
        <p:sp>
          <p:nvSpPr>
            <p:cNvPr id="9247" name="Text Box 8"/>
            <p:cNvSpPr txBox="1">
              <a:spLocks noChangeArrowheads="1"/>
            </p:cNvSpPr>
            <p:nvPr/>
          </p:nvSpPr>
          <p:spPr bwMode="auto">
            <a:xfrm>
              <a:off x="960" y="2736"/>
              <a:ext cx="336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(1)</a:t>
              </a:r>
            </a:p>
          </p:txBody>
        </p:sp>
        <p:sp>
          <p:nvSpPr>
            <p:cNvPr id="9248" name="Text Box 4"/>
            <p:cNvSpPr txBox="1">
              <a:spLocks noChangeArrowheads="1"/>
            </p:cNvSpPr>
            <p:nvPr/>
          </p:nvSpPr>
          <p:spPr bwMode="auto">
            <a:xfrm>
              <a:off x="672" y="1632"/>
              <a:ext cx="384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</a:t>
              </a:r>
            </a:p>
          </p:txBody>
        </p:sp>
        <p:pic>
          <p:nvPicPr>
            <p:cNvPr id="9249" name="Picture 5" descr="E:\插图\离散\图6.23(a)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871"/>
              <a:ext cx="1248" cy="7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50" name="Text Box 43"/>
            <p:cNvSpPr txBox="1">
              <a:spLocks noChangeArrowheads="1"/>
            </p:cNvSpPr>
            <p:nvPr/>
          </p:nvSpPr>
          <p:spPr bwMode="auto">
            <a:xfrm>
              <a:off x="1056" y="1632"/>
              <a:ext cx="384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</a:t>
              </a:r>
            </a:p>
          </p:txBody>
        </p:sp>
        <p:sp>
          <p:nvSpPr>
            <p:cNvPr id="9251" name="Text Box 46"/>
            <p:cNvSpPr txBox="1">
              <a:spLocks noChangeArrowheads="1"/>
            </p:cNvSpPr>
            <p:nvPr/>
          </p:nvSpPr>
          <p:spPr bwMode="auto">
            <a:xfrm>
              <a:off x="1440" y="1632"/>
              <a:ext cx="384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</a:t>
              </a:r>
            </a:p>
          </p:txBody>
        </p:sp>
        <p:sp>
          <p:nvSpPr>
            <p:cNvPr id="9252" name="Text Box 49"/>
            <p:cNvSpPr txBox="1">
              <a:spLocks noChangeArrowheads="1"/>
            </p:cNvSpPr>
            <p:nvPr/>
          </p:nvSpPr>
          <p:spPr bwMode="auto">
            <a:xfrm>
              <a:off x="480" y="2562"/>
              <a:ext cx="384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赵</a:t>
              </a:r>
            </a:p>
          </p:txBody>
        </p:sp>
        <p:sp>
          <p:nvSpPr>
            <p:cNvPr id="9253" name="Text Box 50"/>
            <p:cNvSpPr txBox="1">
              <a:spLocks noChangeArrowheads="1"/>
            </p:cNvSpPr>
            <p:nvPr/>
          </p:nvSpPr>
          <p:spPr bwMode="auto">
            <a:xfrm>
              <a:off x="768" y="2562"/>
              <a:ext cx="384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钱</a:t>
              </a:r>
            </a:p>
          </p:txBody>
        </p:sp>
        <p:sp>
          <p:nvSpPr>
            <p:cNvPr id="9254" name="Text Box 51"/>
            <p:cNvSpPr txBox="1">
              <a:spLocks noChangeArrowheads="1"/>
            </p:cNvSpPr>
            <p:nvPr/>
          </p:nvSpPr>
          <p:spPr bwMode="auto">
            <a:xfrm>
              <a:off x="1056" y="2562"/>
              <a:ext cx="384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孙</a:t>
              </a:r>
            </a:p>
          </p:txBody>
        </p:sp>
        <p:sp>
          <p:nvSpPr>
            <p:cNvPr id="9255" name="Text Box 52"/>
            <p:cNvSpPr txBox="1">
              <a:spLocks noChangeArrowheads="1"/>
            </p:cNvSpPr>
            <p:nvPr/>
          </p:nvSpPr>
          <p:spPr bwMode="auto">
            <a:xfrm>
              <a:off x="1344" y="2562"/>
              <a:ext cx="384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李</a:t>
              </a:r>
            </a:p>
          </p:txBody>
        </p:sp>
        <p:sp>
          <p:nvSpPr>
            <p:cNvPr id="9256" name="Text Box 53"/>
            <p:cNvSpPr txBox="1">
              <a:spLocks noChangeArrowheads="1"/>
            </p:cNvSpPr>
            <p:nvPr/>
          </p:nvSpPr>
          <p:spPr bwMode="auto">
            <a:xfrm>
              <a:off x="1632" y="2562"/>
              <a:ext cx="384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</a:t>
              </a:r>
            </a:p>
          </p:txBody>
        </p:sp>
      </p:grpSp>
      <p:grpSp>
        <p:nvGrpSpPr>
          <p:cNvPr id="9223" name="Group 65"/>
          <p:cNvGrpSpPr>
            <a:grpSpLocks/>
          </p:cNvGrpSpPr>
          <p:nvPr/>
        </p:nvGrpSpPr>
        <p:grpSpPr bwMode="auto">
          <a:xfrm>
            <a:off x="5029200" y="1772816"/>
            <a:ext cx="2438400" cy="2209800"/>
            <a:chOff x="2112" y="1632"/>
            <a:chExt cx="1536" cy="1392"/>
          </a:xfrm>
        </p:grpSpPr>
        <p:pic>
          <p:nvPicPr>
            <p:cNvPr id="9237" name="Picture 6" descr="E:\插图\离散\图6.23(b)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1871"/>
              <a:ext cx="1248" cy="7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8" name="Text Box 35"/>
            <p:cNvSpPr txBox="1">
              <a:spLocks noChangeArrowheads="1"/>
            </p:cNvSpPr>
            <p:nvPr/>
          </p:nvSpPr>
          <p:spPr bwMode="auto">
            <a:xfrm>
              <a:off x="2640" y="273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(2)</a:t>
              </a:r>
            </a:p>
          </p:txBody>
        </p:sp>
        <p:sp>
          <p:nvSpPr>
            <p:cNvPr id="9239" name="Text Box 41"/>
            <p:cNvSpPr txBox="1">
              <a:spLocks noChangeArrowheads="1"/>
            </p:cNvSpPr>
            <p:nvPr/>
          </p:nvSpPr>
          <p:spPr bwMode="auto">
            <a:xfrm>
              <a:off x="2304" y="163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</a:t>
              </a:r>
            </a:p>
          </p:txBody>
        </p:sp>
        <p:sp>
          <p:nvSpPr>
            <p:cNvPr id="9240" name="Text Box 44"/>
            <p:cNvSpPr txBox="1">
              <a:spLocks noChangeArrowheads="1"/>
            </p:cNvSpPr>
            <p:nvPr/>
          </p:nvSpPr>
          <p:spPr bwMode="auto">
            <a:xfrm>
              <a:off x="2688" y="163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</a:t>
              </a:r>
            </a:p>
          </p:txBody>
        </p:sp>
        <p:sp>
          <p:nvSpPr>
            <p:cNvPr id="9241" name="Text Box 47"/>
            <p:cNvSpPr txBox="1">
              <a:spLocks noChangeArrowheads="1"/>
            </p:cNvSpPr>
            <p:nvPr/>
          </p:nvSpPr>
          <p:spPr bwMode="auto">
            <a:xfrm>
              <a:off x="3072" y="163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</a:t>
              </a:r>
            </a:p>
          </p:txBody>
        </p:sp>
        <p:sp>
          <p:nvSpPr>
            <p:cNvPr id="9242" name="Text Box 54"/>
            <p:cNvSpPr txBox="1">
              <a:spLocks noChangeArrowheads="1"/>
            </p:cNvSpPr>
            <p:nvPr/>
          </p:nvSpPr>
          <p:spPr bwMode="auto">
            <a:xfrm>
              <a:off x="2112" y="256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赵</a:t>
              </a:r>
            </a:p>
          </p:txBody>
        </p:sp>
        <p:sp>
          <p:nvSpPr>
            <p:cNvPr id="9243" name="Text Box 55"/>
            <p:cNvSpPr txBox="1">
              <a:spLocks noChangeArrowheads="1"/>
            </p:cNvSpPr>
            <p:nvPr/>
          </p:nvSpPr>
          <p:spPr bwMode="auto">
            <a:xfrm>
              <a:off x="2400" y="256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钱</a:t>
              </a:r>
            </a:p>
          </p:txBody>
        </p:sp>
        <p:sp>
          <p:nvSpPr>
            <p:cNvPr id="9244" name="Text Box 56"/>
            <p:cNvSpPr txBox="1">
              <a:spLocks noChangeArrowheads="1"/>
            </p:cNvSpPr>
            <p:nvPr/>
          </p:nvSpPr>
          <p:spPr bwMode="auto">
            <a:xfrm>
              <a:off x="2688" y="256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孙</a:t>
              </a:r>
            </a:p>
          </p:txBody>
        </p:sp>
        <p:sp>
          <p:nvSpPr>
            <p:cNvPr id="9245" name="Text Box 57"/>
            <p:cNvSpPr txBox="1">
              <a:spLocks noChangeArrowheads="1"/>
            </p:cNvSpPr>
            <p:nvPr/>
          </p:nvSpPr>
          <p:spPr bwMode="auto">
            <a:xfrm>
              <a:off x="2976" y="256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李</a:t>
              </a:r>
            </a:p>
          </p:txBody>
        </p:sp>
        <p:sp>
          <p:nvSpPr>
            <p:cNvPr id="9246" name="Text Box 58"/>
            <p:cNvSpPr txBox="1">
              <a:spLocks noChangeArrowheads="1"/>
            </p:cNvSpPr>
            <p:nvPr/>
          </p:nvSpPr>
          <p:spPr bwMode="auto">
            <a:xfrm>
              <a:off x="3264" y="256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</a:t>
              </a:r>
            </a:p>
          </p:txBody>
        </p:sp>
      </p:grpSp>
      <p:grpSp>
        <p:nvGrpSpPr>
          <p:cNvPr id="9224" name="Group 66"/>
          <p:cNvGrpSpPr>
            <a:grpSpLocks/>
          </p:cNvGrpSpPr>
          <p:nvPr/>
        </p:nvGrpSpPr>
        <p:grpSpPr bwMode="auto">
          <a:xfrm>
            <a:off x="7543800" y="1772816"/>
            <a:ext cx="2438400" cy="2209800"/>
            <a:chOff x="3744" y="1632"/>
            <a:chExt cx="1536" cy="1392"/>
          </a:xfrm>
        </p:grpSpPr>
        <p:pic>
          <p:nvPicPr>
            <p:cNvPr id="9227" name="Picture 7" descr="E:\插图\离散\图6.23(c)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871"/>
              <a:ext cx="1248" cy="7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8" name="Text Box 36"/>
            <p:cNvSpPr txBox="1">
              <a:spLocks noChangeArrowheads="1"/>
            </p:cNvSpPr>
            <p:nvPr/>
          </p:nvSpPr>
          <p:spPr bwMode="auto">
            <a:xfrm>
              <a:off x="4320" y="273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(3)</a:t>
              </a:r>
            </a:p>
          </p:txBody>
        </p:sp>
        <p:sp>
          <p:nvSpPr>
            <p:cNvPr id="9229" name="Text Box 42"/>
            <p:cNvSpPr txBox="1">
              <a:spLocks noChangeArrowheads="1"/>
            </p:cNvSpPr>
            <p:nvPr/>
          </p:nvSpPr>
          <p:spPr bwMode="auto">
            <a:xfrm>
              <a:off x="3936" y="163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</a:t>
              </a:r>
            </a:p>
          </p:txBody>
        </p:sp>
        <p:sp>
          <p:nvSpPr>
            <p:cNvPr id="9230" name="Text Box 45"/>
            <p:cNvSpPr txBox="1">
              <a:spLocks noChangeArrowheads="1"/>
            </p:cNvSpPr>
            <p:nvPr/>
          </p:nvSpPr>
          <p:spPr bwMode="auto">
            <a:xfrm>
              <a:off x="4320" y="163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</a:t>
              </a:r>
            </a:p>
          </p:txBody>
        </p:sp>
        <p:sp>
          <p:nvSpPr>
            <p:cNvPr id="9231" name="Text Box 48"/>
            <p:cNvSpPr txBox="1">
              <a:spLocks noChangeArrowheads="1"/>
            </p:cNvSpPr>
            <p:nvPr/>
          </p:nvSpPr>
          <p:spPr bwMode="auto">
            <a:xfrm>
              <a:off x="4704" y="163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</a:t>
              </a:r>
            </a:p>
          </p:txBody>
        </p:sp>
        <p:sp>
          <p:nvSpPr>
            <p:cNvPr id="9232" name="Text Box 59"/>
            <p:cNvSpPr txBox="1">
              <a:spLocks noChangeArrowheads="1"/>
            </p:cNvSpPr>
            <p:nvPr/>
          </p:nvSpPr>
          <p:spPr bwMode="auto">
            <a:xfrm>
              <a:off x="3744" y="256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赵</a:t>
              </a:r>
            </a:p>
          </p:txBody>
        </p:sp>
        <p:sp>
          <p:nvSpPr>
            <p:cNvPr id="9233" name="Text Box 60"/>
            <p:cNvSpPr txBox="1">
              <a:spLocks noChangeArrowheads="1"/>
            </p:cNvSpPr>
            <p:nvPr/>
          </p:nvSpPr>
          <p:spPr bwMode="auto">
            <a:xfrm>
              <a:off x="4032" y="256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钱</a:t>
              </a:r>
            </a:p>
          </p:txBody>
        </p:sp>
        <p:sp>
          <p:nvSpPr>
            <p:cNvPr id="9234" name="Text Box 61"/>
            <p:cNvSpPr txBox="1">
              <a:spLocks noChangeArrowheads="1"/>
            </p:cNvSpPr>
            <p:nvPr/>
          </p:nvSpPr>
          <p:spPr bwMode="auto">
            <a:xfrm>
              <a:off x="4320" y="256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孙</a:t>
              </a:r>
            </a:p>
          </p:txBody>
        </p:sp>
        <p:sp>
          <p:nvSpPr>
            <p:cNvPr id="9235" name="Text Box 62"/>
            <p:cNvSpPr txBox="1">
              <a:spLocks noChangeArrowheads="1"/>
            </p:cNvSpPr>
            <p:nvPr/>
          </p:nvSpPr>
          <p:spPr bwMode="auto">
            <a:xfrm>
              <a:off x="4608" y="256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李</a:t>
              </a:r>
            </a:p>
          </p:txBody>
        </p:sp>
        <p:sp>
          <p:nvSpPr>
            <p:cNvPr id="9236" name="Text Box 63"/>
            <p:cNvSpPr txBox="1">
              <a:spLocks noChangeArrowheads="1"/>
            </p:cNvSpPr>
            <p:nvPr/>
          </p:nvSpPr>
          <p:spPr bwMode="auto">
            <a:xfrm>
              <a:off x="4896" y="256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周</a:t>
              </a:r>
            </a:p>
          </p:txBody>
        </p:sp>
      </p:grpSp>
      <p:pic>
        <p:nvPicPr>
          <p:cNvPr id="313411" name="Picture 67" descr="E:\插图\离散\图6.23(a1).t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28747"/>
            <a:ext cx="19812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3412" name="Picture 68" descr="E:\插图\离散\图6.23(b1).t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80517"/>
            <a:ext cx="19812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灯片编号占位符 5">
            <a:extLst>
              <a:ext uri="{FF2B5EF4-FFF2-40B4-BE49-F238E27FC236}">
                <a16:creationId xmlns:a16="http://schemas.microsoft.com/office/drawing/2014/main" id="{F0DACF2C-92D5-4098-ACBB-305E7FE1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B61E113B-6E9E-40AF-8B82-47B080E6D98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545D9D-CF09-468F-84A1-7430E3104014}"/>
              </a:ext>
            </a:extLst>
          </p:cNvPr>
          <p:cNvSpPr/>
          <p:nvPr/>
        </p:nvSpPr>
        <p:spPr>
          <a:xfrm>
            <a:off x="1295400" y="169056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3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3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3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3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3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1E4EB-9266-46E9-97AB-35E5D548D50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0245" name="Picture 6" descr="HWOCRTEMP_ROC350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22" b="13461"/>
          <a:stretch/>
        </p:blipFill>
        <p:spPr bwMode="auto">
          <a:xfrm>
            <a:off x="3181576" y="2670163"/>
            <a:ext cx="3478532" cy="292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5400" y="1646702"/>
            <a:ext cx="6647974" cy="436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哥尼斯堡七桥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如何不重复地走完七桥，最后回到出发点？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存在经过图中每条边一次且仅一次的简单回路？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825" y="419525"/>
            <a:ext cx="3235848" cy="1551434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ABAC493F-0958-44DD-864A-A0D72911610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欧拉图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9" name="Picture 6" descr="HWOCRTEMP_ROC350">
            <a:extLst>
              <a:ext uri="{FF2B5EF4-FFF2-40B4-BE49-F238E27FC236}">
                <a16:creationId xmlns:a16="http://schemas.microsoft.com/office/drawing/2014/main" id="{CC14448A-DF81-4E60-8835-33849CB57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1" b="13461"/>
          <a:stretch/>
        </p:blipFill>
        <p:spPr bwMode="auto">
          <a:xfrm>
            <a:off x="7096836" y="2670163"/>
            <a:ext cx="1913588" cy="292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ADA01-0D02-4985-8C59-86657ABECE9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27016"/>
          </a:xfrm>
        </p:spPr>
        <p:txBody>
          <a:bodyPr>
            <a:noAutofit/>
          </a:bodyPr>
          <a:lstStyle/>
          <a:p>
            <a:pPr algn="just" eaLnBrk="1" hangingPunct="1"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欧拉通路</a:t>
            </a:r>
            <a:r>
              <a:rPr lang="zh-CN" altLang="en-US" sz="2400" dirty="0"/>
              <a:t>：经过所有顶点且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每条边</a:t>
            </a:r>
            <a:r>
              <a:rPr lang="zh-CN" altLang="en-US" sz="2400" dirty="0"/>
              <a:t>恰好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经过一次</a:t>
            </a:r>
            <a:r>
              <a:rPr lang="zh-CN" altLang="en-US" sz="2400" dirty="0"/>
              <a:t>的通路；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欧拉回路</a:t>
            </a:r>
            <a:r>
              <a:rPr lang="zh-CN" altLang="en-US" sz="2400" dirty="0"/>
              <a:t>：经过所有顶点且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每条边</a:t>
            </a:r>
            <a:r>
              <a:rPr lang="zh-CN" altLang="en-US" sz="2400" dirty="0"/>
              <a:t>恰好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经过一次</a:t>
            </a:r>
            <a:r>
              <a:rPr lang="zh-CN" altLang="en-US" sz="2400" dirty="0"/>
              <a:t>的回路；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欧拉图</a:t>
            </a:r>
            <a:r>
              <a:rPr lang="zh-CN" altLang="en-US" sz="2400" dirty="0"/>
              <a:t>：有欧拉回路的图 </a:t>
            </a:r>
            <a:r>
              <a:rPr lang="en-US" altLang="zh-CN" sz="2400" dirty="0"/>
              <a:t>.</a:t>
            </a:r>
            <a:endParaRPr lang="zh-CN" altLang="en-US" sz="2400" dirty="0"/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注：</a:t>
            </a:r>
          </a:p>
          <a:p>
            <a:pPr marL="0" indent="0" algn="just" eaLnBrk="1" hangingPunct="1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）上述定义对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无向图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有向图</a:t>
            </a:r>
            <a:r>
              <a:rPr lang="zh-CN" altLang="en-US" sz="2400" dirty="0"/>
              <a:t>都适用；</a:t>
            </a:r>
            <a:endParaRPr lang="en-US" altLang="zh-CN" sz="2400" dirty="0"/>
          </a:p>
          <a:p>
            <a:pPr marL="0" indent="0" algn="just" eaLnBrk="1" hangingPunct="1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）规定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平凡图</a:t>
            </a:r>
            <a:r>
              <a:rPr lang="zh-CN" altLang="en-US" sz="2400" dirty="0"/>
              <a:t>为欧拉图；</a:t>
            </a:r>
            <a:endParaRPr lang="en-US" altLang="zh-CN" sz="2400" dirty="0"/>
          </a:p>
          <a:p>
            <a:pPr marL="0" indent="0" algn="just" eaLnBrk="1" hangingPunct="1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）欧拉通路是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简单通路</a:t>
            </a:r>
            <a:r>
              <a:rPr lang="zh-CN" altLang="en-US" sz="2400" dirty="0"/>
              <a:t>, 欧拉回路是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简单回路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 algn="just" eaLnBrk="1" hangingPunct="1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环</a:t>
            </a:r>
            <a:r>
              <a:rPr lang="zh-CN" altLang="en-US" sz="2400" dirty="0"/>
              <a:t>不影响图的欧拉性 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5E4694F-BCA4-4C02-B3FB-292627F5E88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欧拉图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3860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无向欧拉图判别定理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定理6.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欧拉回路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无奇度顶点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5250" indent="531813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欧拉通路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、但没有欧拉回路当且仅当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indent="531813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 2 个奇度顶点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，其余顶点均为偶度数的 . 这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个奇度顶点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indent="531813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每条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欧拉通路的端点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zh-CN" altLang="zh-CN" sz="2400" b="1" dirty="0"/>
              <a:t>推论</a:t>
            </a:r>
            <a:r>
              <a:rPr lang="zh-CN" altLang="zh-CN" sz="2400" dirty="0"/>
              <a:t> </a:t>
            </a:r>
            <a:r>
              <a:rPr lang="en-US" altLang="zh-CN" sz="2400" dirty="0"/>
              <a:t>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是欧拉图当且仅当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是连通的且无奇度顶点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一笔画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”问题：对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任一点出发均可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欧拉通路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，只能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奇度点起步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，到达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另一奇度点终止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8632BE1-AB5D-46E8-80AE-8F56C8D1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D06E685-1495-4AFC-B520-7520ED94965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欧拉图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9" name="Picture 6" descr="HWOCRTEMP_ROC350">
            <a:extLst>
              <a:ext uri="{FF2B5EF4-FFF2-40B4-BE49-F238E27FC236}">
                <a16:creationId xmlns:a16="http://schemas.microsoft.com/office/drawing/2014/main" id="{3D273BA2-6368-4DF2-81F3-7F471B6A2B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1" b="31008"/>
          <a:stretch/>
        </p:blipFill>
        <p:spPr bwMode="auto">
          <a:xfrm>
            <a:off x="8366077" y="0"/>
            <a:ext cx="1913588" cy="2333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D8627-F627-45EB-BFC8-55522E2A39C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718343" cy="2270669"/>
          </a:xfrm>
        </p:spPr>
        <p:txBody>
          <a:bodyPr>
            <a:noAutofit/>
          </a:bodyPr>
          <a:lstStyle/>
          <a:p>
            <a:pPr algn="just" eaLnBrk="1" hangingPunct="1"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定义6.19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若能将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分成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itchFamily="18" charset="2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itchFamily="18" charset="2"/>
              </a:rPr>
              <a:t>∩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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且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中的每条边的两个端点都一个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另一个属于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二部图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互补顶点子集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3077" name="Group 21"/>
          <p:cNvGrpSpPr>
            <a:grpSpLocks/>
          </p:cNvGrpSpPr>
          <p:nvPr/>
        </p:nvGrpSpPr>
        <p:grpSpPr bwMode="auto">
          <a:xfrm>
            <a:off x="2090249" y="4473889"/>
            <a:ext cx="8128642" cy="1815790"/>
            <a:chOff x="336" y="2880"/>
            <a:chExt cx="5040" cy="1540"/>
          </a:xfrm>
          <a:solidFill>
            <a:schemeClr val="tx1"/>
          </a:solidFill>
        </p:grpSpPr>
        <p:sp>
          <p:nvSpPr>
            <p:cNvPr id="3078" name="Text Box 11"/>
            <p:cNvSpPr txBox="1">
              <a:spLocks noChangeArrowheads="1"/>
            </p:cNvSpPr>
            <p:nvPr/>
          </p:nvSpPr>
          <p:spPr bwMode="auto">
            <a:xfrm>
              <a:off x="336" y="2880"/>
              <a:ext cx="5040" cy="154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en-US" altLang="zh-CN" sz="2400" b="1" baseline="-25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endParaRPr lang="en-US" altLang="zh-CN" sz="2400" b="1" baseline="-25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endParaRPr lang="en-US" altLang="zh-CN" sz="2400" b="1" baseline="-25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endParaRPr lang="en-US" altLang="zh-CN" sz="2400" b="1" baseline="-25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endParaRPr lang="en-US" altLang="zh-CN" sz="2400" b="1" baseline="-25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079" name="Picture 12" descr="E:\插图\离散\二部图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928"/>
              <a:ext cx="1478" cy="8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4" name="Picture 15" descr="E:\插图\离散\K23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" y="2928"/>
              <a:ext cx="787" cy="8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19" descr="E:\插图\离散\K33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2928"/>
              <a:ext cx="787" cy="8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F3EE1ACE-5F97-4116-9F56-209B9F82A1B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E707B7-5B0D-4FB9-9034-E95EA9E876C7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724281"/>
            <a:ext cx="836613" cy="488063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</a:rPr>
              <a:t>例：</a:t>
            </a:r>
          </a:p>
        </p:txBody>
      </p:sp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2570186" y="3200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无欧拉通路</a:t>
            </a:r>
          </a:p>
        </p:txBody>
      </p:sp>
      <p:pic>
        <p:nvPicPr>
          <p:cNvPr id="13317" name="Picture 6" descr="E:\插图\离散\图6.26(a).t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1"/>
            <a:ext cx="2578100" cy="110807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3318" name="Picture 7" descr="E:\插图\离散\图6.26(b)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05001"/>
            <a:ext cx="1524000" cy="1179513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3319" name="Picture 8" descr="E:\插图\离散\图6.26(c).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981201"/>
            <a:ext cx="1676400" cy="116522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3320" name="Picture 9" descr="E:\插图\离散\图6.26(d).t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04313"/>
            <a:ext cx="1557338" cy="148907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3321" name="Picture 10" descr="E:\插图\离散\图6.26(e).t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32912"/>
            <a:ext cx="1447800" cy="126365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3322" name="Picture 11" descr="E:\插图\离散\图6.26(f).t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999576"/>
            <a:ext cx="1905000" cy="132873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5562600" y="3200400"/>
            <a:ext cx="111115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欧拉图</a:t>
            </a:r>
          </a:p>
        </p:txBody>
      </p:sp>
      <p:sp>
        <p:nvSpPr>
          <p:cNvPr id="317453" name="Text Box 13"/>
          <p:cNvSpPr txBox="1">
            <a:spLocks noChangeArrowheads="1"/>
          </p:cNvSpPr>
          <p:nvPr/>
        </p:nvSpPr>
        <p:spPr bwMode="auto">
          <a:xfrm>
            <a:off x="8153400" y="3200400"/>
            <a:ext cx="111115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欧拉图</a:t>
            </a:r>
          </a:p>
        </p:txBody>
      </p:sp>
      <p:sp>
        <p:nvSpPr>
          <p:cNvPr id="317454" name="Text Box 14"/>
          <p:cNvSpPr txBox="1">
            <a:spLocks noChangeArrowheads="1"/>
          </p:cNvSpPr>
          <p:nvPr/>
        </p:nvSpPr>
        <p:spPr bwMode="auto">
          <a:xfrm>
            <a:off x="2495264" y="5404513"/>
            <a:ext cx="1752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有欧拉通路</a:t>
            </a:r>
          </a:p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非欧拉图</a:t>
            </a:r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5181600" y="5404513"/>
            <a:ext cx="1752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有欧拉通路</a:t>
            </a:r>
          </a:p>
          <a:p>
            <a:pPr algn="l" eaLnBrk="1" hangingPunct="1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非欧拉图</a:t>
            </a:r>
          </a:p>
        </p:txBody>
      </p:sp>
      <p:sp>
        <p:nvSpPr>
          <p:cNvPr id="317456" name="Text Box 16"/>
          <p:cNvSpPr txBox="1">
            <a:spLocks noChangeArrowheads="1"/>
          </p:cNvSpPr>
          <p:nvPr/>
        </p:nvSpPr>
        <p:spPr bwMode="auto">
          <a:xfrm>
            <a:off x="7883856" y="5328313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无欧拉通路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514600" y="4323438"/>
            <a:ext cx="1566864" cy="166688"/>
            <a:chOff x="624" y="2775"/>
            <a:chExt cx="987" cy="105"/>
          </a:xfrm>
        </p:grpSpPr>
        <p:pic>
          <p:nvPicPr>
            <p:cNvPr id="13346" name="Picture 20" descr="E:\插图\离散\0.t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784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7" name="Picture 21" descr="E:\插图\离散\0.t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5" y="2775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776924" y="4413916"/>
            <a:ext cx="576264" cy="519113"/>
            <a:chOff x="2679" y="2832"/>
            <a:chExt cx="363" cy="327"/>
          </a:xfrm>
        </p:grpSpPr>
        <p:pic>
          <p:nvPicPr>
            <p:cNvPr id="13344" name="Picture 22" descr="E:\插图\离散\0.t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" y="283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5" name="Picture 23" descr="E:\插图\离散\0.t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6" y="3063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8091490" y="4004340"/>
            <a:ext cx="1281113" cy="1323976"/>
            <a:chOff x="4137" y="2574"/>
            <a:chExt cx="807" cy="834"/>
          </a:xfrm>
        </p:grpSpPr>
        <p:pic>
          <p:nvPicPr>
            <p:cNvPr id="13340" name="Picture 30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4" y="2574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1" name="Picture 31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7" y="2937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2" name="Picture 32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294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3" name="Picture 33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4" y="331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133600" y="2133602"/>
            <a:ext cx="2576513" cy="671513"/>
            <a:chOff x="384" y="1344"/>
            <a:chExt cx="1623" cy="423"/>
          </a:xfrm>
        </p:grpSpPr>
        <p:pic>
          <p:nvPicPr>
            <p:cNvPr id="13332" name="Picture 26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50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3" name="Picture 27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" y="150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4" name="Picture 28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2" y="1515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5" name="Picture 29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" y="1515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6" name="Picture 36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671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7" name="Picture 37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" y="1344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8" name="Picture 38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" y="1344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39" name="Picture 39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" y="1671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Rectangle 2">
            <a:extLst>
              <a:ext uri="{FF2B5EF4-FFF2-40B4-BE49-F238E27FC236}">
                <a16:creationId xmlns:a16="http://schemas.microsoft.com/office/drawing/2014/main" id="{6DF0104D-AB51-403C-B51F-482AA4FEF9D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欧拉图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7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7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 autoUpdateAnimBg="0"/>
      <p:bldP spid="317452" grpId="0" autoUpdateAnimBg="0"/>
      <p:bldP spid="317453" grpId="0" autoUpdateAnimBg="0"/>
      <p:bldP spid="317454" grpId="0" autoUpdateAnimBg="0"/>
      <p:bldP spid="317455" grpId="0" autoUpdateAnimBg="0"/>
      <p:bldP spid="31745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62CB5-94D5-46D4-A71A-82D3D8269E2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399"/>
            <a:ext cx="9601200" cy="4424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有向欧拉图判别定理</a:t>
            </a:r>
          </a:p>
          <a:p>
            <a:pPr marL="0" indent="0">
              <a:buNone/>
            </a:pPr>
            <a:r>
              <a:rPr lang="zh-CN" altLang="en-US" sz="2400" b="1" dirty="0"/>
              <a:t>定理6.</a:t>
            </a:r>
            <a:r>
              <a:rPr lang="en-US" altLang="zh-CN" sz="2400" b="1" dirty="0"/>
              <a:t>11</a:t>
            </a:r>
            <a:r>
              <a:rPr lang="zh-CN" altLang="en-US" sz="2400" b="1" dirty="0"/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欧拉回路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所有顶点的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入度等于出度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627063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欧拉通路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、但没有欧拉回路当且仅当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627063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一个顶点的入度比出度大1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一个顶点的入度比出度小1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627063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其余的顶点的入度等于出度.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有向图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是欧拉图当且仅当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是连通的且所有顶点的入度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等于出度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AA2CF08-82CC-4369-8196-0BDDBF94144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欧拉图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7003" y="1609071"/>
            <a:ext cx="709822" cy="581685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</a:rPr>
              <a:t>例：</a:t>
            </a:r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2536208" y="3200400"/>
            <a:ext cx="12192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欧拉图</a:t>
            </a:r>
          </a:p>
        </p:txBody>
      </p:sp>
      <p:pic>
        <p:nvPicPr>
          <p:cNvPr id="15365" name="Picture 11" descr="E:\插图\离散\图6.27(a).t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1752600" cy="163195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5366" name="Picture 12" descr="E:\插图\离散\图6.27(b)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1"/>
            <a:ext cx="1716088" cy="1293813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5367" name="Picture 13" descr="E:\插图\离散\图6.27(c)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05000"/>
            <a:ext cx="1752600" cy="1322388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5368" name="Picture 14" descr="E:\插图\离散\图6.27(d).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86200"/>
            <a:ext cx="1752600" cy="132080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15369" name="Picture 15" descr="E:\插图\离散\图6.27(e).t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62400"/>
            <a:ext cx="1828800" cy="137953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19505" name="Text Box 17"/>
          <p:cNvSpPr txBox="1">
            <a:spLocks noChangeArrowheads="1"/>
          </p:cNvSpPr>
          <p:nvPr/>
        </p:nvSpPr>
        <p:spPr bwMode="auto">
          <a:xfrm>
            <a:off x="4933664" y="3200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无欧拉通路</a:t>
            </a:r>
          </a:p>
        </p:txBody>
      </p:sp>
      <p:sp>
        <p:nvSpPr>
          <p:cNvPr id="319506" name="Text Box 18"/>
          <p:cNvSpPr txBox="1">
            <a:spLocks noChangeArrowheads="1"/>
          </p:cNvSpPr>
          <p:nvPr/>
        </p:nvSpPr>
        <p:spPr bwMode="auto">
          <a:xfrm>
            <a:off x="7475560" y="32004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无欧拉通路</a:t>
            </a:r>
          </a:p>
        </p:txBody>
      </p:sp>
      <p:sp>
        <p:nvSpPr>
          <p:cNvPr id="319507" name="Text Box 19"/>
          <p:cNvSpPr txBox="1">
            <a:spLocks noChangeArrowheads="1"/>
          </p:cNvSpPr>
          <p:nvPr/>
        </p:nvSpPr>
        <p:spPr bwMode="auto">
          <a:xfrm>
            <a:off x="2077200" y="5253008"/>
            <a:ext cx="19750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有欧拉通路</a:t>
            </a:r>
          </a:p>
          <a:p>
            <a:pPr algn="ctr" eaLnBrk="1" hangingPunct="1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无欧拉回路</a:t>
            </a:r>
          </a:p>
        </p:txBody>
      </p:sp>
      <p:sp>
        <p:nvSpPr>
          <p:cNvPr id="319508" name="Text Box 20"/>
          <p:cNvSpPr txBox="1">
            <a:spLocks noChangeArrowheads="1"/>
          </p:cNvSpPr>
          <p:nvPr/>
        </p:nvSpPr>
        <p:spPr bwMode="auto">
          <a:xfrm>
            <a:off x="4960960" y="5348064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无欧拉通路</a:t>
            </a:r>
          </a:p>
        </p:txBody>
      </p:sp>
      <p:pic>
        <p:nvPicPr>
          <p:cNvPr id="15374" name="Picture 21" descr="E:\插图\离散\图6.27(f).t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886200"/>
            <a:ext cx="1828800" cy="137953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19510" name="Text Box 22"/>
          <p:cNvSpPr txBox="1">
            <a:spLocks noChangeArrowheads="1"/>
          </p:cNvSpPr>
          <p:nvPr/>
        </p:nvSpPr>
        <p:spPr bwMode="auto">
          <a:xfrm>
            <a:off x="7502856" y="5315724"/>
            <a:ext cx="1752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有欧拉通路</a:t>
            </a:r>
          </a:p>
          <a:p>
            <a:pPr algn="ctr" eaLnBrk="1" hangingPunct="1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无欧拉回路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986088" y="4495803"/>
            <a:ext cx="976313" cy="700088"/>
            <a:chOff x="921" y="2832"/>
            <a:chExt cx="615" cy="441"/>
          </a:xfrm>
        </p:grpSpPr>
        <p:pic>
          <p:nvPicPr>
            <p:cNvPr id="15386" name="Picture 23" descr="E:\插图\离散\0.t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283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7" name="Picture 25" descr="E:\插图\离散\00.t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" y="3177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7496180" y="4510101"/>
            <a:ext cx="642938" cy="166688"/>
            <a:chOff x="3762" y="2841"/>
            <a:chExt cx="405" cy="105"/>
          </a:xfrm>
        </p:grpSpPr>
        <p:pic>
          <p:nvPicPr>
            <p:cNvPr id="15384" name="Picture 26" descr="E:\插图\离散\0.t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" y="285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5" name="Picture 27" descr="E:\插图\离散\00.t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" y="2841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715006" y="2500314"/>
            <a:ext cx="957264" cy="700088"/>
            <a:chOff x="2640" y="1575"/>
            <a:chExt cx="603" cy="441"/>
          </a:xfrm>
        </p:grpSpPr>
        <p:pic>
          <p:nvPicPr>
            <p:cNvPr id="15382" name="Picture 31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192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3" name="Picture 32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" y="1575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7481889" y="2500313"/>
            <a:ext cx="1738313" cy="152400"/>
            <a:chOff x="3753" y="1575"/>
            <a:chExt cx="1095" cy="96"/>
          </a:xfrm>
        </p:grpSpPr>
        <p:pic>
          <p:nvPicPr>
            <p:cNvPr id="15380" name="Picture 33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3" y="1575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1" name="Picture 34" descr="E:\插图\离散\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1575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TextBox 28"/>
          <p:cNvSpPr txBox="1"/>
          <p:nvPr/>
        </p:nvSpPr>
        <p:spPr>
          <a:xfrm>
            <a:off x="2666536" y="17520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72363" y="213285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72322" y="2924944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8016" y="26369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08626" y="18047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71864" y="21535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71823" y="2868702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37517" y="26576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58325" y="177281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64152" y="215358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64111" y="2945676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29805" y="26576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73749" y="380024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07568" y="407707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39616" y="486916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47728" y="410901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10053" y="38610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1864" y="41810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15839" y="5045114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81533" y="46850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12683" y="414908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41536" y="4725144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23120" y="37890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84931" y="410901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28906" y="4973106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94600" y="46130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37334" y="4540652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54603" y="4581128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灯片编号占位符 5">
            <a:extLst>
              <a:ext uri="{FF2B5EF4-FFF2-40B4-BE49-F238E27FC236}">
                <a16:creationId xmlns:a16="http://schemas.microsoft.com/office/drawing/2014/main" id="{C36B97E1-8E26-47C4-BE3E-7A1E3872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874816D0-FA60-4F9B-8598-477E0949409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 欧拉图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9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9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9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9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9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9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 autoUpdateAnimBg="0"/>
      <p:bldP spid="319505" grpId="0" autoUpdateAnimBg="0"/>
      <p:bldP spid="319506" grpId="0" autoUpdateAnimBg="0"/>
      <p:bldP spid="319507" grpId="0" autoUpdateAnimBg="0"/>
      <p:bldP spid="319508" grpId="0" autoUpdateAnimBg="0"/>
      <p:bldP spid="31951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A658C7-E522-4D76-8727-968276BA6BC8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7772400" cy="558627"/>
          </a:xfrm>
          <a:noFill/>
        </p:spPr>
        <p:txBody>
          <a:bodyPr/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周游世界问题 </a:t>
            </a:r>
            <a:r>
              <a:rPr lang="zh-CN" altLang="en-US" sz="2400" dirty="0"/>
              <a:t>(</a:t>
            </a:r>
            <a:r>
              <a:rPr lang="en-US" altLang="zh-CN" sz="2400" dirty="0"/>
              <a:t>W. Hamilton, 1859</a:t>
            </a:r>
            <a:r>
              <a:rPr lang="zh-CN" altLang="en-US" sz="2400" dirty="0"/>
              <a:t>年)</a:t>
            </a:r>
          </a:p>
          <a:p>
            <a:pPr eaLnBrk="1" hangingPunct="1">
              <a:buFontTx/>
              <a:buNone/>
            </a:pPr>
            <a:endParaRPr lang="zh-CN" altLang="en-US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pic>
        <p:nvPicPr>
          <p:cNvPr id="16389" name="Picture 5" descr="E:\插图\离散\15-5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2204865"/>
            <a:ext cx="4484688" cy="1724025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2" name="矩形 1"/>
          <p:cNvSpPr/>
          <p:nvPr/>
        </p:nvSpPr>
        <p:spPr>
          <a:xfrm>
            <a:off x="1295399" y="4268995"/>
            <a:ext cx="9601199" cy="155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用一个正十二面体的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个顶点表示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个城市，怎样才能从一个城市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出发，沿着棱经过每个城市恰好一次，最后返回到出发点 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投影：在图中找一条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经过每一个顶点恰好一次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的回路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56291A4-5E31-4B90-A8AD-F805A05BF0E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哈密顿图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51FDE4-6E10-458B-BD35-9D987EC3332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19600"/>
          </a:xfrm>
        </p:spPr>
        <p:txBody>
          <a:bodyPr>
            <a:noAutofit/>
          </a:bodyPr>
          <a:lstStyle/>
          <a:p>
            <a:pPr algn="just" eaLnBrk="1" hangingPunct="1"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哈密顿通路</a:t>
            </a:r>
            <a:r>
              <a:rPr lang="zh-CN" altLang="en-US" sz="2400" dirty="0"/>
              <a:t>：经过图中所有顶点一次且仅一次的通路；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哈密顿回路</a:t>
            </a:r>
            <a:r>
              <a:rPr lang="zh-CN" altLang="en-US" sz="2400" dirty="0"/>
              <a:t>：经过图中所有顶点一次且仅一次的回路；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哈密顿图</a:t>
            </a:r>
            <a:r>
              <a:rPr lang="zh-CN" altLang="en-US" sz="2400" dirty="0"/>
              <a:t>：具有哈密顿回路的图 .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注：</a:t>
            </a:r>
          </a:p>
          <a:p>
            <a:pPr marL="0" indent="0" algn="just" eaLnBrk="1" hangingPunct="1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）哈密顿通路是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初级通路</a:t>
            </a:r>
            <a:r>
              <a:rPr lang="zh-CN" altLang="en-US" sz="2400" dirty="0"/>
              <a:t>；</a:t>
            </a:r>
          </a:p>
          <a:p>
            <a:pPr marL="0" indent="0" algn="just" eaLnBrk="1" hangingPunct="1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）哈密顿回路是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初级回路</a:t>
            </a:r>
            <a:r>
              <a:rPr lang="zh-CN" altLang="en-US" sz="2400" dirty="0"/>
              <a:t>；</a:t>
            </a:r>
          </a:p>
          <a:p>
            <a:pPr marL="0" indent="0" algn="just" eaLnBrk="1" hangingPunct="1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）有哈密顿通路不一定有哈密顿回路；</a:t>
            </a:r>
          </a:p>
          <a:p>
            <a:pPr marL="0" indent="0" algn="just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环</a:t>
            </a:r>
            <a:r>
              <a:rPr lang="zh-CN" altLang="en-US" sz="2400" dirty="0"/>
              <a:t>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平行边</a:t>
            </a:r>
            <a:r>
              <a:rPr lang="zh-CN" altLang="en-US" sz="2400" dirty="0"/>
              <a:t>不影响图的哈密顿性 .</a:t>
            </a:r>
          </a:p>
        </p:txBody>
      </p:sp>
      <p:pic>
        <p:nvPicPr>
          <p:cNvPr id="17413" name="Picture 5" descr="15-9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880" y="3330054"/>
            <a:ext cx="2389903" cy="2317846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6CFFCE31-31F8-4B56-B256-23DEF160EBC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哈密顿图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ABBF2-A67D-4FD7-A656-D215068099A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200" cy="4532223"/>
          </a:xfrm>
        </p:spPr>
        <p:txBody>
          <a:bodyPr>
            <a:noAutofit/>
          </a:bodyPr>
          <a:lstStyle/>
          <a:p>
            <a:pPr algn="just"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哈密顿图的必要条件</a:t>
            </a:r>
          </a:p>
          <a:p>
            <a:pPr algn="just" eaLnBrk="1" hangingPunct="1">
              <a:spcBef>
                <a:spcPts val="1500"/>
              </a:spcBef>
              <a:buFontTx/>
              <a:buNone/>
            </a:pPr>
            <a:r>
              <a:rPr lang="zh-CN" altLang="en-US" sz="2400" b="1" dirty="0"/>
              <a:t>定理6.1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是哈密顿图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则对于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的任意</a:t>
            </a:r>
          </a:p>
          <a:p>
            <a:pPr algn="just" eaLnBrk="1" hangingPunct="1">
              <a:spcBef>
                <a:spcPts val="15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非空真子集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均有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ts val="15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中一条哈密顿回路，则该回路包含了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中所有顶点，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500"/>
              </a:spcBef>
              <a:buNone/>
            </a:pP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– V</a:t>
            </a:r>
            <a:r>
              <a:rPr kumimoji="1" lang="en-US" altLang="zh-CN" sz="2400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最多把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分成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个连通分支，即有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500"/>
              </a:spcBef>
              <a:buNone/>
            </a:pP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又因为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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– V</a:t>
            </a:r>
            <a:r>
              <a:rPr kumimoji="1" lang="en-US" altLang="zh-CN" sz="2400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– V</a:t>
            </a:r>
            <a:r>
              <a:rPr kumimoji="1" lang="en-US" altLang="zh-CN" sz="2400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的子图，所以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– V</a:t>
            </a:r>
            <a:r>
              <a:rPr kumimoji="1" lang="en-US" altLang="zh-CN" sz="2400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kumimoji="1"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500"/>
              </a:spcBef>
              <a:buNone/>
            </a:pP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连通分支数不会多于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– V</a:t>
            </a:r>
            <a:r>
              <a:rPr kumimoji="1" lang="en-US" altLang="zh-CN" sz="2400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的连通分支数，故 </a:t>
            </a:r>
            <a:endParaRPr kumimoji="1" lang="en-US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spcBef>
                <a:spcPts val="1500"/>
              </a:spcBef>
              <a:buNone/>
            </a:pP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kumimoji="1" lang="en-US" altLang="zh-CN" sz="24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kern="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.  </a:t>
            </a:r>
          </a:p>
          <a:p>
            <a:pPr eaLnBrk="1" hangingPunct="1">
              <a:spcBef>
                <a:spcPts val="15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必要条件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，不是充分条件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7449F68-8124-4088-A55D-E08B2A4F223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哈密顿图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ABBF2-A67D-4FD7-A656-D215068099A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0639" y="1646238"/>
            <a:ext cx="9515961" cy="4427016"/>
          </a:xfrm>
        </p:spPr>
        <p:txBody>
          <a:bodyPr>
            <a:noAutofit/>
          </a:bodyPr>
          <a:lstStyle/>
          <a:p>
            <a:pPr algn="just">
              <a:spcBef>
                <a:spcPts val="14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哈密顿图的必要条件（续）</a:t>
            </a: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300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不是哈密顿图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反证法：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是哈密顿图，其中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indent="0" algn="just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，不妨设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，那么删除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后，则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变为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个孤立点，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1400"/>
              </a:spcBef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kern="100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i="1" kern="100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kern="1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|</a:t>
            </a:r>
            <a:r>
              <a:rPr lang="en-US" altLang="zh-CN" sz="2400" i="1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kern="1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得到矛盾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4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割点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的连通图不是哈密顿图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4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为连通图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的割点，设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，于是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1400"/>
              </a:spcBef>
              <a:buFontTx/>
              <a:buNone/>
            </a:pP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≥ 2 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400"/>
              </a:spcBef>
              <a:buFontTx/>
              <a:buNone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由定理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6.12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不是哈密顿图。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AA1C502-E12B-4D6E-988E-338D36A327E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哈密顿图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0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106" y="1682749"/>
            <a:ext cx="9582493" cy="445874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/>
              <a:t>证明下述各图不是哈密顿图：</a:t>
            </a:r>
            <a:endParaRPr lang="en-US" altLang="zh-CN" sz="2400" dirty="0"/>
          </a:p>
          <a:p>
            <a:pPr eaLnBrk="1" hangingPunct="1">
              <a:buFontTx/>
              <a:buNone/>
            </a:pPr>
            <a:endParaRPr lang="en-US" altLang="zh-CN" sz="2400" dirty="0"/>
          </a:p>
          <a:p>
            <a:pPr eaLnBrk="1" hangingPunct="1">
              <a:buFontTx/>
              <a:buNone/>
            </a:pPr>
            <a:endParaRPr lang="en-US" altLang="zh-CN" sz="2400" dirty="0"/>
          </a:p>
          <a:p>
            <a:pPr eaLnBrk="1" hangingPunct="1">
              <a:buFontTx/>
              <a:buNone/>
            </a:pPr>
            <a:endParaRPr lang="en-US" altLang="zh-CN" sz="2400" dirty="0"/>
          </a:p>
          <a:p>
            <a:pPr eaLnBrk="1" hangingPunct="1">
              <a:buFontTx/>
              <a:buNone/>
            </a:pPr>
            <a:endParaRPr lang="en-US" altLang="zh-CN" sz="2400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/>
              <a:t>(</a:t>
            </a:r>
            <a:r>
              <a:rPr lang="en-US" altLang="zh-CN" sz="2400" dirty="0"/>
              <a:t>a)</a:t>
            </a:r>
            <a:r>
              <a:rPr lang="zh-CN" altLang="en-US" sz="2400" dirty="0"/>
              <a:t>：存在割点；</a:t>
            </a:r>
            <a:endParaRPr lang="en-US" altLang="zh-CN" sz="2400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/>
              <a:t>(</a:t>
            </a:r>
            <a:r>
              <a:rPr lang="en-US" altLang="zh-CN" sz="2400" dirty="0"/>
              <a:t>b)</a:t>
            </a:r>
            <a:r>
              <a:rPr lang="zh-CN" altLang="en-US" sz="2400" dirty="0"/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6 &gt;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/>
              <a:t>(</a:t>
            </a:r>
            <a:r>
              <a:rPr lang="en-US" altLang="zh-CN" sz="2400" dirty="0"/>
              <a:t>c)</a:t>
            </a:r>
            <a:r>
              <a:rPr lang="zh-CN" altLang="en-US" sz="2400" dirty="0"/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4 &gt;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，存在哈密顿通路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zh-CN" altLang="en-US" sz="2400" dirty="0"/>
          </a:p>
        </p:txBody>
      </p:sp>
      <p:grpSp>
        <p:nvGrpSpPr>
          <p:cNvPr id="19461" name="Group 13"/>
          <p:cNvGrpSpPr>
            <a:grpSpLocks/>
          </p:cNvGrpSpPr>
          <p:nvPr/>
        </p:nvGrpSpPr>
        <p:grpSpPr bwMode="auto">
          <a:xfrm>
            <a:off x="2514600" y="2361058"/>
            <a:ext cx="1371600" cy="1752600"/>
            <a:chOff x="480" y="1680"/>
            <a:chExt cx="864" cy="1104"/>
          </a:xfrm>
        </p:grpSpPr>
        <p:sp>
          <p:nvSpPr>
            <p:cNvPr id="19480" name="Text Box 4"/>
            <p:cNvSpPr txBox="1">
              <a:spLocks noChangeArrowheads="1"/>
            </p:cNvSpPr>
            <p:nvPr/>
          </p:nvSpPr>
          <p:spPr bwMode="auto">
            <a:xfrm>
              <a:off x="720" y="249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a)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9481" name="Picture 5" descr="E:\插图\离散\图6.29(a).tif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680"/>
              <a:ext cx="864" cy="8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62" name="Group 14"/>
          <p:cNvGrpSpPr>
            <a:grpSpLocks/>
          </p:cNvGrpSpPr>
          <p:nvPr/>
        </p:nvGrpSpPr>
        <p:grpSpPr bwMode="auto">
          <a:xfrm>
            <a:off x="4572000" y="2361058"/>
            <a:ext cx="1905000" cy="1752600"/>
            <a:chOff x="1536" y="1680"/>
            <a:chExt cx="1200" cy="1104"/>
          </a:xfrm>
        </p:grpSpPr>
        <p:pic>
          <p:nvPicPr>
            <p:cNvPr id="19478" name="Picture 6" descr="E:\插图\离散\图6.29(b)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1680"/>
              <a:ext cx="1200" cy="8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9" name="Text Box 9"/>
            <p:cNvSpPr txBox="1">
              <a:spLocks noChangeArrowheads="1"/>
            </p:cNvSpPr>
            <p:nvPr/>
          </p:nvSpPr>
          <p:spPr bwMode="auto">
            <a:xfrm>
              <a:off x="1968" y="249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b)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3" name="Group 15"/>
          <p:cNvGrpSpPr>
            <a:grpSpLocks/>
          </p:cNvGrpSpPr>
          <p:nvPr/>
        </p:nvGrpSpPr>
        <p:grpSpPr bwMode="auto">
          <a:xfrm>
            <a:off x="7239000" y="2361060"/>
            <a:ext cx="1981200" cy="1693863"/>
            <a:chOff x="2880" y="1680"/>
            <a:chExt cx="1248" cy="1067"/>
          </a:xfrm>
        </p:grpSpPr>
        <p:pic>
          <p:nvPicPr>
            <p:cNvPr id="19476" name="Picture 7" descr="E:\插图\离散\图6.29(c).t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680"/>
              <a:ext cx="1248" cy="84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7" name="Text Box 10"/>
            <p:cNvSpPr txBox="1">
              <a:spLocks noChangeArrowheads="1"/>
            </p:cNvSpPr>
            <p:nvPr/>
          </p:nvSpPr>
          <p:spPr bwMode="auto">
            <a:xfrm>
              <a:off x="3360" y="2459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c)</a:t>
              </a:r>
              <a:endPara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9464" name="Picture 17" descr="E:\插图\离散\0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248" y="2831906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5" name="Group 24"/>
          <p:cNvGrpSpPr>
            <a:grpSpLocks/>
          </p:cNvGrpSpPr>
          <p:nvPr/>
        </p:nvGrpSpPr>
        <p:grpSpPr bwMode="auto">
          <a:xfrm>
            <a:off x="4953000" y="2361058"/>
            <a:ext cx="1182688" cy="1335088"/>
            <a:chOff x="1776" y="1680"/>
            <a:chExt cx="745" cy="841"/>
          </a:xfrm>
        </p:grpSpPr>
        <p:pic>
          <p:nvPicPr>
            <p:cNvPr id="19471" name="Picture 19" descr="E:\插图\离散\0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064"/>
              <a:ext cx="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2" name="Picture 20" descr="E:\插图\离散\0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2064"/>
              <a:ext cx="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3" name="Picture 21" descr="E:\插图\离散\0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2064"/>
              <a:ext cx="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4" name="Picture 22" descr="E:\插图\离散\0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1680"/>
              <a:ext cx="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5" name="Picture 23" descr="E:\插图\离散\0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2448"/>
              <a:ext cx="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66" name="Group 29"/>
          <p:cNvGrpSpPr>
            <a:grpSpLocks/>
          </p:cNvGrpSpPr>
          <p:nvPr/>
        </p:nvGrpSpPr>
        <p:grpSpPr bwMode="auto">
          <a:xfrm>
            <a:off x="7696202" y="2665858"/>
            <a:ext cx="1144588" cy="814388"/>
            <a:chOff x="3168" y="1872"/>
            <a:chExt cx="721" cy="513"/>
          </a:xfrm>
        </p:grpSpPr>
        <p:pic>
          <p:nvPicPr>
            <p:cNvPr id="19468" name="Picture 26" descr="E:\插图\离散\0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872"/>
              <a:ext cx="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9" name="Picture 27" descr="E:\插图\离散\0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2311"/>
              <a:ext cx="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0" name="Picture 28" descr="E:\插图\离散\0.t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6" y="2312"/>
              <a:ext cx="73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Picture 17" descr="E:\插图\离散\0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840" y="3523618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灯片编号占位符 5">
            <a:extLst>
              <a:ext uri="{FF2B5EF4-FFF2-40B4-BE49-F238E27FC236}">
                <a16:creationId xmlns:a16="http://schemas.microsoft.com/office/drawing/2014/main" id="{6724DD8A-FDB1-479B-AF8E-FC7EE055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FEFC7D77-7709-4294-8458-404630123CC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哈密顿图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B7E1EA-1F13-4CE5-A05F-A08AD28D8899}"/>
              </a:ext>
            </a:extLst>
          </p:cNvPr>
          <p:cNvSpPr/>
          <p:nvPr/>
        </p:nvSpPr>
        <p:spPr>
          <a:xfrm>
            <a:off x="8379300" y="1299229"/>
            <a:ext cx="2954655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以最大度顶点为目标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460" tmFilter="0, 0; .2, .5; .8, .5; 1, 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30" autoRev="1" fill="hold"/>
                                        <p:tgtEl>
                                          <p:spTgt spid="194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94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94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607FC-81FA-48FA-ADBA-4C377992C4E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40487"/>
            <a:ext cx="4267200" cy="45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证明右图不是哈密顿图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1309687" y="2240342"/>
            <a:ext cx="5706715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假设存在一条哈密顿回路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g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 度顶点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必在这条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哈密顿回路上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从而点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出现 3 次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矛盾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.</a:t>
            </a:r>
          </a:p>
        </p:txBody>
      </p:sp>
      <p:grpSp>
        <p:nvGrpSpPr>
          <p:cNvPr id="20486" name="Group 34"/>
          <p:cNvGrpSpPr>
            <a:grpSpLocks/>
          </p:cNvGrpSpPr>
          <p:nvPr/>
        </p:nvGrpSpPr>
        <p:grpSpPr bwMode="auto">
          <a:xfrm>
            <a:off x="7370415" y="1182068"/>
            <a:ext cx="2876550" cy="2270126"/>
            <a:chOff x="3472" y="1162"/>
            <a:chExt cx="1812" cy="1430"/>
          </a:xfrm>
        </p:grpSpPr>
        <p:pic>
          <p:nvPicPr>
            <p:cNvPr id="20488" name="Picture 26" descr="E:\插图\离散\图6.30.tif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1440"/>
              <a:ext cx="1359" cy="11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9" name="Text Box 27"/>
            <p:cNvSpPr txBox="1">
              <a:spLocks noChangeArrowheads="1"/>
            </p:cNvSpPr>
            <p:nvPr/>
          </p:nvSpPr>
          <p:spPr bwMode="auto">
            <a:xfrm>
              <a:off x="4334" y="116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490" name="Text Box 28"/>
            <p:cNvSpPr txBox="1">
              <a:spLocks noChangeArrowheads="1"/>
            </p:cNvSpPr>
            <p:nvPr/>
          </p:nvSpPr>
          <p:spPr bwMode="auto">
            <a:xfrm>
              <a:off x="4416" y="16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0491" name="Text Box 29"/>
            <p:cNvSpPr txBox="1">
              <a:spLocks noChangeArrowheads="1"/>
            </p:cNvSpPr>
            <p:nvPr/>
          </p:nvSpPr>
          <p:spPr bwMode="auto">
            <a:xfrm>
              <a:off x="4368" y="187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0492" name="Text Box 30"/>
            <p:cNvSpPr txBox="1">
              <a:spLocks noChangeArrowheads="1"/>
            </p:cNvSpPr>
            <p:nvPr/>
          </p:nvSpPr>
          <p:spPr bwMode="auto">
            <a:xfrm>
              <a:off x="3840" y="21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493" name="Text Box 31"/>
            <p:cNvSpPr txBox="1">
              <a:spLocks noChangeArrowheads="1"/>
            </p:cNvSpPr>
            <p:nvPr/>
          </p:nvSpPr>
          <p:spPr bwMode="auto">
            <a:xfrm>
              <a:off x="4560" y="23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0494" name="Text Box 32"/>
            <p:cNvSpPr txBox="1">
              <a:spLocks noChangeArrowheads="1"/>
            </p:cNvSpPr>
            <p:nvPr/>
          </p:nvSpPr>
          <p:spPr bwMode="auto">
            <a:xfrm>
              <a:off x="3472" y="225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f</a:t>
              </a:r>
            </a:p>
          </p:txBody>
        </p:sp>
        <p:sp>
          <p:nvSpPr>
            <p:cNvPr id="20495" name="Text Box 33"/>
            <p:cNvSpPr txBox="1">
              <a:spLocks noChangeArrowheads="1"/>
            </p:cNvSpPr>
            <p:nvPr/>
          </p:nvSpPr>
          <p:spPr bwMode="auto">
            <a:xfrm>
              <a:off x="5044" y="225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334883" name="Text Box 35"/>
          <p:cNvSpPr txBox="1">
            <a:spLocks noChangeArrowheads="1"/>
          </p:cNvSpPr>
          <p:nvPr/>
        </p:nvSpPr>
        <p:spPr bwMode="auto">
          <a:xfrm>
            <a:off x="1309687" y="3863356"/>
            <a:ext cx="9586913" cy="2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180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该图满足定理6.1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的条件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若无向图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是哈密顿图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则对于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的任意非空真子集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|.)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这表明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180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此条件是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必要、而不充分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的；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该图有哈密顿通路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c f d b e g</a:t>
            </a:r>
            <a:endParaRPr lang="zh-CN" altLang="en-US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64F40B9-FA58-495B-B475-FBF2A335501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哈密顿图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72" grpId="0" autoUpdateAnimBg="0"/>
      <p:bldP spid="33488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B61E0-640A-4345-BE05-86F5EB76B36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724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存在哈密顿回路(通路)的充分条件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定理6.1</a:t>
            </a:r>
            <a:r>
              <a:rPr lang="en-US" altLang="zh-CN" sz="2400" b="1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阶无向简单图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若任意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两个不相邻的顶点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的度数之和大于等于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哈密顿通路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若任意两个不相邻的顶点的度数之和大于等于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哈密顿回路</a:t>
            </a:r>
            <a:r>
              <a:rPr lang="zh-CN" altLang="en-US" sz="2400" dirty="0"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为哈密顿图 .</a:t>
            </a:r>
          </a:p>
          <a:p>
            <a:pPr marL="0" indent="0" algn="just">
              <a:spcBef>
                <a:spcPct val="8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阶无向简单图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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是哈密顿图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8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是哈密顿图？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8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时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2400" baseline="-25000" dirty="0" err="1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是哈密顿图？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时？</a:t>
            </a:r>
          </a:p>
        </p:txBody>
      </p:sp>
      <p:pic>
        <p:nvPicPr>
          <p:cNvPr id="6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019" y="5145502"/>
            <a:ext cx="344922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848" y="5768152"/>
            <a:ext cx="344922" cy="3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>
                <a:solidFill>
                  <a:srgbClr val="00FFF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E40FFE10-B7DC-413B-8AAA-700784275A3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哈密顿图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68E48EA-62EA-43C5-9C9F-C19549146DB0}"/>
              </a:ext>
            </a:extLst>
          </p:cNvPr>
          <p:cNvSpPr/>
          <p:nvPr/>
        </p:nvSpPr>
        <p:spPr bwMode="auto">
          <a:xfrm rot="2419106">
            <a:off x="8293162" y="5768152"/>
            <a:ext cx="342000" cy="342000"/>
          </a:xfrm>
          <a:prstGeom prst="plus">
            <a:avLst>
              <a:gd name="adj" fmla="val 36093"/>
            </a:avLst>
          </a:prstGeom>
          <a:solidFill>
            <a:srgbClr val="FF0000"/>
          </a:solidFill>
          <a:ln w="6350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D8627-F627-45EB-BFC8-55522E2A39C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718343" cy="441309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定义6.19（续）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是简单图，且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顶点均与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都相邻，则称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完全二部图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300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. </a:t>
            </a: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在完全二部图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顶点数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altLang="zh-CN" sz="2400" i="1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just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顶点集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划分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有可能是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空集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零图和平凡图都是二部图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416CEE0-36F5-478E-90CC-294EFFF97CE7}"/>
              </a:ext>
            </a:extLst>
          </p:cNvPr>
          <p:cNvGrpSpPr/>
          <p:nvPr/>
        </p:nvGrpSpPr>
        <p:grpSpPr>
          <a:xfrm>
            <a:off x="4420782" y="3302442"/>
            <a:ext cx="3467575" cy="1582331"/>
            <a:chOff x="5949233" y="3316090"/>
            <a:chExt cx="3467575" cy="1582331"/>
          </a:xfrm>
        </p:grpSpPr>
        <p:grpSp>
          <p:nvGrpSpPr>
            <p:cNvPr id="3080" name="Group 14"/>
            <p:cNvGrpSpPr>
              <a:grpSpLocks/>
            </p:cNvGrpSpPr>
            <p:nvPr/>
          </p:nvGrpSpPr>
          <p:grpSpPr bwMode="auto">
            <a:xfrm>
              <a:off x="5949233" y="3316090"/>
              <a:ext cx="1269294" cy="1582331"/>
              <a:chOff x="2688" y="2928"/>
              <a:chExt cx="787" cy="1342"/>
            </a:xfrm>
            <a:solidFill>
              <a:schemeClr val="tx1"/>
            </a:solidFill>
          </p:grpSpPr>
          <p:sp>
            <p:nvSpPr>
              <p:cNvPr id="3085" name="Text Box 16"/>
              <p:cNvSpPr txBox="1">
                <a:spLocks noChangeArrowheads="1"/>
              </p:cNvSpPr>
              <p:nvPr/>
            </p:nvSpPr>
            <p:spPr bwMode="auto">
              <a:xfrm>
                <a:off x="2912" y="3878"/>
                <a:ext cx="43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pic>
            <p:nvPicPr>
              <p:cNvPr id="3084" name="Picture 15" descr="E:\插图\离散\K23.tif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8" y="2928"/>
                <a:ext cx="787" cy="8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081" name="Group 18"/>
            <p:cNvGrpSpPr>
              <a:grpSpLocks/>
            </p:cNvGrpSpPr>
            <p:nvPr/>
          </p:nvGrpSpPr>
          <p:grpSpPr bwMode="auto">
            <a:xfrm>
              <a:off x="8147514" y="3316090"/>
              <a:ext cx="1269294" cy="1564645"/>
              <a:chOff x="4128" y="2880"/>
              <a:chExt cx="787" cy="1327"/>
            </a:xfrm>
            <a:solidFill>
              <a:schemeClr val="tx1"/>
            </a:solidFill>
          </p:grpSpPr>
          <p:pic>
            <p:nvPicPr>
              <p:cNvPr id="3082" name="Picture 19" descr="E:\插图\离散\K33.tif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8" y="2880"/>
                <a:ext cx="787" cy="8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83" name="Text Box 20"/>
              <p:cNvSpPr txBox="1">
                <a:spLocks noChangeArrowheads="1"/>
              </p:cNvSpPr>
              <p:nvPr/>
            </p:nvSpPr>
            <p:spPr bwMode="auto">
              <a:xfrm>
                <a:off x="4344" y="3815"/>
                <a:ext cx="43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F3EE1ACE-5F97-4116-9F56-209B9F82A1B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24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B61E0-640A-4345-BE05-86F5EB76B36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63014"/>
          </a:xfrm>
        </p:spPr>
        <p:txBody>
          <a:bodyPr>
            <a:noAutofit/>
          </a:bodyPr>
          <a:lstStyle/>
          <a:p>
            <a:pPr>
              <a:spcBef>
                <a:spcPts val="14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存在哈密顿回路(通路)的充分条件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  <a:buFontTx/>
              <a:buNone/>
            </a:pPr>
            <a:r>
              <a:rPr lang="zh-CN" altLang="en-US" sz="2400" b="1" dirty="0"/>
              <a:t>定理6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1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 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有向图</a:t>
            </a:r>
            <a:r>
              <a:rPr lang="zh-CN" altLang="en-US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若略去所有边的方向后所得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无向图中含子图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中有哈密顿通路 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  <a:buNone/>
            </a:pPr>
            <a:r>
              <a:rPr lang="zh-CN" altLang="zh-CN" sz="2400" b="1" dirty="0"/>
              <a:t>推论 </a:t>
            </a:r>
            <a:r>
              <a:rPr lang="en-US" altLang="zh-CN" sz="2400" b="1" dirty="0"/>
              <a:t>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阶有向完全图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是哈密顿图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zh-CN" altLang="zh-CN" sz="2400" b="1" dirty="0"/>
              <a:t>证</a:t>
            </a:r>
            <a:r>
              <a:rPr lang="zh-CN" altLang="en-US" sz="2400" b="1" dirty="0"/>
              <a:t>明：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由定理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6.14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可知，任意有向完全图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中存在哈密顿通路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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的一条哈密顿通路，由于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是有向完全图，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所以有向边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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中的哈密顿回路，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是哈密顿图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zh-CN" altLang="en-US" sz="2400" b="1" dirty="0"/>
              <a:t>注：</a:t>
            </a:r>
            <a:r>
              <a:rPr lang="zh-CN" altLang="en-US" sz="2400" dirty="0"/>
              <a:t>没有判断哈密顿图的充要条件！</a:t>
            </a:r>
            <a:endParaRPr lang="zh-CN" altLang="zh-CN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F3A14D-42E1-4F9A-99CF-AA6C5A87610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哈密顿图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mph" presetSubtype="0" repeatCount="2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autoRev="1" fill="remove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0" dur="250" autoRev="1" fill="remove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250" autoRev="1" fill="remove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D0AAC-7566-471D-8F7F-6A24DEF9CDD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1916" y="1692655"/>
            <a:ext cx="9574684" cy="4400177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 7 个人，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会讲英语，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会讲英语和汉语，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会讲英语、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意大利语和俄语，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会讲日语和汉语，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会讲德语和意大利语，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F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会讲法语、日语和俄语，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会讲法语和德语 .  问能否将他们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沿圆桌安排就坐成一圈，使得每个人都能与两旁的人交谈</a:t>
            </a:r>
            <a:r>
              <a:rPr lang="zh-CN" altLang="en-US" sz="2400" dirty="0"/>
              <a:t>?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b="1" dirty="0"/>
              <a:t>解：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作无向图,  每人是一个顶点,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2人之间有边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他们会讲同一种语言.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ACEGFDBA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是一条哈密顿回路,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按此顺序就坐即可.</a:t>
            </a:r>
          </a:p>
          <a:p>
            <a:pPr>
              <a:spcBef>
                <a:spcPct val="50000"/>
              </a:spcBef>
            </a:pPr>
            <a:endParaRPr lang="zh-CN" altLang="en-US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grpSp>
        <p:nvGrpSpPr>
          <p:cNvPr id="22534" name="Group 14"/>
          <p:cNvGrpSpPr>
            <a:grpSpLocks/>
          </p:cNvGrpSpPr>
          <p:nvPr/>
        </p:nvGrpSpPr>
        <p:grpSpPr bwMode="auto">
          <a:xfrm>
            <a:off x="7961634" y="3860806"/>
            <a:ext cx="2382838" cy="2232027"/>
            <a:chOff x="3731" y="2825"/>
            <a:chExt cx="1501" cy="1406"/>
          </a:xfrm>
        </p:grpSpPr>
        <p:pic>
          <p:nvPicPr>
            <p:cNvPr id="22536" name="Picture 6" descr="E:\插图\离散\图6.33.t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3072"/>
              <a:ext cx="1108" cy="8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7" name="Text Box 7"/>
            <p:cNvSpPr txBox="1">
              <a:spLocks noChangeArrowheads="1"/>
            </p:cNvSpPr>
            <p:nvPr/>
          </p:nvSpPr>
          <p:spPr bwMode="auto">
            <a:xfrm>
              <a:off x="4848" y="297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538" name="Text Box 8"/>
            <p:cNvSpPr txBox="1">
              <a:spLocks noChangeArrowheads="1"/>
            </p:cNvSpPr>
            <p:nvPr/>
          </p:nvSpPr>
          <p:spPr bwMode="auto">
            <a:xfrm>
              <a:off x="4992" y="336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539" name="Text Box 9"/>
            <p:cNvSpPr txBox="1">
              <a:spLocks noChangeArrowheads="1"/>
            </p:cNvSpPr>
            <p:nvPr/>
          </p:nvSpPr>
          <p:spPr bwMode="auto">
            <a:xfrm>
              <a:off x="4752" y="369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2540" name="Text Box 10"/>
            <p:cNvSpPr txBox="1">
              <a:spLocks noChangeArrowheads="1"/>
            </p:cNvSpPr>
            <p:nvPr/>
          </p:nvSpPr>
          <p:spPr bwMode="auto">
            <a:xfrm>
              <a:off x="4217" y="394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2541" name="Text Box 11"/>
            <p:cNvSpPr txBox="1">
              <a:spLocks noChangeArrowheads="1"/>
            </p:cNvSpPr>
            <p:nvPr/>
          </p:nvSpPr>
          <p:spPr bwMode="auto">
            <a:xfrm>
              <a:off x="3731" y="355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2542" name="Text Box 12"/>
            <p:cNvSpPr txBox="1">
              <a:spLocks noChangeArrowheads="1"/>
            </p:cNvSpPr>
            <p:nvPr/>
          </p:nvSpPr>
          <p:spPr bwMode="auto">
            <a:xfrm>
              <a:off x="3744" y="32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2543" name="Text Box 13"/>
            <p:cNvSpPr txBox="1">
              <a:spLocks noChangeArrowheads="1"/>
            </p:cNvSpPr>
            <p:nvPr/>
          </p:nvSpPr>
          <p:spPr bwMode="auto">
            <a:xfrm>
              <a:off x="4185" y="2825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19" name="Rectangle 2">
            <a:extLst>
              <a:ext uri="{FF2B5EF4-FFF2-40B4-BE49-F238E27FC236}">
                <a16:creationId xmlns:a16="http://schemas.microsoft.com/office/drawing/2014/main" id="{FCA39E54-67A4-45A5-8F73-57F02944228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哈密顿图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607FC-81FA-48FA-ADBA-4C377992C4E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99706"/>
            <a:ext cx="9703905" cy="1512168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某公司有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个部门要招聘员工，限定每位应聘者至多申请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个部门，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考核结果有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人符合条件，根据这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人的申请，每个部门至少有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人申请。问：这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个部门是否都能招聘到人？为什么？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1295398" y="3150920"/>
            <a:ext cx="970390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作二部图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个部门，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位应聘者，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部门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与应聘者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相邻当且仅当应聘者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申请部门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根据题设，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的每个顶点至少关联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条边，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的每个顶点至多关联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条边，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条件（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t=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），存在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的完备匹配。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故这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个部门都能招到人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9FF8449-7A9F-4E93-8D9C-94513295129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实例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16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4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4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4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4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607FC-81FA-48FA-ADBA-4C377992C4E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2037867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en-US" altLang="zh-CN" sz="2400" dirty="0"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什么条件下无向完全图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为欧拉图？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	    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什么条件下有向完全图为欧拉图？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	    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什么条件下轮图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为欧拉图？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	    4)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什么条件下完全二部图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为欧拉图？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1295399" y="3883131"/>
            <a:ext cx="960119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奇数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为欧拉图，此时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的各顶点度数均为偶数；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2)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任何阶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有向完全图都是欧拉图；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任何轮图都不是欧拉图，因为轮图的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轮上都是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度顶点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4)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 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 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都为偶数时，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r,s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为欧拉图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AE435E6-AC6E-4CEB-9CED-4D9FF8BA56A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实例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4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4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4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607FC-81FA-48FA-ADBA-4C377992C4E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66991"/>
            <a:ext cx="9601200" cy="1762009"/>
          </a:xfrm>
        </p:spPr>
        <p:txBody>
          <a:bodyPr>
            <a:noAutofit/>
          </a:bodyPr>
          <a:lstStyle/>
          <a:p>
            <a:pPr eaLnBrk="1" hangingPunct="1">
              <a:spcBef>
                <a:spcPts val="1000"/>
              </a:spcBef>
              <a:buFontTx/>
              <a:buNone/>
            </a:pPr>
            <a:r>
              <a:rPr lang="zh-CN" altLang="en-US" sz="2400" b="1" dirty="0"/>
              <a:t>例：</a:t>
            </a:r>
            <a:r>
              <a:rPr lang="en-US" altLang="zh-CN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什么条件下无向完全图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为哈密顿图？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	    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什么条件下有向完全图为哈密顿图？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	    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什么条件下轮图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为哈密顿图？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000"/>
              </a:spcBef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	    4)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什么条件下完全二部图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>
                <a:cs typeface="Times New Roman" panose="02020603050405020304" pitchFamily="18" charset="0"/>
              </a:rPr>
              <a:t>,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为哈密顿图？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1295400" y="3449753"/>
            <a:ext cx="9703904" cy="288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≠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全是哈密顿图。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平凡图是哈密顿图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，所以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为哈密顿图，当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≥ 3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中均有长度为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的圈，这些圈都是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中的哈密顿回路；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任何阶有向完全图都是有向哈密顿图，平凡有向图是哈密顿图；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任何轮图都是哈密顿图，轮图规定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≥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，所以在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400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中都存在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阶圈，所以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400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i="1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都是哈密顿图；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 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为哈密顿图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FD778BE-02B2-4393-BF09-DFE065E8D1B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实例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1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4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4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4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607FC-81FA-48FA-ADBA-4C377992C4E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3523"/>
            <a:ext cx="9601200" cy="4588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zh-CN" sz="2400" dirty="0"/>
              <a:t>说一说：有向图的邻接矩阵与关系矩阵之间的联系，并阐明</a:t>
            </a:r>
            <a:r>
              <a:rPr lang="zh-CN" altLang="en-US" sz="2400" dirty="0"/>
              <a:t>为何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zh-CN" sz="2400" dirty="0"/>
              <a:t>可达矩阵可以用计算传递闭包的</a:t>
            </a:r>
            <a:r>
              <a:rPr lang="en-US" altLang="zh-CN" sz="2400" dirty="0" err="1"/>
              <a:t>Warshall</a:t>
            </a:r>
            <a:r>
              <a:rPr lang="zh-CN" altLang="zh-CN" sz="2400" dirty="0"/>
              <a:t>算法计算</a:t>
            </a:r>
            <a:r>
              <a:rPr lang="zh-CN" altLang="en-US" sz="2400" dirty="0"/>
              <a:t>（举例说明）</a:t>
            </a:r>
            <a:r>
              <a:rPr lang="zh-CN" altLang="zh-CN" sz="2400" dirty="0"/>
              <a:t>。</a:t>
            </a: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zh-CN" sz="2400" dirty="0"/>
              <a:t>在</a:t>
            </a:r>
            <a:r>
              <a:rPr lang="en-US" altLang="zh-CN" sz="2400" dirty="0"/>
              <a:t> 8</a:t>
            </a:r>
            <a:r>
              <a:rPr lang="zh-CN" altLang="zh-CN" sz="2400" dirty="0"/>
              <a:t>×</a:t>
            </a:r>
            <a:r>
              <a:rPr lang="en-US" altLang="zh-CN" sz="2400" dirty="0"/>
              <a:t>8 </a:t>
            </a:r>
            <a:r>
              <a:rPr lang="zh-CN" altLang="zh-CN" sz="2400" dirty="0"/>
              <a:t>黑白相间的棋盘上</a:t>
            </a:r>
            <a:r>
              <a:rPr lang="zh-CN" altLang="en-US" sz="2400" dirty="0"/>
              <a:t>，按照国际象棋规则</a:t>
            </a:r>
            <a:r>
              <a:rPr lang="zh-CN" altLang="zh-CN" sz="2400" dirty="0"/>
              <a:t>跳动一只马，要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zh-CN" sz="2400" dirty="0"/>
              <a:t>使这只马完成每一种可能跳动恰好一次，并跳遍所有的棋格，问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zh-CN" sz="2400" dirty="0"/>
              <a:t>这样的跳动是否可能。</a:t>
            </a: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至少要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&gt;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笔才能画成，若去掉一条边后得图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G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′，问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至少要几笔才能画成？试举例加以说明。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28A4C7-DB87-4CF3-BC3B-3845A0F18BC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研讨题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9601200" cy="4572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二部图的判别定理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/>
              <a:t>定理6.7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无向图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是二部图当且仅当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无奇长度的回路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必要性.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是二部图，每条边只能从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，故任何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回路必为偶长度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43D4B7-A43D-44BE-8F30-2B96F5B96EA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57E1305-2E7F-43D8-93D1-2B18CCCB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3BFD8627-F627-45EB-BFC8-55522E2A39C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76400"/>
            <a:ext cx="9601200" cy="4572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二部图的判别定理（续）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充分性，已知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中无奇长度的回路，要证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是二部图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不妨设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至少有一条边且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取任一顶点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奇数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}，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偶数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}</a:t>
            </a: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则显然有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itchFamily="18" charset="2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itchFamily="18" charset="2"/>
              </a:rPr>
              <a:t>∩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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先证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中任意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两点不相邻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反证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：假设存在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短程线，则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itchFamily="18" charset="2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dirty="0">
                <a:latin typeface="Yu Mincho Light" panose="02020300000000000000" pitchFamily="18" charset="-128"/>
                <a:ea typeface="Yu Mincho Light" panose="02020300000000000000" pitchFamily="18" charset="-128"/>
                <a:cs typeface="Times New Roman" panose="02020603050405020304" pitchFamily="18" charset="0"/>
                <a:sym typeface="Symbol" pitchFamily="18" charset="2"/>
              </a:rPr>
              <a:t>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是一条回路，其长度为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矛盾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同理可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证：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中任意两点不相邻 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43D4B7-A43D-44BE-8F30-2B96F5B96EA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268F6BE-C42F-4334-8B13-7FA1FA6C5AEC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BFD8627-F627-45EB-BFC8-55522E2A39CC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9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3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2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9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4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662668"/>
            <a:ext cx="9601200" cy="405850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2514600" y="35052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非二部图</a:t>
            </a:r>
          </a:p>
        </p:txBody>
      </p:sp>
      <p:pic>
        <p:nvPicPr>
          <p:cNvPr id="5125" name="Picture 6" descr="E:\插图\离散\图6.21(a)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28800"/>
            <a:ext cx="1481138" cy="1524000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5126" name="Picture 7" descr="E:\插图\离散\图6.21(b)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1828801"/>
            <a:ext cx="1546225" cy="159067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5127" name="Picture 8" descr="E:\插图\离散\图6.21(c)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1993106"/>
            <a:ext cx="1676400" cy="1262063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5128" name="Picture 9" descr="E:\插图\离散\图6.21(d).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19601"/>
            <a:ext cx="1676400" cy="1262063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5129" name="Picture 10" descr="E:\插图\离散\图6.21(e).t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572001"/>
            <a:ext cx="1676400" cy="1262063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5130" name="Picture 11" descr="E:\插图\离散\图6.21(f).t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267200"/>
            <a:ext cx="1524000" cy="1455738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311309" name="Picture 13" descr="E:\插图\离散\图6.21(b1).t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52700"/>
            <a:ext cx="1524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10" name="Picture 14" descr="E:\插图\离散\图6.21(d1).t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947" y="1999337"/>
            <a:ext cx="1295400" cy="1279525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311311" name="Picture 15" descr="E:\插图\离散\图6.21(e1).t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952" y="4569773"/>
            <a:ext cx="1295400" cy="1277938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311312" name="Picture 16" descr="E:\插图\离散\图6.21(d1).t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04" y="4419696"/>
            <a:ext cx="1295400" cy="127793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11313" name="Text Box 17"/>
          <p:cNvSpPr txBox="1">
            <a:spLocks noChangeArrowheads="1"/>
          </p:cNvSpPr>
          <p:nvPr/>
        </p:nvSpPr>
        <p:spPr bwMode="auto">
          <a:xfrm>
            <a:off x="7620000" y="57150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非二部图</a:t>
            </a:r>
          </a:p>
        </p:txBody>
      </p:sp>
      <p:pic>
        <p:nvPicPr>
          <p:cNvPr id="311317" name="Picture 21" descr="E:\插图\离散\图6.21(a1).t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36750"/>
            <a:ext cx="12192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18" name="Picture 22" descr="E:\插图\离散\图6.21(f1).t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535" y="4363398"/>
            <a:ext cx="1358900" cy="129063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2" name="TextBox 1"/>
          <p:cNvSpPr txBox="1"/>
          <p:nvPr/>
        </p:nvSpPr>
        <p:spPr>
          <a:xfrm>
            <a:off x="2666536" y="17520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64610" y="173274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52184" y="19044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2282" y="429309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2363" y="213285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72322" y="302889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2042" y="26665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99856" y="220486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71823" y="3100898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1543" y="27385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58897" y="213285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80176" y="2924944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22592" y="28848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73821" y="2138149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35560" y="46130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56839" y="5405154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99255" y="53650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0484" y="4618359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49127" y="452871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27848" y="47570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32562" y="5517232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42272" y="55091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00714" y="4762375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56898" y="41490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64152" y="444946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85431" y="5405154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760296" y="54051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979076" y="4454753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33166" y="1885706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50710" y="4397042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2398" y="4477994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31704" y="4308862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endParaRPr lang="zh-CN" altLang="en-US" sz="20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Rectangle 2">
            <a:extLst>
              <a:ext uri="{FF2B5EF4-FFF2-40B4-BE49-F238E27FC236}">
                <a16:creationId xmlns:a16="http://schemas.microsoft.com/office/drawing/2014/main" id="{A9D0D5D8-7DED-4A89-87B2-50B064DCAF4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 autoUpdateAnimBg="0"/>
      <p:bldP spid="31131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3484562"/>
          </a:xfrm>
        </p:spPr>
        <p:txBody>
          <a:bodyPr>
            <a:no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判定二部图的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AB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法（红蓝法）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）给任意一顶点标“</a:t>
            </a:r>
            <a:r>
              <a:rPr lang="en-US" altLang="zh-CN" sz="2400" dirty="0"/>
              <a:t>A</a:t>
            </a:r>
            <a:r>
              <a:rPr lang="zh-CN" altLang="en-US" sz="2400" dirty="0"/>
              <a:t>”；</a:t>
            </a:r>
            <a:endParaRPr lang="en-US" altLang="zh-CN" sz="2400" dirty="0"/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）给所有与“</a:t>
            </a:r>
            <a:r>
              <a:rPr lang="en-US" altLang="zh-CN" sz="2400" dirty="0"/>
              <a:t>A</a:t>
            </a:r>
            <a:r>
              <a:rPr lang="zh-CN" altLang="en-US" sz="2400" dirty="0"/>
              <a:t>”相邻的顶点标“</a:t>
            </a:r>
            <a:r>
              <a:rPr lang="en-US" altLang="zh-CN" sz="2400" dirty="0"/>
              <a:t>B</a:t>
            </a:r>
            <a:r>
              <a:rPr lang="zh-CN" altLang="en-US" sz="2400" dirty="0"/>
              <a:t>”；</a:t>
            </a:r>
            <a:endParaRPr lang="en-US" altLang="zh-CN" sz="2400" dirty="0"/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）给所有与“</a:t>
            </a:r>
            <a:r>
              <a:rPr lang="en-US" altLang="zh-CN" sz="2400" dirty="0"/>
              <a:t>B</a:t>
            </a:r>
            <a:r>
              <a:rPr lang="zh-CN" altLang="en-US" sz="2400" dirty="0"/>
              <a:t>”相邻的顶点标“</a:t>
            </a:r>
            <a:r>
              <a:rPr lang="en-US" altLang="zh-CN" sz="2400" dirty="0"/>
              <a:t>A</a:t>
            </a:r>
            <a:r>
              <a:rPr lang="zh-CN" altLang="en-US" sz="2400" dirty="0"/>
              <a:t>”；</a:t>
            </a:r>
            <a:endParaRPr lang="en-US" altLang="zh-CN" sz="2400" dirty="0"/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）重复上述</a:t>
            </a:r>
            <a:r>
              <a:rPr lang="en-US" altLang="zh-CN" sz="2400" dirty="0"/>
              <a:t>(2), (3),  </a:t>
            </a:r>
            <a:r>
              <a:rPr lang="zh-CN" altLang="en-US" sz="2400" dirty="0"/>
              <a:t>若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无矛盾</a:t>
            </a:r>
            <a:r>
              <a:rPr lang="zh-CN" altLang="en-US" sz="2400" dirty="0"/>
              <a:t>地标出所有顶点，则为二部图，</a:t>
            </a:r>
            <a:endParaRPr lang="en-US" altLang="zh-CN" sz="2400" dirty="0"/>
          </a:p>
          <a:p>
            <a:pPr marL="0" indent="0">
              <a:spcBef>
                <a:spcPts val="1500"/>
              </a:spcBef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否则，不是二部图 </a:t>
            </a:r>
            <a:r>
              <a:rPr lang="en-US" altLang="zh-CN" sz="2400" dirty="0"/>
              <a:t>.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zh-CN" altLang="en-US" sz="2400" b="1" dirty="0"/>
              <a:t>例：</a:t>
            </a:r>
            <a:endParaRPr lang="en-US" altLang="zh-CN" sz="2400" b="1" dirty="0"/>
          </a:p>
        </p:txBody>
      </p:sp>
      <p:pic>
        <p:nvPicPr>
          <p:cNvPr id="7" name="Picture 8" descr="E:\插图\离散\图6.21(c)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4809654"/>
            <a:ext cx="1676400" cy="1262063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8" name="Picture 6" descr="E:\插图\离散\图6.21(a)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40" y="4575012"/>
            <a:ext cx="1481138" cy="152400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B2D656-BE74-448C-BAC5-1D3C4024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7BE89D3-4F79-4053-8D31-87AB08E0CBC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33EDFA-DF89-4D3B-8F2D-B2BA2D44C05E}"/>
              </a:ext>
            </a:extLst>
          </p:cNvPr>
          <p:cNvSpPr/>
          <p:nvPr/>
        </p:nvSpPr>
        <p:spPr>
          <a:xfrm>
            <a:off x="3115896" y="5256019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152CDE-6242-4764-AC74-BBF754F0955C}"/>
              </a:ext>
            </a:extLst>
          </p:cNvPr>
          <p:cNvSpPr/>
          <p:nvPr/>
        </p:nvSpPr>
        <p:spPr>
          <a:xfrm>
            <a:off x="3540461" y="469322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B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984F25-7D7F-4C88-ACF5-3707863D170D}"/>
              </a:ext>
            </a:extLst>
          </p:cNvPr>
          <p:cNvSpPr/>
          <p:nvPr/>
        </p:nvSpPr>
        <p:spPr>
          <a:xfrm>
            <a:off x="3504492" y="584833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B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A4323E-A2F2-4459-8D1A-EE5278BA74C9}"/>
              </a:ext>
            </a:extLst>
          </p:cNvPr>
          <p:cNvSpPr/>
          <p:nvPr/>
        </p:nvSpPr>
        <p:spPr>
          <a:xfrm>
            <a:off x="5067160" y="5228723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B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CC1DE8-B4FC-438E-B84A-CD06A62CD1FE}"/>
              </a:ext>
            </a:extLst>
          </p:cNvPr>
          <p:cNvSpPr/>
          <p:nvPr/>
        </p:nvSpPr>
        <p:spPr>
          <a:xfrm>
            <a:off x="4639274" y="465306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E27877B-F8A7-4F4D-AB5D-49AC58ED4C3B}"/>
              </a:ext>
            </a:extLst>
          </p:cNvPr>
          <p:cNvSpPr/>
          <p:nvPr/>
        </p:nvSpPr>
        <p:spPr>
          <a:xfrm>
            <a:off x="4673245" y="5881507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CBC5099-3F47-4A21-8CD4-F3F9DA26E215}"/>
              </a:ext>
            </a:extLst>
          </p:cNvPr>
          <p:cNvSpPr/>
          <p:nvPr/>
        </p:nvSpPr>
        <p:spPr>
          <a:xfrm>
            <a:off x="6011051" y="513080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3FD4E1-A7D4-4276-A5C7-547A93A6492B}"/>
              </a:ext>
            </a:extLst>
          </p:cNvPr>
          <p:cNvSpPr/>
          <p:nvPr/>
        </p:nvSpPr>
        <p:spPr>
          <a:xfrm>
            <a:off x="6698093" y="446839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B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417544-3706-4F35-800F-563A25C7C692}"/>
              </a:ext>
            </a:extLst>
          </p:cNvPr>
          <p:cNvSpPr/>
          <p:nvPr/>
        </p:nvSpPr>
        <p:spPr>
          <a:xfrm>
            <a:off x="6687841" y="5848335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B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2D02E4-24B9-4EE7-803F-B0EC0BF37311}"/>
              </a:ext>
            </a:extLst>
          </p:cNvPr>
          <p:cNvSpPr/>
          <p:nvPr/>
        </p:nvSpPr>
        <p:spPr>
          <a:xfrm>
            <a:off x="7832678" y="51562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88007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11" grpId="0"/>
      <p:bldP spid="14" grpId="0"/>
      <p:bldP spid="15" grpId="0"/>
      <p:bldP spid="16" grpId="0"/>
      <p:bldP spid="17" grpId="0"/>
      <p:bldP spid="1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45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六名间谍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被擒，已知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懂汉语、法语和日语，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德语、俄语和日语，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懂英语和法语，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懂西班牙语，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懂英语和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德语，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懂俄语和西班牙语，问至少用几个房间监禁他们，能使在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一个房间里的人不能直接对话 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以六人为顶点，在懂共同语言的人的顶点间连边，得到图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95848" y="4894228"/>
                <a:ext cx="1578043" cy="698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  <m:brk m:alnAt="2"/>
                            </m:rPr>
                            <a:rPr lang="zh-CN" altLang="en-US" sz="2400" i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二</m:t>
                          </m:r>
                          <m:r>
                            <m:rPr>
                              <m:nor/>
                            </m:rPr>
                            <a:rPr lang="zh-CN" altLang="en-US" sz="2400" i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部图？</m:t>
                          </m:r>
                        </m:e>
                      </m:groupCh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48" y="4894228"/>
                <a:ext cx="1578043" cy="698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C9E4BBA0-AAF8-48F3-8FD8-F69EFA7F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B9266FB-815A-48D0-8FBA-D8875845A55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98B756-CCF3-448F-8886-49B22895DD7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3451" y="4297209"/>
            <a:ext cx="2233651" cy="17227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8C3C6A-90DB-4D93-AC3A-00989758B20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6530" y="4434250"/>
            <a:ext cx="2233651" cy="161867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26FB7DA-C286-4764-9661-B9E9DBD4EFF6}"/>
              </a:ext>
            </a:extLst>
          </p:cNvPr>
          <p:cNvSpPr/>
          <p:nvPr/>
        </p:nvSpPr>
        <p:spPr>
          <a:xfrm>
            <a:off x="9128316" y="4894228"/>
            <a:ext cx="17235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所以，两间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房间即可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56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2733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五个人，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五项工作，已知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能胜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能胜任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能胜任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能胜任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能胜任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该如何安排，才能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最大限度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地使每项任务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都有人做，并使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尽可能多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的人有工作做？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95397" y="4415155"/>
            <a:ext cx="5173641" cy="155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画二部图；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2)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在其中找一个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边的子集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每个顶点只与一条边关联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8E03E1C6-7C84-4CC4-BC78-79FDDFC2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502181D5-C4D2-46D9-AEA1-D56EB313388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05E0862-0C3D-4A5F-B19C-51839E9C6FE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6.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.1 二部图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3069B7-5A94-4E33-8CF5-8CF5543B0C0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2386" y="4162568"/>
            <a:ext cx="3739406" cy="2009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5666</TotalTime>
  <Words>4060</Words>
  <Application>Microsoft Office PowerPoint</Application>
  <PresentationFormat>宽屏</PresentationFormat>
  <Paragraphs>504</Paragraphs>
  <Slides>35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Yu Mincho Light</vt:lpstr>
      <vt:lpstr>微软雅黑</vt:lpstr>
      <vt:lpstr>幼圆</vt:lpstr>
      <vt:lpstr>Arial</vt:lpstr>
      <vt:lpstr>Cambria Math</vt:lpstr>
      <vt:lpstr>Symbol</vt:lpstr>
      <vt:lpstr>Times New Roman</vt:lpstr>
      <vt:lpstr>菱形网格 16x9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</vt:lpstr>
      <vt:lpstr>PowerPoint 演示文稿</vt:lpstr>
      <vt:lpstr>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封卫兵</dc:creator>
  <cp:lastModifiedBy>封卫兵</cp:lastModifiedBy>
  <cp:revision>196</cp:revision>
  <dcterms:created xsi:type="dcterms:W3CDTF">2021-04-22T13:50:06Z</dcterms:created>
  <dcterms:modified xsi:type="dcterms:W3CDTF">2021-10-14T11:53:52Z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