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69" r:id="rId2"/>
    <p:sldId id="292" r:id="rId3"/>
    <p:sldId id="256" r:id="rId4"/>
    <p:sldId id="257" r:id="rId5"/>
    <p:sldId id="295" r:id="rId6"/>
    <p:sldId id="370" r:id="rId7"/>
    <p:sldId id="350" r:id="rId8"/>
    <p:sldId id="351" r:id="rId9"/>
    <p:sldId id="349" r:id="rId10"/>
    <p:sldId id="297" r:id="rId11"/>
    <p:sldId id="352" r:id="rId12"/>
    <p:sldId id="371" r:id="rId13"/>
    <p:sldId id="353" r:id="rId14"/>
    <p:sldId id="298" r:id="rId15"/>
    <p:sldId id="372" r:id="rId16"/>
    <p:sldId id="354" r:id="rId17"/>
    <p:sldId id="355" r:id="rId18"/>
    <p:sldId id="356" r:id="rId19"/>
    <p:sldId id="299" r:id="rId20"/>
    <p:sldId id="357" r:id="rId21"/>
    <p:sldId id="358" r:id="rId22"/>
    <p:sldId id="300" r:id="rId23"/>
    <p:sldId id="373" r:id="rId24"/>
    <p:sldId id="359" r:id="rId25"/>
    <p:sldId id="301" r:id="rId26"/>
    <p:sldId id="360" r:id="rId27"/>
    <p:sldId id="362" r:id="rId28"/>
    <p:sldId id="374" r:id="rId29"/>
    <p:sldId id="361" r:id="rId30"/>
    <p:sldId id="375" r:id="rId31"/>
    <p:sldId id="376" r:id="rId32"/>
    <p:sldId id="317" r:id="rId33"/>
    <p:sldId id="303" r:id="rId34"/>
    <p:sldId id="363" r:id="rId35"/>
    <p:sldId id="304" r:id="rId36"/>
    <p:sldId id="306" r:id="rId37"/>
    <p:sldId id="377" r:id="rId38"/>
    <p:sldId id="307" r:id="rId39"/>
    <p:sldId id="308" r:id="rId40"/>
    <p:sldId id="378" r:id="rId41"/>
    <p:sldId id="324" r:id="rId42"/>
    <p:sldId id="364" r:id="rId43"/>
    <p:sldId id="379" r:id="rId44"/>
    <p:sldId id="310" r:id="rId45"/>
    <p:sldId id="322" r:id="rId46"/>
    <p:sldId id="365" r:id="rId47"/>
    <p:sldId id="366" r:id="rId48"/>
    <p:sldId id="321" r:id="rId49"/>
    <p:sldId id="367" r:id="rId50"/>
    <p:sldId id="368" r:id="rId51"/>
    <p:sldId id="312" r:id="rId52"/>
    <p:sldId id="313" r:id="rId53"/>
    <p:sldId id="315" r:id="rId54"/>
    <p:sldId id="323" r:id="rId55"/>
    <p:sldId id="325" r:id="rId56"/>
    <p:sldId id="380" r:id="rId57"/>
    <p:sldId id="381" r:id="rId5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46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2021年9月25日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36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37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见讲义</a:t>
            </a:r>
            <a:r>
              <a:rPr lang="en-US" altLang="zh-CN" dirty="0"/>
              <a:t>9/15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503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062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99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663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735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573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09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502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28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77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  <a:buFontTx/>
              <a:buNone/>
            </a:pPr>
            <a:endParaRPr lang="zh-CN" altLang="en-US" sz="1200" b="1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31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  <a:buFontTx/>
              <a:buNone/>
            </a:pPr>
            <a:endParaRPr lang="zh-CN" altLang="en-US" sz="1200" b="1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834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375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896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3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参见讲义</a:t>
            </a:r>
            <a:r>
              <a:rPr lang="en-US" altLang="zh-CN" dirty="0"/>
              <a:t>5/15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6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参见讲义</a:t>
            </a:r>
            <a:r>
              <a:rPr lang="en-US" altLang="zh-CN"/>
              <a:t>5/15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68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5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10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38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44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9CDE-8F3D-47CC-896A-A102A5C4CFB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83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202F5-DD14-4071-9659-213AA22DB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D5E72-65F9-4AF5-A2EB-9BA041014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  <p:extLst>
      <p:ext uri="{BB962C8B-B14F-4D97-AF65-F5344CB8AC3E}">
        <p14:creationId xmlns:p14="http://schemas.microsoft.com/office/powerpoint/2010/main" val="42040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10558"/>
            <a:ext cx="9369911" cy="4114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集合的表示法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列举法</a:t>
            </a:r>
            <a:r>
              <a:rPr lang="zh-CN" altLang="en-US" sz="2400" dirty="0">
                <a:sym typeface="Symbol" panose="05050102010706020507" pitchFamily="18" charset="2"/>
              </a:rPr>
              <a:t>：列出集合中的全体元素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/>
              <a:t>={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/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/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/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/>
              <a:t> },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/>
              <a:t>={0,1,2,</a:t>
            </a:r>
            <a:r>
              <a:rPr lang="en-US" altLang="zh-CN" sz="2400" dirty="0">
                <a:cs typeface="Times New Roman" panose="02020603050405020304" pitchFamily="18" charset="0"/>
              </a:rPr>
              <a:t>…</a:t>
            </a:r>
            <a:r>
              <a:rPr lang="zh-CN" altLang="en-US" sz="2400" dirty="0"/>
              <a:t>}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描述法</a:t>
            </a:r>
            <a:r>
              <a:rPr lang="zh-CN" altLang="en-US" sz="2400" dirty="0">
                <a:sym typeface="Symbol" panose="05050102010706020507" pitchFamily="18" charset="2"/>
              </a:rPr>
              <a:t>（元素性质法）</a:t>
            </a:r>
            <a:r>
              <a:rPr lang="en-US" altLang="zh-CN" sz="2400" dirty="0"/>
              <a:t>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dirty="0"/>
              <a:t> </a:t>
            </a:r>
            <a:r>
              <a:rPr lang="en-US" altLang="zh-CN" sz="2400" dirty="0"/>
              <a:t>|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/>
              <a:t>) } ——</a:t>
            </a:r>
            <a:r>
              <a:rPr lang="zh-CN" altLang="en-US" sz="2400" dirty="0"/>
              <a:t>具有性质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/>
              <a:t>的全体</a:t>
            </a:r>
            <a:r>
              <a:rPr lang="en-US" altLang="zh-CN" sz="2400" dirty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如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/>
              <a:t>=</a:t>
            </a:r>
            <a:r>
              <a:rPr lang="en-US" altLang="zh-CN" sz="2400" i="1" dirty="0"/>
              <a:t> </a:t>
            </a:r>
            <a:r>
              <a:rPr lang="en-US" altLang="zh-CN" sz="2400" dirty="0"/>
              <a:t>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dirty="0"/>
              <a:t> </a:t>
            </a:r>
            <a:r>
              <a:rPr lang="en-US" altLang="zh-CN" sz="2400" dirty="0"/>
              <a:t>|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/>
              <a:t>是自然数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注: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(1) 集合中的元素各不相同. 如, {1,2,3}={1,1,2,3}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(2) 集合中的元素没有次序. 如, {1,2,3}={3,1,2}={1,3,1,2,2}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(3) 有时两种方法都适用, 可根据需要选用.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670FA5E-8F28-42C0-A271-633C646F58A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集合及其表示法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08C4271-D48A-4194-B710-A69E158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98464"/>
            <a:ext cx="9601199" cy="41712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常用集合的表示法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自然数集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{0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{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1, 0, 1, 2,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正整数集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0} = {1, 2, 3,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有理数集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是有理数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非零有理数集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4B8834-96E2-4143-957B-7B2E185A8A0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集合及其表示法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B9B2DFF-26A5-48FB-95B7-714333E2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75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98464"/>
            <a:ext cx="9601199" cy="41712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常用集合的表示法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实数集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是实数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非零实数集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复数集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是复数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区间[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4B8834-96E2-4143-957B-7B2E185A8A0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集合及其表示法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C899D94-F359-4161-8B22-B7B8E58D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3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12987C6-CC4E-4E92-B4ED-1397B7D7BC9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75738"/>
          </a:xfrm>
        </p:spPr>
        <p:txBody>
          <a:bodyPr>
            <a:normAutofit lnSpcReduction="10000"/>
          </a:bodyPr>
          <a:lstStyle/>
          <a:p>
            <a:pPr marL="11430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隶属关系的层次结构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}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       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dirty="0"/>
          </a:p>
        </p:txBody>
      </p:sp>
      <p:pic>
        <p:nvPicPr>
          <p:cNvPr id="3074" name="Picture 2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60" y="2085697"/>
            <a:ext cx="3168352" cy="32117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DBE20ED9-E675-4BBC-94C3-B5EE490103E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集合及其表示法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5165C8D-48EF-440A-87B3-D057AF7F0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09" y="2992283"/>
            <a:ext cx="342000" cy="3377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7E1119D-3FC0-4073-83FE-3D7C6C895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09" y="3596936"/>
            <a:ext cx="342000" cy="3369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83A9665-6881-4D8D-AF8D-566316EE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98" y="3522684"/>
            <a:ext cx="342000" cy="3377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9D51202-E880-4C27-89B6-000932963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09" y="4182467"/>
            <a:ext cx="342000" cy="33777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64A56C-6AF4-4156-A234-97E20EE76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09" y="4757634"/>
            <a:ext cx="342000" cy="3369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DDD4608-8ABC-4803-B0D4-EB5066CF0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98" y="4758629"/>
            <a:ext cx="342000" cy="33777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A35B4C-A52A-493C-AC70-4D3CD91A0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09" y="5389401"/>
            <a:ext cx="342000" cy="3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295401" y="2504073"/>
            <a:ext cx="9601199" cy="230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为两个集合，若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中的元素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中的元素，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子集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包含于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，记作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ts val="3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至少有一个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元素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不是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的元素，称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不包含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不包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ts val="3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含于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，并用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⊈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z="2400" dirty="0" bmk="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示，表示 </a:t>
            </a:r>
            <a:r>
              <a:rPr kumimoji="1" lang="en-US" altLang="zh-CN" sz="2400" i="1" dirty="0" bmk="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 bmk="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 </a:t>
            </a:r>
            <a:r>
              <a:rPr kumimoji="1" lang="en-US" altLang="zh-CN" sz="2400" i="1" dirty="0" bmk="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 bmk="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的子集 </a:t>
            </a:r>
            <a:r>
              <a:rPr kumimoji="1" lang="en-US" altLang="zh-CN" sz="2400" dirty="0" bmk="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D383EA3-782E-4E76-90DA-E225411A9FE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集合之间的包含与相等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6D76819-5A87-481D-97E7-FE986FA5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57887"/>
            <a:ext cx="9601200" cy="362453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包含(子集)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     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性质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(1) 对于任意集合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，均有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(2)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对于任意三个集合，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(3)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真包含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真包含(真子集)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D383EA3-782E-4E76-90DA-E225411A9FE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集合之间的包含与相等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920FF09-BA51-46A5-BF01-77AE57AC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5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76400"/>
            <a:ext cx="9601199" cy="4419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为两个集合，若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不相等     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6E02E18-50EF-4EFC-86E2-DE76F87E676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集合之间的包含与相等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2DB146A-52A1-4047-A2F8-32A14792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9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9601200" cy="42370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{1, 2, 3}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1 }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}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{1, 1}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12" y="3020639"/>
            <a:ext cx="346275" cy="34200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9040B45B-6177-46B2-A57A-19A90711F1F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集合之间的包含与相等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5D6DA97-5F80-4C6A-A8D5-536846E6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56" y="3020639"/>
            <a:ext cx="346275" cy="34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C22DC25-4F96-4601-BE2B-464D088D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11" y="3573113"/>
            <a:ext cx="346275" cy="342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DD9E72-4CAB-4AEF-BFCD-198E67CB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56" y="3577735"/>
            <a:ext cx="346275" cy="342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96E6DF4-E2C8-420A-9561-D30C156B4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05" y="4126703"/>
            <a:ext cx="346275" cy="342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7BDEF89-369D-4737-898C-7BF89D21E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92" y="4134831"/>
            <a:ext cx="346275" cy="342000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CD3EC702-C101-4FF4-9EE8-61D0CE19A271}"/>
              </a:ext>
            </a:extLst>
          </p:cNvPr>
          <p:cNvSpPr txBox="1">
            <a:spLocks noChangeArrowheads="1"/>
          </p:cNvSpPr>
          <p:nvPr/>
        </p:nvSpPr>
        <p:spPr>
          <a:xfrm>
            <a:off x="5503511" y="2389463"/>
            <a:ext cx="3806588" cy="319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= D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Arial" pitchFamily="34" charset="0"/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BFFCE72F-3D6A-40F5-8398-1CCABEB6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3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9601200" cy="4419600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为两个集合，若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真子集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5CB3668-EC1D-4993-AA91-D9A7FE1D855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集合之间的包含与相等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4575F5E-E42E-456C-9647-CA81170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09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EE8F6E7-C3AA-4C32-8F32-D6CDA096E9A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0" cy="43587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空集与全集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：不含任何元素的集合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0 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定理1.1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空集是任何集合的子集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要证对于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任意的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，均有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归谬法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假设存在集合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，使得 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且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与空集的定义相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2492C91-6C22-457D-8EB6-E0924DBE573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集合之间的包含与相等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2220686" y="875211"/>
            <a:ext cx="7761514" cy="133467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封卫兵，</a:t>
            </a:r>
            <a:r>
              <a:rPr lang="en-US" altLang="zh-CN" sz="2800" dirty="0">
                <a:solidFill>
                  <a:schemeClr val="tx1"/>
                </a:solidFill>
              </a:rPr>
              <a:t>wbfeng@shu.edu.cn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0" y="2599509"/>
            <a:ext cx="8064500" cy="3383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/>
              <a:t>本学期内容：第</a:t>
            </a:r>
            <a:r>
              <a:rPr lang="en-US" altLang="zh-CN" sz="2800" dirty="0"/>
              <a:t>1-5</a:t>
            </a:r>
            <a:r>
              <a:rPr lang="zh-CN" altLang="en-US" sz="2800" dirty="0"/>
              <a:t>章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作业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10%</a:t>
            </a:r>
            <a:r>
              <a:rPr lang="zh-CN" altLang="en-US" sz="2800" dirty="0"/>
              <a:t>，考勤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10%</a:t>
            </a:r>
            <a:r>
              <a:rPr lang="zh-CN" altLang="en-US" sz="2800" dirty="0"/>
              <a:t>，考试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80%</a:t>
            </a:r>
          </a:p>
          <a:p>
            <a:pPr>
              <a:defRPr/>
            </a:pPr>
            <a:r>
              <a:rPr lang="zh-CN" altLang="en-US" sz="2800" dirty="0"/>
              <a:t>作业：</a:t>
            </a:r>
            <a:endParaRPr lang="en-US" altLang="zh-CN" sz="2800" dirty="0"/>
          </a:p>
          <a:p>
            <a:pPr marL="0" indent="0">
              <a:buNone/>
              <a:defRPr/>
            </a:pPr>
            <a:r>
              <a:rPr lang="zh-CN" altLang="en-US" sz="2400" dirty="0"/>
              <a:t>       每节课后留一次作业，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单双学号轮流交</a:t>
            </a:r>
            <a:r>
              <a:rPr lang="zh-CN" altLang="en-US" sz="2400" dirty="0"/>
              <a:t>作业；</a:t>
            </a:r>
            <a:endParaRPr lang="en-US" altLang="zh-CN" sz="2400" dirty="0"/>
          </a:p>
          <a:p>
            <a:pPr>
              <a:defRPr/>
            </a:pPr>
            <a:r>
              <a:rPr lang="zh-CN" altLang="en-US" sz="2800" dirty="0"/>
              <a:t>答疑地点：计算机楼</a:t>
            </a:r>
            <a:r>
              <a:rPr lang="en-US" altLang="zh-CN" sz="2800" dirty="0"/>
              <a:t>1015</a:t>
            </a:r>
            <a:r>
              <a:rPr lang="zh-CN" altLang="en-US" sz="2800" dirty="0"/>
              <a:t>室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EE8F6E7-C3AA-4C32-8F32-D6CDA096E9A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1336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空集与全集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推论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空集是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唯一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采用归谬法证明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空集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不是唯一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的，则存在两个空集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和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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且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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再由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=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相矛盾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空集为一切集合的子集：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是“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”的集合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有没有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的集合？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8AEDB6B-0B3A-416D-A84B-6715CF26105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集合之间的包含与相等</a:t>
            </a:r>
          </a:p>
        </p:txBody>
      </p:sp>
    </p:spTree>
    <p:extLst>
      <p:ext uri="{BB962C8B-B14F-4D97-AF65-F5344CB8AC3E}">
        <p14:creationId xmlns:p14="http://schemas.microsoft.com/office/powerpoint/2010/main" val="72821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8307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空集与全集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全集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：限定所讨论的集合都是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的子集.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相对性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讨论我们全校的问题时，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全校师生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就是一个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全集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不同的实际问题可以定义不同的全集，因而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无统一的全集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这与空集的唯一性是完全不同的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讨论我们计算机学院的问题时，全体计算机学院的师生就是一个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全集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此时，全校师生也可作为一个全集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17AA07F-363D-4B07-894B-043A4B30E1D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集合之间的包含与相等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BEC3E8B-B832-4ABF-9B35-2F615BC8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3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为一个集合，称由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所有子集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组成的集合为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0 元子集：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zh-CN" altLang="en-US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1 元子集：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i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kumimoji="1" lang="en-US" altLang="zh-CN" sz="2400" i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kumimoji="1" lang="en-US" altLang="zh-CN" sz="2400" i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2 元子集：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i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400" i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400" i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lang="en-US" altLang="zh-C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3 元子集：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i="1" u="sng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{</a:t>
            </a:r>
            <a:r>
              <a:rPr kumimoji="1" lang="zh-CN" altLang="en-US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, 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i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kumimoji="1" lang="en-US" altLang="zh-CN" sz="2400" i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kumimoji="1" lang="en-US" altLang="zh-CN" sz="2400" i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kumimoji="1" lang="en-US" altLang="zh-CN" sz="2400" i="1" u="sng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kumimoji="1" lang="en-US" altLang="zh-CN" sz="2400" i="1" u="sng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kumimoji="1" lang="en-US" altLang="zh-CN" sz="2400" i="1" u="sng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kumimoji="1" lang="en-US" altLang="zh-CN" sz="2400" i="1" u="sng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kumimoji="1" lang="en-US" altLang="zh-CN" sz="2400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}}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25DC6B4B-8547-479C-82FD-B95E35EB9B9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集合的运算</a:t>
            </a: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2BB1E3D1-FA4F-4785-A58F-46AF4C40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400" y="1646238"/>
                <a:ext cx="9601200" cy="4430436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幂集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的幂集：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元子集：</a:t>
                </a:r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u="sng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u="sng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b="0" i="1" u="sng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400" b="0" i="1" u="sng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en-US" altLang="zh-CN" sz="2400" b="1" i="1" u="sng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u="sng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1</a:t>
                </a:r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个，即</a:t>
                </a:r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u="sng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；求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元子集：</a:t>
                </a:r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u="sng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u="sng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400" b="0" i="1" u="sng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b="0" i="1" u="sng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400" b="0" i="1" u="sng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元子集：</a:t>
                </a:r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u="sng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u="sng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b="0" i="1" u="sng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400" b="0" i="1" u="sng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i="1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元子集：</a:t>
                </a:r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b="0" i="1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400" b="0" i="1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i="1" u="sng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将上述子集集合在一起，即得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的幂集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400" y="1646238"/>
                <a:ext cx="9601200" cy="4430436"/>
              </a:xfrm>
              <a:blipFill>
                <a:blip r:embed="rId2"/>
                <a:stretch>
                  <a:fillRect l="-1016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标题 1">
            <a:extLst>
              <a:ext uri="{FF2B5EF4-FFF2-40B4-BE49-F238E27FC236}">
                <a16:creationId xmlns:a16="http://schemas.microsoft.com/office/drawing/2014/main" id="{25DC6B4B-8547-479C-82FD-B95E35EB9B9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集合的运算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499A3252-2C70-4E3C-8596-3C92DA2D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5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A98AE00-1F38-41C2-9C1B-FD514BBEABA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 Box 5"/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200" cy="4374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幂集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定理1.2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 |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=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 |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)| = </a:t>
                </a:r>
                <a:r>
                  <a:rPr kumimoji="1"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i="1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证：方法一：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  <m:r>
                            <a:rPr lang="zh-CN" alt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方法二：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子集编码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法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,…,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，子集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    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   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,…, 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子集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出现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中元素的位为 </a:t>
                </a:r>
                <a:r>
                  <a:rPr kumimoji="1"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，否则为 </a:t>
                </a:r>
                <a:r>
                  <a:rPr kumimoji="1"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如，全为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；全为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</a:t>
                </a: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，从而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所有可能性有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24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种。</a:t>
                </a:r>
              </a:p>
            </p:txBody>
          </p:sp>
        </mc:Choice>
        <mc:Fallback xmlns="">
          <p:sp>
            <p:nvSpPr>
              <p:cNvPr id="103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200" cy="4374852"/>
              </a:xfrm>
              <a:prstGeom prst="rect">
                <a:avLst/>
              </a:prstGeom>
              <a:blipFill>
                <a:blip r:embed="rId2"/>
                <a:stretch>
                  <a:fillRect l="-1016" t="-1950" b="-20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25B01F5E-3014-4EF7-8A90-8773F1725AA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集合的运算</a:t>
            </a:r>
          </a:p>
        </p:txBody>
      </p:sp>
    </p:spTree>
    <p:extLst>
      <p:ext uri="{BB962C8B-B14F-4D97-AF65-F5344CB8AC3E}">
        <p14:creationId xmlns:p14="http://schemas.microsoft.com/office/powerpoint/2010/main" val="16095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8" y="1646238"/>
            <a:ext cx="9909413" cy="441336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全体元素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组成的集合称为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={0,1,2,3}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={1,3,5,7,9}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={0,1,2,3,5,7,9}</a:t>
            </a: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集合之间的关系与运算可用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文氏图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a.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矩形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内部的点表示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全集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b.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用矩形内部的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或其他简单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闭合曲线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的内部的点表示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子集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c.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阴影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区域表示集合之间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运算的结果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9" y="3060834"/>
            <a:ext cx="192586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4EB85BA-4134-4059-BDDB-3D60FA49830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集合的运算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537E49B-B312-41B9-AEBC-A622A837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991300" cy="405889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公共元素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组成的集合称为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ts val="3200"/>
              </a:lnSpc>
              <a:spcBef>
                <a:spcPct val="150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ct val="15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{0,1,2,3}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{1,3,5,7,9}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{1,3}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文氏图：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03" y="3901991"/>
            <a:ext cx="1816993" cy="154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002E13C-39D2-4C66-B39E-CA9B24D69F4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集合的运算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5DEF65-F73E-4D05-8568-4E8C82D8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3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718344" cy="44406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而不属于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的元素组成的集合称为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相对补集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为全集，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绝对补集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文氏图：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43" y="4507246"/>
            <a:ext cx="1656184" cy="138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17" y="4507246"/>
            <a:ext cx="1687132" cy="140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9DBAE0D-C9F0-4953-8944-1D120AA5E94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集合的运算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D6CFD1-90F7-4672-B7CD-9EEB3F1B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7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4406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{0,1, … ,9}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{0,1,2,3}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{1,3,5,7,9}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={0, 2}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={5, 7, 9}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{4,5,6,7,8,9}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{0,2,4,6,8}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9DBAE0D-C9F0-4953-8944-1D120AA5E94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集合的运算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BEAFD7F-4499-497D-932D-157F7827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1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451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而不属于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或属于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而不属于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的元素组成的集合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对称差集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)}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           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)(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文氏图：                                                 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8" y="4315397"/>
            <a:ext cx="1800200" cy="149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872263" y="3818802"/>
            <a:ext cx="3024336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15000"/>
              </a:spcBef>
            </a:pPr>
            <a:r>
              <a:rPr kumimoji="1" lang="zh-CN" altLang="en-US" sz="2400" b="1" kern="0" dirty="0">
                <a:latin typeface="Times New Roman"/>
                <a:ea typeface="宋体"/>
              </a:rPr>
              <a:t>与交</a:t>
            </a:r>
            <a:r>
              <a:rPr kumimoji="1" lang="en-US" altLang="zh-CN" sz="2400" b="1" kern="0" dirty="0">
                <a:latin typeface="Times New Roman"/>
                <a:ea typeface="宋体"/>
              </a:rPr>
              <a:t>/</a:t>
            </a:r>
            <a:r>
              <a:rPr kumimoji="1" lang="zh-CN" altLang="en-US" sz="2400" b="1" kern="0" dirty="0">
                <a:latin typeface="Times New Roman"/>
                <a:ea typeface="宋体"/>
              </a:rPr>
              <a:t>并运算的关系？</a:t>
            </a:r>
            <a:endParaRPr kumimoji="1" lang="en-US" altLang="zh-CN" sz="2400" b="1" kern="0" dirty="0">
              <a:latin typeface="Times New Roman"/>
              <a:ea typeface="宋体"/>
            </a:endParaRPr>
          </a:p>
          <a:p>
            <a:pPr marL="342900" indent="-342900">
              <a:spcBef>
                <a:spcPct val="15000"/>
              </a:spcBef>
            </a:pPr>
            <a:r>
              <a:rPr kumimoji="1" lang="zh-CN" altLang="en-US" sz="2400" b="1" kern="0" dirty="0">
                <a:latin typeface="Times New Roman"/>
                <a:ea typeface="宋体"/>
              </a:rPr>
              <a:t>与补集的关系？</a:t>
            </a:r>
            <a:endParaRPr kumimoji="1" lang="en-US" altLang="zh-CN" sz="2400" b="1" kern="0" dirty="0">
              <a:latin typeface="Times New Roman"/>
              <a:ea typeface="宋体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6A93089-EE29-4D4D-A1C2-77EDACBF0DB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集合的运算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786128E-2D69-4AAB-8463-94BC21CD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43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第1章  数学语言与证明方法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4512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{0,1, … ,9}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{0,1,2,3}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{1,3,5,7,9},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{0,2,5,7,9}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（集合的运算）: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只使用圆括号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运算顺序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：优先级别为(1)括号, 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和幂集, (3)其他.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同级别的按从左到右运算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6A93089-EE29-4D4D-A1C2-77EDACBF0DB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集合的运算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F683B-0221-435A-90FB-CC2BE323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4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42"/>
          <p:cNvSpPr>
            <a:spLocks noGrp="1" noChangeArrowheads="1"/>
          </p:cNvSpPr>
          <p:nvPr>
            <p:ph type="body" idx="1"/>
          </p:nvPr>
        </p:nvSpPr>
        <p:spPr>
          <a:xfrm>
            <a:off x="1295399" y="1645200"/>
            <a:ext cx="9601199" cy="1773226"/>
          </a:xfrm>
          <a:noFill/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是北京某大学学生}，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的子集，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是北京人}，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是走读生}，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是数学系学生}，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是喜欢听音乐的学生}.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试描述下列各集合中学生的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45107" name="Text Box 1043"/>
          <p:cNvSpPr txBox="1">
            <a:spLocks noChangeArrowheads="1"/>
          </p:cNvSpPr>
          <p:nvPr/>
        </p:nvSpPr>
        <p:spPr bwMode="auto">
          <a:xfrm>
            <a:off x="1390934" y="3783681"/>
            <a:ext cx="3352801" cy="22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~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</a:p>
          <a:p>
            <a:pPr algn="r" eaLnBrk="1" hangingPunct="1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</a:p>
          <a:p>
            <a:pPr algn="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~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~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45111" name="Text Box 1047"/>
          <p:cNvSpPr txBox="1">
            <a:spLocks noChangeArrowheads="1"/>
          </p:cNvSpPr>
          <p:nvPr/>
        </p:nvSpPr>
        <p:spPr bwMode="auto">
          <a:xfrm>
            <a:off x="4648200" y="3783680"/>
            <a:ext cx="6248398" cy="22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是北京人或喜欢听音乐，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但不是数学系学生}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是外地走读生}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是北京住校生, 并且喜欢听音乐}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是不喜欢听音乐的住校生}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25A593D-26C6-449A-8398-058597BE517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集合的运算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0A81550D-2CEC-4B4C-9E2C-BE713284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3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1798638"/>
            <a:ext cx="9601200" cy="719305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/>
              <a:t>文氏图表示</a:t>
            </a:r>
          </a:p>
        </p:txBody>
      </p:sp>
      <p:pic>
        <p:nvPicPr>
          <p:cNvPr id="1536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1"/>
          <a:stretch>
            <a:fillRect/>
          </a:stretch>
        </p:blipFill>
        <p:spPr bwMode="auto">
          <a:xfrm>
            <a:off x="2793242" y="2158290"/>
            <a:ext cx="6605516" cy="387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3A6960-4729-41A2-B6C0-F0349F8C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C4E5731-8005-4096-858D-22B88233A9C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集合的运算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4"/>
          <p:cNvSpPr txBox="1">
            <a:spLocks noChangeArrowheads="1"/>
          </p:cNvSpPr>
          <p:nvPr/>
        </p:nvSpPr>
        <p:spPr bwMode="auto">
          <a:xfrm>
            <a:off x="1295399" y="1798638"/>
            <a:ext cx="9601199" cy="190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85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1.8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为两个集合，若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不交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110000"/>
              </a:lnSpc>
              <a:spcBef>
                <a:spcPct val="85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设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是男生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是女生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是不交的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110000"/>
              </a:lnSpc>
              <a:spcBef>
                <a:spcPct val="85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空集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与任何集合都是不交的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5933078-6719-4A6C-96A4-C5BEF5D3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01CE803-D1A4-413D-A963-13E337E8A1D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集合的运算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Text Box 4"/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199" cy="4083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个集合，并和交运算可以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推广到有穷个集合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</m:e>
                          <m:lim>
                            <m:r>
                              <a:rPr lang="zh-CN" alt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	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</m:e>
                          <m:lim>
                            <m:r>
                              <a:rPr lang="zh-CN" alt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并和交运算还可以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推广到无穷个集合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</m:e>
                          <m:lim>
                            <m:r>
                              <a:rPr lang="zh-CN" alt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zh-CN" alt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…= {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1,2,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…)  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	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</m:e>
                          <m:lim>
                            <m:r>
                              <a:rPr lang="zh-CN" alt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zh-CN" alt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…= {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1,2,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…)  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5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199" cy="4083618"/>
              </a:xfrm>
              <a:prstGeom prst="rect">
                <a:avLst/>
              </a:prstGeom>
              <a:blipFill>
                <a:blip r:embed="rId2"/>
                <a:stretch>
                  <a:fillRect l="-1017" t="-20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0F8FE-D34D-4E31-8C3B-148BD9C1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5AABA92-7526-4E55-BD76-7942C0D0270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集合的运算</a:t>
            </a:r>
          </a:p>
        </p:txBody>
      </p:sp>
    </p:spTree>
    <p:extLst>
      <p:ext uri="{BB962C8B-B14F-4D97-AF65-F5344CB8AC3E}">
        <p14:creationId xmlns:p14="http://schemas.microsoft.com/office/powerpoint/2010/main" val="1898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07378"/>
            <a:ext cx="9601199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[0, 1/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 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3684200" y="256937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6847764" y="2637321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3684200" y="3433421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6847764" y="34500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0 }</a:t>
            </a: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3685429" y="436223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6847764" y="4334354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+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∞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3670247" y="5260626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(0, 1)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6847764" y="5260626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17163" y="2462597"/>
                <a:ext cx="1326902" cy="692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</m:e>
                            <m:lim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63" y="2462597"/>
                <a:ext cx="1326902" cy="692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33014" y="3332568"/>
                <a:ext cx="1326902" cy="692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</m:e>
                            <m:lim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14" y="3332568"/>
                <a:ext cx="1326902" cy="692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20721" y="4240416"/>
                <a:ext cx="1319785" cy="692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</m:e>
                            <m:lim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21" y="4240416"/>
                <a:ext cx="1319785" cy="692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33014" y="5148264"/>
                <a:ext cx="1336520" cy="692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</m:e>
                            <m:lim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14" y="5148264"/>
                <a:ext cx="1336520" cy="6922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48367" y="2520410"/>
                <a:ext cx="1326902" cy="691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</m:e>
                            <m:lim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zh-CN" alt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67" y="2520410"/>
                <a:ext cx="1326902" cy="691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48367" y="3381932"/>
                <a:ext cx="1326902" cy="691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</m:e>
                            <m:lim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zh-CN" alt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67" y="3381932"/>
                <a:ext cx="1326902" cy="691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63952" y="4243454"/>
                <a:ext cx="1319785" cy="691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</m:e>
                            <m:lim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zh-CN" alt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4243454"/>
                <a:ext cx="1319785" cy="691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63951" y="5143715"/>
                <a:ext cx="1319785" cy="691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</m:e>
                            <m:lim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zh-CN" alt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1" y="5143715"/>
                <a:ext cx="1319785" cy="6910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标题 1">
            <a:extLst>
              <a:ext uri="{FF2B5EF4-FFF2-40B4-BE49-F238E27FC236}">
                <a16:creationId xmlns:a16="http://schemas.microsoft.com/office/drawing/2014/main" id="{840906B1-B06B-40DC-A8A5-5267D8D32A8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集合的运算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4" grpId="0"/>
      <p:bldP spid="330765" grpId="0" autoUpdateAnimBg="0"/>
      <p:bldP spid="330766" grpId="0"/>
      <p:bldP spid="330767" grpId="0"/>
      <p:bldP spid="330768" grpId="0"/>
      <p:bldP spid="330769" grpId="0"/>
      <p:bldP spid="330770" grpId="0"/>
      <p:bldP spid="330771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5200"/>
            <a:ext cx="9601200" cy="4575283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幂等律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6CF160A-31AF-4798-AACD-97798FEA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4BD2A1F-9C70-4AC9-A511-163E1FE9E5C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5200"/>
            <a:ext cx="9601200" cy="4552508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德摩根律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绝对形式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相对形式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400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6.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吸收律</a:t>
            </a:r>
            <a:r>
              <a:rPr lang="zh-CN" altLang="en-US" sz="2400" b="1" dirty="0"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400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7.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零律</a:t>
            </a:r>
            <a:r>
              <a:rPr lang="zh-CN" altLang="en-US" sz="2400" b="1" dirty="0"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6CF160A-31AF-4798-AACD-97798FEA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0689C2-CD19-4CD0-9DBF-05EB72A20CC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7CB195D-C777-4F58-BF06-7E6B4E9D184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  <p:extLst>
      <p:ext uri="{BB962C8B-B14F-4D97-AF65-F5344CB8AC3E}">
        <p14:creationId xmlns:p14="http://schemas.microsoft.com/office/powerpoint/2010/main" val="30146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335A0E2-47E7-41F9-BE9D-B6D1EDB1E68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5200"/>
            <a:ext cx="9601200" cy="4144962"/>
          </a:xfrm>
          <a:noFill/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8. 同一律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/>
              <a:t>9. 排中</a:t>
            </a:r>
            <a:r>
              <a:rPr lang="zh-CN" altLang="en-US" sz="2400" b="1" dirty="0">
                <a:cs typeface="Times New Roman" panose="02020603050405020304" pitchFamily="18" charset="0"/>
              </a:rPr>
              <a:t>律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/>
              <a:t>10. 矛盾律            </a:t>
            </a:r>
            <a:r>
              <a:rPr lang="en-US" altLang="zh-CN" sz="2400" b="1" dirty="0"/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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11. 余补律           </a:t>
            </a:r>
            <a:r>
              <a:rPr lang="en-US" altLang="zh-CN" sz="2400" b="1" dirty="0"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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12. 双重否定</a:t>
            </a:r>
            <a:r>
              <a:rPr lang="zh-CN" altLang="en-US" sz="2400" b="1" dirty="0"/>
              <a:t>律</a:t>
            </a:r>
            <a:r>
              <a:rPr lang="zh-CN" altLang="en-US" sz="2400" b="1" dirty="0"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 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13. 补交转换律    </a:t>
            </a:r>
            <a:r>
              <a:rPr lang="en-US" altLang="zh-CN" sz="2400" b="1" dirty="0"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C34EA60-8DE0-4A9E-AB0B-516C305330A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11A6E17-E966-4082-B51A-F2A0FBF2896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5200"/>
            <a:ext cx="9601199" cy="427689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14. 关于对称差的恒等式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 (1) 交换律     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 (2) 结合律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      (3) </a:t>
            </a:r>
            <a:r>
              <a:rPr lang="en-US" altLang="zh-CN" sz="2400" b="1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/>
              <a:t>对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400" b="1" dirty="0"/>
              <a:t>的分配律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i="1" dirty="0"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cs typeface="Times New Roman" panose="02020603050405020304" pitchFamily="18" charset="0"/>
              </a:rPr>
              <a:t>(4)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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~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i="1" dirty="0"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cs typeface="Times New Roman" panose="02020603050405020304" pitchFamily="18" charset="0"/>
              </a:rPr>
              <a:t>(5)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~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1AA1B89-DD8C-4C89-9B5A-5E5E45A5F7E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46513"/>
            <a:ext cx="7772400" cy="33658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400" b="1" dirty="0"/>
              <a:t>1.1 </a:t>
            </a:r>
            <a:r>
              <a:rPr lang="zh-CN" altLang="en-US" sz="2400" b="1" dirty="0"/>
              <a:t>常用的数学符号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1.2 集合及其运算</a:t>
            </a:r>
          </a:p>
          <a:p>
            <a:pPr marL="0" indent="0">
              <a:buNone/>
            </a:pPr>
            <a:r>
              <a:rPr lang="zh-CN" altLang="en-US" sz="2400" b="1" dirty="0"/>
              <a:t>1.3 证明方法概述</a:t>
            </a:r>
            <a:endParaRPr lang="en-US" altLang="zh-CN" sz="2400" b="1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6870407-1F35-4B77-884A-B6E982F3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A1644F-48C5-4736-84D3-994D8555E60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1"/>
                </a:solidFill>
              </a:rPr>
              <a:t>第1章 数学语言与证明方法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11A6E17-E966-4082-B51A-F2A0FBF2896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295400" y="1646238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基本集合恒等式（续）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注: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⋃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没有分配律，举反例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a,b,c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b,c,d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c,d,e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	       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a,b,c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{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a,b,c,e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a,b,c,d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a,b,c,d,e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两者不等 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1AA1B89-DD8C-4C89-9B5A-5E5E45A5F7E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  <p:extLst>
      <p:ext uri="{BB962C8B-B14F-4D97-AF65-F5344CB8AC3E}">
        <p14:creationId xmlns:p14="http://schemas.microsoft.com/office/powerpoint/2010/main" val="42181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93310EB-1178-432E-835E-A720F49ED44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95400" y="1646238"/>
            <a:ext cx="9369911" cy="432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基本集合恒等式（续）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 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/>
              </a:rPr>
              <a:t>，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/>
              <a:t> </a:t>
            </a:r>
            <a:endParaRPr kumimoji="1" lang="en-US" altLang="zh-CN" sz="2400" kern="0" dirty="0"/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kumimoji="1"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18. 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=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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.</a:t>
            </a:r>
            <a:endParaRPr kumimoji="1"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19. 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/>
              </a:rPr>
              <a:t>，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即 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 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有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消去律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由已知的集合恒等式推演新的集合等式或包含式的过程称为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集合演算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在集合演算中经常使用上述的各组集合恒等式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defRPr/>
            </a:pPr>
            <a:endParaRPr kumimoji="1" lang="zh-CN" altLang="en-US" sz="2400" b="1" kern="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919EF69-92C9-461F-B963-3DAA3A59118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939FA5A-F12D-4CF1-A1A1-9A6642CC0DB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400" y="1646239"/>
                <a:ext cx="9601200" cy="4587876"/>
              </a:xfrm>
            </p:spPr>
            <p:txBody>
              <a:bodyPr>
                <a:normAutofit/>
              </a:bodyPr>
              <a:lstStyle/>
              <a:p>
                <a:pPr marL="609600" indent="-609600"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证明集合包含或相等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609600" indent="-609600"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方法一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根据定义证明，例如证明集合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indent="-60960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如果 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zh-CN" altLang="en-US" sz="2400" i="0" smtClean="0">
                        <a:solidFill>
                          <a:schemeClr val="tx1"/>
                        </a:solidFill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0" smtClean="0">
                        <a:solidFill>
                          <a:schemeClr val="tx1"/>
                        </a:solidFill>
                      </a:rPr>
                      <m:t>则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indent="-60960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/>
                      <m:t>则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pPr marL="609600" indent="-609600"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方法二：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利用已知集合等式或包含式, 通过集合演算证明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indent="-609600">
                  <a:buNone/>
                </a:pP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8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400" y="1646239"/>
                <a:ext cx="9601200" cy="4587876"/>
              </a:xfrm>
              <a:blipFill>
                <a:blip r:embed="rId3"/>
                <a:stretch>
                  <a:fillRect l="-1016" t="-1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186382" y="2967335"/>
            <a:ext cx="126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kern="0" dirty="0">
                <a:latin typeface="Times New Roman"/>
                <a:ea typeface="Cambria Math" panose="020405030504060302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 kern="0" dirty="0">
                <a:latin typeface="Times New Roman"/>
                <a:ea typeface="Cambria Math" panose="020405030504060302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b="1" kern="0" dirty="0">
                <a:latin typeface="Times New Roman"/>
                <a:ea typeface="Cambria Math" panose="020405030504060302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19368EE-005A-4211-B751-4C330256935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939FA5A-F12D-4CF1-A1A1-9A6642CC0DB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9"/>
            <a:ext cx="9601200" cy="4587876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交换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律)</a:t>
            </a:r>
          </a:p>
          <a:p>
            <a:pPr marL="609600" indent="-60960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定义证明：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609600" indent="-60960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，自然有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609600" indent="-609600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得证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.</a:t>
            </a:r>
          </a:p>
          <a:p>
            <a:pPr marL="609600" indent="-609600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同理可证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根据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集合相等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定义得证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19368EE-005A-4211-B751-4C330256935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  <p:extLst>
      <p:ext uri="{BB962C8B-B14F-4D97-AF65-F5344CB8AC3E}">
        <p14:creationId xmlns:p14="http://schemas.microsoft.com/office/powerpoint/2010/main" val="318883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FA13B81-5ACF-4563-B847-1B98BA7A716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427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分配律)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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得证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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 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类似可证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25B1F06-C3F9-48E7-95E8-2E54D478BF2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92B5352-26AD-4C87-A2AC-36F36695DCE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0" cy="4440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为全集，同一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律)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根据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的定义，有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又，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，根据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全集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的定义，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得证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02CE531-D5C8-47C5-96EB-F2186079DC9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92B5352-26AD-4C87-A2AC-36F36695DCE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400" y="1645200"/>
                <a:ext cx="9601200" cy="4197331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~A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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（矛盾律）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明：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反证法，设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~A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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Font typeface="Symbol" panose="05050102010706020507" pitchFamily="18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∩ ~A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	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∧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（交运算的定义）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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∧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（绝对补的定义）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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    		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（逻辑演算的矛盾律）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由上可知，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Yu Mincho Light" panose="02020300000000000000" pitchFamily="18" charset="-128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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  <a:endParaRPr lang="zh-CN" altLang="en-US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400" y="1645200"/>
                <a:ext cx="9601200" cy="4197331"/>
              </a:xfrm>
              <a:blipFill>
                <a:blip r:embed="rId3"/>
                <a:stretch>
                  <a:fillRect l="-1016" t="-2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4D7450FE-7C7F-457F-97BD-643A1C364A3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  <p:extLst>
      <p:ext uri="{BB962C8B-B14F-4D97-AF65-F5344CB8AC3E}">
        <p14:creationId xmlns:p14="http://schemas.microsoft.com/office/powerpoint/2010/main" val="55056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92B5352-26AD-4C87-A2AC-36F36695DCE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99" y="1646238"/>
                <a:ext cx="9601200" cy="446796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3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− 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A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⋂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~B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（补交转换律）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300"/>
                  </a:spcBef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− </m:t>
                    </m:r>
                  </m:oMath>
                </a14:m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300"/>
                  </a:spcBef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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∧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（相对补的定义）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3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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∧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（绝对补的定义）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300"/>
                  </a:spcBef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0" dirty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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Yu Mincho Light" panose="02020300000000000000" pitchFamily="18" charset="-128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（交运算的定义）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300"/>
                  </a:spcBef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由上可知，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Yu Mincho Light" panose="02020300000000000000" pitchFamily="18" charset="-128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.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3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补交转换律是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非常重要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的运算律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因为交运算有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交换律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结合律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3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分配律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等，而补运算没有这些运算律，一旦使用了补交转换律，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3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就将补运算转换成交运算，就可以用上这些运算律了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99" y="1646238"/>
                <a:ext cx="9601200" cy="4467960"/>
              </a:xfrm>
              <a:blipFill>
                <a:blip r:embed="rId3"/>
                <a:stretch>
                  <a:fillRect l="-952" t="-2183" r="-508" b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0A5B4F3C-CF01-412A-8A25-3C142FA42EF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  <p:extLst>
      <p:ext uri="{BB962C8B-B14F-4D97-AF65-F5344CB8AC3E}">
        <p14:creationId xmlns:p14="http://schemas.microsoft.com/office/powerpoint/2010/main" val="1005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EF0D5E0-3F2A-42AA-ABA4-81EABDE671B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400" y="1645200"/>
                <a:ext cx="9601200" cy="4233081"/>
              </a:xfrm>
            </p:spPr>
            <p:txBody>
              <a:bodyPr/>
              <a:lstStyle/>
              <a:p>
                <a:pPr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⋃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⋂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（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吸收律）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方法一：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Yu Mincho Light" panose="02020300000000000000" pitchFamily="18" charset="-128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⋃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Yu Mincho Light" panose="02020300000000000000" pitchFamily="18" charset="-128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Yu Mincho Light" panose="02020300000000000000" pitchFamily="18" charset="-128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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∧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（并、交运算的定义）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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			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（逻辑演算的吸收律）</a:t>
                </a:r>
                <a:endParaRPr lang="en-US" altLang="zh-CN" sz="2400" dirty="0">
                  <a:solidFill>
                    <a:schemeClr val="tx1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由上可知，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⋃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⋂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3556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400" y="1645200"/>
                <a:ext cx="9601200" cy="4233081"/>
              </a:xfrm>
              <a:blipFill>
                <a:blip r:embed="rId3"/>
                <a:stretch>
                  <a:fillRect l="-1016" t="-2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7F1750BA-679B-42C3-8DEE-1E9750C84E3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EF0D5E0-3F2A-42AA-ABA4-81EABDE671B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97"/>
            <a:ext cx="9601199" cy="43012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方法二：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利用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集合恒等式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证明，</a:t>
            </a: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同一律）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（分配律）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      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（零律）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                            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（同一律）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A61C56F-419D-40C7-9562-08CDE57677C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  <p:extLst>
      <p:ext uri="{BB962C8B-B14F-4D97-AF65-F5344CB8AC3E}">
        <p14:creationId xmlns:p14="http://schemas.microsoft.com/office/powerpoint/2010/main" val="14857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1.2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集合及其运算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/>
              <a:t>集合及其表示法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/>
              <a:t>包含(子集)与相等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/>
              <a:t>空集与全集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/>
              <a:t>集合运算（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ym typeface="Symbol" panose="05050102010706020507" pitchFamily="18" charset="2"/>
              </a:rPr>
              <a:t> 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ym typeface="Symbol" panose="05050102010706020507" pitchFamily="18" charset="2"/>
              </a:rPr>
              <a:t> ~ 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ym typeface="Symbol" panose="05050102010706020507" pitchFamily="18" charset="2"/>
              </a:rPr>
              <a:t> </a:t>
            </a:r>
            <a:r>
              <a:rPr lang="zh-CN" altLang="en-US" sz="2400" b="1" dirty="0">
                <a:sym typeface="Symbol" panose="05050102010706020507" pitchFamily="18" charset="2"/>
              </a:rPr>
              <a:t>）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/>
              <a:t>基本集合恒等式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/>
              <a:t>包含与相等的证明方法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2107F13-07FE-464C-9543-87876A47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EF0D5E0-3F2A-42AA-ABA4-81EABDE671B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99" y="1645200"/>
                <a:ext cx="9369911" cy="4355910"/>
              </a:xfrm>
            </p:spPr>
            <p:txBody>
              <a:bodyPr/>
              <a:lstStyle/>
              <a:p>
                <a:pPr eaLnBrk="1" hangingPunct="1">
                  <a:spcAft>
                    <a:spcPts val="1800"/>
                  </a:spcAft>
                  <a:buFont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用方法二证明</a:t>
                </a:r>
                <a:r>
                  <a:rPr lang="zh-CN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德摩根律相对形式中的一个公式：</a:t>
                </a:r>
                <a:endParaRPr lang="en-US" altLang="zh-CN" sz="24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∪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)=(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)∩(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∩~(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（补交转换律）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=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∩(~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∩~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（德摩根律的绝对形式）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			=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)∩(~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∩~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（幂等律）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	=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∩~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)∩(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∩~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（交换律，结合律）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just"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			=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)∩(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（补交转换律）</a:t>
                </a:r>
              </a:p>
            </p:txBody>
          </p:sp>
        </mc:Choice>
        <mc:Fallback xmlns="">
          <p:sp>
            <p:nvSpPr>
              <p:cNvPr id="23556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99" y="1645200"/>
                <a:ext cx="9369911" cy="4355910"/>
              </a:xfrm>
              <a:blipFill>
                <a:blip r:embed="rId3"/>
                <a:stretch>
                  <a:fillRect l="-975" t="-1961" r="-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20DBAE62-3094-485F-95A4-28C9EEC79CE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  <p:extLst>
      <p:ext uri="{BB962C8B-B14F-4D97-AF65-F5344CB8AC3E}">
        <p14:creationId xmlns:p14="http://schemas.microsoft.com/office/powerpoint/2010/main" val="8539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0C90DB3-33C8-4B3E-BF11-1C263D8F963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400" y="1646238"/>
                <a:ext cx="9601200" cy="44497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  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补交转换律)</a:t>
                </a:r>
              </a:p>
              <a:p>
                <a:pPr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(~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~~C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德摩根律)    </a:t>
                </a:r>
              </a:p>
              <a:p>
                <a:pPr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(~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     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双重否定律)</a:t>
                </a:r>
              </a:p>
              <a:p>
                <a:pPr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分配律)</a:t>
                </a:r>
              </a:p>
              <a:p>
                <a:pPr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矛盾律)</a:t>
                </a:r>
              </a:p>
              <a:p>
                <a:pPr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                           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零律,同一律)</a:t>
                </a:r>
              </a:p>
              <a:p>
                <a:pPr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                          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交换律,结合律)</a:t>
                </a:r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1200"/>
                  </a:spcBef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– 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                                 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补交转换律)</a:t>
                </a:r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400" y="1646238"/>
                <a:ext cx="9601200" cy="4449762"/>
              </a:xfrm>
              <a:blipFill>
                <a:blip r:embed="rId3"/>
                <a:stretch>
                  <a:fillRect l="-1016" t="-2740" b="-1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A5FDFE78-E84A-4206-BC63-442AB28FCE6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F4ECD7B-E747-44B1-AD11-F62567EDD12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248198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95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5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=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–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–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95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=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5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5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=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=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1531A93-C118-4D75-959D-449FD8E7F31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22D2BFA-C7C1-40B3-B807-756E187D2F9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9"/>
            <a:ext cx="9601200" cy="4144962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为任意集合，证明：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	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（已知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EB8BCE4-CD13-4229-B7FB-B7D0E67C025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ECC5387-6974-423B-A709-1E1C7F913D9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2139691"/>
            <a:ext cx="1870881" cy="4372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 i="1" dirty="0"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A9221D-0BEB-4D49-BB6C-D99D4A56D65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基本集合恒等式及其应用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3B3B51-36E8-4AD6-8166-A3467A7C8877}"/>
              </a:ext>
            </a:extLst>
          </p:cNvPr>
          <p:cNvSpPr txBox="1"/>
          <p:nvPr/>
        </p:nvSpPr>
        <p:spPr>
          <a:xfrm>
            <a:off x="1295399" y="1645200"/>
            <a:ext cx="9601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–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6C7B95C-22D9-4984-95D9-4E572A61CE2B}"/>
              </a:ext>
            </a:extLst>
          </p:cNvPr>
          <p:cNvSpPr txBox="1">
            <a:spLocks noChangeArrowheads="1"/>
          </p:cNvSpPr>
          <p:nvPr/>
        </p:nvSpPr>
        <p:spPr>
          <a:xfrm>
            <a:off x="2892189" y="2139691"/>
            <a:ext cx="8004410" cy="387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		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（定义）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		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（补交转换律）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分配律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同上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（同一律）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(~(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（德摩根律）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–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（补交转换律）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66D326B-3AE9-4811-9BCB-128842F0C62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9972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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直接证明法              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ym typeface="Symbol" panose="05050102010706020507" pitchFamily="18" charset="2"/>
              </a:rPr>
              <a:t>  </a:t>
            </a:r>
            <a:r>
              <a:rPr lang="zh-CN" altLang="en-US" sz="2400" b="1" dirty="0"/>
              <a:t>间接证明法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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归谬法（反证法）       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ym typeface="Symbol" panose="05050102010706020507" pitchFamily="18" charset="2"/>
              </a:rPr>
              <a:t>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数学归纳法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</a:t>
            </a:r>
            <a:r>
              <a:rPr lang="zh-CN" altLang="en-US" sz="2400" b="1" dirty="0"/>
              <a:t> 穷举法                      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ym typeface="Symbol" panose="05050102010706020507" pitchFamily="18" charset="2"/>
              </a:rPr>
              <a:t>  </a:t>
            </a:r>
            <a:r>
              <a:rPr lang="zh-CN" altLang="en-US" sz="2400" b="1" dirty="0"/>
              <a:t>构造证明法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</a:t>
            </a:r>
            <a:r>
              <a:rPr lang="zh-CN" altLang="en-US" sz="2400" b="1" dirty="0"/>
              <a:t> 空证明法                  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ym typeface="Symbol" panose="05050102010706020507" pitchFamily="18" charset="2"/>
              </a:rPr>
              <a:t>  </a:t>
            </a:r>
            <a:r>
              <a:rPr lang="zh-CN" altLang="en-US" sz="2400" b="1" dirty="0"/>
              <a:t>平凡证明法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</a:t>
            </a:r>
            <a:r>
              <a:rPr lang="zh-CN" altLang="en-US" sz="2400" b="1" dirty="0"/>
              <a:t> 举反例</a:t>
            </a:r>
            <a:r>
              <a:rPr lang="en-US" altLang="zh-CN" sz="2400" b="1" dirty="0">
                <a:cs typeface="Times New Roman" panose="02020603050405020304" pitchFamily="18" charset="0"/>
              </a:rPr>
              <a:t>——</a:t>
            </a:r>
            <a:r>
              <a:rPr lang="zh-CN" altLang="en-US" sz="2400" b="1" dirty="0"/>
              <a:t>命题为假的证明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17F3FF6-D97A-47C9-80AB-1324437B625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 3 证明方法概述（自学）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66D326B-3AE9-4811-9BCB-128842F0C62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9972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表示自然数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具有性质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.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数学归纳法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）归纳基础：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）归纳假设：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）归纳证明：</a:t>
            </a:r>
            <a:r>
              <a:rPr lang="zh-CN" altLang="en-US" sz="2400" dirty="0"/>
              <a:t>通过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问题分解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（不一定就是加法运算），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表示具有性质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，但与自然数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无关的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教材中把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归纳假设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归纳证明</a:t>
            </a:r>
            <a:r>
              <a:rPr lang="zh-CN" altLang="en-US" sz="2400" dirty="0"/>
              <a:t>合称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归纳步骤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17F3FF6-D97A-47C9-80AB-1324437B625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 3 证明方法概述（自学）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66D326B-3AE9-4811-9BCB-128842F0C62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9972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表示自然数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具有性质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.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第二数学归纳法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）归纳基础：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）归纳假设：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都为真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）归纳证明：</a:t>
            </a:r>
            <a:r>
              <a:rPr lang="zh-CN" altLang="en-US" sz="2400" dirty="0"/>
              <a:t>通过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k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能用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数学归纳法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证明的问题，一定能用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第二数学归纳法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证明，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反之不行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17F3FF6-D97A-47C9-80AB-1324437B625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 3 证明方法概述（自学）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38579-4693-441B-925D-9384A7D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集合及其表示法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B5E1F-A90A-49D3-9703-E61DAB1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集合的概念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sz="2400" b="1" dirty="0"/>
              <a:t>朴素集合论(康托, </a:t>
            </a:r>
            <a:r>
              <a:rPr lang="en-US" altLang="zh-CN" sz="2400" b="1" dirty="0" err="1"/>
              <a:t>G.Cantor</a:t>
            </a:r>
            <a:r>
              <a:rPr lang="en-US" altLang="zh-CN" sz="2400" b="1" dirty="0"/>
              <a:t>), </a:t>
            </a:r>
          </a:p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集合</a:t>
            </a:r>
            <a:r>
              <a:rPr lang="zh-CN" altLang="en-US" sz="2400" b="1" dirty="0"/>
              <a:t>：数学中最基本的概念，没有严格的定义满足某条性质的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个体放在一起组成集合</a:t>
            </a:r>
          </a:p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元素</a:t>
            </a:r>
            <a:r>
              <a:rPr lang="zh-CN" altLang="en-US" sz="2400" b="1" dirty="0"/>
              <a:t>：集合中的个体</a:t>
            </a:r>
            <a:endParaRPr lang="en-US" altLang="zh-CN" sz="2400" b="1" dirty="0"/>
          </a:p>
          <a:p>
            <a:pPr>
              <a:buNone/>
            </a:pPr>
            <a:r>
              <a:rPr lang="zh-CN" altLang="en-US" sz="2400" b="1" dirty="0"/>
              <a:t>隐含的矛盾：</a:t>
            </a:r>
            <a:r>
              <a:rPr lang="zh-CN" altLang="en-US" sz="2400" b="1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罗素(</a:t>
            </a:r>
            <a:r>
              <a:rPr lang="en-US" altLang="zh-CN" sz="2400" b="1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Russell)</a:t>
            </a:r>
            <a:r>
              <a:rPr lang="zh-CN" altLang="en-US" sz="2400" b="1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悖论</a:t>
            </a:r>
            <a:endParaRPr lang="en-US" altLang="zh-CN" sz="2400" b="1" dirty="0"/>
          </a:p>
          <a:p>
            <a:pPr>
              <a:buNone/>
            </a:pPr>
            <a:r>
              <a:rPr lang="zh-CN" altLang="zh-CN" sz="2400" b="1" dirty="0"/>
              <a:t>公理集合论体系</a:t>
            </a:r>
            <a:r>
              <a:rPr lang="zh-CN" altLang="zh-CN" sz="2400" dirty="0"/>
              <a:t>：属于数理逻辑范畴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FEF4C-A742-4ABD-B903-BE05B242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95399" y="1645972"/>
            <a:ext cx="9601200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罗素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B.Russell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悖论：</a:t>
            </a:r>
          </a:p>
          <a:p>
            <a:pPr indent="304800" algn="just">
              <a:lnSpc>
                <a:spcPct val="150000"/>
              </a:lnSpc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集合可分为两类：一类以自身为元素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，另一类则不以自身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为元素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类）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不以自身为元素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的集合构成一个集合称为“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罗素集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，即，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ctr">
              <a:lnSpc>
                <a:spcPct val="150000"/>
              </a:lnSpc>
            </a:pP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类的集合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.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6070" algn="just">
              <a:lnSpc>
                <a:spcPct val="150000"/>
              </a:lnSpc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：该集合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是否以自身为元素？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indent="306070"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如果罗素集以自身为元素，则有罗素集不以自身为元素；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如果罗素集不以自身为元素，又有罗素集以自身为元素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617EF20-19DE-4078-8710-D714DE6E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集合及其表示法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3BA7011-392D-424E-847F-41AA7A2C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1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1646238"/>
            <a:ext cx="9601200" cy="445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理发师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悖论：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某村只有一名理发师，他只为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不给自己理发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的人理发。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6070" algn="just">
              <a:lnSpc>
                <a:spcPct val="150000"/>
              </a:lnSpc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理发师自己的头发应由谁来理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indent="306070" algn="ctr">
              <a:lnSpc>
                <a:spcPct val="150000"/>
              </a:lnSpc>
            </a:pP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 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不给自己理发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    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 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给自己理发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若理发师属于 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，则他是不给自己理发的人，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6070" algn="just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按规定他要给自己理发，即他属于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若理发师属于 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，则他是给自己理发的人，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6070" algn="just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则按规定理发师不给自己理发，即他属于</a:t>
            </a:r>
            <a:r>
              <a:rPr lang="en-US" altLang="zh-CN" sz="24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B087AEE-A300-4669-9E2C-A8996570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集合及其表示法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FEE3CB-78D1-4078-8246-111067B54CE9}"/>
              </a:ext>
            </a:extLst>
          </p:cNvPr>
          <p:cNvSpPr txBox="1"/>
          <p:nvPr/>
        </p:nvSpPr>
        <p:spPr>
          <a:xfrm>
            <a:off x="8911988" y="4426932"/>
            <a:ext cx="1856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悖论产生的原因？</a:t>
            </a:r>
          </a:p>
        </p:txBody>
      </p:sp>
    </p:spTree>
    <p:extLst>
      <p:ext uri="{BB962C8B-B14F-4D97-AF65-F5344CB8AC3E}">
        <p14:creationId xmlns:p14="http://schemas.microsoft.com/office/powerpoint/2010/main" val="35864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B646DC1-B813-477A-886E-EE377906D18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47273"/>
            <a:ext cx="9369911" cy="444137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集合的记法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集合</a:t>
            </a:r>
            <a:r>
              <a:rPr lang="zh-CN" altLang="en-US" sz="2400" dirty="0"/>
              <a:t>：常用大写英文字母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/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/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dirty="0"/>
              <a:t> </a:t>
            </a:r>
            <a:r>
              <a:rPr lang="zh-CN" altLang="en-US" sz="2400" dirty="0"/>
              <a:t>等表示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元素</a:t>
            </a:r>
            <a:r>
              <a:rPr lang="zh-CN" altLang="en-US" sz="2400" dirty="0"/>
              <a:t>：小写英文字母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dirty="0"/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dirty="0"/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/>
              <a:t>,…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/>
              <a:t>元素与集合的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关系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ym typeface="Symbol" panose="05050102010706020507" pitchFamily="18" charset="2"/>
              </a:rPr>
              <a:t>属于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ym typeface="Symbol" panose="05050102010706020507" pitchFamily="18" charset="2"/>
              </a:rPr>
              <a:t>的元素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/>
              <a:t>不</a:t>
            </a:r>
            <a:r>
              <a:rPr lang="zh-CN" altLang="en-US" sz="2400" dirty="0">
                <a:sym typeface="Symbol" panose="05050102010706020507" pitchFamily="18" charset="2"/>
              </a:rPr>
              <a:t>属于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/>
              <a:t>不</a:t>
            </a:r>
            <a:r>
              <a:rPr lang="zh-CN" altLang="en-US" sz="2400" dirty="0"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ym typeface="Symbol" panose="05050102010706020507" pitchFamily="18" charset="2"/>
              </a:rPr>
              <a:t>的元素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无穷集</a:t>
            </a:r>
            <a:r>
              <a:rPr lang="zh-CN" altLang="en-US" sz="2400" dirty="0"/>
              <a:t>：元素个数无限的集合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有穷集</a:t>
            </a:r>
            <a:r>
              <a:rPr lang="zh-CN" altLang="en-US" sz="2400" dirty="0"/>
              <a:t>(有限集)：元素个数有限的集合.   </a:t>
            </a:r>
            <a:r>
              <a:rPr lang="zh-CN" altLang="en-US" sz="2400" dirty="0"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ym typeface="Symbol" panose="05050102010706020507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元素个数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元集</a:t>
            </a:r>
            <a:r>
              <a:rPr lang="zh-CN" altLang="en-US" sz="2400" dirty="0"/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个元素的集合,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 0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91D9EAA-A918-4A56-A2FE-03AC8330383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集合及其表示法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5808</TotalTime>
  <Words>6020</Words>
  <Application>Microsoft Office PowerPoint</Application>
  <PresentationFormat>宽屏</PresentationFormat>
  <Paragraphs>527</Paragraphs>
  <Slides>57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Yu Mincho Light</vt:lpstr>
      <vt:lpstr>黑体</vt:lpstr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离散数学（一）</vt:lpstr>
      <vt:lpstr>封卫兵，wbfeng@shu.edu.cn</vt:lpstr>
      <vt:lpstr>PowerPoint 演示文稿</vt:lpstr>
      <vt:lpstr>PowerPoint 演示文稿</vt:lpstr>
      <vt:lpstr>1.2 集合及其运算</vt:lpstr>
      <vt:lpstr>1.2.1 集合及其表示法</vt:lpstr>
      <vt:lpstr>1.2.1 集合及其表示法</vt:lpstr>
      <vt:lpstr>1.2.1 集合及其表示法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文氏图表示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228</cp:revision>
  <dcterms:created xsi:type="dcterms:W3CDTF">2021-04-22T13:50:06Z</dcterms:created>
  <dcterms:modified xsi:type="dcterms:W3CDTF">2021-09-25T01:03:27Z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