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4" r:id="rId2"/>
    <p:sldId id="315" r:id="rId3"/>
    <p:sldId id="258" r:id="rId4"/>
    <p:sldId id="316" r:id="rId5"/>
    <p:sldId id="317" r:id="rId6"/>
    <p:sldId id="318" r:id="rId7"/>
    <p:sldId id="286" r:id="rId8"/>
    <p:sldId id="28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19" r:id="rId19"/>
    <p:sldId id="275" r:id="rId20"/>
    <p:sldId id="320" r:id="rId21"/>
    <p:sldId id="276" r:id="rId22"/>
    <p:sldId id="279" r:id="rId23"/>
    <p:sldId id="277" r:id="rId24"/>
    <p:sldId id="283" r:id="rId25"/>
    <p:sldId id="280" r:id="rId26"/>
    <p:sldId id="281" r:id="rId27"/>
    <p:sldId id="322" r:id="rId28"/>
    <p:sldId id="323" r:id="rId29"/>
    <p:sldId id="282" r:id="rId30"/>
    <p:sldId id="325" r:id="rId31"/>
    <p:sldId id="287" r:id="rId32"/>
    <p:sldId id="288" r:id="rId33"/>
    <p:sldId id="291" r:id="rId34"/>
    <p:sldId id="285" r:id="rId3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8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22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2021年10月31日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49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73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57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84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6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81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75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39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70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333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36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200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eaLnBrk="1" hangingPunct="1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62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eaLnBrk="1" hangingPunct="1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8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42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79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42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4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36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1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56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60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2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195F-37BD-496D-B48C-B78631D74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3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2021年10月31日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14</a:t>
            </a:r>
            <a:r>
              <a:rPr lang="zh-CN" altLang="en-US" sz="6000" dirty="0"/>
              <a:t>章  代数系统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39E45-2A6A-4606-9D49-49502C0C73B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32766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公式表示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为实数集合，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如下定义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 ∗：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∗ 4 =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 ∗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 =         .</a:t>
            </a:r>
          </a:p>
        </p:txBody>
      </p:sp>
      <p:graphicFrame>
        <p:nvGraphicFramePr>
          <p:cNvPr id="292913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68282"/>
              </p:ext>
            </p:extLst>
          </p:nvPr>
        </p:nvGraphicFramePr>
        <p:xfrm>
          <a:off x="5062538" y="3151312"/>
          <a:ext cx="5834062" cy="2621256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ˎ̥" charset="0"/>
                          <a:cs typeface="宋体" pitchFamily="2" charset="-122"/>
                        </a:rPr>
                        <a:t>…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 ∘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i</a:t>
                      </a:r>
                      <a:endParaRPr kumimoji="1" lang="en-US" altLang="zh-CN" sz="2400" b="0" i="1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ˎ̥" charset="0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  <a:sym typeface="Symbol" pitchFamily="18" charset="2"/>
                        </a:rPr>
                        <a:t>…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…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…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968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ˎ̥" charset="0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373570" y="496728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1403" y="5505903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3BC03C5-4C13-434E-97C6-5DDE007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A295325-78EC-4423-8BF6-5282D2601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012" y="1646238"/>
            <a:ext cx="6092588" cy="15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有穷集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上的一元和二元运算）</a:t>
            </a:r>
          </a:p>
          <a:p>
            <a:pPr algn="ctr" eaLnBrk="1" hangingPunct="1">
              <a:lnSpc>
                <a:spcPct val="90000"/>
              </a:lnSpc>
              <a:spcBef>
                <a:spcPts val="3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二元运算的运算表                       一元运算的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运算表</a:t>
            </a:r>
            <a:endParaRPr lang="zh-CN" altLang="en-US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FAE42-1D61-4D4A-969F-51D3DD1A56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300400" y="1680781"/>
            <a:ext cx="9596199" cy="15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运算表的实例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∼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分别为对称差和绝对补运算（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为全集）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8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的运算表                            ∼的运算表</a:t>
            </a:r>
          </a:p>
        </p:txBody>
      </p:sp>
      <p:graphicFrame>
        <p:nvGraphicFramePr>
          <p:cNvPr id="293926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27355"/>
              </p:ext>
            </p:extLst>
          </p:nvPr>
        </p:nvGraphicFramePr>
        <p:xfrm>
          <a:off x="2468731" y="3452884"/>
          <a:ext cx="7254538" cy="2388358"/>
        </p:xfrm>
        <a:graphic>
          <a:graphicData uri="http://schemas.openxmlformats.org/drawingml/2006/table">
            <a:tbl>
              <a:tblPr/>
              <a:tblGrid>
                <a:gridCol w="92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47">
                  <a:extLst>
                    <a:ext uri="{9D8B030D-6E8A-4147-A177-3AD203B41FA5}">
                      <a16:colId xmlns:a16="http://schemas.microsoft.com/office/drawing/2014/main" val="4056961755"/>
                    </a:ext>
                  </a:extLst>
                </a:gridCol>
                <a:gridCol w="955344">
                  <a:extLst>
                    <a:ext uri="{9D8B030D-6E8A-4147-A177-3AD203B41FA5}">
                      <a16:colId xmlns:a16="http://schemas.microsoft.com/office/drawing/2014/main" val="550176987"/>
                    </a:ext>
                  </a:extLst>
                </a:gridCol>
                <a:gridCol w="903710">
                  <a:extLst>
                    <a:ext uri="{9D8B030D-6E8A-4147-A177-3AD203B41FA5}">
                      <a16:colId xmlns:a16="http://schemas.microsoft.com/office/drawing/2014/main" val="3981941559"/>
                    </a:ext>
                  </a:extLst>
                </a:gridCol>
                <a:gridCol w="231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8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Lucida Sans Unicode" pitchFamily="34" charset="0"/>
                        </a:rPr>
                        <a:t>∼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Lucida Sans Unicode" pitchFamily="34" charset="0"/>
                        </a:rPr>
                        <a:t>X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302948"/>
                  </a:ext>
                </a:extLst>
              </a:tr>
              <a:tr h="41383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098878"/>
                  </a:ext>
                </a:extLst>
              </a:tr>
              <a:tr h="4889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1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35871"/>
                  </a:ext>
                </a:extLst>
              </a:tr>
            </a:tbl>
          </a:graphicData>
        </a:graphic>
      </p:graphicFrame>
      <p:sp>
        <p:nvSpPr>
          <p:cNvPr id="41" name="标题 1">
            <a:extLst>
              <a:ext uri="{FF2B5EF4-FFF2-40B4-BE49-F238E27FC236}">
                <a16:creationId xmlns:a16="http://schemas.microsoft.com/office/drawing/2014/main" id="{42F76E6B-9414-4AEC-A82C-62CFC64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01B27099-EFD3-492E-B6F1-AB86FC11433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295399" y="1640324"/>
            <a:ext cx="9601199" cy="17050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运算表的实例（续）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3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的运算表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294941" name="Group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028777"/>
              </p:ext>
            </p:extLst>
          </p:nvPr>
        </p:nvGraphicFramePr>
        <p:xfrm>
          <a:off x="2502123" y="3368251"/>
          <a:ext cx="7187749" cy="242347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0    1    2    3    4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0    1    2    3    4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1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0    1    2    3    4</a:t>
                      </a:r>
                    </a:p>
                    <a:p>
                      <a:pPr marL="0" marR="0" lvl="0" indent="31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1    2    3    4    0</a:t>
                      </a:r>
                    </a:p>
                    <a:p>
                      <a:pPr marL="0" marR="0" lvl="0" indent="31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2    3    4    0    1</a:t>
                      </a:r>
                    </a:p>
                    <a:p>
                      <a:pPr marL="0" marR="0" lvl="0" indent="31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3    4    0    1    2</a:t>
                      </a:r>
                    </a:p>
                    <a:p>
                      <a:pPr marL="0" marR="0" lvl="0" indent="31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4    0    1    2    3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0    0    0    0    0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0    1    2    3    4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0    2    4    1    3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0    3    1    4    2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0    4    3    2    1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071664" y="3360088"/>
            <a:ext cx="2448272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2423593" y="3933057"/>
            <a:ext cx="487987" cy="203132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white">
          <a:xfrm>
            <a:off x="3129047" y="3930769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white">
          <a:xfrm>
            <a:off x="3582981" y="389240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white">
          <a:xfrm>
            <a:off x="4051807" y="389240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white">
          <a:xfrm>
            <a:off x="4597965" y="5148011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white">
          <a:xfrm>
            <a:off x="5051271" y="5107008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white">
          <a:xfrm>
            <a:off x="3117511" y="5543998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white">
          <a:xfrm>
            <a:off x="3613265" y="557661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white">
          <a:xfrm>
            <a:off x="4113288" y="560574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white">
          <a:xfrm>
            <a:off x="4620108" y="562106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white">
          <a:xfrm>
            <a:off x="5119475" y="559759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white">
          <a:xfrm>
            <a:off x="2582708" y="260423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white">
          <a:xfrm>
            <a:off x="3602229" y="389240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white">
          <a:xfrm>
            <a:off x="4029178" y="5122230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white">
          <a:xfrm>
            <a:off x="3091724" y="3899728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white">
          <a:xfrm>
            <a:off x="3531940" y="391087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white">
          <a:xfrm>
            <a:off x="4124170" y="387953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white">
          <a:xfrm>
            <a:off x="4621213" y="3917827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white">
          <a:xfrm>
            <a:off x="5015680" y="3938459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white">
          <a:xfrm>
            <a:off x="3101734" y="4250857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white">
          <a:xfrm>
            <a:off x="3527018" y="430458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white">
          <a:xfrm>
            <a:off x="4123705" y="434906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white">
          <a:xfrm>
            <a:off x="4620748" y="4319470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white">
          <a:xfrm>
            <a:off x="5053349" y="431799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white">
          <a:xfrm>
            <a:off x="3082620" y="4732057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white">
          <a:xfrm>
            <a:off x="3563342" y="474899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white">
          <a:xfrm>
            <a:off x="4125683" y="4725021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white">
          <a:xfrm>
            <a:off x="4624697" y="4732057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white">
          <a:xfrm>
            <a:off x="5071725" y="4715780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white">
          <a:xfrm>
            <a:off x="3069945" y="5159911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white">
          <a:xfrm>
            <a:off x="3454433" y="515853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white">
          <a:xfrm>
            <a:off x="6960096" y="3393428"/>
            <a:ext cx="2520280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white">
          <a:xfrm>
            <a:off x="6253409" y="3917956"/>
            <a:ext cx="487987" cy="203132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white">
          <a:xfrm>
            <a:off x="6955225" y="3945363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white">
          <a:xfrm>
            <a:off x="7380207" y="3945363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white">
          <a:xfrm>
            <a:off x="7976243" y="396441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white">
          <a:xfrm>
            <a:off x="8464230" y="396156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white">
          <a:xfrm>
            <a:off x="9035952" y="397331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white">
          <a:xfrm>
            <a:off x="6931550" y="435465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white">
          <a:xfrm>
            <a:off x="7422074" y="4366033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white">
          <a:xfrm>
            <a:off x="8049182" y="4356723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white">
          <a:xfrm>
            <a:off x="8603351" y="4366033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white">
          <a:xfrm>
            <a:off x="9047749" y="4382610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white">
          <a:xfrm>
            <a:off x="6909285" y="474740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white">
          <a:xfrm>
            <a:off x="7409069" y="477044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white">
          <a:xfrm>
            <a:off x="7984415" y="480387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white">
          <a:xfrm>
            <a:off x="8583214" y="476040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white">
          <a:xfrm>
            <a:off x="9082998" y="480164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white">
          <a:xfrm>
            <a:off x="6963978" y="523369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white">
          <a:xfrm>
            <a:off x="7459251" y="518555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white">
          <a:xfrm>
            <a:off x="7980194" y="528959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white">
          <a:xfrm>
            <a:off x="8527090" y="5202322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white">
          <a:xfrm>
            <a:off x="9082997" y="5185429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white">
          <a:xfrm>
            <a:off x="7000209" y="558906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white">
          <a:xfrm>
            <a:off x="7409069" y="563273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white">
          <a:xfrm>
            <a:off x="7946258" y="5643336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white">
          <a:xfrm>
            <a:off x="8517383" y="5606004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white">
          <a:xfrm>
            <a:off x="9082997" y="5624395"/>
            <a:ext cx="487987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标题 1">
            <a:extLst>
              <a:ext uri="{FF2B5EF4-FFF2-40B4-BE49-F238E27FC236}">
                <a16:creationId xmlns:a16="http://schemas.microsoft.com/office/drawing/2014/main" id="{0DA61524-327D-4D0B-BB2F-6DF91D7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C8B2C-0BB2-4767-80AC-93E1746524E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如果对于任意的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	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则称运算在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如果对于任意的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	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则称运算在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如果对于任意的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	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则称运算在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幂等律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BF6C865-D7D1-4FAF-B72C-FC234AA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B6F47D-731D-4981-AE49-D916BD101E1F}"/>
              </a:ext>
            </a:extLst>
          </p:cNvPr>
          <p:cNvSpPr/>
          <p:nvPr/>
        </p:nvSpPr>
        <p:spPr>
          <a:xfrm>
            <a:off x="7316590" y="2967335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运算表是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60BE-DA46-4A10-83A2-04E367DE8517}"/>
              </a:ext>
            </a:extLst>
          </p:cNvPr>
          <p:cNvSpPr/>
          <p:nvPr/>
        </p:nvSpPr>
        <p:spPr>
          <a:xfrm>
            <a:off x="7316590" y="5211762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对角线元素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与表头相同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9E8CC1-F84E-413F-876A-C582B3668BA0}"/>
              </a:ext>
            </a:extLst>
          </p:cNvPr>
          <p:cNvSpPr/>
          <p:nvPr/>
        </p:nvSpPr>
        <p:spPr>
          <a:xfrm>
            <a:off x="7316589" y="4340552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无特征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295400" y="1649515"/>
            <a:ext cx="9601200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下列集合上的二元运算的性质：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7050" name="Group 9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186590"/>
              </p:ext>
            </p:extLst>
          </p:nvPr>
        </p:nvGraphicFramePr>
        <p:xfrm>
          <a:off x="2495550" y="2151316"/>
          <a:ext cx="7200900" cy="397795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交换律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结合律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幂等律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普通加法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普通乘法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0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矩阵加法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矩阵乘法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并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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交 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相对补 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对称差 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函数复合 ∘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96846" y="255731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4" name="矩形 3"/>
          <p:cNvSpPr/>
          <p:nvPr/>
        </p:nvSpPr>
        <p:spPr>
          <a:xfrm>
            <a:off x="7617343" y="255688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5" name="矩形 4"/>
          <p:cNvSpPr/>
          <p:nvPr/>
        </p:nvSpPr>
        <p:spPr>
          <a:xfrm>
            <a:off x="8826006" y="256066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7" name="矩形 6"/>
          <p:cNvSpPr/>
          <p:nvPr/>
        </p:nvSpPr>
        <p:spPr>
          <a:xfrm>
            <a:off x="6396846" y="29514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8" name="矩形 7"/>
          <p:cNvSpPr/>
          <p:nvPr/>
        </p:nvSpPr>
        <p:spPr>
          <a:xfrm>
            <a:off x="7605509" y="294452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9" name="矩形 8"/>
          <p:cNvSpPr/>
          <p:nvPr/>
        </p:nvSpPr>
        <p:spPr>
          <a:xfrm>
            <a:off x="8826006" y="295137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10" name="矩形 9"/>
          <p:cNvSpPr/>
          <p:nvPr/>
        </p:nvSpPr>
        <p:spPr>
          <a:xfrm>
            <a:off x="6396846" y="334300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11" name="矩形 10"/>
          <p:cNvSpPr/>
          <p:nvPr/>
        </p:nvSpPr>
        <p:spPr>
          <a:xfrm>
            <a:off x="7617343" y="334300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12" name="矩形 11"/>
          <p:cNvSpPr/>
          <p:nvPr/>
        </p:nvSpPr>
        <p:spPr>
          <a:xfrm>
            <a:off x="8826006" y="334176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13" name="矩形 12"/>
          <p:cNvSpPr/>
          <p:nvPr/>
        </p:nvSpPr>
        <p:spPr>
          <a:xfrm>
            <a:off x="7617343" y="373631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14" name="矩形 13"/>
          <p:cNvSpPr/>
          <p:nvPr/>
        </p:nvSpPr>
        <p:spPr>
          <a:xfrm>
            <a:off x="6396846" y="41300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15" name="矩形 14"/>
          <p:cNvSpPr/>
          <p:nvPr/>
        </p:nvSpPr>
        <p:spPr>
          <a:xfrm>
            <a:off x="7617343" y="412965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16" name="矩形 15"/>
          <p:cNvSpPr/>
          <p:nvPr/>
        </p:nvSpPr>
        <p:spPr>
          <a:xfrm>
            <a:off x="8826006" y="413146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17" name="矩形 16"/>
          <p:cNvSpPr/>
          <p:nvPr/>
        </p:nvSpPr>
        <p:spPr>
          <a:xfrm>
            <a:off x="6396846" y="373660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18" name="矩形 17"/>
          <p:cNvSpPr/>
          <p:nvPr/>
        </p:nvSpPr>
        <p:spPr>
          <a:xfrm>
            <a:off x="8826006" y="373631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23" name="矩形 22"/>
          <p:cNvSpPr/>
          <p:nvPr/>
        </p:nvSpPr>
        <p:spPr>
          <a:xfrm>
            <a:off x="6396846" y="454906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24" name="矩形 23"/>
          <p:cNvSpPr/>
          <p:nvPr/>
        </p:nvSpPr>
        <p:spPr>
          <a:xfrm>
            <a:off x="7605502" y="454766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25" name="矩形 24"/>
          <p:cNvSpPr/>
          <p:nvPr/>
        </p:nvSpPr>
        <p:spPr>
          <a:xfrm>
            <a:off x="8826006" y="45494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26" name="矩形 25"/>
          <p:cNvSpPr/>
          <p:nvPr/>
        </p:nvSpPr>
        <p:spPr>
          <a:xfrm>
            <a:off x="6396846" y="493622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27" name="矩形 26"/>
          <p:cNvSpPr/>
          <p:nvPr/>
        </p:nvSpPr>
        <p:spPr>
          <a:xfrm>
            <a:off x="7605502" y="493622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28" name="矩形 27"/>
          <p:cNvSpPr/>
          <p:nvPr/>
        </p:nvSpPr>
        <p:spPr>
          <a:xfrm>
            <a:off x="8826648" y="493706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29" name="矩形 28"/>
          <p:cNvSpPr/>
          <p:nvPr/>
        </p:nvSpPr>
        <p:spPr>
          <a:xfrm>
            <a:off x="6396846" y="533993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30" name="矩形 29"/>
          <p:cNvSpPr/>
          <p:nvPr/>
        </p:nvSpPr>
        <p:spPr>
          <a:xfrm>
            <a:off x="7605502" y="533575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31" name="矩形 30"/>
          <p:cNvSpPr/>
          <p:nvPr/>
        </p:nvSpPr>
        <p:spPr>
          <a:xfrm>
            <a:off x="8827290" y="533531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846" y="573341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33" name="矩形 32"/>
          <p:cNvSpPr/>
          <p:nvPr/>
        </p:nvSpPr>
        <p:spPr>
          <a:xfrm>
            <a:off x="7605502" y="573412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</a:p>
        </p:txBody>
      </p:sp>
      <p:sp>
        <p:nvSpPr>
          <p:cNvPr id="34" name="矩形 33"/>
          <p:cNvSpPr/>
          <p:nvPr/>
        </p:nvSpPr>
        <p:spPr>
          <a:xfrm>
            <a:off x="8826006" y="572716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CEDFA3B0-AA02-4663-A74F-AA212293D0B8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C8B2C-0BB2-4767-80AC-93E1746524E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AB7609B1-5AF9-4362-8DAB-1246DF97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FDEFC-30C2-44D2-860E-A745B41A208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∗ 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上两个不同的二元运算，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如果对于任意的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∗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∗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运算对 ∗ 运算满足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分配律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∗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都可交换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，并且对于任意的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           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∗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∗ 运算满足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吸收律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矩形 6"/>
          <p:cNvSpPr/>
          <p:nvPr/>
        </p:nvSpPr>
        <p:spPr>
          <a:xfrm>
            <a:off x="7819906" y="2724037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右分配律</a:t>
            </a:r>
          </a:p>
        </p:txBody>
      </p:sp>
      <p:sp>
        <p:nvSpPr>
          <p:cNvPr id="8" name="矩形 7"/>
          <p:cNvSpPr/>
          <p:nvPr/>
        </p:nvSpPr>
        <p:spPr>
          <a:xfrm>
            <a:off x="7836331" y="330853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左分配律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F93669D-7C3F-472C-B3DB-0A79FE9B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59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360638"/>
              </p:ext>
            </p:extLst>
          </p:nvPr>
        </p:nvGraphicFramePr>
        <p:xfrm>
          <a:off x="2279651" y="2366346"/>
          <a:ext cx="7775575" cy="3569018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分配律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吸收律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与乘法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与乘法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与交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与对称差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03" name="Text Box 42"/>
          <p:cNvSpPr txBox="1">
            <a:spLocks noChangeArrowheads="1"/>
          </p:cNvSpPr>
          <p:nvPr/>
        </p:nvSpPr>
        <p:spPr bwMode="auto">
          <a:xfrm>
            <a:off x="1295400" y="1646238"/>
            <a:ext cx="9601200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下列集合上的二元运算的性质：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9609" y="2825641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+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可分配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9608" y="3221445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+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对 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不分配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92344" y="302569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5" name="矩形 4"/>
          <p:cNvSpPr/>
          <p:nvPr/>
        </p:nvSpPr>
        <p:spPr>
          <a:xfrm>
            <a:off x="6839606" y="4002202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+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对 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不分配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9607" y="3611339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+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可分配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92344" y="380214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9" name="矩形 8"/>
          <p:cNvSpPr/>
          <p:nvPr/>
        </p:nvSpPr>
        <p:spPr>
          <a:xfrm>
            <a:off x="6839606" y="4409274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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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可分配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9606" y="4796636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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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可分配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97497" y="459658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9606" y="5193951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 对  可分配</a:t>
            </a:r>
          </a:p>
        </p:txBody>
      </p:sp>
      <p:sp>
        <p:nvSpPr>
          <p:cNvPr id="13" name="矩形 12"/>
          <p:cNvSpPr/>
          <p:nvPr/>
        </p:nvSpPr>
        <p:spPr>
          <a:xfrm>
            <a:off x="6839606" y="5587338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 对  不分配</a:t>
            </a:r>
          </a:p>
        </p:txBody>
      </p:sp>
      <p:sp>
        <p:nvSpPr>
          <p:cNvPr id="14" name="矩形 13"/>
          <p:cNvSpPr/>
          <p:nvPr/>
        </p:nvSpPr>
        <p:spPr>
          <a:xfrm>
            <a:off x="9192344" y="539400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B58C884B-2FA1-4AF6-8131-538111A8692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C8B2C-0BB2-4767-80AC-93E1746524E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F418A44-71F6-4527-9D1E-813C942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1DB3B-D500-4252-B175-617E4287E34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295398" y="1628800"/>
            <a:ext cx="9800231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二元运算的特异元素（单位元）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上的二元运算，如果存在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对任意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中关于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左单位元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右单位元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 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运算既是左单位元又是右单位元，则称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上关于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单位元也叫做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幺元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在运算表中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表头相同；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一侧有多个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单位元，则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另一侧就没有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单位元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0FF6116-9B8E-4F36-BC13-50EA31F2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C8FFD-975A-4772-8D8B-0437145D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41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单位元的唯一性定理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中关于运算的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左和右单位元，则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运算的唯一的单位元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将这个单位元记作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eʹ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中的单位元，则有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唯一性得证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5B705A-4669-4524-8A8D-119D93C0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1997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298B5-9F11-4D4F-A3A2-24C337C2B54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二元运算的特异元素（零元）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设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上的二元运算，如果存在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对任意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中关于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左零元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右零元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 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运算既是左零元又是右零元，则称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在运算表中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表头相同；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一侧有多个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零元，则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另一侧就没有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零元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318A14F-BD2D-4AEF-B0CE-429EE42C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4AD3-9DDA-4645-8FEA-5F91040D44FA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9601200" cy="41910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400" b="1" dirty="0"/>
              <a:t>14.1 </a:t>
            </a:r>
            <a:r>
              <a:rPr lang="zh-CN" altLang="en-US" sz="2400" b="1" dirty="0"/>
              <a:t>二元运算及其性质</a:t>
            </a:r>
            <a:endParaRPr lang="en-US" altLang="zh-CN" sz="2400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b="1" dirty="0"/>
              <a:t>14.2 </a:t>
            </a:r>
            <a:r>
              <a:rPr lang="zh-CN" altLang="en-US" sz="2400" b="1" dirty="0"/>
              <a:t>代数系统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b="1" dirty="0"/>
              <a:t>14.3 </a:t>
            </a:r>
            <a:r>
              <a:rPr lang="zh-CN" altLang="en-US" sz="2400" b="1" dirty="0"/>
              <a:t>几个典型的代数系统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endParaRPr lang="zh-CN" altLang="en-US" sz="2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3EE3A6-AEF1-4A8B-9979-3D85E3FDCB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1"/>
                </a:solidFill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</a:rPr>
              <a:t>14</a:t>
            </a:r>
            <a:r>
              <a:rPr lang="zh-CN" altLang="en-US" sz="4800" dirty="0">
                <a:solidFill>
                  <a:schemeClr val="tx1"/>
                </a:solidFill>
              </a:rPr>
              <a:t>章  代数系统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C8FFD-975A-4772-8D8B-0437145D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41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零元的唯一性定理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中关于运算的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左和右零元，则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运算的唯一的零元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所以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将这个零元记作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θʹ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中的零元，则有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唯一性得证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5B705A-4669-4524-8A8D-119D93C0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F27EEE-D1EC-4415-A2F1-AE87F9B00C7E}"/>
              </a:ext>
            </a:extLst>
          </p:cNvPr>
          <p:cNvSpPr/>
          <p:nvPr/>
        </p:nvSpPr>
        <p:spPr>
          <a:xfrm>
            <a:off x="7188958" y="3789212"/>
            <a:ext cx="4076132" cy="22428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，单位元与零元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是不同的；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时，这个元素既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是单位元也是零元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45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54E34-E3CF-4206-9D44-685BEA41178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95398" y="1646238"/>
            <a:ext cx="975928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二元运算的特异元素（逆元）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14.7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中关于运算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左逆元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右逆元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运算，若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的左逆元又是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的右逆元，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的逆元存在，就称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在运算表中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前表头元素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上表头元素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左、右逆元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4FF5309-B11C-4A95-B2F8-9CAC3D7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A20C2-7F5B-49D2-884B-F373E979FF8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704696" cy="468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逆元的唯一性定理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14.2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可结合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的二元运算，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为该运算的单位元，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，如果存在左逆元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和右逆元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的唯一的逆元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altLang="zh-CN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的逆元，则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ʹ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可结合的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二元运算，可逆元素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只有唯一的逆元，记为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AFE127D-B762-4C21-9F62-1918D6A6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F3C25-8D06-4DEA-840D-ADDE795884A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5" y="1636010"/>
            <a:ext cx="4535859" cy="439142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graphicFrame>
        <p:nvGraphicFramePr>
          <p:cNvPr id="303194" name="Group 9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00721"/>
              </p:ext>
            </p:extLst>
          </p:nvPr>
        </p:nvGraphicFramePr>
        <p:xfrm>
          <a:off x="2136776" y="2145145"/>
          <a:ext cx="7920037" cy="334457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集合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运算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单位元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零元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逆元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rowSpan="2"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 rowSpan="2"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0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 rowSpan="3"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 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对称差 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0" fontAlgn="base" latinLnBrk="0" hangingPunct="0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14" name="Text Box 91"/>
          <p:cNvSpPr txBox="1">
            <a:spLocks noChangeArrowheads="1"/>
          </p:cNvSpPr>
          <p:nvPr/>
        </p:nvSpPr>
        <p:spPr bwMode="auto">
          <a:xfrm>
            <a:off x="2038686" y="5665564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其中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分别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矩阵和单位矩阵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525211" y="256651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6559550" y="256651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1739" y="2556921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的逆元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9085" y="29955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6620935" y="300432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矩形 7"/>
          <p:cNvSpPr/>
          <p:nvPr/>
        </p:nvSpPr>
        <p:spPr>
          <a:xfrm>
            <a:off x="7411739" y="2995993"/>
            <a:ext cx="247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 0)</a:t>
            </a:r>
            <a:endParaRPr kumimoji="1" lang="en-US" altLang="zh-CN" sz="20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0457" y="3402446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6815" y="340700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</a:p>
        </p:txBody>
      </p:sp>
      <p:sp>
        <p:nvSpPr>
          <p:cNvPr id="11" name="矩形 10"/>
          <p:cNvSpPr/>
          <p:nvPr/>
        </p:nvSpPr>
        <p:spPr>
          <a:xfrm>
            <a:off x="7411127" y="341158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逆元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19085" y="3860735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" name="矩形 12"/>
          <p:cNvSpPr/>
          <p:nvPr/>
        </p:nvSpPr>
        <p:spPr>
          <a:xfrm>
            <a:off x="6556815" y="3847087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11127" y="3846930"/>
            <a:ext cx="2666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可逆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91834" y="4302599"/>
            <a:ext cx="39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6815" y="4266321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1127" y="4266573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的逆元为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4658" y="4675855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4251" y="4675855"/>
            <a:ext cx="39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11127" y="4680609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的逆元为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9085" y="5082278"/>
            <a:ext cx="39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22" name="矩形 21"/>
          <p:cNvSpPr/>
          <p:nvPr/>
        </p:nvSpPr>
        <p:spPr>
          <a:xfrm>
            <a:off x="6507122" y="508227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无</a:t>
            </a:r>
          </a:p>
        </p:txBody>
      </p:sp>
      <p:sp>
        <p:nvSpPr>
          <p:cNvPr id="23" name="矩形 22"/>
          <p:cNvSpPr/>
          <p:nvPr/>
        </p:nvSpPr>
        <p:spPr>
          <a:xfrm>
            <a:off x="7411127" y="5092638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的逆元为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8C2D1013-7540-4DA6-9707-0F679EC501B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AFC8E-DB15-4C2A-9A8D-97553E462C0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95400" y="1646238"/>
            <a:ext cx="9601199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zh-CN" altLang="fr-FR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fr-F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    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集合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 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上二元运算，如果对于任意元素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都有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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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fr-FR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成立，则称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运算满足</a:t>
            </a:r>
            <a:r>
              <a:rPr kumimoji="1" lang="zh-CN" alt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消去律 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tabLst>
                <a:tab pos="612000" algn="l"/>
              </a:tabLst>
            </a:pPr>
            <a:r>
              <a:rPr kumimoji="1" lang="zh-CN" altLang="fr-FR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普通加法和乘法满足消去律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612000" algn="l"/>
              </a:tabLst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2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矩阵加法满足消去律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612000" algn="l"/>
              </a:tabLst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矩阵乘法满足消去律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r>
              <a:rPr kumimoji="1"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612000" algn="l"/>
              </a:tabLst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kumimoji="1" lang="zh-CN" altLang="fr-FR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集合的并和交运算满足消去律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9E0AE4E-4B87-452B-8567-1A4EA700E03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2171C-0C15-4E46-B0F7-674A0C7F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7821" y="4405599"/>
            <a:ext cx="396240" cy="320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A7C173-C1C0-43DB-84DB-0FCDD61807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DFD"/>
              </a:clrFrom>
              <a:clrTo>
                <a:srgbClr val="FF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2033" y="5332654"/>
            <a:ext cx="294640" cy="320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FDA0BD-9A3B-4007-99A7-273472D828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1233" y="4862642"/>
            <a:ext cx="396240" cy="320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03D959-3B52-4F7B-81E4-E99EBB7BDD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DFD"/>
              </a:clrFrom>
              <a:clrTo>
                <a:srgbClr val="FF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6741" y="5803540"/>
            <a:ext cx="2946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7993063" cy="139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1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运算为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运算是否满足交换律和结合律，并说明理由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295399" y="3013501"/>
            <a:ext cx="9601199" cy="91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1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∘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90000"/>
              </a:lnSpc>
              <a:spcBef>
                <a:spcPts val="11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x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295398" y="3899090"/>
            <a:ext cx="9601199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1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 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可结合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，任取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90000"/>
              </a:lnSpc>
              <a:spcBef>
                <a:spcPts val="11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1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+ 4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 </a:t>
            </a:r>
          </a:p>
          <a:p>
            <a:pPr algn="ctr">
              <a:lnSpc>
                <a:spcPct val="90000"/>
              </a:lnSpc>
              <a:spcBef>
                <a:spcPts val="11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ctr">
              <a:lnSpc>
                <a:spcPct val="90000"/>
              </a:lnSpc>
              <a:spcBef>
                <a:spcPts val="11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yz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+ 4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9F16329-E522-42DC-9B90-D94A8C2A4BF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88D4C-CC14-46F7-B296-3C976B1AF0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399" y="1632529"/>
            <a:ext cx="960119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（续）设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运算为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运算的单位元、零元和所有可逆元素的逆元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右单位元为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，则对于任意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成立，即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xe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运算可交换，同理可证：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左单位元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是单位元（幺元）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A136F54-3D9D-473C-B5A0-6F272D47DB5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88D4C-CC14-46F7-B296-3C976B1AF0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399" y="1632529"/>
            <a:ext cx="960119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（续）设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运算为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运算的单位元、零元和所有可逆元素的逆元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右零元为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，则对于任意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成立，即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运算可交换，同理可证：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左零元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是零元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A136F54-3D9D-473C-B5A0-6F272D47DB5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33225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88D4C-CC14-46F7-B296-3C976B1AF0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399" y="1632529"/>
            <a:ext cx="9601199" cy="403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（续）设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运算为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运算的单位元、零元和所有可逆元素的逆元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右逆元为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成立，即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2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   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1/2)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右逆元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，由于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运算可交换，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同理可证：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左逆元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，由于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运算可结合，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A136F54-3D9D-473C-B5A0-6F272D47DB5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38E55F-47D8-45BC-8A24-F9D2718501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7505" y="3761958"/>
            <a:ext cx="1316762" cy="79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203C27-F08C-4E37-9EB2-A8AD2C3F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1663" y="5003903"/>
            <a:ext cx="1316762" cy="79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FF437E-E5FD-423D-9BB1-71556454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1456" y="5003903"/>
            <a:ext cx="1316762" cy="7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95400" y="1670306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下面是三个运算表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说明哪些运算是可交换的、可结合的、幂等的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graphicFrame>
        <p:nvGraphicFramePr>
          <p:cNvPr id="308282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90186"/>
              </p:ext>
            </p:extLst>
          </p:nvPr>
        </p:nvGraphicFramePr>
        <p:xfrm>
          <a:off x="2675730" y="2754245"/>
          <a:ext cx="6840537" cy="164592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3B7A343D-5A04-49F7-A04E-C706F9ACD0EF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C8B2C-0BB2-4767-80AC-93E1746524E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127C400-EF30-4D00-A84D-2E9D3DD0540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9FE0C35D-FED3-41EF-BBF6-F575CE48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398" y="4563330"/>
            <a:ext cx="960119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01E884-C71B-4FE1-88C0-FCBB00195D5F}"/>
              </a:ext>
            </a:extLst>
          </p:cNvPr>
          <p:cNvSpPr/>
          <p:nvPr/>
        </p:nvSpPr>
        <p:spPr>
          <a:xfrm>
            <a:off x="2780099" y="45366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交换律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068A91-0B19-471D-B7DE-CAC02AB26387}"/>
              </a:ext>
            </a:extLst>
          </p:cNvPr>
          <p:cNvSpPr/>
          <p:nvPr/>
        </p:nvSpPr>
        <p:spPr>
          <a:xfrm>
            <a:off x="2780099" y="509444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450FA0-0828-4777-AA05-DF5AC29E47D0}"/>
              </a:ext>
            </a:extLst>
          </p:cNvPr>
          <p:cNvSpPr/>
          <p:nvPr/>
        </p:nvSpPr>
        <p:spPr>
          <a:xfrm>
            <a:off x="2780099" y="565346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交换律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FE7662-687C-48D5-A176-28C736443FBC}"/>
              </a:ext>
            </a:extLst>
          </p:cNvPr>
          <p:cNvSpPr/>
          <p:nvPr/>
        </p:nvSpPr>
        <p:spPr>
          <a:xfrm>
            <a:off x="3721796" y="453755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、结合律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88DA7E-0F9B-4190-A081-52A943FB7A01}"/>
              </a:ext>
            </a:extLst>
          </p:cNvPr>
          <p:cNvSpPr/>
          <p:nvPr/>
        </p:nvSpPr>
        <p:spPr>
          <a:xfrm>
            <a:off x="3721796" y="509444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、幂等律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B21B4D-C537-41F5-8E90-0514D79BEAE7}"/>
              </a:ext>
            </a:extLst>
          </p:cNvPr>
          <p:cNvSpPr/>
          <p:nvPr/>
        </p:nvSpPr>
        <p:spPr>
          <a:xfrm>
            <a:off x="3721796" y="5651342"/>
            <a:ext cx="15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、结合律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9B93B-638F-421A-BDFB-8D3CD874CAD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.1 二元运算及其性质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199"/>
            <a:ext cx="9601200" cy="4001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14.1.1 </a:t>
            </a:r>
            <a:r>
              <a:rPr lang="zh-CN" altLang="en-US" sz="2400" b="1" dirty="0"/>
              <a:t>二元运算与一元运算的定义</a:t>
            </a:r>
          </a:p>
          <a:p>
            <a:pPr marL="274320" lvl="1" indent="0">
              <a:buNone/>
            </a:pPr>
            <a:r>
              <a:rPr lang="en-US" altLang="zh-CN" sz="2400" dirty="0"/>
              <a:t>	 </a:t>
            </a:r>
            <a:r>
              <a:rPr lang="zh-CN" altLang="en-US" sz="2400" dirty="0"/>
              <a:t>二元运算定义及其实例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	 </a:t>
            </a:r>
            <a:r>
              <a:rPr lang="zh-CN" altLang="en-US" sz="2400" dirty="0"/>
              <a:t>一元运算定义及其实例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	 </a:t>
            </a:r>
            <a:r>
              <a:rPr lang="zh-CN" altLang="en-US" sz="2400" dirty="0"/>
              <a:t>运算的表示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b="1" dirty="0"/>
              <a:t>14.1.2 </a:t>
            </a:r>
            <a:r>
              <a:rPr lang="zh-CN" altLang="en-US" sz="2400" b="1" dirty="0"/>
              <a:t>二元运算的性质</a:t>
            </a:r>
          </a:p>
          <a:p>
            <a:pPr marL="274320" lvl="1" indent="0">
              <a:buNone/>
            </a:pPr>
            <a:r>
              <a:rPr lang="en-US" altLang="zh-CN" sz="2400" dirty="0"/>
              <a:t>	 </a:t>
            </a:r>
            <a:r>
              <a:rPr lang="zh-CN" altLang="en-US" sz="2400" dirty="0"/>
              <a:t>交换律、结合律、幂等律、分配律、吸收律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2400" dirty="0"/>
              <a:t>	 </a:t>
            </a:r>
            <a:r>
              <a:rPr lang="zh-CN" altLang="en-US" sz="2400" dirty="0"/>
              <a:t>特异元素：单位元、零元、可逆元</a:t>
            </a:r>
          </a:p>
          <a:p>
            <a:pPr marL="274320" lvl="1" indent="0">
              <a:buNone/>
            </a:pPr>
            <a:r>
              <a:rPr lang="en-US" altLang="zh-CN" sz="2400" dirty="0"/>
              <a:t>	 </a:t>
            </a:r>
            <a:r>
              <a:rPr lang="zh-CN" altLang="en-US" sz="2400" dirty="0"/>
              <a:t>消去律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95400" y="1670306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下面是三个运算表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求出每个运算的单位元、零元、所有可逆元素的逆元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308282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743257"/>
              </p:ext>
            </p:extLst>
          </p:nvPr>
        </p:nvGraphicFramePr>
        <p:xfrm>
          <a:off x="2675730" y="2754245"/>
          <a:ext cx="6840537" cy="164592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  <a:sym typeface="Symbol" pitchFamily="18" charset="2"/>
                        </a:rPr>
                        <a:t>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3B7A343D-5A04-49F7-A04E-C706F9ACD0EF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C8B2C-0BB2-4767-80AC-93E1746524E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127C400-EF30-4D00-A84D-2E9D3DD0540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9FE0C35D-FED3-41EF-BBF6-F575CE48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398" y="4563330"/>
            <a:ext cx="960119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01E884-C71B-4FE1-88C0-FCBB00195D5F}"/>
              </a:ext>
            </a:extLst>
          </p:cNvPr>
          <p:cNvSpPr/>
          <p:nvPr/>
        </p:nvSpPr>
        <p:spPr>
          <a:xfrm>
            <a:off x="2780099" y="4536640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单位元：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068A91-0B19-471D-B7DE-CAC02AB26387}"/>
              </a:ext>
            </a:extLst>
          </p:cNvPr>
          <p:cNvSpPr/>
          <p:nvPr/>
        </p:nvSpPr>
        <p:spPr>
          <a:xfrm>
            <a:off x="2780099" y="509444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单位元：无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450FA0-0828-4777-AA05-DF5AC29E47D0}"/>
              </a:ext>
            </a:extLst>
          </p:cNvPr>
          <p:cNvSpPr/>
          <p:nvPr/>
        </p:nvSpPr>
        <p:spPr>
          <a:xfrm>
            <a:off x="2780099" y="5653464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单位元：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FE7662-687C-48D5-A176-28C736443FBC}"/>
              </a:ext>
            </a:extLst>
          </p:cNvPr>
          <p:cNvSpPr/>
          <p:nvPr/>
        </p:nvSpPr>
        <p:spPr>
          <a:xfrm>
            <a:off x="4363245" y="453755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零元：无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88DA7E-0F9B-4190-A081-52A943FB7A01}"/>
              </a:ext>
            </a:extLst>
          </p:cNvPr>
          <p:cNvSpPr/>
          <p:nvPr/>
        </p:nvSpPr>
        <p:spPr>
          <a:xfrm>
            <a:off x="4372448" y="509444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零元：无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B21B4D-C537-41F5-8E90-0514D79BEAE7}"/>
              </a:ext>
            </a:extLst>
          </p:cNvPr>
          <p:cNvSpPr/>
          <p:nvPr/>
        </p:nvSpPr>
        <p:spPr>
          <a:xfrm>
            <a:off x="4372448" y="565134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零元：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7E39FF-0DE5-4872-8093-F6CB2BA8988E}"/>
              </a:ext>
            </a:extLst>
          </p:cNvPr>
          <p:cNvSpPr/>
          <p:nvPr/>
        </p:nvSpPr>
        <p:spPr>
          <a:xfrm>
            <a:off x="6027641" y="4536640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7579DF-EB4A-41E6-ADAC-E04F731ADF2B}"/>
              </a:ext>
            </a:extLst>
          </p:cNvPr>
          <p:cNvSpPr/>
          <p:nvPr/>
        </p:nvSpPr>
        <p:spPr>
          <a:xfrm>
            <a:off x="6027641" y="509444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、没有逆元；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87E5BD-6DED-4A91-ABC5-E7070B2EA1C1}"/>
              </a:ext>
            </a:extLst>
          </p:cNvPr>
          <p:cNvSpPr/>
          <p:nvPr/>
        </p:nvSpPr>
        <p:spPr>
          <a:xfrm>
            <a:off x="6027641" y="5645615"/>
            <a:ext cx="3518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其它元素无逆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32" grpId="0"/>
      <p:bldP spid="33" grpId="0"/>
      <p:bldP spid="34" grpId="0"/>
      <p:bldP spid="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运算如表所示。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说明运算是否可结合，为什么？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运算的单位元与零元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不满足结合律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b)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c=c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b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(b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c)=d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，零元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d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80649"/>
              </p:ext>
            </p:extLst>
          </p:nvPr>
        </p:nvGraphicFramePr>
        <p:xfrm>
          <a:off x="6702780" y="2788623"/>
          <a:ext cx="419382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∘</a:t>
                      </a:r>
                      <a:endParaRPr kumimoji="1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9FC1A21D-A8F6-4659-AF63-6B88F43992E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40735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幂等的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可交换的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，给出关于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运算的一个运算表，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说明它是否可结合，为什么？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运算表如下：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可以为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运算不可结合：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a*b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*b=b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a*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b*b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=c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44889"/>
              </p:ext>
            </p:extLst>
          </p:nvPr>
        </p:nvGraphicFramePr>
        <p:xfrm>
          <a:off x="5360568" y="3429000"/>
          <a:ext cx="4320480" cy="1839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*</a:t>
                      </a:r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0FABFD5F-00F8-4E5F-BD93-276068651D7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14.1.2 </a:t>
            </a:r>
            <a:r>
              <a:rPr lang="zh-CN" altLang="en-US" dirty="0">
                <a:solidFill>
                  <a:schemeClr val="tx1"/>
                </a:solidFill>
              </a:rPr>
              <a:t>二元运算的性质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22962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23851"/>
            <a:ext cx="4176464" cy="1857375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n-US" altLang="zh-CN" sz="2800" b="1" dirty="0"/>
              <a:t>14.1 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800" b="1" dirty="0"/>
              <a:t>14.3 </a:t>
            </a:r>
          </a:p>
          <a:p>
            <a:pPr marL="0" indent="0" algn="just">
              <a:spcBef>
                <a:spcPct val="30000"/>
              </a:spcBef>
              <a:buNone/>
            </a:pPr>
            <a:endParaRPr lang="en-US" altLang="zh-CN" sz="2800" b="1" dirty="0"/>
          </a:p>
          <a:p>
            <a:pPr algn="just" eaLnBrk="1" hangingPunct="1">
              <a:spcBef>
                <a:spcPct val="30000"/>
              </a:spcBef>
            </a:pPr>
            <a:endParaRPr lang="en-US" altLang="zh-CN" sz="2800" b="1" dirty="0"/>
          </a:p>
          <a:p>
            <a:pPr lvl="0" algn="just" eaLnBrk="1" hangingPunct="1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9798F84-ED4A-4CBF-9EAE-0A271002A946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C8B2C-0BB2-4767-80AC-93E1746524E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77F2DD2-1CA4-4155-91D1-73BAAC360D1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 业</a:t>
            </a:r>
          </a:p>
        </p:txBody>
      </p:sp>
    </p:spTree>
    <p:extLst>
      <p:ext uri="{BB962C8B-B14F-4D97-AF65-F5344CB8AC3E}">
        <p14:creationId xmlns:p14="http://schemas.microsoft.com/office/powerpoint/2010/main" val="28207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88802"/>
          </a:xfrm>
        </p:spPr>
        <p:txBody>
          <a:bodyPr>
            <a:noAutofit/>
          </a:bodyPr>
          <a:lstStyle/>
          <a:p>
            <a:pPr lvl="0"/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互质的自然数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，则加法和乘法哪个是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上的二元运算，为什么？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在实数集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二元运算是否满足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律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幂等律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求出上述二元运算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左单位元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右单位元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左零元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右零元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若单位元存在则求出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E292FEA-89E3-46A4-8E37-E545BC3272B2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C8B2C-0BB2-4767-80AC-93E1746524E2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70E4E8D-7D67-42D0-BE67-E9F87C096B5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</a:p>
        </p:txBody>
      </p:sp>
    </p:spTree>
    <p:extLst>
      <p:ext uri="{BB962C8B-B14F-4D97-AF65-F5344CB8AC3E}">
        <p14:creationId xmlns:p14="http://schemas.microsoft.com/office/powerpoint/2010/main" val="8432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171B0-8FF8-45A1-B75B-34E9146E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E3489-1981-4313-894A-883C8D1E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41862"/>
            <a:ext cx="9601200" cy="4326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数的发展历史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除法和倒数中均不含 </a:t>
            </a:r>
            <a:r>
              <a:rPr lang="en-US" altLang="zh-CN" sz="2400" dirty="0"/>
              <a:t>0 .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2064718-DA59-410E-B416-246B05A886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399301"/>
                  </p:ext>
                </p:extLst>
              </p:nvPr>
            </p:nvGraphicFramePr>
            <p:xfrm>
              <a:off x="2032000" y="2413741"/>
              <a:ext cx="8128000" cy="31991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34918842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0832001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815240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041007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770135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7070328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723534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95918392"/>
                        </a:ext>
                      </a:extLst>
                    </a:gridCol>
                  </a:tblGrid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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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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/ </a:t>
                          </a: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400" b="0" i="1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0331505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7801554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3692158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7179651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7407946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6557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2064718-DA59-410E-B416-246B05A886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399301"/>
                  </p:ext>
                </p:extLst>
              </p:nvPr>
            </p:nvGraphicFramePr>
            <p:xfrm>
              <a:off x="2032000" y="2413741"/>
              <a:ext cx="8128000" cy="31991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34918842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0832001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815240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041007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770135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7070328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723534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95918392"/>
                        </a:ext>
                      </a:extLst>
                    </a:gridCol>
                  </a:tblGrid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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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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/ </a:t>
                          </a: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8802" t="-9091" r="-59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331505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7801554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3692158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7179651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7407946"/>
                      </a:ext>
                    </a:extLst>
                  </a:tr>
                  <a:tr h="5331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65574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E24E0E2-57A0-4CD3-8CBC-9A426012D9F6}"/>
              </a:ext>
            </a:extLst>
          </p:cNvPr>
          <p:cNvSpPr/>
          <p:nvPr/>
        </p:nvSpPr>
        <p:spPr>
          <a:xfrm>
            <a:off x="2326077" y="301447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80F381-6057-4F22-85D0-1DAFFFDC6407}"/>
              </a:ext>
            </a:extLst>
          </p:cNvPr>
          <p:cNvSpPr/>
          <p:nvPr/>
        </p:nvSpPr>
        <p:spPr>
          <a:xfrm>
            <a:off x="2334915" y="35386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4DCE13-C2FE-483D-8A0C-BD9917A29AB5}"/>
              </a:ext>
            </a:extLst>
          </p:cNvPr>
          <p:cNvSpPr/>
          <p:nvPr/>
        </p:nvSpPr>
        <p:spPr>
          <a:xfrm>
            <a:off x="2301252" y="4076867"/>
            <a:ext cx="423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5F17BB-FB78-4596-8042-0997E79B4D50}"/>
              </a:ext>
            </a:extLst>
          </p:cNvPr>
          <p:cNvSpPr/>
          <p:nvPr/>
        </p:nvSpPr>
        <p:spPr>
          <a:xfrm>
            <a:off x="2336086" y="4615124"/>
            <a:ext cx="407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EABEE1-8347-42D4-BE5C-DA772505F953}"/>
              </a:ext>
            </a:extLst>
          </p:cNvPr>
          <p:cNvSpPr/>
          <p:nvPr/>
        </p:nvSpPr>
        <p:spPr>
          <a:xfrm>
            <a:off x="2336086" y="5148262"/>
            <a:ext cx="407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6CFC342-8571-47EB-8818-6B0ACB1C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88" y="3600221"/>
            <a:ext cx="396240" cy="3200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CF0BD0-BADF-4F01-899C-C348B88305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88" y="3059931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B08EF3-1528-4D28-9281-5E00FBC33E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4483" y="3059931"/>
            <a:ext cx="396240" cy="320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71C261-E1AD-4740-9EBF-CE3699E9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9894" y="3059931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F63820-F6FF-45D0-9607-C5D35985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485" y="3058102"/>
            <a:ext cx="2946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FF6C692-8015-461B-846D-242BFCE9EE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FF9"/>
              </a:clrFrom>
              <a:clrTo>
                <a:srgbClr val="FEF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6081" y="3058102"/>
            <a:ext cx="2946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CC6F161-2475-4094-A4A0-609C2047A3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CFE"/>
              </a:clrFrom>
              <a:clrTo>
                <a:srgbClr val="FFFC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4409" y="3058102"/>
            <a:ext cx="2946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647F27A-89AD-46B3-9B4D-477CAF5A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EF8"/>
              </a:clrFrom>
              <a:clrTo>
                <a:srgbClr val="FDFE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3257" y="3059585"/>
            <a:ext cx="2946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C6965CD-B672-4BB3-9005-CD6F765081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3370" y="3609422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F1363D5-1961-4A4C-8600-CFA611A56E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852" y="3600221"/>
            <a:ext cx="3962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90FE2F7-1C01-46FB-B31C-4BD7C2F554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BFFFC"/>
              </a:clrFrom>
              <a:clrTo>
                <a:srgbClr val="FB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6081" y="3600221"/>
            <a:ext cx="294640" cy="320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C3D56DC-9863-451C-AC80-A1498D10DF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FFF"/>
              </a:clrFrom>
              <a:clrTo>
                <a:srgbClr val="F7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4409" y="3600221"/>
            <a:ext cx="294640" cy="3200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2639309-8E93-4CDE-B015-436E3601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9894" y="3609422"/>
            <a:ext cx="396240" cy="3200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7FDD155-DD5D-467C-9C98-D1525136D2E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BFFFC"/>
              </a:clrFrom>
              <a:clrTo>
                <a:srgbClr val="FB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3257" y="3609422"/>
            <a:ext cx="294640" cy="32004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E0F700-B15F-4E57-836D-96581A8074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88" y="4133486"/>
            <a:ext cx="396240" cy="32004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9EF83DF-3B75-451D-90D8-C38F5C0C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3370" y="4142687"/>
            <a:ext cx="396240" cy="32004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4FDE60-A4B1-4706-AFFF-F4A166659F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852" y="4133486"/>
            <a:ext cx="396240" cy="32004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F7C377B-2EE9-48BF-8665-E845894F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5281" y="4146169"/>
            <a:ext cx="396240" cy="3200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26940C9-2761-4FEB-B087-E91E935001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3609" y="4133486"/>
            <a:ext cx="396240" cy="32004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D83D5BE-E46D-4B21-8E8B-C661933822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9894" y="4133486"/>
            <a:ext cx="396240" cy="32004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571389F-12B2-423D-814F-21E642E78D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DFD"/>
              </a:clrFrom>
              <a:clrTo>
                <a:srgbClr val="F7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2162" y="4142687"/>
            <a:ext cx="294640" cy="32004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EE7FB9E-FB0A-4A68-9318-5BA419A1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88" y="4664545"/>
            <a:ext cx="396240" cy="32004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8BE20E3-AA86-4B0E-A45A-63107462E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3370" y="4673746"/>
            <a:ext cx="396240" cy="32004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C786DE5-63A6-4E23-AD39-19CDEB0E3D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852" y="4664545"/>
            <a:ext cx="396240" cy="32004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C2222B9-BBBA-44D1-B17F-4DA82787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5281" y="4677228"/>
            <a:ext cx="396240" cy="32004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B3DECAC-51B1-426C-9DBD-CDFB28A107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3609" y="4664545"/>
            <a:ext cx="396240" cy="32004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B590ECA-AFB8-4BFA-80C1-06CDB95CEA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9894" y="4664545"/>
            <a:ext cx="396240" cy="32004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A3A7BCC-42D6-4F00-875A-86CF3458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FFF"/>
              </a:clrFrom>
              <a:clrTo>
                <a:srgbClr val="F7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2162" y="4673746"/>
            <a:ext cx="294640" cy="32004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9E203AD-384B-47BE-984C-7FAEE453AE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88" y="5209874"/>
            <a:ext cx="396240" cy="32004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3C525CE-4265-4276-9559-394F3CDDAA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3370" y="5219075"/>
            <a:ext cx="396240" cy="32004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7FC6EC0-8082-4230-9A45-D340018941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FFD"/>
              </a:clrFrom>
              <a:clrTo>
                <a:srgbClr val="FC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852" y="5209874"/>
            <a:ext cx="396240" cy="32004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42B396A-B35D-458B-A999-BFF9BC12A0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5281" y="5222557"/>
            <a:ext cx="396240" cy="32004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870D550-D045-4C66-BBA7-6A65D4425D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3609" y="5209874"/>
            <a:ext cx="396240" cy="32004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A13A00DB-2E31-45EC-9206-888CB45BE5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9894" y="5209874"/>
            <a:ext cx="396240" cy="32004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F564561-4A1E-4AA5-A289-F1252251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6179" y="5225737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171B0-8FF8-45A1-B75B-34E9146E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E3489-1981-4313-894A-883C8D1E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38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运算的定义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为集合，函数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0" indent="0"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为集合，函数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上的一元运算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前表中打       的都是二元或一元运算，打       的都不是运算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63F9C-23B0-4BDF-8C4C-64EB0961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354" y="4472895"/>
            <a:ext cx="396240" cy="320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97EB78-D615-4C1D-B137-2183A31D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FFE"/>
              </a:clrFrom>
              <a:clrTo>
                <a:srgbClr val="FB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4180" y="4472895"/>
            <a:ext cx="2946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6F2A8-9D19-4898-8826-00334ADE064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二元运算的实例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表示所有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实矩阵的集合，即</a:t>
            </a:r>
          </a:p>
          <a:p>
            <a:pPr marL="0"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eaLnBrk="1" hangingPunct="1">
              <a:lnSpc>
                <a:spcPct val="90000"/>
              </a:lnSpc>
              <a:spcBef>
                <a:spcPts val="4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矩阵加法和乘法都是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 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0"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矩阵减法是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矩阵除法是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 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87891"/>
              </p:ext>
            </p:extLst>
          </p:nvPr>
        </p:nvGraphicFramePr>
        <p:xfrm>
          <a:off x="2450845" y="2664388"/>
          <a:ext cx="7290306" cy="196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4" imgW="3390840" imgH="914400" progId="Equation.3">
                  <p:embed/>
                </p:oleObj>
              </mc:Choice>
              <mc:Fallback>
                <p:oleObj name="公式" r:id="rId4" imgW="3390840" imgH="9144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845" y="2664388"/>
                        <a:ext cx="7290306" cy="1965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1">
            <a:extLst>
              <a:ext uri="{FF2B5EF4-FFF2-40B4-BE49-F238E27FC236}">
                <a16:creationId xmlns:a16="http://schemas.microsoft.com/office/drawing/2014/main" id="{F2A1498E-3149-478A-A01D-A6BEDCEF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B55A1D5-B3FB-49C3-B17F-A73D6FDDF3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1241" y="4773146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44DD75-E5E8-4621-B1AF-700F53B6CC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0364" y="5211762"/>
            <a:ext cx="396240" cy="320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269CBD-89EB-43BF-AB12-53B4AF84144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DFD"/>
              </a:clrFrom>
              <a:clrTo>
                <a:srgbClr val="FF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0364" y="5748518"/>
            <a:ext cx="2946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6F2A8-9D19-4898-8826-00334ADE064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上二元运算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上的二元运算：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∪            ∩             −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上的所有函数的集合，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的合成运算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D6BE852-7854-4DA8-B6C7-6DE8DA7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3F05330-B4BA-4934-AE39-7C4CA0D20F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80735" y="2248309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2DFE6D4-E068-4270-BDE8-70DE8F7B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7170" y="3967927"/>
            <a:ext cx="396240" cy="320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0D0A41-DBF5-4A80-83E1-275E2D2B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736" y="3965844"/>
            <a:ext cx="396240" cy="3200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FE074F4-18E5-4497-8C60-1D7F8A82F2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598" y="3965844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7AFDD33-2C47-4F35-8932-91CF4203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8008" y="3965844"/>
            <a:ext cx="3962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BF86E51-5AB8-4A59-BD09-9436B2D7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3220" y="4443516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6F2A8-9D19-4898-8826-00334ADE064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一元运算的实例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相反数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非零有理数集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，非零实数集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倒数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复数集合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共轭复数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上，全集为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绝对补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 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上所有双射函数的集合，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反函数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313E952-225D-4E06-B4EB-32486AE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</p:spTree>
    <p:extLst>
      <p:ext uri="{BB962C8B-B14F-4D97-AF65-F5344CB8AC3E}">
        <p14:creationId xmlns:p14="http://schemas.microsoft.com/office/powerpoint/2010/main" val="3086550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73EEC-6615-486B-9196-CD628752700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66675"/>
            <a:ext cx="9601200" cy="3883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运算的表示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2400" b="1" dirty="0"/>
              <a:t>算符</a:t>
            </a:r>
            <a:r>
              <a:rPr lang="zh-CN" altLang="en-US" sz="2400" dirty="0"/>
              <a:t>：</a:t>
            </a:r>
            <a:r>
              <a:rPr lang="zh-CN" altLang="en-US" sz="2800" dirty="0">
                <a:cs typeface="Lucida Sans Unicode" pitchFamily="34" charset="0"/>
                <a:sym typeface="Symbol" pitchFamily="18" charset="2"/>
              </a:rPr>
              <a:t>∘</a:t>
            </a:r>
            <a:r>
              <a:rPr lang="en-US" altLang="zh-CN" sz="2400" dirty="0"/>
              <a:t>, ∗, · , </a:t>
            </a:r>
            <a:r>
              <a:rPr lang="en-US" altLang="zh-CN" sz="2400" dirty="0">
                <a:sym typeface="Symbol" pitchFamily="18" charset="2"/>
              </a:rPr>
              <a:t>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itchFamily="18" charset="2"/>
              </a:rPr>
              <a:t> </a:t>
            </a:r>
            <a:r>
              <a:rPr lang="zh-CN" altLang="en-US" sz="2400" dirty="0"/>
              <a:t>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符号表示</a:t>
            </a:r>
            <a:r>
              <a:rPr lang="zh-CN" altLang="en-US" sz="2400" dirty="0"/>
              <a:t>二元或一元运算 </a:t>
            </a:r>
            <a:r>
              <a:rPr lang="en-US" altLang="zh-CN" sz="2400" dirty="0"/>
              <a:t>.</a:t>
            </a:r>
            <a:r>
              <a:rPr lang="zh-CN" altLang="en-US" sz="2400" dirty="0"/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对二元运算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运算得到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，记做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对一元运算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的运算结果记作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表示二元或一元运算的方法：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dirty="0"/>
              <a:t>、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运算表 </a:t>
            </a:r>
            <a:r>
              <a:rPr lang="en-US" altLang="zh-CN" sz="2400" dirty="0"/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在同一个问题中不同的运算使用不同的算符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E7A460F-76CF-49F5-9B1D-447E0591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14.1.1 </a:t>
            </a:r>
            <a:r>
              <a:rPr lang="zh-CN" altLang="en-US" dirty="0">
                <a:solidFill>
                  <a:schemeClr val="tx1"/>
                </a:solidFill>
              </a:rPr>
              <a:t>二元运算与一元运算的定义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5785</TotalTime>
  <Words>3734</Words>
  <Application>Microsoft Office PowerPoint</Application>
  <PresentationFormat>宽屏</PresentationFormat>
  <Paragraphs>636</Paragraphs>
  <Slides>34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ˎ̥</vt:lpstr>
      <vt:lpstr>华文行楷</vt:lpstr>
      <vt:lpstr>宋体</vt:lpstr>
      <vt:lpstr>微软雅黑</vt:lpstr>
      <vt:lpstr>幼圆</vt:lpstr>
      <vt:lpstr>Arial</vt:lpstr>
      <vt:lpstr>Cambria Math</vt:lpstr>
      <vt:lpstr>Lucida Sans Unicode</vt:lpstr>
      <vt:lpstr>Symbol</vt:lpstr>
      <vt:lpstr>Times New Roman</vt:lpstr>
      <vt:lpstr>Wingdings</vt:lpstr>
      <vt:lpstr>菱形网格 16x9</vt:lpstr>
      <vt:lpstr>公式</vt:lpstr>
      <vt:lpstr>PowerPoint 演示文稿</vt:lpstr>
      <vt:lpstr>PowerPoint 演示文稿</vt:lpstr>
      <vt:lpstr>14.1 二元运算及其性质</vt:lpstr>
      <vt:lpstr>14.1.1 二元运算与一元运算的定义</vt:lpstr>
      <vt:lpstr>14.1.1 二元运算与一元运算的定义</vt:lpstr>
      <vt:lpstr>14.1.1 二元运算与一元运算的定义</vt:lpstr>
      <vt:lpstr>14.1.1 二元运算与一元运算的定义</vt:lpstr>
      <vt:lpstr>14.1.1 二元运算与一元运算的定义</vt:lpstr>
      <vt:lpstr>14.1.1 二元运算与一元运算的定义</vt:lpstr>
      <vt:lpstr>14.1.1 二元运算与一元运算的定义</vt:lpstr>
      <vt:lpstr>14.1.1 二元运算与一元运算的定义</vt:lpstr>
      <vt:lpstr>14.1.1 二元运算与一元运算的定义</vt:lpstr>
      <vt:lpstr>14.1.2 二元运算的性质</vt:lpstr>
      <vt:lpstr>14.1.2 二元运算的性质</vt:lpstr>
      <vt:lpstr>14.1.2 二元运算的性质</vt:lpstr>
      <vt:lpstr>14.1.2 二元运算的性质</vt:lpstr>
      <vt:lpstr>14.1.2 二元运算的性质</vt:lpstr>
      <vt:lpstr>14.1.2 二元运算的性质</vt:lpstr>
      <vt:lpstr>14.1.2 二元运算的性质</vt:lpstr>
      <vt:lpstr>14.1.2 二元运算的性质</vt:lpstr>
      <vt:lpstr>14.1.2 二元运算的性质</vt:lpstr>
      <vt:lpstr>14.1.2 二元运算的性质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216</cp:revision>
  <dcterms:created xsi:type="dcterms:W3CDTF">2021-04-22T13:50:06Z</dcterms:created>
  <dcterms:modified xsi:type="dcterms:W3CDTF">2021-10-31T09:24:33Z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