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3" r:id="rId2"/>
    <p:sldId id="284" r:id="rId3"/>
    <p:sldId id="319" r:id="rId4"/>
    <p:sldId id="285" r:id="rId5"/>
    <p:sldId id="303" r:id="rId6"/>
    <p:sldId id="286" r:id="rId7"/>
    <p:sldId id="320" r:id="rId8"/>
    <p:sldId id="287" r:id="rId9"/>
    <p:sldId id="321" r:id="rId10"/>
    <p:sldId id="288" r:id="rId11"/>
    <p:sldId id="305" r:id="rId12"/>
    <p:sldId id="289" r:id="rId13"/>
    <p:sldId id="306" r:id="rId14"/>
    <p:sldId id="290" r:id="rId15"/>
    <p:sldId id="307" r:id="rId16"/>
    <p:sldId id="308" r:id="rId17"/>
    <p:sldId id="316" r:id="rId18"/>
    <p:sldId id="291" r:id="rId19"/>
    <p:sldId id="292" r:id="rId20"/>
    <p:sldId id="294" r:id="rId21"/>
    <p:sldId id="295" r:id="rId22"/>
    <p:sldId id="317" r:id="rId23"/>
    <p:sldId id="310" r:id="rId24"/>
    <p:sldId id="322" r:id="rId25"/>
    <p:sldId id="296" r:id="rId26"/>
    <p:sldId id="297" r:id="rId27"/>
    <p:sldId id="323" r:id="rId28"/>
    <p:sldId id="298" r:id="rId29"/>
    <p:sldId id="299" r:id="rId30"/>
    <p:sldId id="324" r:id="rId31"/>
    <p:sldId id="311" r:id="rId32"/>
    <p:sldId id="312" r:id="rId33"/>
    <p:sldId id="313" r:id="rId34"/>
    <p:sldId id="315" r:id="rId35"/>
    <p:sldId id="325" r:id="rId36"/>
    <p:sldId id="318" r:id="rId37"/>
    <p:sldId id="301" r:id="rId3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9" autoAdjust="0"/>
    <p:restoredTop sz="94706" autoAdjust="0"/>
  </p:normalViewPr>
  <p:slideViewPr>
    <p:cSldViewPr snapToGrid="0">
      <p:cViewPr>
        <p:scale>
          <a:sx n="70" d="100"/>
          <a:sy n="70" d="100"/>
        </p:scale>
        <p:origin x="294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2021年11月4日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705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10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483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74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5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897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123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讲义</a:t>
            </a:r>
            <a:r>
              <a:rPr lang="en-US" altLang="zh-CN" dirty="0"/>
              <a:t>P13/28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570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讲义</a:t>
            </a:r>
            <a:r>
              <a:rPr lang="en-US" altLang="zh-CN" dirty="0"/>
              <a:t>P13/28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710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97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118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740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646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198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59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593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957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21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53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71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71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1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36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5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70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EFF55-AB89-4EEF-A73E-ECFCBC2BF8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18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2021年11月4日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CB203-13D5-436F-B37D-BAF073A823C6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14.2.1 </a:t>
            </a:r>
            <a:r>
              <a:rPr lang="zh-CN" altLang="en-US" sz="2400" b="1" dirty="0"/>
              <a:t>代数系统的定义与实例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14.2.2 </a:t>
            </a:r>
            <a:r>
              <a:rPr lang="zh-CN" altLang="en-US" sz="2400" b="1" dirty="0"/>
              <a:t>代数系统的分类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14.2.3 </a:t>
            </a:r>
            <a:r>
              <a:rPr lang="zh-CN" altLang="en-US" sz="2400" b="1" dirty="0"/>
              <a:t>子代数系统与积代数系统</a:t>
            </a:r>
            <a:endParaRPr lang="en-US" altLang="zh-CN" sz="2400" b="1" dirty="0"/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14.2.4 </a:t>
            </a:r>
            <a:r>
              <a:rPr lang="zh-CN" altLang="en-US" sz="2400" b="1" dirty="0"/>
              <a:t>代数系统的同态与同构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5BC54D-8E13-4660-961A-364A7029427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代数系统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698CC-BA16-450E-B5A7-6604FAFFD02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关于子代数的术语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最大的子代数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：就是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最小的子代数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中所有代数常数构成集合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中所有运算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就构成了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的最小的子代数；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不是所有代数常数构成的集合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都是最小的子代数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最小子代数为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最小子代数为：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53275" y="4921935"/>
            <a:ext cx="2108269" cy="49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CBE7B0-E382-4455-85ED-F02D245AE4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8583" y="4452587"/>
            <a:ext cx="294640" cy="32004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A95CA82-6B7A-4665-9F18-820AEE1397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698CC-BA16-450E-B5A7-6604FAFFD02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199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关于子代数的术语（续）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平凡的子代数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：最大和最小子代数称为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的平凡子代数；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真子代数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的真子集，则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构成的子代数称为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的真子代数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，令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为自然数，则 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     时，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的平凡的子代数，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其他的都是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的非平凡的真子代数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2078817" y="3855375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6275" y="439473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3771" y="439473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74182DE-3C1D-405C-BC1B-34BE1EA7973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9809-EB49-42B5-80F4-8F5C461098A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3621797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同类型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的代数系统可以构造积代数系统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14.10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二元运算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的积代数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&gt;, </a:t>
            </a:r>
          </a:p>
          <a:p>
            <a:pPr algn="ctr" eaLnBrk="1" hangingPunct="1">
              <a:spcBef>
                <a:spcPts val="1600"/>
              </a:spcBef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.</a:t>
            </a:r>
            <a:r>
              <a:rPr lang="en-US" altLang="zh-CN" sz="2400" b="1" dirty="0">
                <a:sym typeface="Symbol" pitchFamily="18" charset="2"/>
              </a:rPr>
              <a:t> </a:t>
            </a:r>
          </a:p>
          <a:p>
            <a:pPr marL="0" indent="0">
              <a:spcBef>
                <a:spcPts val="1600"/>
              </a:spcBef>
              <a:buNone/>
            </a:pPr>
            <a:r>
              <a:rPr kumimoji="1" lang="zh-CN" altLang="en-US" sz="2400" b="1" dirty="0">
                <a:sym typeface="Symbol" pitchFamily="18" charset="2"/>
              </a:rPr>
              <a:t>例：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+&gt;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∙ &gt;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积代数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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∘&gt;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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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∘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. </a:t>
            </a:r>
          </a:p>
          <a:p>
            <a:pPr algn="ctr" eaLnBrk="1" hangingPunct="1">
              <a:spcBef>
                <a:spcPts val="1600"/>
              </a:spcBef>
              <a:buFontTx/>
              <a:buNone/>
            </a:pPr>
            <a:r>
              <a:rPr lang="en-US" altLang="zh-CN" sz="2400" b="1" dirty="0">
                <a:sym typeface="Symbol" pitchFamily="18" charset="2"/>
              </a:rPr>
              <a:t> 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en-US" altLang="zh-CN" sz="2400" b="1" dirty="0">
                <a:sym typeface="Symbol" pitchFamily="18" charset="2"/>
              </a:rPr>
              <a:t>    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en-US" altLang="zh-CN" sz="2400" b="1" dirty="0">
                <a:sym typeface="Symbol" pitchFamily="18" charset="2"/>
              </a:rPr>
              <a:t>          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7084F49-EF1F-4703-A069-1E439D4D221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B9C6D6B-A825-46A0-935E-686C7BE87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010776"/>
              </p:ext>
            </p:extLst>
          </p:nvPr>
        </p:nvGraphicFramePr>
        <p:xfrm>
          <a:off x="3499057" y="5268035"/>
          <a:ext cx="519388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4" imgW="2692400" imgH="482600" progId="Equation.DSMT4">
                  <p:embed/>
                </p:oleObj>
              </mc:Choice>
              <mc:Fallback>
                <p:oleObj r:id="rId4" imgW="26924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057" y="5268035"/>
                        <a:ext cx="5193886" cy="93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4751-676E-47A8-A107-4E9324A033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952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∘&gt;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是代数系统，其中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是二元运算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的积代数是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&gt;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可交换的；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  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C7F708-88BB-46F6-AA1A-4ACD3EDCBE2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4751-676E-47A8-A107-4E9324A033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4854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积代数的性质（续）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）若 </a:t>
            </a:r>
            <a:r>
              <a:rPr lang="en-US" altLang="zh-CN" sz="2400" dirty="0">
                <a:sym typeface="Symbol" pitchFamily="18" charset="2"/>
              </a:rPr>
              <a:t>∘ </a:t>
            </a:r>
            <a:r>
              <a:rPr lang="zh-CN" altLang="en-US" sz="2400" dirty="0"/>
              <a:t>和 </a:t>
            </a:r>
            <a:r>
              <a:rPr lang="zh-CN" altLang="en-US" sz="2400" dirty="0"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可结合的</a:t>
            </a:r>
            <a:r>
              <a:rPr lang="zh-CN" altLang="en-US" sz="2400" dirty="0">
                <a:sym typeface="Symbol" pitchFamily="18" charset="2"/>
              </a:rPr>
              <a:t>，那么∙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可结合的；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sym typeface="Symbol" pitchFamily="18" charset="2"/>
            </a:endParaRPr>
          </a:p>
          <a:p>
            <a:pPr lvl="0" eaLnBrk="1" hangingPunct="1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         = &lt;(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  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)&gt;</a:t>
            </a:r>
          </a:p>
          <a:p>
            <a:pPr algn="ctr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   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	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&gt;)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C2681EF-18C4-4D05-B094-11362ED1585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4751-676E-47A8-A107-4E9324A033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10288794" cy="43724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积代数的性质（续）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>
                <a:sym typeface="Symbol" pitchFamily="18" charset="2"/>
              </a:rPr>
              <a:t>）若 </a:t>
            </a:r>
            <a:r>
              <a:rPr lang="en-US" altLang="zh-CN" sz="2400" dirty="0">
                <a:sym typeface="Symbol" pitchFamily="18" charset="2"/>
              </a:rPr>
              <a:t>∘ </a:t>
            </a:r>
            <a:r>
              <a:rPr lang="zh-CN" altLang="en-US" sz="2400" dirty="0"/>
              <a:t>和 </a:t>
            </a:r>
            <a:r>
              <a:rPr lang="zh-CN" altLang="en-US" sz="2400" dirty="0"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幂等的</a:t>
            </a:r>
            <a:r>
              <a:rPr lang="zh-CN" altLang="en-US" sz="2400" dirty="0">
                <a:sym typeface="Symbol" pitchFamily="18" charset="2"/>
              </a:rPr>
              <a:t>，那么∙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幂等的；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algn="ctr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所以，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运算的单位元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86CC13-C8CB-4866-9E88-60F7CFD961D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0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4751-676E-47A8-A107-4E9324A033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909413" cy="449525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积代数的性质（续）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0" eaLnBrk="1" hangingPunct="1">
              <a:lnSpc>
                <a:spcPct val="8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lvl="0"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6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的逆元为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逆元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 lvl="0">
              <a:lnSpc>
                <a:spcPct val="8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运算分别具有单位元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具有单位元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 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lvl="0"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9C06D4-FAB1-44C5-A711-D07A44A073C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14619-CCE8-429E-9763-3A80102F904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10073186" cy="4440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积代数的性质（总结）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幂等的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幂等的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5)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6)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的逆元为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  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逆元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  <a:endParaRPr lang="en-US" altLang="zh-CN" sz="2400" b="1" dirty="0"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776622-BAC2-46E0-B8DB-31AC08885C3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D67B2-B601-4FB1-BF62-DE80C6CFDDA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10558"/>
            <a:ext cx="9601199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/>
              <a:t>同态映射的定义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同态映射的分类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单同态、满同态、同构、自同态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同态映射的实例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满同态映射的性质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8FAA6-4C9F-4B2E-B28C-7AA1F2E22A0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1295399" y="1646238"/>
            <a:ext cx="9601199" cy="22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同态映射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 是二元运算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 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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   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同态映射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</a:t>
            </a:r>
          </a:p>
        </p:txBody>
      </p:sp>
      <p:pic>
        <p:nvPicPr>
          <p:cNvPr id="11269" name="Picture 8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4" r="22467"/>
          <a:stretch>
            <a:fillRect/>
          </a:stretch>
        </p:blipFill>
        <p:spPr bwMode="auto">
          <a:xfrm>
            <a:off x="4079235" y="3782059"/>
            <a:ext cx="4033530" cy="23867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6777469-5194-43C4-8742-BA0950B8D2A6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0A02C0A-AF92-4ABD-AFC1-D1307DA49A1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4D992-A073-4BDA-89A2-0642A4AD2C66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14.7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非空集合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个一元或二元运算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系统称为一个代数系统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简称代数，记作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普通加法和乘法；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实矩阵的加法和乘法；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是代数系统，∪和 ∩ 为并和交，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为绝对补；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03E270-5D50-48B5-B2C7-2842EC721C1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代数系统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定义与实例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A0AE9-FBC6-407E-86E2-2F5B0DF5AF1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400" y="1641097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同态映射（续）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同态，因为：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+ 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e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x + y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e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x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y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f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log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同态，因为：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log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log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log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同态，因为：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 + 3) = 25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36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CBA6C2-FC03-4D98-890C-A2E927E6E3C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08942-1320-456F-9C00-FB94F18AAC5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295400" y="2265212"/>
            <a:ext cx="9369911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同态映射的分类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同态映射如果是单射，则称为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单同态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如果是满射，则称为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满同态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，这时称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的同态像，记作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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如果是双射，则称为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，也称代数系统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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对于代数系统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，它到自身的同态称为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类似地可以定义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单自同态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4337B4-A954-49C8-8D40-5948CBF031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5704" y="1075045"/>
            <a:ext cx="4219048" cy="213333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BC4F6EA-C4D8-4B9C-A396-81BB0007DF8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A0AE9-FBC6-407E-86E2-2F5B0DF5AF1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718343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判断下面的哪些函数是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的自同态？是否为单自同态、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满自同态和自同构？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	    	</a:t>
            </a:r>
          </a:p>
          <a:p>
            <a:pPr lvl="0"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|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(4) = 8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(2)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(2) = 4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4 = 16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8124E48-A058-432C-BB4E-8182A67B117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42A8AC-502B-4BB9-937C-4189D57F3D1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5606" y="2804617"/>
            <a:ext cx="3962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F74BB7-141F-4A61-8343-4795BAEFB5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5230" y="2804617"/>
            <a:ext cx="2946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92C78A-32A2-4881-934E-2065B10E3B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7142" y="2804617"/>
            <a:ext cx="294640" cy="320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48934AC-20CC-4BD9-8030-1D8D7A7E61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4414" y="2804617"/>
            <a:ext cx="294640" cy="3200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A58AB9E-92EC-4420-A01F-C31161E32B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6406" y="3910689"/>
            <a:ext cx="294640" cy="320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5CC5831-EE75-4BB6-8531-3F3CDC9288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5606" y="5025778"/>
            <a:ext cx="396240" cy="320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5E81F2C-EE99-410D-90B9-8FE213B90A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5230" y="5025778"/>
            <a:ext cx="294640" cy="3200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AECF791-D337-4D54-A699-F1CA9DFF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7142" y="5025778"/>
            <a:ext cx="294640" cy="3200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27DD316-4CD6-4D94-A2A7-2CD4FF685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4414" y="5025778"/>
            <a:ext cx="294640" cy="3200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5278B68-5CFA-47FF-9447-46E70BE56C49}"/>
              </a:ext>
            </a:extLst>
          </p:cNvPr>
          <p:cNvSpPr/>
          <p:nvPr/>
        </p:nvSpPr>
        <p:spPr>
          <a:xfrm>
            <a:off x="3392164" y="273380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0180BB-6C1A-4B26-A0BE-9C2082E762F8}"/>
              </a:ext>
            </a:extLst>
          </p:cNvPr>
          <p:cNvSpPr/>
          <p:nvPr/>
        </p:nvSpPr>
        <p:spPr>
          <a:xfrm>
            <a:off x="5138950" y="2733804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单自同态 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C07EB-7E7F-4CE0-AA11-424160471AC1}"/>
              </a:ext>
            </a:extLst>
          </p:cNvPr>
          <p:cNvSpPr/>
          <p:nvPr/>
        </p:nvSpPr>
        <p:spPr>
          <a:xfrm>
            <a:off x="7091369" y="27349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DC3A05-ABBA-466C-AAB5-2C101C1C203E}"/>
              </a:ext>
            </a:extLst>
          </p:cNvPr>
          <p:cNvSpPr/>
          <p:nvPr/>
        </p:nvSpPr>
        <p:spPr>
          <a:xfrm>
            <a:off x="9052244" y="273380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</a:t>
            </a:r>
            <a:endParaRPr lang="zh-CN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42A235-1888-474C-8C1C-BBDD187D5503}"/>
              </a:ext>
            </a:extLst>
          </p:cNvPr>
          <p:cNvSpPr/>
          <p:nvPr/>
        </p:nvSpPr>
        <p:spPr>
          <a:xfrm>
            <a:off x="3401246" y="383987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E87D90-E124-4BC2-AEC6-DC9260650AEF}"/>
              </a:ext>
            </a:extLst>
          </p:cNvPr>
          <p:cNvSpPr/>
          <p:nvPr/>
        </p:nvSpPr>
        <p:spPr>
          <a:xfrm>
            <a:off x="3392164" y="495723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1485BF7-24A4-44FB-933C-5AECDE3EFAE3}"/>
              </a:ext>
            </a:extLst>
          </p:cNvPr>
          <p:cNvSpPr/>
          <p:nvPr/>
        </p:nvSpPr>
        <p:spPr>
          <a:xfrm>
            <a:off x="5138950" y="4957234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单自同态 </a:t>
            </a:r>
            <a:endParaRPr lang="zh-CN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84761B-D5DC-4D70-9E29-FE9501C9D7E2}"/>
              </a:ext>
            </a:extLst>
          </p:cNvPr>
          <p:cNvSpPr/>
          <p:nvPr/>
        </p:nvSpPr>
        <p:spPr>
          <a:xfrm>
            <a:off x="7091369" y="49572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</a:t>
            </a:r>
            <a:endParaRPr lang="zh-CN" altLang="en-US" sz="2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43E35C-FEC2-4695-86C6-0574F04098F2}"/>
              </a:ext>
            </a:extLst>
          </p:cNvPr>
          <p:cNvSpPr/>
          <p:nvPr/>
        </p:nvSpPr>
        <p:spPr>
          <a:xfrm>
            <a:off x="9052244" y="495496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7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1" grpId="0"/>
      <p:bldP spid="32" grpId="0"/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A0AE9-FBC6-407E-86E2-2F5B0DF5AF1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401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判断下面的哪些函数是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的自同态？是否为单自同态、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满自同态和自同构？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1/(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=1/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= (1)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(1) = 1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=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= 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= 4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517B686-E060-480A-9869-41FAA94DC67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E72F3C-799A-4559-8F5F-2DFB66B62F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1958" y="2804617"/>
            <a:ext cx="396240" cy="3200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E57B4C3-2EA7-4405-AD01-7D1BE84DAD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758" y="3918351"/>
            <a:ext cx="294640" cy="3200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DCA7CEE-93AA-4B2C-8733-4ED763FEEA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758" y="5047088"/>
            <a:ext cx="294640" cy="32004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C0FF24D-3F64-4F08-A887-4C224E27ABF8}"/>
              </a:ext>
            </a:extLst>
          </p:cNvPr>
          <p:cNvSpPr/>
          <p:nvPr/>
        </p:nvSpPr>
        <p:spPr>
          <a:xfrm>
            <a:off x="3392164" y="273380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8BF3-3941-4EB8-BE22-8CF871769828}"/>
              </a:ext>
            </a:extLst>
          </p:cNvPr>
          <p:cNvSpPr/>
          <p:nvPr/>
        </p:nvSpPr>
        <p:spPr>
          <a:xfrm>
            <a:off x="5138950" y="2733804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单自同态 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CDD487-2CAC-48A4-8501-460D0CF718A0}"/>
              </a:ext>
            </a:extLst>
          </p:cNvPr>
          <p:cNvSpPr/>
          <p:nvPr/>
        </p:nvSpPr>
        <p:spPr>
          <a:xfrm>
            <a:off x="7091369" y="27349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1950BA-157B-4FBB-88B0-658060FAC5C0}"/>
              </a:ext>
            </a:extLst>
          </p:cNvPr>
          <p:cNvSpPr/>
          <p:nvPr/>
        </p:nvSpPr>
        <p:spPr>
          <a:xfrm>
            <a:off x="9052244" y="273380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</a:t>
            </a:r>
            <a:endParaRPr lang="zh-CN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A2A600-F932-4C5E-9530-40300BD50208}"/>
              </a:ext>
            </a:extLst>
          </p:cNvPr>
          <p:cNvSpPr/>
          <p:nvPr/>
        </p:nvSpPr>
        <p:spPr>
          <a:xfrm>
            <a:off x="3392164" y="384753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78C9263-55E3-4DF7-A811-C98C005942E6}"/>
              </a:ext>
            </a:extLst>
          </p:cNvPr>
          <p:cNvSpPr/>
          <p:nvPr/>
        </p:nvSpPr>
        <p:spPr>
          <a:xfrm>
            <a:off x="3392164" y="497627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71A7737-58D2-41D0-853A-1AE118D19D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6266" y="2804617"/>
            <a:ext cx="3962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47AD507-352A-434C-8148-3CD3957778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5609" y="2804615"/>
            <a:ext cx="396240" cy="3200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EE4F0F5-D7CD-4FF9-9C53-7E0397791D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47177" y="2800432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AF3E4-F6B4-47EF-96D7-B13DC629470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同态映射的实例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，令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 ？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因为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</a:t>
            </a: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单自同态  ？        满自同态  ？          自同构 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为自同构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fr-F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零同态</a:t>
            </a:r>
            <a:r>
              <a:rPr lang="zh-CN" altLang="fr-FR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2821543" y="4953633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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F43440A-E122-44B2-8E95-A9E4B0A396D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114F05-875A-4E3C-921F-B01C6444AB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1015" y="3349852"/>
            <a:ext cx="396240" cy="320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483A21-8990-49C5-8B60-67C355B1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9194" y="4455321"/>
            <a:ext cx="396240" cy="320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911074-F794-450F-9BDE-9C368E2558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1908" y="4455321"/>
            <a:ext cx="294640" cy="3200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50A760-E92D-4C27-B7DD-F117FADAEF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9350" y="4455321"/>
            <a:ext cx="2946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1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AF3E4-F6B4-47EF-96D7-B13DC629470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同态映射的实例（续）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fr-F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fr-F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fr-F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那么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因为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lang="fr-F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单同态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          满同态 ？           同构 ？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F43440A-E122-44B2-8E95-A9E4B0A396D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A7D7262-9D71-441A-8E37-8A49E20A66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7310" y="3350868"/>
            <a:ext cx="3962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B28E1FF-20D9-46C9-A1E7-581E2F5DA9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134" y="5024446"/>
            <a:ext cx="294640" cy="3200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74900A1-15E4-413B-9704-7517CDCF8C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6638" y="5024446"/>
            <a:ext cx="396240" cy="3200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B1BE0F8-BE09-48E4-B06E-CEA0B6C8FF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6746" y="5024446"/>
            <a:ext cx="2946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372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同态映射的实例（续）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/>
              <a:t>3)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1.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因为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=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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所以，存在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的自同态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b="1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4FE14-3BB9-42B9-939E-6738EBC083CD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80E957-A0EB-4895-84FF-56714FE745B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481607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同态映射的实例（续）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1400"/>
              </a:spcBef>
              <a:buNone/>
            </a:pPr>
            <a:r>
              <a:rPr lang="en-US" altLang="zh-CN" sz="2400" dirty="0"/>
              <a:t>3)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1.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5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…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2400" dirty="0">
                <a:sym typeface="Symbol" pitchFamily="18" charset="2"/>
              </a:rPr>
              <a:t>哪个是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自同构</a:t>
            </a:r>
            <a:r>
              <a:rPr lang="zh-CN" altLang="en-US" sz="2400" dirty="0">
                <a:sym typeface="Symbol" pitchFamily="18" charset="2"/>
              </a:rPr>
              <a:t> ？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      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	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(0)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= 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(2)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(5) = 4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(0)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(2)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(5) = 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(0)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= 4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(2)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(5) = 2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(0)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 = 5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(2) = 4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(3) = 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= 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(5) = 1 .</a:t>
            </a:r>
            <a:endParaRPr lang="zh-CN" altLang="en-US" sz="2400" b="1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4FE14-3BB9-42B9-939E-6738EBC083CD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80E957-A0EB-4895-84FF-56714FE745B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BC50DB-934A-40C9-A4BD-8AE0033E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0448" y="3723953"/>
            <a:ext cx="396240" cy="320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FE1E3A-F7FF-48F7-9E5D-0783318EBA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3260" y="3723953"/>
            <a:ext cx="294640" cy="320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B35D0-70EE-43C5-94B8-282B352BB5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8466" y="4242569"/>
            <a:ext cx="294640" cy="3200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AB3A36-ED8D-4C4F-B358-6430376BC3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621" y="4733889"/>
            <a:ext cx="294640" cy="320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FF423C5-0BB9-4B06-8CBE-D51AD0066C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8466" y="5252505"/>
            <a:ext cx="294640" cy="320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DC9CDD-505E-46B5-B812-4E61A8B2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6161" y="5730175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79E8E-F83A-4B43-B48A-31AE1EECD17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9972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同态映射的实例（续）</a:t>
            </a:r>
          </a:p>
          <a:p>
            <a:pPr>
              <a:buNone/>
            </a:pPr>
            <a:r>
              <a:rPr lang="en-US" altLang="zh-CN" sz="2400" dirty="0"/>
              <a:t>4)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因为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+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+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1) =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+ 2) = 2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为哪种同态？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 </a:t>
            </a:r>
            <a:r>
              <a:rPr lang="en-US" altLang="zh-CN" sz="2400" b="1" i="1" dirty="0">
                <a:sym typeface="Symbol" pitchFamily="18" charset="2"/>
              </a:rPr>
              <a:t> </a:t>
            </a:r>
            <a:endParaRPr lang="en-US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4000562" y="550261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满同态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303561-7B36-4BB2-A539-47726EAD55A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75138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中的 ∘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幂等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的，那么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对应的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幂等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中的 ∘ 对 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可分配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的，那么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中对应的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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可分配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中的 ∘ 和 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可吸收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的，那么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中对应的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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可吸收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B5F81-7DE2-4FFC-BCE2-1AAD5BBF51C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4D992-A073-4BDA-89A2-0642A4AD2C66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42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的加法和乘法，对于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对于代数系统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，其中的集合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载体</a:t>
            </a:r>
            <a:r>
              <a:rPr lang="fr-F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对于某些代数系统，具有某种特异元素（例如关于二元运算的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单位元）也作为系统的性质，此时可以将这个特异元素作为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系统的成分列出来，例如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，这时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代数常数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03E270-5D50-48B5-B2C7-2842EC721C1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代数系统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定义与实例</a:t>
            </a:r>
          </a:p>
        </p:txBody>
      </p:sp>
    </p:spTree>
    <p:extLst>
      <p:ext uri="{BB962C8B-B14F-4D97-AF65-F5344CB8AC3E}">
        <p14:creationId xmlns:p14="http://schemas.microsoft.com/office/powerpoint/2010/main" val="35122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451039"/>
          </a:xfrm>
          <a:noFill/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满同态映射的性质（续）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457200" indent="-45720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457200" indent="-4572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中关于对应的 ∘ 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中关于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对应的 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B5F81-7DE2-4FFC-BCE2-1AAD5BBF51C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73700"/>
            <a:ext cx="9601200" cy="4498521"/>
          </a:xfrm>
          <a:noFill/>
        </p:spPr>
        <p:txBody>
          <a:bodyPr>
            <a:normAutofit/>
          </a:bodyPr>
          <a:lstStyle/>
          <a:p>
            <a:pPr marL="457200" indent="-457200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满同态映射的性质（证明）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中的 ∘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中对应的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marL="457200" indent="-457200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因为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，所以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 algn="ctr">
              <a:spcBef>
                <a:spcPts val="14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457200" indent="-45720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于是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 algn="ctr">
              <a:spcBef>
                <a:spcPts val="14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132" y="516082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6460300" y="516082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4510132" y="5710556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∘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7" name="矩形 6"/>
          <p:cNvSpPr/>
          <p:nvPr/>
        </p:nvSpPr>
        <p:spPr>
          <a:xfrm>
            <a:off x="7173738" y="5710556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∘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8390476" y="5160564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∘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C25C295-1A6C-4E47-87B3-B97431461F2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414675-7699-4642-9D8D-2751BEA4C1E3}"/>
              </a:ext>
            </a:extLst>
          </p:cNvPr>
          <p:cNvSpPr/>
          <p:nvPr/>
        </p:nvSpPr>
        <p:spPr>
          <a:xfrm>
            <a:off x="4510132" y="462160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685368-7970-45DD-B042-386177E2BE7C}"/>
              </a:ext>
            </a:extLst>
          </p:cNvPr>
          <p:cNvSpPr/>
          <p:nvPr/>
        </p:nvSpPr>
        <p:spPr>
          <a:xfrm>
            <a:off x="7295486" y="4623739"/>
            <a:ext cx="2268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0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451039"/>
          </a:xfrm>
          <a:noFill/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满同态映射的性质（证明续）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中关于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对应的 ∘ 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，所以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，于是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同理，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.</a:t>
            </a: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中关于对应的 ∘ 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9244148-E3FB-45BA-93A9-A7BCC1D524B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2B25FD-7456-454F-A132-33C5A4AD50A3}"/>
              </a:ext>
            </a:extLst>
          </p:cNvPr>
          <p:cNvSpPr/>
          <p:nvPr/>
        </p:nvSpPr>
        <p:spPr>
          <a:xfrm>
            <a:off x="4323699" y="4486278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D8A631-E8A4-455E-9C0B-BDAABBCFF753}"/>
              </a:ext>
            </a:extLst>
          </p:cNvPr>
          <p:cNvSpPr/>
          <p:nvPr/>
        </p:nvSpPr>
        <p:spPr>
          <a:xfrm>
            <a:off x="6150592" y="4483006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5B0461-E67B-4E28-A001-B353651601D5}"/>
              </a:ext>
            </a:extLst>
          </p:cNvPr>
          <p:cNvSpPr/>
          <p:nvPr/>
        </p:nvSpPr>
        <p:spPr>
          <a:xfrm>
            <a:off x="7539758" y="4479734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537CB-507A-40A2-B4AF-2F7356442E32}"/>
              </a:ext>
            </a:extLst>
          </p:cNvPr>
          <p:cNvSpPr/>
          <p:nvPr/>
        </p:nvSpPr>
        <p:spPr>
          <a:xfrm>
            <a:off x="8409462" y="4486278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8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751387"/>
          </a:xfrm>
          <a:noFill/>
        </p:spPr>
        <p:txBody>
          <a:bodyPr>
            <a:noAutofit/>
          </a:bodyPr>
          <a:lstStyle/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•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spcBef>
                <a:spcPts val="1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不是满射，但是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的自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同态，因为：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spcBef>
                <a:spcPts val="1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 algn="ctr">
              <a:spcBef>
                <a:spcPts val="100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 •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</a:p>
          <a:p>
            <a:pPr marL="457200" indent="-457200">
              <a:spcBef>
                <a:spcPts val="1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的单位元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但是：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的单位元，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即，若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不是满射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(4)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不一定成立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什么情况下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(4)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成立？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为满射，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(4)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成立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79FA7-536C-4C2A-84B2-A9030726586D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33DA3A-1C85-4B35-9A5D-83110E4BE6B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751387"/>
          </a:xfrm>
          <a:noFill/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满同态映射的性质（证明续）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中关于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对应的 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 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中关于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对应的 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同理，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</a:p>
          <a:p>
            <a:pPr marL="0" indent="981075">
              <a:buNone/>
            </a:pPr>
            <a:endParaRPr lang="en-US" altLang="zh-CN" sz="2400" b="1" dirty="0"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400" b="1" dirty="0">
              <a:sym typeface="Symbol" pitchFamily="18" charset="2"/>
            </a:endParaRPr>
          </a:p>
          <a:p>
            <a:pPr marL="457200" indent="-457200">
              <a:buNone/>
            </a:pP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B1E1694-336F-4CDD-B269-1286339C7DB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93AAD-48AC-4946-9C6E-0653E35AD12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95661D-AFA3-441C-8B6F-0610855ADDA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8616B40-FCF8-448E-BA2E-5038C6B2BB1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49511"/>
            <a:ext cx="9601200" cy="248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buFont typeface="Arial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对性质的保持是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单方向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性质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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的性质             </a:t>
            </a:r>
            <a:endParaRPr lang="en-US" altLang="zh-CN" sz="2400" b="1" dirty="0">
              <a:sym typeface="Symbol" pitchFamily="18" charset="2"/>
            </a:endParaRPr>
          </a:p>
          <a:p>
            <a:pPr marL="457200" indent="-457200" algn="ctr">
              <a:buNone/>
            </a:pP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64D9D8-8000-4E29-A9A0-15AA0F5D5251}"/>
              </a:ext>
            </a:extLst>
          </p:cNvPr>
          <p:cNvSpPr txBox="1"/>
          <p:nvPr/>
        </p:nvSpPr>
        <p:spPr>
          <a:xfrm>
            <a:off x="3328277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 换 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2FC4F7-3393-44A8-9318-A2F76AEC4832}"/>
              </a:ext>
            </a:extLst>
          </p:cNvPr>
          <p:cNvSpPr txBox="1"/>
          <p:nvPr/>
        </p:nvSpPr>
        <p:spPr>
          <a:xfrm>
            <a:off x="4051609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 合 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BB6930-CBE1-4C84-8D25-3FFE1035B89A}"/>
              </a:ext>
            </a:extLst>
          </p:cNvPr>
          <p:cNvSpPr txBox="1"/>
          <p:nvPr/>
        </p:nvSpPr>
        <p:spPr>
          <a:xfrm>
            <a:off x="4774941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 配 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99DEC2-3A53-47B0-9425-73A65F847A77}"/>
              </a:ext>
            </a:extLst>
          </p:cNvPr>
          <p:cNvSpPr txBox="1"/>
          <p:nvPr/>
        </p:nvSpPr>
        <p:spPr>
          <a:xfrm>
            <a:off x="5484627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 收 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7B04D8-852F-402D-8719-393AC8926761}"/>
              </a:ext>
            </a:extLst>
          </p:cNvPr>
          <p:cNvSpPr txBox="1"/>
          <p:nvPr/>
        </p:nvSpPr>
        <p:spPr>
          <a:xfrm>
            <a:off x="6194313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 位 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AC0F9B-6D5A-4D2A-B14B-2F2A1C424FD1}"/>
              </a:ext>
            </a:extLst>
          </p:cNvPr>
          <p:cNvSpPr txBox="1"/>
          <p:nvPr/>
        </p:nvSpPr>
        <p:spPr>
          <a:xfrm>
            <a:off x="6899450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     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A6C64B-2735-4971-BD49-10EBDEB4342C}"/>
              </a:ext>
            </a:extLst>
          </p:cNvPr>
          <p:cNvSpPr txBox="1"/>
          <p:nvPr/>
        </p:nvSpPr>
        <p:spPr>
          <a:xfrm>
            <a:off x="7604587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     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06B85F-78F4-4670-9F4A-FE65870384A6}"/>
              </a:ext>
            </a:extLst>
          </p:cNvPr>
          <p:cNvSpPr txBox="1"/>
          <p:nvPr/>
        </p:nvSpPr>
        <p:spPr>
          <a:xfrm>
            <a:off x="8309724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幂 等 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65F2A9B-AB70-4BF7-8922-D7EE4964FC5C}"/>
              </a:ext>
            </a:extLst>
          </p:cNvPr>
          <p:cNvCxnSpPr/>
          <p:nvPr/>
        </p:nvCxnSpPr>
        <p:spPr>
          <a:xfrm flipH="1">
            <a:off x="3605276" y="3753134"/>
            <a:ext cx="1580873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E702655-3178-447A-9539-1D1A842E38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328608" y="3753134"/>
            <a:ext cx="857542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032D34-BAB6-4AD0-831F-CA9811D6703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051940" y="3753134"/>
            <a:ext cx="134210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673957-DA80-4A82-8657-762A5CC07B8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186149" y="3753134"/>
            <a:ext cx="575477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48D885-9018-4152-881A-3922FA1D749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186149" y="3753134"/>
            <a:ext cx="1285163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9AC970-C7B0-4E16-9A84-6130152F6D4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186149" y="3753134"/>
            <a:ext cx="1990300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BC0E986-B20D-4D34-8B83-20728FB39F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86149" y="3753134"/>
            <a:ext cx="2695437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21DB1B-72AB-4CA6-BB73-FB42F0EAAB6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186149" y="3753134"/>
            <a:ext cx="3400574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10583"/>
            <a:ext cx="4176464" cy="1857375"/>
          </a:xfrm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30000"/>
              </a:spcBef>
              <a:buNone/>
            </a:pPr>
            <a:r>
              <a:rPr lang="en-US" altLang="zh-CN" sz="2400" b="1" dirty="0"/>
              <a:t>14.9</a:t>
            </a:r>
          </a:p>
          <a:p>
            <a:pPr marL="0" indent="0" algn="just" eaLnBrk="1" hangingPunct="1">
              <a:spcBef>
                <a:spcPct val="30000"/>
              </a:spcBef>
              <a:buNone/>
            </a:pPr>
            <a:r>
              <a:rPr lang="en-US" altLang="zh-CN" sz="2400" b="1" dirty="0"/>
              <a:t>14.10</a:t>
            </a:r>
          </a:p>
          <a:p>
            <a:pPr marL="0" indent="0" algn="just" eaLnBrk="1" hangingPunct="1">
              <a:spcBef>
                <a:spcPct val="30000"/>
              </a:spcBef>
              <a:buNone/>
            </a:pPr>
            <a:endParaRPr lang="en-US" altLang="zh-CN" sz="2400" b="1" dirty="0"/>
          </a:p>
          <a:p>
            <a:pPr marL="0" indent="0" algn="just">
              <a:buNone/>
            </a:pPr>
            <a:endParaRPr lang="en-US" altLang="zh-CN" sz="2400" b="1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988301B-964D-419E-8DED-68F9323FF437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7DA5AD-C772-47B1-865B-4A62B96E078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作   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555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的同态，其中二元运算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交换律和结合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律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，证明：</a:t>
            </a: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请写出代数系统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×&gt;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那么代数系统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+, ×&gt;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的子代数系统有哪些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（要求考虑代数常数）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都是一个代数系统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的子代数系统，那么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的子代数系统吗？若是证明之，若不是请举一例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97CBF92-8B8A-4000-A262-783188E43AA1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C888DD-3223-49D7-8650-25043CA4914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 讨 题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14.8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如果两个代数系统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运算的个数相同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对应运算的元数相同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代数常数的个数也相同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，则称它们是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同类型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的代数系统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二元运算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+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：代数常数（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：代数常数（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单位元、零元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E2EFFF33-2986-4D31-8F92-2F4E5BC94215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71E0A54-76A7-49F3-87E6-9AF044756CC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代数系统的分类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6F7916-1D51-49AD-8802-EF64D9A778A7}"/>
              </a:ext>
            </a:extLst>
          </p:cNvPr>
          <p:cNvSpPr/>
          <p:nvPr/>
        </p:nvSpPr>
        <p:spPr>
          <a:xfrm>
            <a:off x="6584611" y="3308635"/>
            <a:ext cx="44700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二元运算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：代数常数（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：代数常数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单位元、零元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123D9-AD35-4C8C-89A5-753A223741B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14.8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如果两个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同类型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的代数系统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对应的运算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规定的运算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性质也相同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同种的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代数系统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阶全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阶单位矩阵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∪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∩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是同类型的代数系统？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运算个数：  ，对应运算的元数：  ，代数常数：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是同种的代数系统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93337" y="49536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9192" y="49505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90834" y="495057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E14DCAC-0D34-4641-8A3C-B90465486EF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代数系统的分类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F2FA1A-E00D-4C86-89D1-AB3A6F3188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5336" y="4452003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42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16497"/>
              </p:ext>
            </p:extLst>
          </p:nvPr>
        </p:nvGraphicFramePr>
        <p:xfrm>
          <a:off x="1353401" y="1954800"/>
          <a:ext cx="9485197" cy="3600133"/>
        </p:xfrm>
        <a:graphic>
          <a:graphicData uri="http://schemas.openxmlformats.org/drawingml/2006/table">
            <a:tbl>
              <a:tblPr/>
              <a:tblGrid>
                <a:gridCol w="299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1&gt;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2000" i="1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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∪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∩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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与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没有吸收律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每个元素都可逆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与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没有吸收律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每个元素都可逆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∩ 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不满足消去律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∩ 不满足消去律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∩ 对 ∪ 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对 ∩ 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与 ∩ 满足吸收律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∪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，不是每个元素都可逆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1295400" y="5628330"/>
            <a:ext cx="7632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都不是同种的代数系统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E4E23B-B594-4B17-B806-E3FB3646DCC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D2E2B2-C58F-45C8-A7E2-C784AC5A302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代数系统的分类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42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21715"/>
              </p:ext>
            </p:extLst>
          </p:nvPr>
        </p:nvGraphicFramePr>
        <p:xfrm>
          <a:off x="1353399" y="1953603"/>
          <a:ext cx="9485197" cy="3600133"/>
        </p:xfrm>
        <a:graphic>
          <a:graphicData uri="http://schemas.openxmlformats.org/drawingml/2006/table">
            <a:tbl>
              <a:tblPr/>
              <a:tblGrid>
                <a:gridCol w="299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·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1&gt;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·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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∪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∩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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与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没有吸收律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每个元素都可逆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与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没有吸收律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每个元素都可逆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∩ 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不满足消去律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∩ 不满足消去律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∩ 对 ∪ 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对 ∩ 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与 ∩ 满足吸收律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∪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，不是每个元素都可逆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E4E23B-B594-4B17-B806-E3FB3646DCC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D2E2B2-C58F-45C8-A7E2-C784AC5A302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代数系统的分类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4EE9B63-2907-4F62-95A0-B0D05FEA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97" y="5626800"/>
            <a:ext cx="9601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如果选取上述为分类规定，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同种？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992F95-0C85-42AF-9617-5B5C686DC0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7843" y="5727412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28205-8E54-40FC-B674-7A677961774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296099" y="1646238"/>
            <a:ext cx="9600501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子代数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14.9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非空子集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相同的代数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子代数系统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有时将子代数系统简记为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同类型？     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同种？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任何代数系统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子代数一定存在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66AA15-A16B-493B-B1BF-B93130E395D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457F6A-B908-4455-8F00-E8B47526E9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4198" y="4470580"/>
            <a:ext cx="396240" cy="320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F38A5E-2B3F-40FE-B3D5-DA3CA6D1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3945" y="4470580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28205-8E54-40FC-B674-7A677961774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296099" y="1646238"/>
            <a:ext cx="9600501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子代数（续）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 ？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 ？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66AA15-A16B-493B-B1BF-B93130E395D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457F6A-B908-4455-8F00-E8B47526E9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9721" y="2797191"/>
            <a:ext cx="396240" cy="320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F38A5E-2B3F-40FE-B3D5-DA3CA6D1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6119" y="3324499"/>
            <a:ext cx="396240" cy="320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98D835-BD3C-4619-BD79-2D5F34A5CB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1451" y="3840868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A3F58F-B408-4AE7-B613-C8C1E46A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9571" y="4431788"/>
            <a:ext cx="2946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6476</TotalTime>
  <Words>5251</Words>
  <Application>Microsoft Office PowerPoint</Application>
  <PresentationFormat>宽屏</PresentationFormat>
  <Paragraphs>473</Paragraphs>
  <Slides>37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宋体</vt:lpstr>
      <vt:lpstr>微软雅黑</vt:lpstr>
      <vt:lpstr>幼圆</vt:lpstr>
      <vt:lpstr>Arial</vt:lpstr>
      <vt:lpstr>Lucida Sans Unicode</vt:lpstr>
      <vt:lpstr>Symbol</vt:lpstr>
      <vt:lpstr>Times New Roman</vt:lpstr>
      <vt:lpstr>菱形网格 16x9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封卫兵</dc:creator>
  <cp:lastModifiedBy>封卫兵</cp:lastModifiedBy>
  <cp:revision>231</cp:revision>
  <dcterms:created xsi:type="dcterms:W3CDTF">2021-04-22T13:50:06Z</dcterms:created>
  <dcterms:modified xsi:type="dcterms:W3CDTF">2021-11-04T15:03:04Z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