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52" r:id="rId2"/>
    <p:sldId id="289" r:id="rId3"/>
    <p:sldId id="338" r:id="rId4"/>
    <p:sldId id="354" r:id="rId5"/>
    <p:sldId id="337" r:id="rId6"/>
    <p:sldId id="336" r:id="rId7"/>
    <p:sldId id="290" r:id="rId8"/>
    <p:sldId id="353" r:id="rId9"/>
    <p:sldId id="339" r:id="rId10"/>
    <p:sldId id="341" r:id="rId11"/>
    <p:sldId id="355" r:id="rId12"/>
    <p:sldId id="342" r:id="rId13"/>
    <p:sldId id="340" r:id="rId14"/>
    <p:sldId id="291" r:id="rId15"/>
    <p:sldId id="343" r:id="rId16"/>
    <p:sldId id="344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45" r:id="rId25"/>
    <p:sldId id="346" r:id="rId26"/>
    <p:sldId id="347" r:id="rId27"/>
    <p:sldId id="299" r:id="rId28"/>
    <p:sldId id="301" r:id="rId29"/>
    <p:sldId id="302" r:id="rId30"/>
    <p:sldId id="348" r:id="rId31"/>
    <p:sldId id="332" r:id="rId32"/>
    <p:sldId id="349" r:id="rId33"/>
    <p:sldId id="333" r:id="rId34"/>
    <p:sldId id="350" r:id="rId35"/>
    <p:sldId id="303" r:id="rId36"/>
    <p:sldId id="304" r:id="rId37"/>
    <p:sldId id="305" r:id="rId38"/>
    <p:sldId id="329" r:id="rId39"/>
    <p:sldId id="330" r:id="rId40"/>
    <p:sldId id="331" r:id="rId41"/>
    <p:sldId id="351" r:id="rId4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3" autoAdjust="0"/>
    <p:restoredTop sz="94706" autoAdjust="0"/>
  </p:normalViewPr>
  <p:slideViewPr>
    <p:cSldViewPr snapToGrid="0">
      <p:cViewPr>
        <p:scale>
          <a:sx n="70" d="100"/>
          <a:sy n="70" d="100"/>
        </p:scale>
        <p:origin x="336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2021年9月19日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第七周第</a:t>
            </a:r>
            <a:r>
              <a:rPr lang="en-US" altLang="zh-CN" dirty="0"/>
              <a:t>1</a:t>
            </a:r>
            <a:r>
              <a:rPr lang="zh-CN" altLang="en-US" dirty="0"/>
              <a:t>节课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19</a:t>
            </a:r>
            <a:r>
              <a:rPr lang="zh-CN" altLang="en-US" dirty="0"/>
              <a:t>，</a:t>
            </a:r>
            <a:r>
              <a:rPr lang="en-US" altLang="zh-CN" dirty="0"/>
              <a:t>19</a:t>
            </a:r>
            <a:r>
              <a:rPr lang="zh-CN" altLang="en-US" dirty="0"/>
              <a:t>～</a:t>
            </a:r>
            <a:r>
              <a:rPr lang="en-US" altLang="zh-CN" dirty="0"/>
              <a:t>27</a:t>
            </a:r>
            <a:r>
              <a:rPr lang="zh-CN" altLang="en-US" dirty="0"/>
              <a:t>，</a:t>
            </a:r>
            <a:r>
              <a:rPr lang="en-US" altLang="zh-CN" dirty="0"/>
              <a:t>27</a:t>
            </a:r>
            <a:r>
              <a:rPr lang="zh-CN" altLang="en-US" dirty="0"/>
              <a:t>～</a:t>
            </a:r>
            <a:r>
              <a:rPr lang="en-US" altLang="zh-CN" dirty="0"/>
              <a:t>38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122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节课。写定义，见讲义</a:t>
            </a:r>
            <a:r>
              <a:rPr lang="en-US" altLang="zh-CN" dirty="0"/>
              <a:t>13/26</a:t>
            </a:r>
            <a:r>
              <a:rPr lang="zh-CN" altLang="en-US" dirty="0"/>
              <a:t>表下方</a:t>
            </a:r>
            <a:endParaRPr lang="en-US" altLang="zh-CN" dirty="0"/>
          </a:p>
          <a:p>
            <a:r>
              <a:rPr lang="zh-CN" altLang="en-US"/>
              <a:t>空集：反自反，对称，反对称，传递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24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937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555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69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390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解释蓝色部分，见讲义</a:t>
            </a:r>
            <a:r>
              <a:rPr lang="en-US" altLang="zh-CN" dirty="0"/>
              <a:t>14/26</a:t>
            </a:r>
            <a:r>
              <a:rPr lang="zh-CN" altLang="en-US" dirty="0"/>
              <a:t>下方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321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闭包：在</a:t>
            </a:r>
            <a:r>
              <a:rPr lang="en-US" altLang="zh-CN" dirty="0"/>
              <a:t>R</a:t>
            </a:r>
            <a:r>
              <a:rPr lang="zh-CN" altLang="en-US" dirty="0"/>
              <a:t>的关系上增加元素最少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63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51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504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25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写定义备用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034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49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320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25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写定义备用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90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讲义</a:t>
            </a:r>
            <a:r>
              <a:rPr lang="en-US" altLang="zh-CN" dirty="0"/>
              <a:t>12/26</a:t>
            </a:r>
            <a:r>
              <a:rPr lang="zh-CN" altLang="en-US" dirty="0"/>
              <a:t>：复习对称关系的定义：对称关系成真赋值有两种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en-US" altLang="zh-CN" baseline="0" dirty="0">
                <a:sym typeface="Wingdings" panose="05000000000000000000" pitchFamily="2" charset="2"/>
              </a:rPr>
              <a:t> (</a:t>
            </a:r>
            <a:r>
              <a:rPr lang="en-US" altLang="zh-CN" dirty="0">
                <a:sym typeface="Wingdings" panose="05000000000000000000" pitchFamily="2" charset="2"/>
              </a:rPr>
              <a:t>1)&lt;</a:t>
            </a:r>
            <a:r>
              <a:rPr lang="en-US" altLang="zh-CN" dirty="0" err="1">
                <a:sym typeface="Wingdings" panose="05000000000000000000" pitchFamily="2" charset="2"/>
              </a:rPr>
              <a:t>x,y</a:t>
            </a:r>
            <a:r>
              <a:rPr lang="en-US" altLang="zh-CN" dirty="0">
                <a:sym typeface="Wingdings" panose="05000000000000000000" pitchFamily="2" charset="2"/>
              </a:rPr>
              <a:t>&gt;</a:t>
            </a:r>
            <a:r>
              <a:rPr lang="en-US" altLang="zh-CN" dirty="0">
                <a:sym typeface="Symbol" panose="05050102010706020507" pitchFamily="18" charset="2"/>
              </a:rPr>
              <a:t>R; (2)&lt;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&gt;R&lt;</a:t>
            </a:r>
            <a:r>
              <a:rPr lang="en-US" altLang="zh-CN" dirty="0" err="1">
                <a:sym typeface="Symbol" panose="05050102010706020507" pitchFamily="18" charset="2"/>
              </a:rPr>
              <a:t>y,x</a:t>
            </a:r>
            <a:r>
              <a:rPr lang="en-US" altLang="zh-CN" dirty="0">
                <a:sym typeface="Symbol" panose="05050102010706020507" pitchFamily="18" charset="2"/>
              </a:rPr>
              <a:t>&gt;R, </a:t>
            </a:r>
            <a:r>
              <a:rPr lang="zh-CN" altLang="en-US" dirty="0">
                <a:sym typeface="Symbol" panose="05050102010706020507" pitchFamily="18" charset="2"/>
              </a:rPr>
              <a:t>在关系图上，即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zh-CN" altLang="en-US" dirty="0">
                <a:sym typeface="Symbol" panose="05050102010706020507" pitchFamily="18" charset="2"/>
              </a:rPr>
              <a:t>之间无边，或有双向边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080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类似于合成关系的定义：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en-US" altLang="zh-CN" dirty="0">
                <a:latin typeface="Cambria Math"/>
                <a:ea typeface="Cambria Math"/>
                <a:sym typeface="Symbol" panose="05050102010706020507" pitchFamily="18" charset="2"/>
              </a:rPr>
              <a:t>∊</a:t>
            </a:r>
            <a:r>
              <a:rPr lang="en-US" altLang="zh-CN" dirty="0"/>
              <a:t>R</a:t>
            </a:r>
            <a:r>
              <a:rPr lang="en-US" altLang="zh-CN" dirty="0">
                <a:latin typeface="Cambria Math"/>
                <a:ea typeface="Cambria Math"/>
                <a:sym typeface="Symbol" panose="05050102010706020507" pitchFamily="18" charset="2"/>
              </a:rPr>
              <a:t>∧</a:t>
            </a:r>
            <a:r>
              <a:rPr lang="en-US" altLang="zh-CN" dirty="0"/>
              <a:t>&lt;</a:t>
            </a:r>
            <a:r>
              <a:rPr lang="en-US" altLang="zh-CN" dirty="0" err="1"/>
              <a:t>y,z</a:t>
            </a:r>
            <a:r>
              <a:rPr lang="en-US" altLang="zh-CN" dirty="0"/>
              <a:t>&gt;</a:t>
            </a:r>
            <a:r>
              <a:rPr lang="en-US" altLang="zh-CN" dirty="0">
                <a:latin typeface="Cambria Math"/>
                <a:ea typeface="Cambria Math"/>
                <a:sym typeface="Symbol" panose="05050102010706020507" pitchFamily="18" charset="2"/>
              </a:rPr>
              <a:t>∊</a:t>
            </a:r>
            <a:r>
              <a:rPr lang="en-US" altLang="zh-CN" dirty="0"/>
              <a:t>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→</a:t>
            </a:r>
            <a:r>
              <a:rPr lang="en-US" altLang="zh-CN" dirty="0"/>
              <a:t>&lt;</a:t>
            </a:r>
            <a:r>
              <a:rPr lang="en-US" altLang="zh-CN" dirty="0" err="1"/>
              <a:t>x,z</a:t>
            </a:r>
            <a:r>
              <a:rPr lang="en-US" altLang="zh-CN" dirty="0"/>
              <a:t>&gt;</a:t>
            </a:r>
            <a:r>
              <a:rPr lang="en-US" altLang="zh-CN" dirty="0">
                <a:latin typeface="Cambria Math"/>
                <a:ea typeface="Cambria Math"/>
                <a:sym typeface="Symbol" panose="05050102010706020507" pitchFamily="18" charset="2"/>
              </a:rPr>
              <a:t>∊</a:t>
            </a:r>
            <a:r>
              <a:rPr lang="en-US" altLang="zh-CN" dirty="0"/>
              <a:t>R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∘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78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72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78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54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8BE03-2B9C-4E1B-84FF-83DCD2C1C2FA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92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607F4-1429-4C8A-914D-6819F553FD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2021年9月19日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D53897C-7169-4CF7-86A9-E82650212648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37912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4.3.1</a:t>
            </a:r>
            <a:r>
              <a:rPr lang="zh-CN" altLang="en-US" sz="2400" b="1" dirty="0"/>
              <a:t>关系性质的定义和判别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/>
              <a:t>自反性与反自反性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/>
              <a:t>对称性与反对称性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/>
              <a:t>传递性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4.3.2 </a:t>
            </a:r>
            <a:r>
              <a:rPr lang="zh-CN" altLang="en-US" sz="2400" b="1" dirty="0"/>
              <a:t>关系的闭包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/>
              <a:t>闭包定义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/>
              <a:t>闭包计算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b="1" dirty="0" err="1"/>
              <a:t>Warshall</a:t>
            </a:r>
            <a:r>
              <a:rPr lang="zh-CN" altLang="en-US" sz="2400" b="1" dirty="0"/>
              <a:t>算法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291D88-8F2B-4C1C-8E5E-F80BD945D67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 </a:t>
            </a:r>
            <a:r>
              <a:rPr lang="zh-CN" altLang="en-US" dirty="0">
                <a:solidFill>
                  <a:schemeClr val="tx1"/>
                </a:solidFill>
              </a:rPr>
              <a:t>关系的性质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C7DDC30-CE2C-4D81-9682-6A1A11DF374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对称性与反对称性（续）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从关系集合的特点来看：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（因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中元素对关系的对称性无影响）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S =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00304" y="381259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F9264E5-D7D1-41EB-B55E-FBD137FD9C9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FAEAC7-8CC6-457B-B1A1-5A8DBEA8E1CA}"/>
              </a:ext>
            </a:extLst>
          </p:cNvPr>
          <p:cNvSpPr/>
          <p:nvPr/>
        </p:nvSpPr>
        <p:spPr>
          <a:xfrm>
            <a:off x="5200304" y="439185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反对称的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6A598A-86D3-4268-805D-FEF15C1A9714}"/>
              </a:ext>
            </a:extLst>
          </p:cNvPr>
          <p:cNvSpPr/>
          <p:nvPr/>
        </p:nvSpPr>
        <p:spPr>
          <a:xfrm>
            <a:off x="5200304" y="495515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既是对称的也是反对称的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365341-7957-4FEA-AB68-7AC74DAF5B63}"/>
              </a:ext>
            </a:extLst>
          </p:cNvPr>
          <p:cNvSpPr/>
          <p:nvPr/>
        </p:nvSpPr>
        <p:spPr>
          <a:xfrm>
            <a:off x="5200304" y="5528365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既不是对称的也不是反对称的</a:t>
            </a:r>
          </a:p>
        </p:txBody>
      </p:sp>
    </p:spTree>
    <p:extLst>
      <p:ext uri="{BB962C8B-B14F-4D97-AF65-F5344CB8AC3E}">
        <p14:creationId xmlns:p14="http://schemas.microsoft.com/office/powerpoint/2010/main" val="381897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C7DDC30-CE2C-4D81-9682-6A1A11DF374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对称性与反对称性（续）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从关系矩阵的特点来看：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关系矩阵是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对称矩阵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关系矩阵当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关系矩阵只在主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对角线上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的位置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其它元素为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86816" y="324656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86816" y="4988691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既是对称的也是反对称的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F9264E5-D7D1-41EB-B55E-FBD137FD9C9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99E3BD-8E4F-4ACE-BE1C-ECFA30C11BBE}"/>
              </a:ext>
            </a:extLst>
          </p:cNvPr>
          <p:cNvSpPr/>
          <p:nvPr/>
        </p:nvSpPr>
        <p:spPr>
          <a:xfrm>
            <a:off x="7286816" y="38633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反对称的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9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C7DDC30-CE2C-4D81-9682-6A1A11DF374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295400" y="1687241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对称性与反对称性（续）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）从关系图的特点来看：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关系图中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所有边都是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成对的方向相反的边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关系图中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所有边都是只有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一条单方向的边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关系图中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既有单方向的边也有双方向的边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关系图中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只有环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77593" y="330971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7829" y="386473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反对称性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77593" y="4419744"/>
            <a:ext cx="420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既不是对称的也不是反对称的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77593" y="4974757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既是对称的也是反对称的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295DD0-A998-49B2-AE82-B2F2DC93A51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2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C7DDC30-CE2C-4D81-9682-6A1A11DF374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295400" y="1938312"/>
            <a:ext cx="9601199" cy="390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对称性与反对称性（续）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对任何集合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最大的对称关系是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，最小的对称关系是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最小的反对称关系是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上的任何对称关系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都满足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上的任何反对称关系都满足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0"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这里的最大最小是指关系集合的元素个数的多少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002178" y="2967335"/>
            <a:ext cx="50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98731" y="3547237"/>
            <a:ext cx="437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86806" y="2967334"/>
            <a:ext cx="437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74038" y="4121263"/>
            <a:ext cx="3289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8521" y="4644170"/>
            <a:ext cx="1786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2CC0637-AEEB-47FC-9183-E57ED79664D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0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02F7B0B-4344-4125-AD2A-D6FBF0232CC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传递性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4.16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上的关系，若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上的传递关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上的全域关系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	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恒等关系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空关系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		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小于等于关系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小于关系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		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整除关系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包含关系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			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真包含关系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91595A4-E026-4BCE-B30C-B854D367B19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02F7B0B-4344-4125-AD2A-D6FBF0232CC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2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传递性（续）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	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上的传递关系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上的传递关系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26878" y="4352752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2782" y="4911439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DDFEE23-E5E4-40A3-B27E-3293953E420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02F7B0B-4344-4125-AD2A-D6FBF0232CC5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295399" y="1587277"/>
            <a:ext cx="9601199" cy="436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传递性（续） 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集合表达式：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具有传递性的充要条件是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◦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关系矩阵：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的关系矩阵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来判断关系的传递性，即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spc="-1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spc="-10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4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反之则不是传递关系；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关系图：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的关系图中，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有经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的有向边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的有向边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（注意：如果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，那么这条边就变成一个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的环），那么关系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具有传递性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EA246BC-7FC3-4CCC-B607-06B7A42B6BD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2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CA88573-7FF6-4144-801B-03C44143696E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17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199" cy="380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关系性质的充要条件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当且仅当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（或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2)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反自反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3)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当且仅当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（或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baseline="30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4)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反对称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当且仅当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5)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当且仅当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EA85FB-AF09-4DAA-8EE9-0C63BAEC8A0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14F6525-0AA8-48AA-8AEB-C2607A6E50EF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自反性（反自反性）证明方法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………   ………..….   …….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前提                      推理过程                           结论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证明，若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上自反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64159" y="4954803"/>
            <a:ext cx="1908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82097" y="4954803"/>
            <a:ext cx="1595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48540E8-4A45-4EE5-B3C2-829ED0B8968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40E8796-FFF3-4C32-93D2-2EDD67E2BF51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474913" y="1706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295400" y="1653102"/>
            <a:ext cx="9601199" cy="436734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对称性证明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   ………..….   …….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前提                      推理过程                          结论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证明，若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上对称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59063" y="4920604"/>
            <a:ext cx="209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48437" y="4917049"/>
            <a:ext cx="2145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3296" y="4923913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27D2762-5BC0-4377-8DAD-2A99AE3BF73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C7DDC30-CE2C-4D81-9682-6A1A11DF374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自反性与反自反性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若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若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反自反的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下列关系哪些是自反的，哪些是反自反的？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上的全域关系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恒等关系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小于等于关系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54665" y="440800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4665" y="493910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4664" y="547086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12669" y="440800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14744" y="497996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反自反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12669" y="553057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反自反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1646C34-BE9F-4C3C-8F6B-80F472B8490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58D6A3-365E-467B-8474-E2263ECCAC7F}"/>
              </a:ext>
            </a:extLst>
          </p:cNvPr>
          <p:cNvSpPr txBox="1"/>
          <p:nvPr/>
        </p:nvSpPr>
        <p:spPr>
          <a:xfrm>
            <a:off x="6039227" y="4441049"/>
            <a:ext cx="3931920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整除关系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实数集上的小于关系：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幂集上的真包含关系：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960AA1-7103-4E0D-A220-28FED936FF52}"/>
              </a:ext>
            </a:extLst>
          </p:cNvPr>
          <p:cNvGrpSpPr/>
          <p:nvPr/>
        </p:nvGrpSpPr>
        <p:grpSpPr>
          <a:xfrm>
            <a:off x="9049941" y="1803180"/>
            <a:ext cx="1846659" cy="1256600"/>
            <a:chOff x="9049941" y="1803180"/>
            <a:chExt cx="1846659" cy="125660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BDB4C02-8B98-4175-ABDD-E722B41193A4}"/>
                </a:ext>
              </a:extLst>
            </p:cNvPr>
            <p:cNvSpPr txBox="1"/>
            <p:nvPr/>
          </p:nvSpPr>
          <p:spPr>
            <a:xfrm>
              <a:off x="9049941" y="1803180"/>
              <a:ext cx="1846659" cy="124809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反自反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也不反自反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既不自反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自反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720195D-CD8E-45B9-9143-091F990FAC9D}"/>
                </a:ext>
              </a:extLst>
            </p:cNvPr>
            <p:cNvCxnSpPr/>
            <p:nvPr/>
          </p:nvCxnSpPr>
          <p:spPr>
            <a:xfrm>
              <a:off x="9572379" y="1803180"/>
              <a:ext cx="0" cy="12480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12AD6E6-2B7B-4B2F-8310-54857841ACD2}"/>
                </a:ext>
              </a:extLst>
            </p:cNvPr>
            <p:cNvCxnSpPr/>
            <p:nvPr/>
          </p:nvCxnSpPr>
          <p:spPr>
            <a:xfrm>
              <a:off x="10404892" y="1811686"/>
              <a:ext cx="0" cy="124809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DA36033-3792-43F0-9AA7-7029CF02E7E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474913" y="1706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295400" y="1646238"/>
            <a:ext cx="9601199" cy="4622804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反对称性证明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………..……….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y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前提                          推理过程            结论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证明，若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上反对称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反对称的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2272" y="4785162"/>
            <a:ext cx="3582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7929" y="4769339"/>
            <a:ext cx="3879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93818" y="5280122"/>
            <a:ext cx="3413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47929" y="5302140"/>
            <a:ext cx="1934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38832" y="5280123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y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E2E5042-079B-425F-B33B-42CF2ADA2B0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EFBF810-C9CC-4DB8-946A-D8177E0E586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474913" y="1706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295400" y="1642788"/>
            <a:ext cx="9601200" cy="4367349"/>
          </a:xfrm>
          <a:prstGeom prst="rect">
            <a:avLst/>
          </a:prstGeom>
          <a:noFill/>
          <a:ln w="222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传递性证明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…..……….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 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前提                   推理过程             结论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证明，若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上传递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任取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上是传递的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6587" y="4920604"/>
            <a:ext cx="3724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34368" y="4920604"/>
            <a:ext cx="2395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75073" y="4920604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D49DA9F-11BC-4E24-98E8-861E10D1ED7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9440976B-FE39-4194-8348-A7DB68129556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22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5695" name="Group 6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82394"/>
              </p:ext>
            </p:extLst>
          </p:nvPr>
        </p:nvGraphicFramePr>
        <p:xfrm>
          <a:off x="1810190" y="2258955"/>
          <a:ext cx="8571619" cy="376109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64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5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5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73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自反性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反自反性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对称性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反对称性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传递性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表达</a:t>
                      </a:r>
                      <a:endParaRPr kumimoji="1" lang="en-US" altLang="zh-CN" sz="2000" b="1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式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15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关系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矩阵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8494"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关</a:t>
                      </a:r>
                      <a:endParaRPr kumimoji="1" lang="en-US" altLang="zh-CN" sz="2000" b="1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系</a:t>
                      </a:r>
                      <a:endParaRPr kumimoji="1" lang="en-US" altLang="zh-CN" sz="2000" b="1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图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L="91444" marR="91444" marT="45731" marB="4573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587113" y="2956292"/>
            <a:ext cx="12828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endParaRPr kumimoji="1" lang="en-US" altLang="zh-CN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4897" y="3501598"/>
            <a:ext cx="10189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主对角</a:t>
            </a: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线元素</a:t>
            </a: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全是 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29040" y="4541959"/>
            <a:ext cx="1080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每个顶</a:t>
            </a: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点都有</a:t>
            </a: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0087" y="2953230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</a:t>
            </a:r>
          </a:p>
        </p:txBody>
      </p:sp>
      <p:sp>
        <p:nvSpPr>
          <p:cNvPr id="7" name="矩形 6"/>
          <p:cNvSpPr/>
          <p:nvPr/>
        </p:nvSpPr>
        <p:spPr>
          <a:xfrm>
            <a:off x="4013734" y="3524503"/>
            <a:ext cx="10241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主对角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线元素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全是 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11396" y="4562429"/>
            <a:ext cx="10264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每个顶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点都没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有环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4861" y="2956292"/>
            <a:ext cx="1015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kumimoji="1" lang="en-US" altLang="zh-CN" sz="20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83414" y="3620603"/>
            <a:ext cx="1584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矩阵是对称</a:t>
            </a: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89436" y="4448446"/>
            <a:ext cx="14600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如果两个顶</a:t>
            </a: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点之间有边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一定是一对</a:t>
            </a: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方向相反的</a:t>
            </a: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无单边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98266" y="2960006"/>
            <a:ext cx="1532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kumimoji="1" lang="en-US" altLang="zh-CN" sz="2000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6972764" y="3629727"/>
            <a:ext cx="15627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i="1" baseline="-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</a:p>
          <a:p>
            <a:pPr marL="342900" indent="-342900"/>
            <a:r>
              <a:rPr kumimoji="1"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i="1" baseline="-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" name="矩形 13"/>
          <p:cNvSpPr/>
          <p:nvPr/>
        </p:nvSpPr>
        <p:spPr>
          <a:xfrm>
            <a:off x="6970146" y="4461369"/>
            <a:ext cx="14707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如果两点之</a:t>
            </a: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间有边，一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定是一条有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向边（无双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向边）</a:t>
            </a: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40839" y="2960006"/>
            <a:ext cx="1208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kumimoji="1" lang="en-US" altLang="zh-CN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65431" y="3519240"/>
            <a:ext cx="1779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0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所在</a:t>
            </a:r>
          </a:p>
          <a:p>
            <a:pPr marL="342900" indent="-342900"/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中相</a:t>
            </a:r>
            <a:endParaRPr kumimoji="1" lang="en-US" altLang="zh-CN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/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应位置都是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矩形 16"/>
          <p:cNvSpPr/>
          <p:nvPr/>
        </p:nvSpPr>
        <p:spPr>
          <a:xfrm>
            <a:off x="8598048" y="4541959"/>
            <a:ext cx="18139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如果顶点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endParaRPr kumimoji="1" lang="en-US" altLang="zh-CN" sz="2000" i="1" baseline="-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/>
            <a:r>
              <a:rPr kumimoji="1"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i="1" baseline="-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000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有边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i="1" baseline="-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000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i="1" baseline="-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kumimoji="1" lang="en-US" altLang="zh-CN" sz="2000" i="1" baseline="-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/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有边，则从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i="1" baseline="-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000" i="1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也有边 </a:t>
            </a:r>
          </a:p>
        </p:txBody>
      </p:sp>
      <p:sp>
        <p:nvSpPr>
          <p:cNvPr id="18" name="矩形 17"/>
          <p:cNvSpPr/>
          <p:nvPr/>
        </p:nvSpPr>
        <p:spPr>
          <a:xfrm>
            <a:off x="1295400" y="1646238"/>
            <a:ext cx="2212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关系性质判别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3FAC322-EF3C-478F-A5D5-013ACBAB5C0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6157048-448E-4ED6-8D6F-3459ADC1153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295399" y="1676400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判断下图中关系的性质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并说明理由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自反，反对称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反自反，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反对称，传递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2424114" y="5805488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4" name="Group 9"/>
          <p:cNvGrpSpPr>
            <a:grpSpLocks/>
          </p:cNvGrpSpPr>
          <p:nvPr/>
        </p:nvGrpSpPr>
        <p:grpSpPr bwMode="auto">
          <a:xfrm>
            <a:off x="3421856" y="4063961"/>
            <a:ext cx="4505325" cy="369887"/>
            <a:chOff x="1383" y="2477"/>
            <a:chExt cx="2838" cy="233"/>
          </a:xfrm>
        </p:grpSpPr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1383" y="2477"/>
              <a:ext cx="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2562" y="2477"/>
              <a:ext cx="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3923" y="2477"/>
              <a:ext cx="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</a:p>
          </p:txBody>
        </p:sp>
      </p:grpSp>
      <p:sp>
        <p:nvSpPr>
          <p:cNvPr id="326667" name="Rectangle 11"/>
          <p:cNvSpPr>
            <a:spLocks noChangeArrowheads="1"/>
          </p:cNvSpPr>
          <p:nvPr/>
        </p:nvSpPr>
        <p:spPr bwMode="auto">
          <a:xfrm>
            <a:off x="2424113" y="4772025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668" name="Rectangle 12"/>
          <p:cNvSpPr>
            <a:spLocks noChangeArrowheads="1"/>
          </p:cNvSpPr>
          <p:nvPr/>
        </p:nvSpPr>
        <p:spPr bwMode="auto">
          <a:xfrm>
            <a:off x="2424114" y="5300663"/>
            <a:ext cx="705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7" name="Picture 13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0" r="40465" b="34180"/>
          <a:stretch>
            <a:fillRect/>
          </a:stretch>
        </p:blipFill>
        <p:spPr bwMode="auto">
          <a:xfrm>
            <a:off x="2782889" y="2074314"/>
            <a:ext cx="5761037" cy="195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C90DA8EC-0A39-40E5-9C5D-90F84A09D61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26157048-448E-4ED6-8D6F-3459ADC11533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4" name="Group 9"/>
          <p:cNvGrpSpPr>
            <a:grpSpLocks/>
          </p:cNvGrpSpPr>
          <p:nvPr/>
        </p:nvGrpSpPr>
        <p:grpSpPr bwMode="auto">
          <a:xfrm>
            <a:off x="3494882" y="3760920"/>
            <a:ext cx="5062540" cy="369887"/>
            <a:chOff x="1281" y="2477"/>
            <a:chExt cx="3189" cy="233"/>
          </a:xfrm>
        </p:grpSpPr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1281" y="2477"/>
              <a:ext cx="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2766" y="2477"/>
              <a:ext cx="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</a:p>
          </p:txBody>
        </p:sp>
        <p:sp>
          <p:nvSpPr>
            <p:cNvPr id="12300" name="Text Box 8"/>
            <p:cNvSpPr txBox="1">
              <a:spLocks noChangeArrowheads="1"/>
            </p:cNvSpPr>
            <p:nvPr/>
          </p:nvSpPr>
          <p:spPr bwMode="auto">
            <a:xfrm>
              <a:off x="4172" y="2477"/>
              <a:ext cx="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</a:p>
          </p:txBody>
        </p:sp>
      </p:grpSp>
      <p:sp>
        <p:nvSpPr>
          <p:cNvPr id="326667" name="Rectangle 11"/>
          <p:cNvSpPr>
            <a:spLocks noChangeArrowheads="1"/>
          </p:cNvSpPr>
          <p:nvPr/>
        </p:nvSpPr>
        <p:spPr bwMode="auto">
          <a:xfrm>
            <a:off x="1295400" y="1653124"/>
            <a:ext cx="9601200" cy="445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判断下图中关系的性质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并说明理由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1800"/>
              </a:spcBef>
              <a:buAutoNum type="arabicParenBoth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1800"/>
              </a:spcBef>
              <a:buAutoNum type="arabicParenBoth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1800"/>
              </a:spcBef>
              <a:buAutoNum type="arabicParenBoth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）自反  ？     反自反  ？      对称  ？      反对称  ？     传递  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）自反  ？     反自反  ？      对称  ？      反对称  ？     传递  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）自反  ？     反自反  ？      对称  ？      反对称  ？     传递  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713" y="4443236"/>
            <a:ext cx="342000" cy="342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96" y="4443236"/>
            <a:ext cx="342000" cy="342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308" y="4443236"/>
            <a:ext cx="342000" cy="342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56" y="4443236"/>
            <a:ext cx="342000" cy="342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713" y="5051609"/>
            <a:ext cx="342000" cy="342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75" y="5033876"/>
            <a:ext cx="342000" cy="342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36" y="5595697"/>
            <a:ext cx="342000" cy="342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75" y="5564609"/>
            <a:ext cx="342000" cy="342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56" y="5595697"/>
            <a:ext cx="342000" cy="34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75" y="4443236"/>
            <a:ext cx="342000" cy="342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896" y="5048297"/>
            <a:ext cx="342000" cy="342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308" y="5048297"/>
            <a:ext cx="342000" cy="342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256" y="5032533"/>
            <a:ext cx="342000" cy="3420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713" y="5595697"/>
            <a:ext cx="342000" cy="342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308" y="5595697"/>
            <a:ext cx="342000" cy="342000"/>
          </a:xfrm>
          <a:prstGeom prst="rect">
            <a:avLst/>
          </a:prstGeom>
        </p:spPr>
      </p:pic>
      <p:pic>
        <p:nvPicPr>
          <p:cNvPr id="31" name="Picture 3">
            <a:extLst>
              <a:ext uri="{FF2B5EF4-FFF2-40B4-BE49-F238E27FC236}">
                <a16:creationId xmlns:a16="http://schemas.microsoft.com/office/drawing/2014/main" id="{47DF4D6F-FF32-4E80-9649-58D097C79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BE4C4"/>
              </a:clrFrom>
              <a:clrTo>
                <a:srgbClr val="FBE4C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" b="32384"/>
          <a:stretch>
            <a:fillRect/>
          </a:stretch>
        </p:blipFill>
        <p:spPr bwMode="auto">
          <a:xfrm>
            <a:off x="2797257" y="2097693"/>
            <a:ext cx="6491129" cy="190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C3620C20-7445-4D27-898C-AB0CD9696C2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6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6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295400" y="1676401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不传递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自反、对称、传递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自反、对称、传递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自反、对称、不传递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(∵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BD61-0805-4378-BD77-8F62205D2330}" type="slidenum">
              <a:rPr lang="zh-CN" altLang="en-US" smtClean="0">
                <a:solidFill>
                  <a:schemeClr val="tx1"/>
                </a:solidFill>
              </a:rPr>
              <a:pPr/>
              <a:t>25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07208"/>
              </p:ext>
            </p:extLst>
          </p:nvPr>
        </p:nvGraphicFramePr>
        <p:xfrm>
          <a:off x="4051464" y="2637898"/>
          <a:ext cx="4079776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i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i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i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i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i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i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i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435905" y="3059855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26258" y="3459965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45553" y="3437742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22380" y="3852911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4D2F499-964B-46A9-963C-D73FB5A6E1D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295400" y="1676401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不自反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不自反、对称、不传递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不自反、对称、不传递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不自反、对称、传递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FBD61-0805-4378-BD77-8F62205D2330}" type="slidenum">
              <a:rPr lang="zh-CN" altLang="en-US" smtClean="0">
                <a:solidFill>
                  <a:schemeClr val="tx1"/>
                </a:solidFill>
              </a:rPr>
              <a:pPr/>
              <a:t>26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94616"/>
              </p:ext>
            </p:extLst>
          </p:nvPr>
        </p:nvGraphicFramePr>
        <p:xfrm>
          <a:off x="4056112" y="2636520"/>
          <a:ext cx="4079776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415342" y="3044446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52482" y="3452479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02D9839-4C5A-4F0D-A9ED-6384AF45B7D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9A5EBC1-7A68-4CA7-834B-8DB8342F93F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399" y="1627186"/>
            <a:ext cx="9601199" cy="584776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/>
              <a:t>运算与性质的关系</a:t>
            </a:r>
          </a:p>
        </p:txBody>
      </p:sp>
      <p:graphicFrame>
        <p:nvGraphicFramePr>
          <p:cNvPr id="327739" name="Group 5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96945"/>
              </p:ext>
            </p:extLst>
          </p:nvPr>
        </p:nvGraphicFramePr>
        <p:xfrm>
          <a:off x="1969124" y="2486157"/>
          <a:ext cx="8253747" cy="3449704"/>
        </p:xfrm>
        <a:graphic>
          <a:graphicData uri="http://schemas.openxmlformats.org/drawingml/2006/table">
            <a:tbl>
              <a:tblPr/>
              <a:tblGrid>
                <a:gridCol w="1158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2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自反性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反自反性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对称性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反对称性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传递性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 </a:t>
                      </a:r>
                      <a:endParaRPr kumimoji="1" lang="en-US" altLang="zh-CN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∩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∪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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∘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BD80E8C-80EF-47C8-A3EF-B6383C87689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E29EEA5-235A-4650-93F9-DEB7A0E52E1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28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1097"/>
            <a:ext cx="9601199" cy="446795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闭包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</a:rPr>
              <a:t>4.17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是非空集合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对称或传递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满足以下条件：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是自反的（对称的或传递的）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cs typeface="Times New Roman" panose="02020603050405020304" pitchFamily="18" charset="0"/>
              </a:rPr>
              <a:t>     2)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上任何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的自反（对称或传递）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一般将关系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自反闭包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对称闭包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传递闭包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619B8B2-9E9D-4CC4-8285-D7935A48DF1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0D4F88F-2266-4100-8A98-F1F85C27C1D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332038" y="1633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295400" y="16335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闭包（续）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）定义中条件（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）说明：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闭包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是满足条件中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最小的集合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是自反的，则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是对称的，则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是传递的，则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没有反自反闭包和反对称闭包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，若关系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不是反自反的，则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自反的有序对全部删除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即可；若关系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不是反对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称的，则将关系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对称的有序对任删除一个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A164EC6-31A1-406E-8AC0-E72B7151148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C7DDC30-CE2C-4D81-9682-6A1A11DF374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自反性与反自反性（续）</a:t>
            </a: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）从关系集合的特点来看：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∩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）从关系矩阵的特点来看：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关系矩阵的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对角线全为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关系矩阵的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对角线全为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关系矩阵的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对角线上既有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也有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4880" y="299543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自反关系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4880" y="3457584"/>
            <a:ext cx="1731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反自反关系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24050" y="3919249"/>
            <a:ext cx="3664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既不自反也不反自反关系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31292" y="48576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自反关系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32894" y="533439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反自反关系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24880" y="5760049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既不自反也不反自反关系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BDAC5A8-4046-4AFC-A3F1-A07D3D41D7B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2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77200" y="6428184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E0D4F88F-2266-4100-8A98-F1F85C27C1DB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332038" y="1633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295401" y="16335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闭包的构造方法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集合表示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4.7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上的关系，则有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∪…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对于有穷集合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中的并运算最多不超过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（因为对于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个点的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关系图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，传递关系最多含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个点）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090452-6E99-46E5-9010-06D6E48C76C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9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1EF39F6-1951-45BC-8097-2BA99072249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31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27449"/>
            <a:ext cx="9601200" cy="4391214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4.7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的证明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满足闭包定义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上是自反的；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下面证明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是包含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的最小的自反关系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09600" indent="-73025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是包含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的自反关系，那么                     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因此有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			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得证</a:t>
            </a:r>
          </a:p>
        </p:txBody>
      </p:sp>
      <p:sp>
        <p:nvSpPr>
          <p:cNvPr id="2" name="矩形 1"/>
          <p:cNvSpPr/>
          <p:nvPr/>
        </p:nvSpPr>
        <p:spPr>
          <a:xfrm>
            <a:off x="6725744" y="4888400"/>
            <a:ext cx="1176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kern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04886" y="4888400"/>
            <a:ext cx="1085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069F979-DAF8-4B70-903E-BA4AF7F2231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1EF39F6-1951-45BC-8097-2BA99072249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32</a:t>
            </a:fld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13367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定理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4.7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的证明（续）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09600" indent="-60960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满足对称闭包定义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由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∪(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上是对称的；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下面证明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是包含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的最小的对称关系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上任一包含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的对称关系，那么                     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因此有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			</a:t>
            </a:r>
            <a:r>
              <a:rPr lang="zh-CN" altLang="en-US" sz="2400" b="1" dirty="0">
                <a:sym typeface="Symbol" panose="05050102010706020507" pitchFamily="18" charset="2"/>
              </a:rPr>
              <a:t>得证</a:t>
            </a:r>
          </a:p>
        </p:txBody>
      </p:sp>
      <p:sp>
        <p:nvSpPr>
          <p:cNvPr id="2" name="矩形 1"/>
          <p:cNvSpPr/>
          <p:nvPr/>
        </p:nvSpPr>
        <p:spPr>
          <a:xfrm>
            <a:off x="8644394" y="4953633"/>
            <a:ext cx="2130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56402" y="4953633"/>
            <a:ext cx="115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0E9B0EF-3434-4A76-8DF9-D1942DD49CA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8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2BC0695-D355-4910-A772-16B76948A11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33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4878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定理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4.7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的证明（续）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dirty="0"/>
              <a:t>3)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∪…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先证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∪…,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∪…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具有传递性，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任取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∪…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∪…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	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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∘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t+s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所以，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∪…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具有传递性，得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4A343E3-5A4A-4250-B05D-B93500EBF23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C2BC0695-D355-4910-A772-16B76948A11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27449"/>
            <a:ext cx="9601199" cy="44816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定理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4.7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的证明（续）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再证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∪…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进行归纳证明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638">
              <a:buNone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时，显然为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，那么对于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638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任意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638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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kern="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pPr indent="20638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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传递） </a:t>
            </a:r>
          </a:p>
          <a:p>
            <a:pPr indent="20638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于是，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∪…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indent="20638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从而结论成立：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∪… .		</a:t>
            </a:r>
            <a:r>
              <a:rPr lang="zh-CN" altLang="en-US" sz="2400" b="1" dirty="0">
                <a:sym typeface="Symbol" panose="05050102010706020507" pitchFamily="18" charset="2"/>
              </a:rPr>
              <a:t>得证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4406" y="3289109"/>
            <a:ext cx="2296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kern="0" baseline="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1057" y="3289109"/>
            <a:ext cx="3690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kern="0" baseline="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3760B6B-7C21-4445-AA26-B83995A9EB6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4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7170A08-AC12-4F5A-88D1-CBB010445F4D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闭包的构造方法（续）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）矩阵表示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的关系矩阵分别为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同阶的单位矩阵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'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'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的转置矩阵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…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在上述等式中矩阵的元素相加时使用逻辑加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B268B95-B46E-4AAB-8ED7-87F3E94E7B0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F9780E82-7979-4E2B-A51D-046713B7D547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199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闭包的构造方法（续）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）图表示</a:t>
            </a: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设关系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的关系图分别记为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G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的顶点集与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的顶点集相等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①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考察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的每个顶点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如果没有环就加上一个环，最终得到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②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考察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的每一条边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如果有一条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的单向边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加一条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的反方向边，最终得到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③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考察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的每个顶点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找从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出发的每一条路径，如果从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径中的任何结点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没有边，就加上这条边，最终得到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EE0A67-A5FB-4F20-A502-8FAEB4BF252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5199F65-A555-4B0E-9D1A-4A390CDF0891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295400" y="1666875"/>
            <a:ext cx="9601199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en-US" altLang="zh-CN" sz="2400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的关系图如下图所示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FB4FCC4-57CF-4183-B6CD-E3D90A659AE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EBCE0-079A-4C3B-A347-5ED5AB90D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399"/>
            <a:ext cx="225850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Group 3">
            <a:extLst>
              <a:ext uri="{FF2B5EF4-FFF2-40B4-BE49-F238E27FC236}">
                <a16:creationId xmlns:a16="http://schemas.microsoft.com/office/drawing/2014/main" id="{93603A48-CB11-4023-BFCB-A9CC3D2186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68287" y="2672663"/>
            <a:ext cx="7855424" cy="3391006"/>
            <a:chOff x="1513" y="6865"/>
            <a:chExt cx="11029" cy="4712"/>
          </a:xfrm>
          <a:noFill/>
        </p:grpSpPr>
        <p:sp>
          <p:nvSpPr>
            <p:cNvPr id="14" name="AutoShape 10">
              <a:extLst>
                <a:ext uri="{FF2B5EF4-FFF2-40B4-BE49-F238E27FC236}">
                  <a16:creationId xmlns:a16="http://schemas.microsoft.com/office/drawing/2014/main" id="{6A7E769F-D888-426F-A281-6774018CEFB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13" y="6865"/>
              <a:ext cx="11029" cy="471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5" name="Group 4">
              <a:extLst>
                <a:ext uri="{FF2B5EF4-FFF2-40B4-BE49-F238E27FC236}">
                  <a16:creationId xmlns:a16="http://schemas.microsoft.com/office/drawing/2014/main" id="{63D431E0-264A-4B4A-90D7-46E628E1B5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3" y="6865"/>
              <a:ext cx="11029" cy="4712"/>
              <a:chOff x="1513" y="6865"/>
              <a:chExt cx="11029" cy="4712"/>
            </a:xfrm>
            <a:grpFill/>
          </p:grpSpPr>
          <p:pic>
            <p:nvPicPr>
              <p:cNvPr id="1033" name="Picture 9">
                <a:extLst>
                  <a:ext uri="{FF2B5EF4-FFF2-40B4-BE49-F238E27FC236}">
                    <a16:creationId xmlns:a16="http://schemas.microsoft.com/office/drawing/2014/main" id="{3DFAAE8B-6C34-4CD0-A491-2703AE21BA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E3C8"/>
                  </a:clrFrom>
                  <a:clrTo>
                    <a:srgbClr val="FFE3C8">
                      <a:alpha val="0"/>
                    </a:srgbClr>
                  </a:clrTo>
                </a:clrChange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787"/>
              <a:stretch>
                <a:fillRect/>
              </a:stretch>
            </p:blipFill>
            <p:spPr bwMode="auto">
              <a:xfrm>
                <a:off x="1513" y="6865"/>
                <a:ext cx="11029" cy="4610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 Box 8">
                <a:extLst>
                  <a:ext uri="{FF2B5EF4-FFF2-40B4-BE49-F238E27FC236}">
                    <a16:creationId xmlns:a16="http://schemas.microsoft.com/office/drawing/2014/main" id="{4C869695-9F29-4E4B-9002-E8DD71D68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4" y="8209"/>
                <a:ext cx="482" cy="5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vert="horz" wrap="square" lIns="60350" tIns="30175" rIns="60350" bIns="3017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endParaRPr kumimoji="0" lang="en-US" altLang="zh-CN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Text Box 7">
                <a:extLst>
                  <a:ext uri="{FF2B5EF4-FFF2-40B4-BE49-F238E27FC236}">
                    <a16:creationId xmlns:a16="http://schemas.microsoft.com/office/drawing/2014/main" id="{9CD6F16C-58B8-48C1-BD33-ECF207213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47" y="8107"/>
                <a:ext cx="1005" cy="5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vert="horz" wrap="square" lIns="60350" tIns="30175" rIns="60350" bIns="3017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00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kumimoji="0" lang="en-US" altLang="zh-CN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Text Box 6">
                <a:extLst>
                  <a:ext uri="{FF2B5EF4-FFF2-40B4-BE49-F238E27FC236}">
                    <a16:creationId xmlns:a16="http://schemas.microsoft.com/office/drawing/2014/main" id="{9B4606C2-025F-46CC-ACCF-C93759D1F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4" y="10956"/>
                <a:ext cx="1005" cy="5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vert="horz" wrap="square" lIns="60350" tIns="30175" rIns="60350" bIns="3017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00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kumimoji="0" lang="en-US" altLang="zh-CN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27BE4C-EB87-47B1-9873-6FA5D4449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47" y="11058"/>
                <a:ext cx="1005" cy="5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vert="horz" wrap="square" lIns="60350" tIns="30175" rIns="60350" bIns="30175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00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CN" sz="20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kumimoji="0" lang="en-US" altLang="zh-CN" sz="2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38E2037-4E5F-45EF-B093-F6FE93AF7A8C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44675"/>
            <a:ext cx="9601199" cy="44005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传递闭包的计算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——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Warshall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算法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算法思路：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个矩阵的序列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将矩阵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列的元素记作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当且仅当在</a:t>
            </a: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的关系图中存在一条从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的路径，并且这条路径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除端点外中间只经过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中的顶点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不难证明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的关系矩阵，而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就对应了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的传递闭包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b="1" i="1" dirty="0"/>
              <a:t> 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B1D91F6-FA24-4999-98C4-D49550A6BE5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486CC201-703C-4490-AD75-2274CDDA145A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39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1" y="1646239"/>
            <a:ext cx="8977314" cy="450646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Warshall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算法的依据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+1}</a:t>
            </a:r>
            <a:r>
              <a:rPr lang="en-US" altLang="zh-CN" sz="2400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中间只经过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Yu Mincho Demibold" panose="02020600000000000000" pitchFamily="18" charset="-128"/>
                <a:ea typeface="Yu Mincho Demibold" panose="02020600000000000000" pitchFamily="18" charset="-128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中点的路径，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这些路径分为两类：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类：只经过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中点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类：经过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类路径：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存在第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类路径：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+1] = 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= 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3" name="Picture 4" descr="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911" y="3899471"/>
            <a:ext cx="2892351" cy="22077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C4D411B-9DC3-46B7-85E8-A0081C9C1D8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C7DDC30-CE2C-4D81-9682-6A1A11DF374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自反性与反自反性（续）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）从关系图的特点来看：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关系图中每个结点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都有环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关系图中每个结点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都没有环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关系图中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有的结点有环有的结点无环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4880" y="330796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自反关系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4880" y="3838489"/>
            <a:ext cx="1731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反自反关系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24050" y="4383279"/>
            <a:ext cx="3664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既不自反也不反自反关系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BDAC5A8-4046-4AFC-A3F1-A07D3D41D7B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EDEB9CD-05EA-416D-80F3-3528235E1A0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40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386072"/>
          </a:xfrm>
          <a:ln w="222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</a:rPr>
              <a:t>Warshall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算法及其效率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/>
              <a:t>算法</a:t>
            </a:r>
            <a:r>
              <a:rPr lang="en-US" altLang="zh-CN" sz="2400" b="1" dirty="0"/>
              <a:t>4.1  </a:t>
            </a:r>
            <a:r>
              <a:rPr lang="en-US" altLang="zh-CN" sz="2400" b="1" dirty="0" err="1"/>
              <a:t>Warshall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算法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的关系矩阵）输出：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的关系矩阵）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for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for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987654" y="3856334"/>
            <a:ext cx="3908946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时间复杂度：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=O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口诀：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将第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行加到第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所在行上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56CCD6-232D-4DF7-B15E-83E26D124C8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3EDEB9CD-05EA-416D-80F3-3528235E1A00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41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7" name="Text Box 4"/>
              <p:cNvSpPr txBox="1">
                <a:spLocks noChangeArrowheads="1"/>
              </p:cNvSpPr>
              <p:nvPr/>
            </p:nvSpPr>
            <p:spPr bwMode="auto">
              <a:xfrm>
                <a:off x="1295399" y="1721079"/>
                <a:ext cx="9601199" cy="4272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b="1" dirty="0" err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Warshall</a:t>
                </a: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算法示例</a:t>
                </a:r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{&lt;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&lt;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&lt;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&lt;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&lt;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&gt;}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解：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求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：将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sz="2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中第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行元素加到第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列有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的行上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	M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	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</a:p>
              <a:p>
                <a:pPr algn="l" eaLnBrk="1" hangingPunct="1"/>
                <a:r>
                  <a:rPr lang="en-US" altLang="zh-CN" sz="24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</a:p>
            </p:txBody>
          </p:sp>
        </mc:Choice>
        <mc:Fallback>
          <p:sp>
            <p:nvSpPr>
              <p:cNvPr id="2355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721079"/>
                <a:ext cx="9601199" cy="4272452"/>
              </a:xfrm>
              <a:prstGeom prst="rect">
                <a:avLst/>
              </a:prstGeom>
              <a:blipFill>
                <a:blip r:embed="rId3"/>
                <a:stretch>
                  <a:fillRect l="-952" t="-19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8BBB32F3-6933-411B-AA66-2B82548B179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4.3.2 </a:t>
            </a:r>
            <a:r>
              <a:rPr lang="zh-CN" altLang="en-US" dirty="0">
                <a:solidFill>
                  <a:schemeClr val="tx1"/>
                </a:solidFill>
              </a:rPr>
              <a:t>关系的闭包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C7DDC30-CE2C-4D81-9682-6A1A11DF374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5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1295400" y="1938313"/>
            <a:ext cx="9601199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自反性与反自反性（续）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对任何集合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最大的自反关系是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，最小的自反关系是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最大的反自反关系是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最小的反自反关系是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这里的最大最小是指关系集合的元素个数的多少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29473" y="2953017"/>
            <a:ext cx="50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62007" y="2953017"/>
            <a:ext cx="418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32761" y="3519941"/>
            <a:ext cx="104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37332" y="4118737"/>
            <a:ext cx="437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8910A8-980F-464A-AF74-07F4591B2A7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7C7DDC30-CE2C-4D81-9682-6A1A11DF3744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6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自反性与反自反性（续）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其中： </a:t>
            </a:r>
            <a:r>
              <a:rPr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反自反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 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反自反 ？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3909" y="4335784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58595" y="4335783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13" y="5570250"/>
            <a:ext cx="347106" cy="34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13" y="5040762"/>
            <a:ext cx="347106" cy="34200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82249873-134C-4632-80DA-F686D404598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10F3AAF-FC9E-43B9-A7E8-8B095AA3B49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7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对称性与反对称性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4.15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则称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反对称的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B8828E8-2322-4F60-B4EE-C23160FD938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10F3AAF-FC9E-43B9-A7E8-8B095AA3B49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8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对称性与反对称性（续）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下面哪些关系是对称的，哪些是反对称的？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上的全域关系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恒等关系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上的空关系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整除关系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实数集上的小于等于关系：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实数集上的小于关系：</a:t>
            </a:r>
          </a:p>
        </p:txBody>
      </p:sp>
      <p:sp>
        <p:nvSpPr>
          <p:cNvPr id="2" name="矩形 1"/>
          <p:cNvSpPr/>
          <p:nvPr/>
        </p:nvSpPr>
        <p:spPr>
          <a:xfrm>
            <a:off x="5449982" y="273484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49981" y="326609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49981" y="4399299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55449" y="3266098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B8828E8-2322-4F60-B4EE-C23160FD938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31A08A-BF22-4A4F-BE56-2E94C0689DEB}"/>
              </a:ext>
            </a:extLst>
          </p:cNvPr>
          <p:cNvSpPr/>
          <p:nvPr/>
        </p:nvSpPr>
        <p:spPr>
          <a:xfrm>
            <a:off x="5449981" y="3824643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DDF8E3-C952-4403-B698-F1E42F605C07}"/>
              </a:ext>
            </a:extLst>
          </p:cNvPr>
          <p:cNvSpPr/>
          <p:nvPr/>
        </p:nvSpPr>
        <p:spPr>
          <a:xfrm>
            <a:off x="6555449" y="3824644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F7743C-85E0-4643-B923-437AA0F3883E}"/>
              </a:ext>
            </a:extLst>
          </p:cNvPr>
          <p:cNvSpPr/>
          <p:nvPr/>
        </p:nvSpPr>
        <p:spPr>
          <a:xfrm>
            <a:off x="5449981" y="4958202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C3E55D-B781-4138-9A0F-0810E5A8A533}"/>
              </a:ext>
            </a:extLst>
          </p:cNvPr>
          <p:cNvSpPr/>
          <p:nvPr/>
        </p:nvSpPr>
        <p:spPr>
          <a:xfrm>
            <a:off x="5442644" y="547961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反对称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0CA3C28-237C-4FC1-9D94-89BA7BB53840}"/>
              </a:ext>
            </a:extLst>
          </p:cNvPr>
          <p:cNvGrpSpPr/>
          <p:nvPr/>
        </p:nvGrpSpPr>
        <p:grpSpPr>
          <a:xfrm>
            <a:off x="8202304" y="2275745"/>
            <a:ext cx="2783302" cy="2672528"/>
            <a:chOff x="8202304" y="2275745"/>
            <a:chExt cx="2783302" cy="267252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F4B4C7C-72B2-4595-841C-D06F67459500}"/>
                </a:ext>
              </a:extLst>
            </p:cNvPr>
            <p:cNvSpPr txBox="1"/>
            <p:nvPr/>
          </p:nvSpPr>
          <p:spPr>
            <a:xfrm>
              <a:off x="8202304" y="2734846"/>
              <a:ext cx="2694296" cy="175432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F899326-3C2A-4ED0-9FF2-C6C8D672926C}"/>
                </a:ext>
              </a:extLst>
            </p:cNvPr>
            <p:cNvSpPr/>
            <p:nvPr/>
          </p:nvSpPr>
          <p:spPr>
            <a:xfrm>
              <a:off x="8561802" y="3060548"/>
              <a:ext cx="1146412" cy="1102922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称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0813C20-FEEF-4B5A-950D-198920FFD601}"/>
                </a:ext>
              </a:extLst>
            </p:cNvPr>
            <p:cNvSpPr/>
            <p:nvPr/>
          </p:nvSpPr>
          <p:spPr>
            <a:xfrm>
              <a:off x="9407720" y="3060548"/>
              <a:ext cx="1146412" cy="1102922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称</a:t>
              </a:r>
            </a:p>
          </p:txBody>
        </p:sp>
        <p:sp>
          <p:nvSpPr>
            <p:cNvPr id="17" name="标注: 弯曲线形(无边框) 16">
              <a:extLst>
                <a:ext uri="{FF2B5EF4-FFF2-40B4-BE49-F238E27FC236}">
                  <a16:creationId xmlns:a16="http://schemas.microsoft.com/office/drawing/2014/main" id="{AF72E9A5-7C73-41F7-9116-0BF37200A531}"/>
                </a:ext>
              </a:extLst>
            </p:cNvPr>
            <p:cNvSpPr/>
            <p:nvPr/>
          </p:nvSpPr>
          <p:spPr>
            <a:xfrm>
              <a:off x="9980926" y="2275745"/>
              <a:ext cx="1004680" cy="459101"/>
            </a:xfrm>
            <a:prstGeom prst="callout2">
              <a:avLst>
                <a:gd name="adj1" fmla="val 87122"/>
                <a:gd name="adj2" fmla="val 56871"/>
                <a:gd name="adj3" fmla="val 87122"/>
                <a:gd name="adj4" fmla="val 10501"/>
                <a:gd name="adj5" fmla="val 281945"/>
                <a:gd name="adj6" fmla="val -43950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都是</a:t>
              </a:r>
            </a:p>
          </p:txBody>
        </p:sp>
        <p:sp>
          <p:nvSpPr>
            <p:cNvPr id="18" name="标注: 弯曲线形(无边框) 17">
              <a:extLst>
                <a:ext uri="{FF2B5EF4-FFF2-40B4-BE49-F238E27FC236}">
                  <a16:creationId xmlns:a16="http://schemas.microsoft.com/office/drawing/2014/main" id="{89AA6A42-5D41-4EAB-A1FC-51DDAC799BD8}"/>
                </a:ext>
              </a:extLst>
            </p:cNvPr>
            <p:cNvSpPr/>
            <p:nvPr/>
          </p:nvSpPr>
          <p:spPr>
            <a:xfrm>
              <a:off x="9441327" y="4486608"/>
              <a:ext cx="1112805" cy="461665"/>
            </a:xfrm>
            <a:prstGeom prst="callout2">
              <a:avLst>
                <a:gd name="adj1" fmla="val 86743"/>
                <a:gd name="adj2" fmla="val 72611"/>
                <a:gd name="adj3" fmla="val 83787"/>
                <a:gd name="adj4" fmla="val 6635"/>
                <a:gd name="adj5" fmla="val -29398"/>
                <a:gd name="adj6" fmla="val -35629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都不是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5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14" grpId="0"/>
      <p:bldP spid="10" grpId="0"/>
      <p:bldP spid="12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110F3AAF-FC9E-43B9-A7E8-8B095AA3B499}" type="slidenum"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9</a:t>
            </a:fld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对称性与反对称性（续）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上的关系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&gt;}</a:t>
            </a: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  ？                      反对称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  ？                      反对称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  ？                      反对称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R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  ？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反对称  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26" y="3933312"/>
            <a:ext cx="342000" cy="34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94" y="3933312"/>
            <a:ext cx="342000" cy="34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33" y="4499476"/>
            <a:ext cx="342000" cy="34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32" y="5061005"/>
            <a:ext cx="342000" cy="34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94" y="4496832"/>
            <a:ext cx="342000" cy="34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26" y="5061005"/>
            <a:ext cx="342000" cy="34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33" y="5597638"/>
            <a:ext cx="342000" cy="34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94" y="5591980"/>
            <a:ext cx="342000" cy="342000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2325A409-C879-4FCE-AC8E-32B713FCB80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4.3.1 </a:t>
            </a:r>
            <a:r>
              <a:rPr lang="zh-CN" altLang="en-US" dirty="0">
                <a:solidFill>
                  <a:schemeClr val="tx1"/>
                </a:solidFill>
              </a:rPr>
              <a:t>关系性质的定义和判别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5766</TotalTime>
  <Words>4648</Words>
  <Application>Microsoft Office PowerPoint</Application>
  <PresentationFormat>宽屏</PresentationFormat>
  <Paragraphs>621</Paragraphs>
  <Slides>41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Yu Mincho Demibold</vt:lpstr>
      <vt:lpstr>华文中宋</vt:lpstr>
      <vt:lpstr>宋体</vt:lpstr>
      <vt:lpstr>微软雅黑</vt:lpstr>
      <vt:lpstr>幼圆</vt:lpstr>
      <vt:lpstr>Arial</vt:lpstr>
      <vt:lpstr>Cambria Math</vt:lpstr>
      <vt:lpstr>Symbol</vt:lpstr>
      <vt:lpstr>Times New Roman</vt:lpstr>
      <vt:lpstr>Wingdings</vt:lpstr>
      <vt:lpstr>菱形网格 16x9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运算与性质的关系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封卫兵</cp:lastModifiedBy>
  <cp:revision>218</cp:revision>
  <dcterms:created xsi:type="dcterms:W3CDTF">2021-04-22T13:50:06Z</dcterms:created>
  <dcterms:modified xsi:type="dcterms:W3CDTF">2021-09-19T07:29:48Z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