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9"/>
  </p:notesMasterIdLst>
  <p:handoutMasterIdLst>
    <p:handoutMasterId r:id="rId40"/>
  </p:handoutMasterIdLst>
  <p:sldIdLst>
    <p:sldId id="340" r:id="rId2"/>
    <p:sldId id="307" r:id="rId3"/>
    <p:sldId id="308" r:id="rId4"/>
    <p:sldId id="332" r:id="rId5"/>
    <p:sldId id="341" r:id="rId6"/>
    <p:sldId id="310" r:id="rId7"/>
    <p:sldId id="324" r:id="rId8"/>
    <p:sldId id="325" r:id="rId9"/>
    <p:sldId id="333" r:id="rId10"/>
    <p:sldId id="311" r:id="rId11"/>
    <p:sldId id="312" r:id="rId12"/>
    <p:sldId id="342" r:id="rId13"/>
    <p:sldId id="313" r:id="rId14"/>
    <p:sldId id="343" r:id="rId15"/>
    <p:sldId id="344" r:id="rId16"/>
    <p:sldId id="334" r:id="rId17"/>
    <p:sldId id="314" r:id="rId18"/>
    <p:sldId id="315" r:id="rId19"/>
    <p:sldId id="316" r:id="rId20"/>
    <p:sldId id="317" r:id="rId21"/>
    <p:sldId id="337" r:id="rId22"/>
    <p:sldId id="336" r:id="rId23"/>
    <p:sldId id="338" r:id="rId24"/>
    <p:sldId id="318" r:id="rId25"/>
    <p:sldId id="319" r:id="rId26"/>
    <p:sldId id="320" r:id="rId27"/>
    <p:sldId id="321" r:id="rId28"/>
    <p:sldId id="345" r:id="rId29"/>
    <p:sldId id="322" r:id="rId30"/>
    <p:sldId id="346" r:id="rId31"/>
    <p:sldId id="323" r:id="rId32"/>
    <p:sldId id="347" r:id="rId33"/>
    <p:sldId id="326" r:id="rId34"/>
    <p:sldId id="327" r:id="rId35"/>
    <p:sldId id="339" r:id="rId36"/>
    <p:sldId id="328" r:id="rId37"/>
    <p:sldId id="329" r:id="rId38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884" autoAdjust="0"/>
    <p:restoredTop sz="94706" autoAdjust="0"/>
  </p:normalViewPr>
  <p:slideViewPr>
    <p:cSldViewPr snapToGrid="0">
      <p:cViewPr>
        <p:scale>
          <a:sx n="70" d="100"/>
          <a:sy n="70" d="100"/>
        </p:scale>
        <p:origin x="198" y="132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9" d="100"/>
          <a:sy n="99" d="100"/>
        </p:scale>
        <p:origin x="282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0176C01-2996-41EA-87C6-D94E8BA12DB2}" type="datetime2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2021年9月21日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A50F75F-AD11-4973-BAED-59A0098129E9}" type="datetime2">
              <a:rPr lang="zh-CN" altLang="en-US" smtClean="0"/>
              <a:pPr/>
              <a:t>2021年9月21日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2869989-EB00-4EE7-BCB5-25BDC5BB29F8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第八周，</a:t>
            </a:r>
            <a:r>
              <a:rPr lang="en-US" altLang="zh-CN" dirty="0"/>
              <a:t>1</a:t>
            </a:r>
            <a:r>
              <a:rPr lang="zh-CN" altLang="en-US" dirty="0"/>
              <a:t>～</a:t>
            </a:r>
            <a:r>
              <a:rPr lang="en-US" altLang="zh-CN" dirty="0"/>
              <a:t>11</a:t>
            </a:r>
            <a:r>
              <a:rPr lang="zh-CN" altLang="en-US" dirty="0"/>
              <a:t>，</a:t>
            </a:r>
            <a:r>
              <a:rPr lang="en-US" altLang="zh-CN" dirty="0"/>
              <a:t>12</a:t>
            </a:r>
            <a:r>
              <a:rPr lang="zh-CN" altLang="en-US" dirty="0"/>
              <a:t>～</a:t>
            </a:r>
            <a:r>
              <a:rPr lang="en-US" altLang="zh-CN" dirty="0"/>
              <a:t>22</a:t>
            </a:r>
            <a:r>
              <a:rPr lang="zh-CN" altLang="en-US" dirty="0"/>
              <a:t>，</a:t>
            </a:r>
            <a:r>
              <a:rPr lang="en-US" altLang="zh-CN" dirty="0"/>
              <a:t>23</a:t>
            </a:r>
            <a:r>
              <a:rPr lang="zh-CN" altLang="en-US" dirty="0"/>
              <a:t>～</a:t>
            </a:r>
            <a:r>
              <a:rPr lang="en-US" altLang="zh-CN" dirty="0"/>
              <a:t>32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C94E2F-98BD-45FE-BF1E-6F6365278B41}" type="slidenum">
              <a:rPr lang="zh-CN" altLang="en-US" smtClean="0"/>
              <a:pPr/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100587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C94E2F-98BD-45FE-BF1E-6F6365278B41}" type="slidenum">
              <a:rPr lang="zh-CN" altLang="en-US" smtClean="0"/>
              <a:pPr/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73231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C94E2F-98BD-45FE-BF1E-6F6365278B41}" type="slidenum">
              <a:rPr lang="zh-CN" altLang="en-US" smtClean="0"/>
              <a:pPr/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086859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C94E2F-98BD-45FE-BF1E-6F6365278B41}" type="slidenum">
              <a:rPr lang="zh-CN" altLang="en-US" smtClean="0"/>
              <a:pPr/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219855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C94E2F-98BD-45FE-BF1E-6F6365278B41}" type="slidenum">
              <a:rPr lang="zh-CN" altLang="en-US" smtClean="0"/>
              <a:pPr/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596988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C94E2F-98BD-45FE-BF1E-6F6365278B41}" type="slidenum">
              <a:rPr lang="zh-CN" altLang="en-US" smtClean="0"/>
              <a:pPr/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147679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C94E2F-98BD-45FE-BF1E-6F6365278B41}" type="slidenum">
              <a:rPr lang="zh-CN" altLang="en-US" smtClean="0"/>
              <a:pPr/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849495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第三节课</a:t>
            </a:r>
            <a:r>
              <a:rPr lang="zh-CN" altLang="en-US"/>
              <a:t>，画图，写题目备用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C94E2F-98BD-45FE-BF1E-6F6365278B41}" type="slidenum">
              <a:rPr lang="zh-CN" altLang="en-US" smtClean="0"/>
              <a:pPr/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399656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写集合</a:t>
            </a:r>
            <a:r>
              <a:rPr lang="en-US" altLang="zh-CN" dirty="0"/>
              <a:t>R</a:t>
            </a:r>
            <a:r>
              <a:rPr lang="zh-CN" altLang="en-US" dirty="0"/>
              <a:t>（</a:t>
            </a:r>
            <a:r>
              <a:rPr lang="en-US" altLang="zh-CN" dirty="0"/>
              <a:t>I</a:t>
            </a:r>
            <a:r>
              <a:rPr lang="en-US" altLang="zh-CN" baseline="-25000" dirty="0"/>
              <a:t>A</a:t>
            </a:r>
            <a:r>
              <a:rPr lang="en-US" altLang="zh-CN" dirty="0"/>
              <a:t>: </a:t>
            </a:r>
            <a:r>
              <a:rPr lang="zh-CN" altLang="en-US" dirty="0"/>
              <a:t>注意偏序的自反性）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C94E2F-98BD-45FE-BF1E-6F6365278B41}" type="slidenum">
              <a:rPr lang="zh-CN" altLang="en-US" smtClean="0"/>
              <a:pPr/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911873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C94E2F-98BD-45FE-BF1E-6F6365278B41}" type="slidenum">
              <a:rPr lang="zh-CN" altLang="en-US" smtClean="0"/>
              <a:pPr/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321231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C94E2F-98BD-45FE-BF1E-6F6365278B41}" type="slidenum">
              <a:rPr lang="zh-CN" altLang="en-US" smtClean="0"/>
              <a:pPr/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756638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画图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C94E2F-98BD-45FE-BF1E-6F6365278B41}" type="slidenum">
              <a:rPr lang="zh-CN" altLang="en-US" smtClean="0"/>
              <a:pPr/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728908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C94E2F-98BD-45FE-BF1E-6F6365278B41}" type="slidenum">
              <a:rPr lang="zh-CN" altLang="en-US" smtClean="0"/>
              <a:pPr/>
              <a:t>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5181440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C94E2F-98BD-45FE-BF1E-6F6365278B41}" type="slidenum">
              <a:rPr lang="zh-CN" altLang="en-US" smtClean="0"/>
              <a:pPr/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236019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C94E2F-98BD-45FE-BF1E-6F6365278B41}" type="slidenum">
              <a:rPr lang="zh-CN" altLang="en-US" smtClean="0"/>
              <a:pPr/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283098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写定义备用；写实例</a:t>
            </a:r>
            <a:r>
              <a:rPr lang="en-US" altLang="zh-CN" dirty="0"/>
              <a:t>: </a:t>
            </a:r>
            <a:r>
              <a:rPr lang="zh-CN" altLang="en-US" dirty="0"/>
              <a:t>模</a:t>
            </a:r>
            <a:r>
              <a:rPr lang="en-US" altLang="zh-CN" dirty="0"/>
              <a:t>3</a:t>
            </a:r>
            <a:r>
              <a:rPr lang="zh-CN" altLang="en-US" dirty="0"/>
              <a:t>关系</a:t>
            </a:r>
            <a:r>
              <a:rPr lang="en-US" altLang="zh-CN" dirty="0"/>
              <a:t>, </a:t>
            </a:r>
            <a:r>
              <a:rPr lang="zh-CN" altLang="en-US" dirty="0"/>
              <a:t>该关系是等价关系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C94E2F-98BD-45FE-BF1E-6F6365278B41}" type="slidenum">
              <a:rPr lang="zh-CN" altLang="en-US" smtClean="0"/>
              <a:pPr/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985563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aseline="0" dirty="0"/>
              <a:t>写定义备用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C94E2F-98BD-45FE-BF1E-6F6365278B41}" type="slidenum">
              <a:rPr lang="zh-CN" altLang="en-US" smtClean="0"/>
              <a:pPr/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903298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定义之</a:t>
            </a:r>
            <a:r>
              <a:rPr lang="en-US" altLang="zh-CN" dirty="0"/>
              <a:t>(2):</a:t>
            </a:r>
            <a:r>
              <a:rPr lang="en-US" altLang="zh-CN" baseline="0" dirty="0"/>
              <a:t> </a:t>
            </a:r>
            <a:r>
              <a:rPr lang="zh-CN" altLang="en-US" baseline="0" dirty="0"/>
              <a:t>子集族中的任意两个子集不相交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C94E2F-98BD-45FE-BF1E-6F6365278B41}" type="slidenum">
              <a:rPr lang="zh-CN" altLang="en-US" smtClean="0"/>
              <a:pPr/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228787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定义之</a:t>
            </a:r>
            <a:r>
              <a:rPr lang="en-US" altLang="zh-CN" dirty="0"/>
              <a:t>(2):</a:t>
            </a:r>
            <a:r>
              <a:rPr lang="en-US" altLang="zh-CN" baseline="0" dirty="0"/>
              <a:t> </a:t>
            </a:r>
            <a:r>
              <a:rPr lang="zh-CN" altLang="en-US" baseline="0" dirty="0"/>
              <a:t>子集族中的任意两个子集不相交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C94E2F-98BD-45FE-BF1E-6F6365278B41}" type="slidenum">
              <a:rPr lang="zh-CN" altLang="en-US" smtClean="0"/>
              <a:pPr/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095972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第二节课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C94E2F-98BD-45FE-BF1E-6F6365278B41}" type="slidenum">
              <a:rPr lang="zh-CN" altLang="en-US" smtClean="0"/>
              <a:pPr/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663351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第二节课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C94E2F-98BD-45FE-BF1E-6F6365278B41}" type="slidenum">
              <a:rPr lang="zh-CN" altLang="en-US" smtClean="0"/>
              <a:pPr/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78710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直接连接符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​​(S)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​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​​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​​(S)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​​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​​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组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直接连接符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连接符​​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​​(S)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组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直接连接符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直接连接符​​(S)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接连接符​​(S)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接连接符​​(S)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接连接符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直接连接符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​​(S)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​​(S)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​​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​​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组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直接连接符​​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​​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​​(S)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​​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组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直接连接符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直接连接符​​(S)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接连接符​​(S)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接连接符​​(S)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接连接符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直接连接符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​​(S)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​​(S)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​​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100000"/>
              </a:lnSpc>
              <a:defRPr sz="80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cxnSp>
        <p:nvCxnSpPr>
          <p:cNvPr id="58" name="直接连接符​​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449DBDA-CE7C-4E9D-B055-39B80B798BAE}" type="datetime2">
              <a:rPr lang="zh-CN" altLang="en-US" smtClean="0"/>
              <a:pPr/>
              <a:t>2021年9月21日</a:t>
            </a:fld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F210B5A-AA01-419B-805F-32B7A7B038C7}" type="datetime2">
              <a:rPr lang="zh-CN" altLang="en-US" smtClean="0"/>
              <a:pPr/>
              <a:t>2021年9月21日</a:t>
            </a:fld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B21F106-0919-44CF-AC0D-F9106B3B2262}" type="datetime2">
              <a:rPr lang="zh-CN" altLang="en-US" smtClean="0"/>
              <a:pPr/>
              <a:t>2021年9月21日</a:t>
            </a:fld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直接连接符​​(S)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​​(S)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​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​​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​​(S)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​​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​​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​​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组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直接连接符​​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​​(S)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​​(S)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组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直接连接符​​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接连接符​​(S)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接连接符​​(S)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接连接符​​(S)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接连接符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直接连接符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​​(S)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​​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​​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组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直接连接符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​​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​​(S)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​​(S)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​​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组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直接连接符​​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接连接符​​(S)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接连接符​​(S)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接连接符​​(S)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接连接符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直接连接符​​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​​(S)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​​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cxnSp>
        <p:nvCxnSpPr>
          <p:cNvPr id="58" name="直接连接符​​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添加页脚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45AD5DA-9C90-409A-AEC4-BF5AF7FBB0A8}" type="datetime2">
              <a:rPr lang="zh-CN" altLang="en-US" smtClean="0"/>
              <a:pPr/>
              <a:t>2021年9月21日</a:t>
            </a:fld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C804EAB-EB04-4910-A5F0-0C86B02F191A}" type="datetime2">
              <a:rPr lang="zh-CN" altLang="en-US" smtClean="0"/>
              <a:pPr/>
              <a:t>2021年9月21日</a:t>
            </a:fld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31375A4-56A4-47D6-9801-1991572033F7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188EC63-E32B-433A-83B8-71B34F175A78}" type="datetime2">
              <a:rPr lang="zh-CN" altLang="en-US" smtClean="0"/>
              <a:pPr/>
              <a:t>2021年9月21日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组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直接连接符​​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接连接符​​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接连接符​​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接连接符​​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接连接符​​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接连接符​​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接连接符​​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接连接符​​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接连接符​​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接连接符​​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接连接符​​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接连接符​​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接连接符​​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接连接符​​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接连接符​​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接连接符​​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组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直接连接符​​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直接连接符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直接连接符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直接连接符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直接连接符​​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组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直接连接符​​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直接连接符​​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直接连接符​​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直接连接符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直接连接符​​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直接连接符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直接连接符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直接连接符​​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直接连接符​​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直接连接符​​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组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直接连接符​​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直接连接符​​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直接连接符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直接连接符​​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直接连接符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组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直接连接符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直接连接符​​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直接连接符​​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直接连接符​​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直接连接符​​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直接连接符​​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直接连接符​​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直接连接符​​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直接连接符​​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直接连接符​​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页脚占位符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添加页脚</a:t>
            </a:r>
          </a:p>
        </p:txBody>
      </p:sp>
      <p:sp>
        <p:nvSpPr>
          <p:cNvPr id="212" name="日期占位符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AC140E9-DB3B-4723-837F-C99C9DC2784C}" type="datetime2">
              <a:rPr lang="zh-CN" altLang="en-US" smtClean="0"/>
              <a:pPr/>
              <a:t>2021年9月21日</a:t>
            </a:fld>
            <a:endParaRPr lang="zh-CN" altLang="en-US" dirty="0"/>
          </a:p>
        </p:txBody>
      </p:sp>
      <p:sp>
        <p:nvSpPr>
          <p:cNvPr id="214" name="幻灯片编号占位符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带标题的内容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直接连接符​​(S)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​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​​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​​(S)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​​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​​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​​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​​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组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直接连接符​​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​​(S)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​​(S)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​​(S)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组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直接连接符​​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接连接符​​(S)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接连接符​​(S)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直接连接符​​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直接连接符​​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直接连接符​​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​​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​​(S)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连接符​​(S)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接连接符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组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直接连接符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​​(S)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​​(S)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​​(S)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​​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组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直接连接符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接连接符​​(S)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接连接符​​(S)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接连接符​​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直接连接符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直接连接符​​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​​(S)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​​(S)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矩形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cxnSp>
        <p:nvCxnSpPr>
          <p:cNvPr id="60" name="直接连接符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B432DCC3-517C-49BA-ABA2-B2F6E7404DD7}" type="datetime2">
              <a:rPr lang="zh-CN" altLang="en-US" smtClean="0"/>
              <a:pPr/>
              <a:t>2021年9月21日</a:t>
            </a:fld>
            <a:endParaRPr lang="zh-CN" altLang="en-US" dirty="0"/>
          </a:p>
        </p:txBody>
      </p:sp>
      <p:sp>
        <p:nvSpPr>
          <p:cNvPr id="8" name="幻灯片编号占位符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31375A4-56A4-47D6-9801-1991572033F7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带题注的图片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直接连接符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​​(S)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​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​​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​​(S)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​​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​​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​​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​​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组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直接连接符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​​(S)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​​(S)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​​(S)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组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直接连接符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接连接符​​(S)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接连接符​​(S)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接连接符​​(S)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直接连接符​​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直接连接符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​​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​​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​​(S)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连接符​​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组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直接连接符​​(S)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​​(S)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​​(S)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​​(S)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组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直接连接符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接连接符​​(S)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接连接符​​(S)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接连接符​​(S)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接连接符​​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直接连接符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​​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​​(S)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​​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矩形​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9" name="直接连接符​​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组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直接连接符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连接符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连接符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连接符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连接符​​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连接符​​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连接符​​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连接符​​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连接符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连接符​​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连接符​​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连接符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连接符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连接符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连接符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连接符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组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直接连接符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直接连接符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直接连接符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直接连接符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直接连接符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组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直接连接符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直接连接符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直接连接符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直接连接符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直接连接符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直接连接符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直接连接符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直接连接符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直接连接符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直接连接符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组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直接连接符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直接连接符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直接连接符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直接连接符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直接连接符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组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直接连接符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直接连接符​​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直接连接符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直接连接符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直接连接符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直接连接符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直接连接符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直接连接符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直接连接符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直接连接符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cxnSp>
        <p:nvCxnSpPr>
          <p:cNvPr id="148" name="直接连接符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992717" y="6289679"/>
            <a:ext cx="1267271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42AB2F4-CB8F-4035-AA58-04A5ACD03934}" type="datetime2">
              <a:rPr lang="zh-CN" altLang="en-US" smtClean="0"/>
              <a:pPr/>
              <a:t>2021年9月21日</a:t>
            </a:fld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31375A4-56A4-47D6-9801-1991572033F7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10.bin"/><Relationship Id="rId4" Type="http://schemas.openxmlformats.org/officeDocument/2006/relationships/image" Target="../media/image6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12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7.bin"/><Relationship Id="rId5" Type="http://schemas.openxmlformats.org/officeDocument/2006/relationships/oleObject" Target="../embeddings/oleObject3.bin"/><Relationship Id="rId10" Type="http://schemas.openxmlformats.org/officeDocument/2006/relationships/oleObject" Target="../embeddings/oleObject6.bin"/><Relationship Id="rId4" Type="http://schemas.openxmlformats.org/officeDocument/2006/relationships/image" Target="../media/image2.wmf"/><Relationship Id="rId9" Type="http://schemas.openxmlformats.org/officeDocument/2006/relationships/image" Target="../media/image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EFD58658-4F9E-4466-BD28-D8308457B039}" type="slidenum"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1</a:t>
            </a:fld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399" y="1646238"/>
            <a:ext cx="9601199" cy="41148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2400" b="1" dirty="0"/>
              <a:t>4.4.1 </a:t>
            </a:r>
            <a:r>
              <a:rPr lang="zh-CN" altLang="en-US" sz="2400" b="1" dirty="0"/>
              <a:t>等价关系</a:t>
            </a:r>
          </a:p>
          <a:p>
            <a:pPr eaLnBrk="1" hangingPunct="1"/>
            <a:r>
              <a:rPr lang="en-US" altLang="zh-CN" sz="2400" b="1" dirty="0"/>
              <a:t>4.4.2 </a:t>
            </a:r>
            <a:r>
              <a:rPr lang="zh-CN" altLang="en-US" sz="2400" b="1" dirty="0"/>
              <a:t>等价类和商集</a:t>
            </a:r>
          </a:p>
          <a:p>
            <a:pPr eaLnBrk="1" hangingPunct="1"/>
            <a:r>
              <a:rPr lang="en-US" altLang="zh-CN" sz="2400" b="1" dirty="0"/>
              <a:t>4.4.3 </a:t>
            </a:r>
            <a:r>
              <a:rPr lang="zh-CN" altLang="en-US" sz="2400" b="1" dirty="0"/>
              <a:t>集合的划分</a:t>
            </a:r>
          </a:p>
          <a:p>
            <a:pPr eaLnBrk="1" hangingPunct="1"/>
            <a:r>
              <a:rPr lang="en-US" altLang="zh-CN" sz="2400" b="1" dirty="0"/>
              <a:t>4.4.4 </a:t>
            </a:r>
            <a:r>
              <a:rPr lang="zh-CN" altLang="en-US" sz="2400" b="1" dirty="0"/>
              <a:t>偏序关系</a:t>
            </a:r>
          </a:p>
          <a:p>
            <a:pPr eaLnBrk="1" hangingPunct="1"/>
            <a:r>
              <a:rPr lang="en-US" altLang="zh-CN" sz="2400" b="1" dirty="0"/>
              <a:t>4.4.5 </a:t>
            </a:r>
            <a:r>
              <a:rPr lang="zh-CN" altLang="en-US" sz="2400" b="1" dirty="0"/>
              <a:t>偏序集与哈斯图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7AF2749-7CD0-4714-8559-FD3B37688E34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4.4 </a:t>
            </a:r>
            <a:r>
              <a:rPr lang="zh-CN" altLang="en-US" dirty="0">
                <a:solidFill>
                  <a:schemeClr val="tx1"/>
                </a:solidFill>
              </a:rPr>
              <a:t>等价关系与偏序关系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6473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2ADB4744-2AEC-4092-9EAD-FF59618B6E8A}" type="slidenum"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10</a:t>
            </a:fld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20" name="Text Box 3"/>
          <p:cNvSpPr txBox="1">
            <a:spLocks noChangeArrowheads="1"/>
          </p:cNvSpPr>
          <p:nvPr/>
        </p:nvSpPr>
        <p:spPr bwMode="auto">
          <a:xfrm>
            <a:off x="1295399" y="1646238"/>
            <a:ext cx="9369911" cy="4367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商集</a:t>
            </a:r>
          </a:p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4.20  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设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为非空集合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上的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等价关系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，以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的所有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		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等价类作为元素的集合称为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关于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的商集，记做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/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</a:p>
          <a:p>
            <a:pPr algn="ctr"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/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{ [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]</a:t>
            </a:r>
            <a:r>
              <a:rPr lang="en-US" altLang="zh-CN" sz="2400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| 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∈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}</a:t>
            </a:r>
          </a:p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令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={1, 2, …, 8}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关于模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等价关系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的商集为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A/R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{ {1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4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7}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{2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5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8}, {3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6} }</a:t>
            </a: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A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关于恒等关系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400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和全域关系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sz="2400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的商集为：</a:t>
            </a:r>
          </a:p>
          <a:p>
            <a:pPr algn="ctr"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A/I</a:t>
            </a:r>
            <a:r>
              <a:rPr lang="en-US" altLang="zh-CN" sz="2400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{ {1}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{2}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… 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{8}}       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A/E</a:t>
            </a:r>
            <a:r>
              <a:rPr lang="en-US" altLang="zh-CN" sz="2400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{ {1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2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… 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8} }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517F6EA-F002-4223-87AD-41E5F2F9F78E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4.4.2 </a:t>
            </a:r>
            <a:r>
              <a:rPr lang="zh-CN" altLang="en-US" dirty="0">
                <a:solidFill>
                  <a:schemeClr val="tx1"/>
                </a:solidFill>
              </a:rPr>
              <a:t>等价类与商集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2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2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2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74A9332A-BC6E-409D-9EED-2D4410AB3C9E}" type="slidenum"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11</a:t>
            </a:fld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077CF920-833A-4D45-BA8D-986E98EB7C9A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4.4.3 </a:t>
            </a:r>
            <a:r>
              <a:rPr lang="zh-CN" altLang="en-US" dirty="0">
                <a:solidFill>
                  <a:schemeClr val="tx1"/>
                </a:solidFill>
              </a:rPr>
              <a:t>集合的划分</a:t>
            </a:r>
            <a:endParaRPr lang="en-US" altLang="zh-CN" dirty="0">
              <a:solidFill>
                <a:schemeClr val="tx1"/>
              </a:solidFill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5AF75C31-0F1E-4201-BBB6-3D5900645A03}"/>
              </a:ext>
            </a:extLst>
          </p:cNvPr>
          <p:cNvGrpSpPr/>
          <p:nvPr/>
        </p:nvGrpSpPr>
        <p:grpSpPr>
          <a:xfrm>
            <a:off x="1295399" y="1646238"/>
            <a:ext cx="9601199" cy="3471720"/>
            <a:chOff x="1295399" y="1646238"/>
            <a:chExt cx="9601199" cy="3471720"/>
          </a:xfrm>
        </p:grpSpPr>
        <p:sp>
          <p:nvSpPr>
            <p:cNvPr id="10244" name="Text Box 3"/>
            <p:cNvSpPr txBox="1">
              <a:spLocks noChangeArrowheads="1"/>
            </p:cNvSpPr>
            <p:nvPr/>
          </p:nvSpPr>
          <p:spPr bwMode="auto">
            <a:xfrm>
              <a:off x="1295399" y="1646238"/>
              <a:ext cx="9601199" cy="3471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ts val="1800"/>
                </a:spcBef>
              </a:pPr>
              <a:r>
                <a:rPr lang="zh-CN" altLang="en-US" sz="2400" b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集合的划分</a:t>
              </a:r>
            </a:p>
            <a:p>
              <a:pPr algn="l" eaLnBrk="1" hangingPunct="1">
                <a:lnSpc>
                  <a:spcPct val="90000"/>
                </a:lnSpc>
                <a:spcBef>
                  <a:spcPts val="1800"/>
                </a:spcBef>
              </a:pPr>
              <a:r>
                <a:rPr lang="zh-CN" altLang="en-US" sz="24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定义</a:t>
              </a:r>
              <a:r>
                <a:rPr lang="en-US" altLang="zh-CN" sz="24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4.21   </a:t>
              </a:r>
              <a:r>
                <a:rPr lang="zh-CN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设 </a:t>
              </a:r>
              <a:r>
                <a:rPr lang="en-US" altLang="zh-CN" sz="24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 </a:t>
              </a:r>
              <a:r>
                <a:rPr lang="zh-CN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为非空集合，若 </a:t>
              </a:r>
              <a:r>
                <a:rPr lang="en-US" altLang="zh-CN" sz="24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 </a:t>
              </a:r>
              <a:r>
                <a:rPr lang="zh-CN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的子集族 </a:t>
              </a:r>
              <a:r>
                <a:rPr lang="zh-CN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</a:t>
              </a:r>
              <a:r>
                <a:rPr lang="en-US" altLang="zh-CN" sz="24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(</a:t>
              </a:r>
              <a:r>
                <a:rPr lang="zh-CN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</a:t>
              </a:r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 </a:t>
              </a:r>
              <a:r>
                <a:rPr lang="en-US" altLang="zh-CN" sz="24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P</a:t>
              </a:r>
              <a:r>
                <a: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(</a:t>
              </a:r>
              <a:r>
                <a:rPr lang="en-US" altLang="zh-CN" sz="24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</a:t>
              </a:r>
              <a:r>
                <a: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)) </a:t>
              </a:r>
              <a:r>
                <a:rPr lang="zh-CN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满足下面条件：</a:t>
              </a:r>
            </a:p>
            <a:p>
              <a:pPr lvl="1" eaLnBrk="1" hangingPunct="1">
                <a:lnSpc>
                  <a:spcPct val="90000"/>
                </a:lnSpc>
                <a:spcBef>
                  <a:spcPts val="1800"/>
                </a:spcBef>
              </a:pPr>
              <a:r>
                <a:rPr lang="zh-CN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</a:t>
              </a:r>
              <a:r>
                <a: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	</a:t>
              </a:r>
              <a:r>
                <a:rPr lang="en-US" altLang="zh-CN" sz="2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1)</a:t>
              </a:r>
              <a:r>
                <a: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zh-CN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  </a:t>
              </a:r>
              <a:r>
                <a: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</a:t>
              </a:r>
              <a:r>
                <a:rPr lang="en-US" altLang="zh-CN" sz="24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endPara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lvl="1" eaLnBrk="1" hangingPunct="1">
                <a:lnSpc>
                  <a:spcPct val="90000"/>
                </a:lnSpc>
                <a:spcBef>
                  <a:spcPts val="1800"/>
                </a:spcBef>
              </a:pPr>
              <a:r>
                <a:rPr lang="en-US" altLang="zh-CN" sz="2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	2)</a:t>
              </a:r>
              <a:r>
                <a: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zh-CN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</a:t>
              </a:r>
              <a:r>
                <a:rPr lang="en-US" altLang="zh-CN" sz="24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x </a:t>
              </a:r>
              <a:r>
                <a: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</a:t>
              </a:r>
              <a:r>
                <a:rPr lang="en-US" altLang="zh-CN" sz="24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y </a:t>
              </a:r>
              <a:r>
                <a: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(</a:t>
              </a:r>
              <a:r>
                <a:rPr lang="en-US" altLang="zh-CN" sz="24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x</a:t>
              </a:r>
              <a:r>
                <a:rPr lang="en-US" altLang="zh-CN" sz="2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, </a:t>
              </a:r>
              <a:r>
                <a:rPr lang="en-US" altLang="zh-CN" sz="24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y</a:t>
              </a:r>
              <a:r>
                <a: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∈</a:t>
              </a:r>
              <a:r>
                <a:rPr lang="zh-CN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</a:t>
              </a:r>
              <a:r>
                <a:rPr kumimoji="1"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 </a:t>
              </a:r>
              <a:r>
                <a:rPr lang="en-US" altLang="zh-CN" sz="24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x </a:t>
              </a:r>
              <a:r>
                <a: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≠ </a:t>
              </a:r>
              <a:r>
                <a:rPr lang="en-US" altLang="zh-CN" sz="24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y </a:t>
              </a:r>
              <a:r>
                <a: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 </a:t>
              </a:r>
              <a:r>
                <a:rPr lang="en-US" altLang="zh-CN" sz="24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x </a:t>
              </a:r>
              <a:r>
                <a: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∩ </a:t>
              </a:r>
              <a:r>
                <a:rPr lang="en-US" altLang="zh-CN" sz="24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y </a:t>
              </a:r>
              <a:r>
                <a: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= </a:t>
              </a:r>
              <a:r>
                <a: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</a:t>
              </a:r>
              <a:r>
                <a: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)</a:t>
              </a:r>
            </a:p>
            <a:p>
              <a:pPr lvl="1" eaLnBrk="1" hangingPunct="1">
                <a:lnSpc>
                  <a:spcPct val="90000"/>
                </a:lnSpc>
                <a:spcBef>
                  <a:spcPts val="1800"/>
                </a:spcBef>
                <a:spcAft>
                  <a:spcPts val="1800"/>
                </a:spcAft>
              </a:pPr>
              <a:r>
                <a:rPr lang="en-US" altLang="zh-CN" sz="2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 	3)</a:t>
              </a:r>
              <a:r>
                <a: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       = </a:t>
              </a:r>
              <a:r>
                <a:rPr lang="en-US" altLang="zh-CN" sz="24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</a:t>
              </a:r>
            </a:p>
            <a:p>
              <a:pPr lvl="1" eaLnBrk="1" hangingPunct="1">
                <a:lnSpc>
                  <a:spcPct val="90000"/>
                </a:lnSpc>
                <a:spcBef>
                  <a:spcPts val="1800"/>
                </a:spcBef>
              </a:pPr>
              <a:r>
                <a:rPr lang="en-US" altLang="zh-CN" sz="24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 </a:t>
              </a:r>
              <a:r>
                <a:rPr lang="zh-CN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则称 </a:t>
              </a:r>
              <a:r>
                <a:rPr lang="zh-CN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 </a:t>
              </a:r>
              <a:r>
                <a:rPr lang="zh-CN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是 </a:t>
              </a:r>
              <a:r>
                <a:rPr lang="en-US" altLang="zh-CN" sz="24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 </a:t>
              </a:r>
              <a:r>
                <a:rPr lang="zh-CN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的一个</a:t>
              </a:r>
              <a:r>
                <a:rPr lang="zh-CN" altLang="en-US" sz="24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划分</a:t>
              </a:r>
              <a:r>
                <a:rPr lang="en-US" altLang="zh-CN" sz="2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,  </a:t>
              </a:r>
              <a:r>
                <a:rPr lang="zh-CN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称 </a:t>
              </a:r>
              <a:r>
                <a:rPr lang="zh-CN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</a:t>
              </a:r>
              <a:r>
                <a:rPr lang="zh-CN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中的元素为 </a:t>
              </a:r>
              <a:r>
                <a:rPr lang="en-US" altLang="zh-CN" sz="24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 </a:t>
              </a:r>
              <a:r>
                <a:rPr lang="zh-CN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的划分块 </a:t>
              </a:r>
              <a:r>
                <a: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.</a:t>
              </a:r>
            </a:p>
          </p:txBody>
        </p:sp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461643AC-051E-40E8-BB5E-15C36CCFC1F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460505" y="3845872"/>
              <a:ext cx="671787" cy="684000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74A9332A-BC6E-409D-9EED-2D4410AB3C9E}" type="slidenum"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12</a:t>
            </a:fld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44" name="Text Box 3"/>
          <p:cNvSpPr txBox="1">
            <a:spLocks noChangeArrowheads="1"/>
          </p:cNvSpPr>
          <p:nvPr/>
        </p:nvSpPr>
        <p:spPr bwMode="auto">
          <a:xfrm>
            <a:off x="1295399" y="1646238"/>
            <a:ext cx="9601199" cy="324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集合的划分</a:t>
            </a:r>
          </a:p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设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＝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{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}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给定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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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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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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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如下： 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	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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{{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},{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}}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	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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{{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},{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},{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}}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，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	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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{{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},{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}}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     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	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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{{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},{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}}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， 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	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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{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,{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},{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}}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	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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{{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,{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}},{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}}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则</a:t>
            </a:r>
            <a:r>
              <a:rPr lang="zh-CN" altLang="en-US" sz="2400" u="sng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的划分，其他都不是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的划分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2" name="矩形 1"/>
          <p:cNvSpPr/>
          <p:nvPr/>
        </p:nvSpPr>
        <p:spPr>
          <a:xfrm>
            <a:off x="2249028" y="4368866"/>
            <a:ext cx="12971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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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077CF920-833A-4D45-BA8D-986E98EB7C9A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4.4.3 </a:t>
            </a:r>
            <a:r>
              <a:rPr lang="zh-CN" altLang="en-US" dirty="0">
                <a:solidFill>
                  <a:schemeClr val="tx1"/>
                </a:solidFill>
              </a:rPr>
              <a:t>集合的划分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957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85F9C4E6-8DB1-47C4-8FFB-90B5A34E14F0}" type="slidenum"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13</a:t>
            </a:fld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69" name="Text Box 4"/>
          <p:cNvSpPr txBox="1">
            <a:spLocks noChangeArrowheads="1"/>
          </p:cNvSpPr>
          <p:nvPr/>
        </p:nvSpPr>
        <p:spPr bwMode="auto">
          <a:xfrm>
            <a:off x="1295400" y="1646238"/>
            <a:ext cx="9601199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等价关系与划分的一一对应</a:t>
            </a:r>
            <a:endParaRPr lang="en-US" altLang="zh-CN" sz="24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注：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1)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商集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/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就是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的一个划分；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因为</a:t>
            </a:r>
            <a:r>
              <a:rPr lang="zh-CN" altLang="zh-CN" sz="2400" kern="1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商集就是一个</a:t>
            </a:r>
            <a:r>
              <a:rPr lang="en-US" altLang="zh-CN" sz="2400" kern="1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kern="1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lang="zh-CN" altLang="zh-CN" sz="2400" kern="1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的子集族</a:t>
            </a:r>
            <a:r>
              <a:rPr lang="zh-CN" altLang="zh-CN" sz="2400" kern="1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，商集中的等价类是</a:t>
            </a:r>
            <a:r>
              <a:rPr lang="zh-CN" altLang="zh-CN" sz="2400" kern="1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非空的</a:t>
            </a:r>
            <a:r>
              <a:rPr lang="zh-CN" altLang="zh-CN" sz="2400" kern="1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endParaRPr lang="en-US" altLang="zh-CN" sz="2400" kern="1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kern="1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</a:t>
            </a:r>
            <a:r>
              <a:rPr lang="zh-CN" altLang="zh-CN" sz="2400" kern="1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且不同的等价类之间</a:t>
            </a:r>
            <a:r>
              <a:rPr lang="zh-CN" altLang="zh-CN" sz="2400" kern="1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不相交</a:t>
            </a:r>
            <a:r>
              <a:rPr lang="zh-CN" altLang="zh-CN" sz="2400" kern="1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，且所有等价类的</a:t>
            </a:r>
            <a:r>
              <a:rPr lang="zh-CN" altLang="zh-CN" sz="2400" kern="1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并集就是集合</a:t>
            </a:r>
            <a:r>
              <a:rPr lang="en-US" altLang="zh-CN" sz="2400" kern="1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kern="1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lang="en-US" altLang="zh-CN" sz="2400" kern="1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 </a:t>
            </a:r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2)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不同</a:t>
            </a:r>
            <a:r>
              <a:rPr lang="zh-CN" altLang="zh-CN" sz="2400" kern="1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等价关系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的商集对应于不同的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划分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ACA3F1A2-B0AD-47FF-BCD1-B38213FF1614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4.4.3 </a:t>
            </a:r>
            <a:r>
              <a:rPr lang="zh-CN" altLang="en-US" dirty="0">
                <a:solidFill>
                  <a:schemeClr val="tx1"/>
                </a:solidFill>
              </a:rPr>
              <a:t>集合的划分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2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2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2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85F9C4E6-8DB1-47C4-8FFB-90B5A34E14F0}" type="slidenum"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14</a:t>
            </a:fld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69" name="Text Box 4"/>
          <p:cNvSpPr txBox="1">
            <a:spLocks noChangeArrowheads="1"/>
          </p:cNvSpPr>
          <p:nvPr/>
        </p:nvSpPr>
        <p:spPr bwMode="auto">
          <a:xfrm>
            <a:off x="1295400" y="1654745"/>
            <a:ext cx="9595513" cy="4367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等价关系与划分的一一对应</a:t>
            </a:r>
            <a:endParaRPr lang="en-US" altLang="zh-CN" sz="24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注：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3)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反之，任给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的一个划分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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，如下定义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上的关系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={&lt;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 |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lang="en-US" altLang="zh-CN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∈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 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与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在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</a:t>
            </a:r>
            <a:r>
              <a:rPr lang="zh-CN" altLang="en-US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的同一划分块中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}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则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上的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等价关系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（证明见下页），且该等价关系的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商集就是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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 </a:t>
            </a:r>
          </a:p>
          <a:p>
            <a:pPr indent="536575"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可以证明，若划分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</a:t>
            </a:r>
            <a:r>
              <a:rPr lang="zh-CN" altLang="en-US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含有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个划分块，即</a:t>
            </a:r>
          </a:p>
          <a:p>
            <a:pPr algn="ctr"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</a:t>
            </a:r>
            <a:r>
              <a:rPr lang="zh-CN" altLang="en-US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{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…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}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则上述等价关系满足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 (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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)∪(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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)∪…∪(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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.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ACA3F1A2-B0AD-47FF-BCD1-B38213FF1614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4.4.3 </a:t>
            </a:r>
            <a:r>
              <a:rPr lang="zh-CN" altLang="en-US" dirty="0">
                <a:solidFill>
                  <a:schemeClr val="tx1"/>
                </a:solidFill>
              </a:rPr>
              <a:t>集合的划分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9123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2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2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2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2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2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2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85F9C4E6-8DB1-47C4-8FFB-90B5A34E14F0}" type="slidenum"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15</a:t>
            </a:fld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342151" y="5148982"/>
            <a:ext cx="13220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A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548232" y="5164870"/>
            <a:ext cx="17315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∃</a:t>
            </a:r>
            <a:r>
              <a:rPr lang="en-US" altLang="zh-CN" sz="2400" i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400" i="1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)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149307" y="5164937"/>
            <a:ext cx="16690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&lt;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&gt;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；</a:t>
            </a:r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A8F5BCF9-5450-4DD4-8D9F-05E04E1D0A36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4.4.3 </a:t>
            </a:r>
            <a:r>
              <a:rPr lang="zh-CN" altLang="en-US" dirty="0">
                <a:solidFill>
                  <a:schemeClr val="tx1"/>
                </a:solidFill>
              </a:rPr>
              <a:t>集合的划分</a:t>
            </a:r>
            <a:endParaRPr lang="en-US" altLang="zh-CN" dirty="0">
              <a:solidFill>
                <a:schemeClr val="tx1"/>
              </a:solidFill>
            </a:endParaRP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44D36D86-1B4A-4147-AECD-C9472EA853E1}"/>
              </a:ext>
            </a:extLst>
          </p:cNvPr>
          <p:cNvGrpSpPr/>
          <p:nvPr/>
        </p:nvGrpSpPr>
        <p:grpSpPr>
          <a:xfrm>
            <a:off x="1295400" y="1927853"/>
            <a:ext cx="9601200" cy="3294235"/>
            <a:chOff x="1295400" y="1927853"/>
            <a:chExt cx="9601200" cy="3294235"/>
          </a:xfrm>
        </p:grpSpPr>
        <p:sp>
          <p:nvSpPr>
            <p:cNvPr id="11270" name="Rectangle 5"/>
            <p:cNvSpPr>
              <a:spLocks noChangeArrowheads="1"/>
            </p:cNvSpPr>
            <p:nvPr/>
          </p:nvSpPr>
          <p:spPr bwMode="auto">
            <a:xfrm>
              <a:off x="1295400" y="1927853"/>
              <a:ext cx="9601200" cy="3294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 indent="666750" eaLnBrk="0" hangingPunct="0"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9pPr>
            </a:lstStyle>
            <a:p>
              <a:pPr indent="0" eaLnBrk="1" hangingPunct="1">
                <a:lnSpc>
                  <a:spcPct val="90000"/>
                </a:lnSpc>
                <a:spcBef>
                  <a:spcPts val="1800"/>
                </a:spcBef>
              </a:pPr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zh-CN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求证：</a:t>
              </a:r>
              <a:r>
                <a:rPr lang="en-US" altLang="zh-CN" sz="24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 </a:t>
              </a:r>
              <a:r>
                <a:rPr lang="zh-CN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的划分 </a:t>
              </a:r>
              <a:r>
                <a:rPr lang="zh-CN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 </a:t>
              </a:r>
              <a:r>
                <a: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= {</a:t>
              </a:r>
              <a:r>
                <a:rPr lang="en-US" altLang="zh-CN" sz="24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A</a:t>
              </a:r>
              <a:r>
                <a:rPr lang="en-US" altLang="zh-CN" sz="2400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1</a:t>
              </a:r>
              <a:r>
                <a:rPr lang="en-US" altLang="zh-CN" sz="2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,</a:t>
              </a:r>
              <a:r>
                <a: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</a:t>
              </a:r>
              <a:r>
                <a:rPr lang="en-US" altLang="zh-CN" sz="24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A</a:t>
              </a:r>
              <a:r>
                <a:rPr lang="en-US" altLang="zh-CN" sz="2400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2</a:t>
              </a:r>
              <a:r>
                <a:rPr lang="en-US" altLang="zh-CN" sz="2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,</a:t>
              </a:r>
              <a:r>
                <a: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…</a:t>
              </a:r>
              <a:r>
                <a:rPr lang="en-US" altLang="zh-CN" sz="2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,</a:t>
              </a:r>
              <a:r>
                <a: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</a:t>
              </a:r>
              <a:r>
                <a:rPr lang="en-US" altLang="zh-CN" sz="24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A</a:t>
              </a:r>
              <a:r>
                <a:rPr lang="en-US" altLang="zh-CN" sz="2400" i="1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n</a:t>
              </a:r>
              <a:r>
                <a: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}</a:t>
              </a:r>
              <a:r>
                <a:rPr lang="zh-CN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，则</a:t>
              </a:r>
              <a:endPara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  <a:p>
              <a:pPr indent="0" algn="ctr" eaLnBrk="1" hangingPunct="1">
                <a:lnSpc>
                  <a:spcPct val="90000"/>
                </a:lnSpc>
                <a:spcBef>
                  <a:spcPts val="1800"/>
                </a:spcBef>
              </a:pPr>
              <a:r>
                <a:rPr lang="en-US" altLang="zh-CN" sz="24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R </a:t>
              </a:r>
              <a:r>
                <a: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= {&lt;</a:t>
              </a:r>
              <a:r>
                <a:rPr lang="en-US" altLang="zh-CN" sz="24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x</a:t>
              </a:r>
              <a:r>
                <a:rPr lang="en-US" altLang="zh-CN" sz="2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,</a:t>
              </a:r>
              <a:r>
                <a: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</a:t>
              </a:r>
              <a:r>
                <a:rPr lang="en-US" altLang="zh-CN" sz="24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y</a:t>
              </a:r>
              <a:r>
                <a: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&gt;| </a:t>
              </a:r>
              <a:r>
                <a:rPr lang="en-US" altLang="zh-CN" sz="24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x</a:t>
              </a:r>
              <a:r>
                <a:rPr lang="en-US" altLang="zh-CN" sz="2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, </a:t>
              </a:r>
              <a:r>
                <a:rPr lang="en-US" altLang="zh-CN" sz="2400" i="1" dirty="0" err="1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y</a:t>
              </a:r>
              <a:r>
                <a:rPr lang="en-US" altLang="zh-CN" sz="2400" dirty="0" err="1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</a:t>
              </a:r>
              <a:r>
                <a:rPr lang="en-US" altLang="zh-CN" sz="2400" i="1" dirty="0" err="1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A</a:t>
              </a:r>
              <a:r>
                <a:rPr lang="en-US" altLang="zh-CN" sz="2400" i="1" baseline="-25000" dirty="0" err="1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i</a:t>
              </a:r>
              <a:r>
                <a:rPr lang="en-US" altLang="zh-CN" sz="2400" i="1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</a:t>
              </a:r>
              <a:r>
                <a:rPr lang="en-US" altLang="zh-CN" sz="2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,</a:t>
              </a:r>
              <a:r>
                <a: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</a:t>
              </a:r>
              <a:r>
                <a:rPr lang="en-US" altLang="zh-CN" sz="2400" i="1" dirty="0" err="1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i</a:t>
              </a:r>
              <a:r>
                <a:rPr lang="en-US" altLang="zh-CN" sz="24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</a:t>
              </a:r>
              <a:r>
                <a: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=1</a:t>
              </a:r>
              <a:r>
                <a:rPr lang="en-US" altLang="zh-CN" sz="2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,</a:t>
              </a:r>
              <a:r>
                <a: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2</a:t>
              </a:r>
              <a:r>
                <a:rPr lang="en-US" altLang="zh-CN" sz="2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,</a:t>
              </a:r>
              <a:r>
                <a: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…</a:t>
              </a:r>
              <a:r>
                <a:rPr lang="en-US" altLang="zh-CN" sz="2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, </a:t>
              </a:r>
              <a:r>
                <a:rPr lang="en-US" altLang="zh-CN" sz="24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n</a:t>
              </a:r>
              <a:r>
                <a: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} =           </a:t>
              </a:r>
              <a:r>
                <a:rPr lang="en-US" altLang="zh-CN" sz="24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A</a:t>
              </a:r>
              <a:r>
                <a:rPr lang="en-US" altLang="zh-CN" sz="2000" i="1" baseline="-300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i</a:t>
              </a:r>
              <a:r>
                <a:rPr lang="en-US" altLang="zh-CN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,</a:t>
              </a:r>
              <a:endParaRPr lang="en-US" altLang="zh-CN" sz="2000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indent="0" eaLnBrk="1" hangingPunct="1">
                <a:lnSpc>
                  <a:spcPct val="90000"/>
                </a:lnSpc>
                <a:spcBef>
                  <a:spcPts val="1800"/>
                </a:spcBef>
              </a:pPr>
              <a:r>
                <a:rPr lang="zh-CN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         是一个等价关系，其商集即 </a:t>
              </a:r>
              <a:r>
                <a:rPr lang="zh-CN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 </a:t>
              </a:r>
              <a:r>
                <a: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.</a:t>
              </a:r>
            </a:p>
            <a:p>
              <a:pPr indent="0" eaLnBrk="1" hangingPunct="1">
                <a:lnSpc>
                  <a:spcPct val="90000"/>
                </a:lnSpc>
                <a:spcBef>
                  <a:spcPts val="1800"/>
                </a:spcBef>
              </a:pPr>
              <a:r>
                <a:rPr lang="zh-CN" alt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证明：</a:t>
              </a:r>
              <a:r>
                <a:rPr lang="zh-CN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由笛卡尔积的定义，知 </a:t>
              </a:r>
              <a:endPara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  <a:p>
              <a:pPr indent="0" eaLnBrk="1" hangingPunct="1">
                <a:lnSpc>
                  <a:spcPct val="90000"/>
                </a:lnSpc>
                <a:spcBef>
                  <a:spcPts val="1800"/>
                </a:spcBef>
              </a:pPr>
              <a:r>
                <a:rPr lang="en-US" altLang="zh-CN" sz="24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            R </a:t>
              </a:r>
              <a:r>
                <a: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= {&lt;</a:t>
              </a:r>
              <a:r>
                <a:rPr lang="en-US" altLang="zh-CN" sz="24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x</a:t>
              </a:r>
              <a:r>
                <a:rPr lang="en-US" altLang="zh-CN" sz="2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,</a:t>
              </a:r>
              <a:r>
                <a: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</a:t>
              </a:r>
              <a:r>
                <a:rPr lang="en-US" altLang="zh-CN" sz="24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y</a:t>
              </a:r>
              <a:r>
                <a: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&gt;| </a:t>
              </a:r>
              <a:r>
                <a:rPr lang="en-US" altLang="zh-CN" sz="24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x</a:t>
              </a:r>
              <a:r>
                <a:rPr lang="en-US" altLang="zh-CN" sz="2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, </a:t>
              </a:r>
              <a:r>
                <a:rPr lang="en-US" altLang="zh-CN" sz="2400" i="1" dirty="0" err="1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y</a:t>
              </a:r>
              <a:r>
                <a:rPr lang="en-US" altLang="zh-CN" sz="2400" dirty="0" err="1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</a:t>
              </a:r>
              <a:r>
                <a:rPr lang="en-US" altLang="zh-CN" sz="2400" i="1" dirty="0" err="1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A</a:t>
              </a:r>
              <a:r>
                <a:rPr lang="en-US" altLang="zh-CN" sz="2400" i="1" baseline="-25000" dirty="0" err="1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i</a:t>
              </a:r>
              <a:r>
                <a:rPr lang="en-US" altLang="zh-CN" sz="2400" i="1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</a:t>
              </a:r>
              <a:r>
                <a:rPr lang="en-US" altLang="zh-CN" sz="2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,</a:t>
              </a:r>
              <a:r>
                <a: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</a:t>
              </a:r>
              <a:r>
                <a:rPr lang="en-US" altLang="zh-CN" sz="2400" i="1" dirty="0" err="1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i</a:t>
              </a:r>
              <a:r>
                <a: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=1</a:t>
              </a:r>
              <a:r>
                <a:rPr lang="en-US" altLang="zh-CN" sz="2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,</a:t>
              </a:r>
              <a:r>
                <a: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…</a:t>
              </a:r>
              <a:r>
                <a:rPr lang="en-US" altLang="zh-CN" sz="2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, </a:t>
              </a:r>
              <a:r>
                <a:rPr lang="en-US" altLang="zh-CN" sz="24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n</a:t>
              </a:r>
              <a:r>
                <a: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} =            </a:t>
              </a:r>
              <a:r>
                <a:rPr lang="en-US" altLang="zh-CN" sz="24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A</a:t>
              </a:r>
              <a:r>
                <a:rPr lang="en-US" altLang="zh-CN" sz="2000" i="1" baseline="-300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i</a:t>
              </a:r>
              <a:r>
                <a:rPr lang="en-US" altLang="zh-CN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,</a:t>
              </a:r>
              <a:endPara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indent="0" eaLnBrk="1" hangingPunct="1">
                <a:lnSpc>
                  <a:spcPct val="90000"/>
                </a:lnSpc>
                <a:spcBef>
                  <a:spcPts val="1800"/>
                </a:spcBef>
              </a:pPr>
              <a:r>
                <a:rPr lang="zh-CN" altLang="en-US" sz="24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自反性：</a:t>
              </a:r>
              <a:endPara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graphicFrame>
          <p:nvGraphicFramePr>
            <p:cNvPr id="13" name="对象 12">
              <a:extLst>
                <a:ext uri="{FF2B5EF4-FFF2-40B4-BE49-F238E27FC236}">
                  <a16:creationId xmlns:a16="http://schemas.microsoft.com/office/drawing/2014/main" id="{733A7F86-8D66-43B8-A354-4A4286E2F878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80227387"/>
                </p:ext>
              </p:extLst>
            </p:nvPr>
          </p:nvGraphicFramePr>
          <p:xfrm>
            <a:off x="7797789" y="2323105"/>
            <a:ext cx="691200" cy="864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40" r:id="rId3" imgW="342751" imgH="431613" progId="Equation.DSMT4">
                    <p:embed/>
                  </p:oleObj>
                </mc:Choice>
                <mc:Fallback>
                  <p:oleObj r:id="rId3" imgW="342751" imgH="431613" progId="Equation.DSMT4">
                    <p:embed/>
                    <p:pic>
                      <p:nvPicPr>
                        <p:cNvPr id="0" name="Object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797789" y="2323105"/>
                          <a:ext cx="691200" cy="8640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" name="对象 19">
              <a:extLst>
                <a:ext uri="{FF2B5EF4-FFF2-40B4-BE49-F238E27FC236}">
                  <a16:creationId xmlns:a16="http://schemas.microsoft.com/office/drawing/2014/main" id="{BC5EE982-ED77-40A3-B78D-F186D2422B8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54072376"/>
                </p:ext>
              </p:extLst>
            </p:nvPr>
          </p:nvGraphicFramePr>
          <p:xfrm>
            <a:off x="6723549" y="3990712"/>
            <a:ext cx="691200" cy="864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41" r:id="rId5" imgW="342751" imgH="431613" progId="Equation.DSMT4">
                    <p:embed/>
                  </p:oleObj>
                </mc:Choice>
                <mc:Fallback>
                  <p:oleObj r:id="rId5" imgW="342751" imgH="431613" progId="Equation.DSMT4">
                    <p:embed/>
                    <p:pic>
                      <p:nvPicPr>
                        <p:cNvPr id="13" name="对象 12">
                          <a:extLst>
                            <a:ext uri="{FF2B5EF4-FFF2-40B4-BE49-F238E27FC236}">
                              <a16:creationId xmlns:a16="http://schemas.microsoft.com/office/drawing/2014/main" id="{733A7F86-8D66-43B8-A354-4A4286E2F87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23549" y="3990712"/>
                          <a:ext cx="691200" cy="8640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4280147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85F9C4E6-8DB1-47C4-8FFB-90B5A34E14F0}" type="slidenum"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16</a:t>
            </a:fld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70" name="Rectangle 5"/>
          <p:cNvSpPr>
            <a:spLocks noChangeArrowheads="1"/>
          </p:cNvSpPr>
          <p:nvPr/>
        </p:nvSpPr>
        <p:spPr bwMode="auto">
          <a:xfrm>
            <a:off x="1295400" y="1646238"/>
            <a:ext cx="9601200" cy="4367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indent="666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indent="0"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对称性：</a:t>
            </a:r>
            <a:endParaRPr lang="en-US" altLang="zh-CN" sz="24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457200" indent="-457200" eaLnBrk="1" hangingPunct="1">
              <a:lnSpc>
                <a:spcPct val="90000"/>
              </a:lnSpc>
              <a:spcBef>
                <a:spcPts val="1800"/>
              </a:spcBef>
              <a:buAutoNum type="arabicParenBoth"/>
            </a:pP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indent="0"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传递性：</a:t>
            </a:r>
            <a:endParaRPr lang="en-US" altLang="zh-CN" sz="24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indent="0" eaLnBrk="1" hangingPunct="1">
              <a:lnSpc>
                <a:spcPct val="90000"/>
              </a:lnSpc>
              <a:spcBef>
                <a:spcPts val="1800"/>
              </a:spcBef>
            </a:pP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indent="0" eaLnBrk="1" hangingPunct="1">
              <a:lnSpc>
                <a:spcPct val="90000"/>
              </a:lnSpc>
              <a:spcBef>
                <a:spcPts val="1800"/>
              </a:spcBef>
            </a:pP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indent="0"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∵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 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是一个划分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indent="0"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 ∃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 (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400" i="1" baseline="-25000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  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400" i="1" baseline="-25000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z</a:t>
            </a:r>
            <a:r>
              <a:rPr lang="en-US" altLang="zh-CN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400" i="1" baseline="-25000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)  &lt;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z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&gt;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</a:p>
          <a:p>
            <a:pPr indent="0"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所以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R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是一个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等价关系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，其商集（即以等价类为元素）即 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</a:p>
        </p:txBody>
      </p:sp>
      <p:sp>
        <p:nvSpPr>
          <p:cNvPr id="5" name="矩形 4"/>
          <p:cNvSpPr/>
          <p:nvPr/>
        </p:nvSpPr>
        <p:spPr>
          <a:xfrm>
            <a:off x="1543667" y="2219007"/>
            <a:ext cx="2952328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&lt;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&gt;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175467" y="2219007"/>
            <a:ext cx="2680542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 ∃</a:t>
            </a:r>
            <a:r>
              <a:rPr lang="en-US" altLang="zh-CN" sz="2400" i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400" i="1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i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400" i="1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i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692457" y="2219007"/>
            <a:ext cx="2654894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 ∃</a:t>
            </a:r>
            <a:r>
              <a:rPr lang="en-US" altLang="zh-CN" sz="2400" i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400" i="1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400" i="1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endParaRPr lang="en-US" altLang="zh-CN" sz="2400" i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9307576" y="2206029"/>
            <a:ext cx="1744388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 &lt;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&gt;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endParaRPr lang="en-US" altLang="zh-CN" sz="2400" i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783498" y="3405180"/>
            <a:ext cx="4908959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z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A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&lt;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&gt;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R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&lt;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z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&gt;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574888" y="3405180"/>
            <a:ext cx="4381328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∃</a:t>
            </a:r>
            <a:r>
              <a:rPr lang="en-US" altLang="zh-CN" sz="2400" i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400" i="1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400" i="1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∃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j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 (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400" i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400" i="1" baseline="-250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j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z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400" i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400" i="1" baseline="-250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j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</a:p>
        </p:txBody>
      </p:sp>
      <p:sp>
        <p:nvSpPr>
          <p:cNvPr id="14" name="矩形 13"/>
          <p:cNvSpPr/>
          <p:nvPr/>
        </p:nvSpPr>
        <p:spPr>
          <a:xfrm>
            <a:off x="3606434" y="3907032"/>
            <a:ext cx="1949573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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400" i="1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∩ </a:t>
            </a:r>
            <a:r>
              <a:rPr lang="en-US" altLang="zh-CN" sz="2400" i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400" i="1" baseline="-250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j</a:t>
            </a:r>
            <a:r>
              <a:rPr lang="en-US" altLang="zh-CN" sz="2400" i="1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</a:t>
            </a:r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589114" y="3900830"/>
            <a:ext cx="1101584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  </a:t>
            </a:r>
            <a:r>
              <a:rPr lang="en-US" altLang="zh-CN" sz="2400" i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j</a:t>
            </a:r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A8F5BCF9-5450-4DD4-8D9F-05E04E1D0A36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4.4.3 </a:t>
            </a:r>
            <a:r>
              <a:rPr lang="zh-CN" altLang="en-US" dirty="0">
                <a:solidFill>
                  <a:schemeClr val="tx1"/>
                </a:solidFill>
              </a:rPr>
              <a:t>集合的划分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9151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9" grpId="0"/>
      <p:bldP spid="10" grpId="0"/>
      <p:bldP spid="11" grpId="0"/>
      <p:bldP spid="12" grpId="0"/>
      <p:bldP spid="14" grpId="0"/>
      <p:bldP spid="1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F7B59FC3-4EE9-4F87-BC1A-4E54F335919F}" type="slidenum"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17</a:t>
            </a:fld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292" name="Text Box 3"/>
          <p:cNvSpPr txBox="1">
            <a:spLocks noChangeArrowheads="1"/>
          </p:cNvSpPr>
          <p:nvPr/>
        </p:nvSpPr>
        <p:spPr bwMode="auto">
          <a:xfrm>
            <a:off x="1360733" y="3436515"/>
            <a:ext cx="5098399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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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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分别对应于等价关系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 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其中 </a:t>
            </a:r>
          </a:p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{&lt;2,3&gt;,&lt;3,2&gt;}∪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400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</a:p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{&lt;1,3&gt;,&lt;3,1&gt;}∪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400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</a:p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{&lt;1,2&gt;,&lt;2,1&gt;}∪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400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6510110" y="4509760"/>
            <a:ext cx="4372133" cy="98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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对应于全域关系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sz="2400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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对应于恒等关系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400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23DA830D-F493-4110-8DAA-5BCB8CD04BF6}"/>
              </a:ext>
            </a:extLst>
          </p:cNvPr>
          <p:cNvGrpSpPr/>
          <p:nvPr/>
        </p:nvGrpSpPr>
        <p:grpSpPr>
          <a:xfrm>
            <a:off x="6524465" y="1630230"/>
            <a:ext cx="4897437" cy="2343150"/>
            <a:chOff x="2141473" y="2179390"/>
            <a:chExt cx="4897437" cy="2343150"/>
          </a:xfrm>
        </p:grpSpPr>
        <p:pic>
          <p:nvPicPr>
            <p:cNvPr id="12294" name="Picture 7" descr="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645" r="8032" b="15636"/>
            <a:stretch>
              <a:fillRect/>
            </a:stretch>
          </p:blipFill>
          <p:spPr bwMode="auto">
            <a:xfrm>
              <a:off x="2141473" y="2179390"/>
              <a:ext cx="4897437" cy="23431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295" name="矩形 7"/>
            <p:cNvSpPr>
              <a:spLocks noChangeArrowheads="1"/>
            </p:cNvSpPr>
            <p:nvPr/>
          </p:nvSpPr>
          <p:spPr bwMode="auto">
            <a:xfrm>
              <a:off x="2864777" y="4118741"/>
              <a:ext cx="44595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9pPr>
            </a:lstStyle>
            <a:p>
              <a:pPr eaLnBrk="1" hangingPunct="1"/>
              <a:r>
                <a: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</a:t>
              </a:r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4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2296" name="矩形 8"/>
            <p:cNvSpPr>
              <a:spLocks noChangeArrowheads="1"/>
            </p:cNvSpPr>
            <p:nvPr/>
          </p:nvSpPr>
          <p:spPr bwMode="auto">
            <a:xfrm>
              <a:off x="2810185" y="2986833"/>
              <a:ext cx="44595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9pPr>
            </a:lstStyle>
            <a:p>
              <a:pPr eaLnBrk="1" hangingPunct="1"/>
              <a:r>
                <a: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</a:t>
              </a:r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2297" name="矩形 9"/>
            <p:cNvSpPr>
              <a:spLocks noChangeArrowheads="1"/>
            </p:cNvSpPr>
            <p:nvPr/>
          </p:nvSpPr>
          <p:spPr bwMode="auto">
            <a:xfrm>
              <a:off x="4394510" y="2977308"/>
              <a:ext cx="44595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9pPr>
            </a:lstStyle>
            <a:p>
              <a:pPr eaLnBrk="1" hangingPunct="1"/>
              <a:r>
                <a: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</a:t>
              </a:r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2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2298" name="矩形 10"/>
            <p:cNvSpPr>
              <a:spLocks noChangeArrowheads="1"/>
            </p:cNvSpPr>
            <p:nvPr/>
          </p:nvSpPr>
          <p:spPr bwMode="auto">
            <a:xfrm>
              <a:off x="5948340" y="2986833"/>
              <a:ext cx="44595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9pPr>
            </a:lstStyle>
            <a:p>
              <a:pPr eaLnBrk="1" hangingPunct="1"/>
              <a:r>
                <a: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</a:t>
              </a:r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3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2299" name="矩形 11"/>
            <p:cNvSpPr>
              <a:spLocks noChangeArrowheads="1"/>
            </p:cNvSpPr>
            <p:nvPr/>
          </p:nvSpPr>
          <p:spPr bwMode="auto">
            <a:xfrm>
              <a:off x="5650042" y="4126368"/>
              <a:ext cx="44595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9pPr>
            </a:lstStyle>
            <a:p>
              <a:pPr eaLnBrk="1" hangingPunct="1"/>
              <a:r>
                <a: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</a:t>
              </a:r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5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1295399" y="1630230"/>
            <a:ext cx="5569425" cy="15511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例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给出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{1,2,3}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上所有的等价关系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  <a:endParaRPr lang="zh-CN" altLang="en-US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0" algn="l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求解思路：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先做出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的所有划分，然后</a:t>
            </a: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根据划分写出对应的等价关系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41D454FC-76C3-46B9-BAD5-03C42BC72D6B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4.4.3 </a:t>
            </a:r>
            <a:r>
              <a:rPr lang="zh-CN" altLang="en-US" dirty="0">
                <a:solidFill>
                  <a:schemeClr val="tx1"/>
                </a:solidFill>
              </a:rPr>
              <a:t>集合的划分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2" grpId="0"/>
      <p:bldP spid="1229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176764F1-EEEE-4018-BFC5-79EE3F75141E}" type="slidenum"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18</a:t>
            </a:fld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4067" name="Text Box 3"/>
          <p:cNvSpPr txBox="1">
            <a:spLocks noChangeArrowheads="1"/>
          </p:cNvSpPr>
          <p:nvPr/>
        </p:nvSpPr>
        <p:spPr bwMode="auto">
          <a:xfrm>
            <a:off x="2424114" y="4437064"/>
            <a:ext cx="7724775" cy="49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hangingPunct="1">
              <a:lnSpc>
                <a:spcPct val="120000"/>
              </a:lnSpc>
            </a:pP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4068" name="Text Box 4"/>
          <p:cNvSpPr txBox="1">
            <a:spLocks noChangeArrowheads="1"/>
          </p:cNvSpPr>
          <p:nvPr/>
        </p:nvSpPr>
        <p:spPr bwMode="auto">
          <a:xfrm>
            <a:off x="1295400" y="1646238"/>
            <a:ext cx="9601199" cy="43150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ts val="12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设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{1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4}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，在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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上定义二元关系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  </a:t>
            </a:r>
          </a:p>
          <a:p>
            <a:pPr algn="ctr" eaLnBrk="1" hangingPunct="1">
              <a:lnSpc>
                <a:spcPct val="90000"/>
              </a:lnSpc>
              <a:spcBef>
                <a:spcPts val="12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&lt;&lt;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&lt;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&gt;&gt;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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 + y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 + v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</a:p>
          <a:p>
            <a:pPr algn="l" eaLnBrk="1" hangingPunct="1">
              <a:lnSpc>
                <a:spcPct val="90000"/>
              </a:lnSpc>
              <a:spcBef>
                <a:spcPts val="12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求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导出的划分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</a:p>
          <a:p>
            <a:pPr eaLnBrk="1" hangingPunct="1">
              <a:lnSpc>
                <a:spcPct val="90000"/>
              </a:lnSpc>
              <a:spcBef>
                <a:spcPts val="12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解：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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{&lt;1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1&gt;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&lt;1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2&gt;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&lt;1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3&gt;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&lt;1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4&gt;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&lt;2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1&gt;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&lt;2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2&gt;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&lt;2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3&gt;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&lt;2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4&gt;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</a:p>
          <a:p>
            <a:pPr eaLnBrk="1" hangingPunct="1">
              <a:lnSpc>
                <a:spcPct val="90000"/>
              </a:lnSpc>
              <a:spcBef>
                <a:spcPts val="12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&lt;3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1&gt;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&lt;3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2&gt;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&lt;3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3&gt;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&lt;3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4&gt;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&lt;4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1&gt;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&lt;4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2&gt;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&lt;4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3&gt;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&lt;4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4&gt;}</a:t>
            </a:r>
          </a:p>
          <a:p>
            <a:pPr eaLnBrk="1" hangingPunct="1">
              <a:lnSpc>
                <a:spcPct val="90000"/>
              </a:lnSpc>
              <a:spcBef>
                <a:spcPts val="12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根据有序对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&lt;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2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7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8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将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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划分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 </a:t>
            </a:r>
          </a:p>
          <a:p>
            <a:pPr eaLnBrk="1" hangingPunct="1">
              <a:lnSpc>
                <a:spcPct val="90000"/>
              </a:lnSpc>
              <a:spcBef>
                <a:spcPts val="12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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)/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{{&lt;1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1&gt;}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{&lt;1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2&gt;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&lt;2,1&gt;}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{&lt;1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3&gt;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&lt;2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2&gt;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&lt;3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1&gt;}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</a:p>
          <a:p>
            <a:pPr eaLnBrk="1" hangingPunct="1">
              <a:lnSpc>
                <a:spcPct val="90000"/>
              </a:lnSpc>
              <a:spcBef>
                <a:spcPts val="12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	       {&lt;1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4&gt;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&lt;2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3&gt;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&lt;3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2&gt;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&lt;4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1&gt;}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{&lt;2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4&gt;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&lt;3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3&gt;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&lt;4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2&gt;}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</a:p>
          <a:p>
            <a:pPr eaLnBrk="1" hangingPunct="1">
              <a:lnSpc>
                <a:spcPct val="90000"/>
              </a:lnSpc>
              <a:spcBef>
                <a:spcPts val="12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	       {&lt;3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4&gt;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&lt;4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3&gt;}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{&lt;4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4&gt;}}</a:t>
            </a: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9267B376-EAD4-4ED1-B262-B889667A03D4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4.4.3 </a:t>
            </a:r>
            <a:r>
              <a:rPr lang="zh-CN" altLang="en-US" dirty="0">
                <a:solidFill>
                  <a:schemeClr val="tx1"/>
                </a:solidFill>
              </a:rPr>
              <a:t>集合的划分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4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2BF41CF5-D041-443F-A8CF-D2D35155DFB6}" type="slidenum"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19</a:t>
            </a:fld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40" name="Text Box 3"/>
          <p:cNvSpPr txBox="1">
            <a:spLocks noChangeArrowheads="1"/>
          </p:cNvSpPr>
          <p:nvPr/>
        </p:nvSpPr>
        <p:spPr bwMode="auto">
          <a:xfrm>
            <a:off x="1295401" y="1646238"/>
            <a:ext cx="9601199" cy="3804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偏序关系</a:t>
            </a:r>
          </a:p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定义</a:t>
            </a: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4.22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非空集合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上的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自反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反对称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传递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的关系，称为 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A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上的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偏序关系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，记作≼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 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设 ≼ 为偏序关系，如果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&lt;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&gt;∈≼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则记作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≼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读作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“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小于等于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”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 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偏序关系也称为部分序关系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</a:p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   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集合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上的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恒等关系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400" i="1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上的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偏序关系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 </a:t>
            </a:r>
          </a:p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小于等于关系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整除关系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包含关系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也是相应集合上的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偏序关系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 </a:t>
            </a:r>
          </a:p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偏序关系可理解为“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部分有序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”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4B46B3EA-CE43-4051-859A-3CFC7873612D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4.4.4 </a:t>
            </a:r>
            <a:r>
              <a:rPr lang="zh-CN" altLang="en-US" dirty="0">
                <a:solidFill>
                  <a:schemeClr val="tx1"/>
                </a:solidFill>
              </a:rPr>
              <a:t>偏序关系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3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3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E6305E3A-1237-4D92-9477-DF0315637E3B}" type="slidenum"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2</a:t>
            </a:fld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24" name="Text Box 3"/>
          <p:cNvSpPr txBox="1">
            <a:spLocks noChangeArrowheads="1"/>
          </p:cNvSpPr>
          <p:nvPr/>
        </p:nvSpPr>
        <p:spPr bwMode="auto">
          <a:xfrm>
            <a:off x="1295400" y="1628775"/>
            <a:ext cx="9601200" cy="4528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等价关系的定义与实例</a:t>
            </a:r>
          </a:p>
          <a:p>
            <a:pPr algn="l" eaLnBrk="1" hangingPunct="1">
              <a:lnSpc>
                <a:spcPct val="110000"/>
              </a:lnSpc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4.18 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设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为非空集合上的关系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 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如果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自反的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对称的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 eaLnBrk="1" hangingPunct="1">
              <a:lnSpc>
                <a:spcPct val="110000"/>
              </a:lnSpc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传递的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，则称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上的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等价关系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 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设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是一个等价关系，若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 eaLnBrk="1" hangingPunct="1">
              <a:lnSpc>
                <a:spcPct val="110000"/>
              </a:lnSpc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&lt;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&gt;∈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，称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等价于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，记做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～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 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设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{1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2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…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8}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如下定义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上的关系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110000"/>
              </a:lnSpc>
            </a:pP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{&lt;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&gt;|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lang="en-US" altLang="zh-CN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∈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≡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(mod 3)}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其中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≡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(mod 3)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叫做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与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模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相等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，即它们除以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的余数相等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 </a:t>
            </a:r>
          </a:p>
          <a:p>
            <a:pPr algn="l" eaLnBrk="1" hangingPunct="1">
              <a:lnSpc>
                <a:spcPct val="110000"/>
              </a:lnSpc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不难验证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上的等价关系，因为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自反性：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∈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有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≡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(mod 3)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对称性：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∈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，若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≡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(mod 3)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，则有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≡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(mod 3)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传递性：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lang="en-US" altLang="zh-CN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z</a:t>
            </a:r>
            <a:r>
              <a:rPr lang="en-US" altLang="zh-CN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∈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若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≡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(mod 3)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≡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z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(mod 3)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，则有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≡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z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(mod 3)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0DEE2BB7-EB15-4D11-BB2E-4CF733CA4C21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4.4.1 </a:t>
            </a:r>
            <a:r>
              <a:rPr lang="zh-CN" altLang="en-US" dirty="0">
                <a:solidFill>
                  <a:schemeClr val="tx1"/>
                </a:solidFill>
              </a:rPr>
              <a:t>等价关系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A9F23B76-42C0-4422-BC12-D1A1D7C0B2BB}" type="slidenum"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20</a:t>
            </a:fld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364" name="Text Box 3"/>
          <p:cNvSpPr txBox="1">
            <a:spLocks noChangeArrowheads="1"/>
          </p:cNvSpPr>
          <p:nvPr/>
        </p:nvSpPr>
        <p:spPr bwMode="auto">
          <a:xfrm>
            <a:off x="1295400" y="1646238"/>
            <a:ext cx="9601200" cy="452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400"/>
              </a:spcBef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相关概念</a:t>
            </a:r>
          </a:p>
          <a:p>
            <a:pPr eaLnBrk="1" hangingPunct="1">
              <a:lnSpc>
                <a:spcPct val="90000"/>
              </a:lnSpc>
              <a:spcBef>
                <a:spcPts val="14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4.23</a:t>
            </a:r>
            <a:r>
              <a:rPr lang="en-US" altLang="zh-CN" sz="2400" b="1" i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设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为非空集合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上的偏序关系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</a:p>
          <a:p>
            <a:pPr algn="ctr" eaLnBrk="1" hangingPunct="1">
              <a:lnSpc>
                <a:spcPct val="90000"/>
              </a:lnSpc>
              <a:spcBef>
                <a:spcPts val="1400"/>
              </a:spcBef>
            </a:pP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lang="en-US" altLang="zh-CN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与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可比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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≼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≼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</a:p>
          <a:p>
            <a:pPr algn="l" eaLnBrk="1" hangingPunct="1">
              <a:lnSpc>
                <a:spcPct val="90000"/>
              </a:lnSpc>
              <a:spcBef>
                <a:spcPts val="14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思考：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对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400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上的元素可比吗？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 eaLnBrk="1" hangingPunct="1">
              <a:lnSpc>
                <a:spcPct val="90000"/>
              </a:lnSpc>
              <a:spcBef>
                <a:spcPts val="14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4.24  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非空集合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上的反自反和传递的关系，称为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上的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拟序关系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 eaLnBrk="1" hangingPunct="1">
              <a:lnSpc>
                <a:spcPct val="90000"/>
              </a:lnSpc>
              <a:spcBef>
                <a:spcPts val="14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简称为拟序，记作 ≺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</a:p>
          <a:p>
            <a:pPr algn="l" eaLnBrk="1" hangingPunct="1">
              <a:lnSpc>
                <a:spcPct val="90000"/>
              </a:lnSpc>
              <a:spcBef>
                <a:spcPts val="14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求证：如果一个关系是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拟序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，那么它一定是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反对称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</a:p>
          <a:p>
            <a:pPr algn="l" eaLnBrk="1" hangingPunct="1">
              <a:lnSpc>
                <a:spcPct val="90000"/>
              </a:lnSpc>
              <a:spcBef>
                <a:spcPts val="14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反证证：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如果不是反对称的，则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∃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使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≺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且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≺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成立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</a:p>
          <a:p>
            <a:pPr indent="536575" eaLnBrk="1" hangingPunct="1">
              <a:lnSpc>
                <a:spcPct val="90000"/>
              </a:lnSpc>
              <a:spcBef>
                <a:spcPts val="14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根据传递性，有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≺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，与反自反性矛盾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			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得证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887869" y="3119238"/>
            <a:ext cx="4801314" cy="4702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>
              <a:lnSpc>
                <a:spcPct val="110000"/>
              </a:lnSpc>
            </a:pP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除可以与自己可比外，其它不可比</a:t>
            </a:r>
            <a:endParaRPr lang="en-US" altLang="zh-CN" sz="24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834FB6F5-C6C0-41D4-B270-7F569E48A160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4.4.4 </a:t>
            </a:r>
            <a:r>
              <a:rPr lang="zh-CN" altLang="en-US" dirty="0">
                <a:solidFill>
                  <a:schemeClr val="tx1"/>
                </a:solidFill>
              </a:rPr>
              <a:t>偏序关系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3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3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3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A9F23B76-42C0-4422-BC12-D1A1D7C0B2BB}" type="slidenum"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21</a:t>
            </a:fld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364" name="Text Box 3"/>
          <p:cNvSpPr txBox="1">
            <a:spLocks noChangeArrowheads="1"/>
          </p:cNvSpPr>
          <p:nvPr/>
        </p:nvSpPr>
        <p:spPr bwMode="auto">
          <a:xfrm>
            <a:off x="1295400" y="1646238"/>
            <a:ext cx="9601199" cy="4367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相关概念（续）</a:t>
            </a:r>
          </a:p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结论：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）对于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A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上的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偏序关系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R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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sz="2400" i="1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A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是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上的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拟序关系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     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对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A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上的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拟序关系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T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⋃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sz="2400" i="1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A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是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A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上的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偏序关系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 ；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）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lang="en-US" altLang="zh-CN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，下述四种情况发生其一且仅发生其一：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≺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zh-CN" altLang="en-US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lang="en-US" altLang="zh-CN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≺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与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不是可比的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若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存在不可比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的情况，则这个偏序在集合中是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部分序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但如果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任何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两个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元素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之间都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存在序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关系，则为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全序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5EBC7CE-69C4-4267-9901-933615777DFD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4.4.4 </a:t>
            </a:r>
            <a:r>
              <a:rPr lang="zh-CN" altLang="en-US" dirty="0">
                <a:solidFill>
                  <a:schemeClr val="tx1"/>
                </a:solidFill>
              </a:rPr>
              <a:t>偏序关系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5972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3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3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3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3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3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3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A9F23B76-42C0-4422-BC12-D1A1D7C0B2BB}" type="slidenum"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22</a:t>
            </a:fld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364" name="Text Box 3"/>
          <p:cNvSpPr txBox="1">
            <a:spLocks noChangeArrowheads="1"/>
          </p:cNvSpPr>
          <p:nvPr/>
        </p:nvSpPr>
        <p:spPr bwMode="auto">
          <a:xfrm>
            <a:off x="1295401" y="1646238"/>
            <a:ext cx="9601199" cy="3804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相关概念（续）</a:t>
            </a:r>
          </a:p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定义</a:t>
            </a: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4.25  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为非空集合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上的偏序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lang="en-US" altLang="zh-CN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与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都可比，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	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则称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全序关系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，简称为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全序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（或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线序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 </a:t>
            </a:r>
          </a:p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例：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1) 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数集上的小于或等于关系是全序关系？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自反？     反对称？      传递？       可比？</a:t>
            </a:r>
          </a:p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2)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整除关系是正整数集合上的全序关系？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自反？     反对称？      传递？       可比？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2209" y="3831500"/>
            <a:ext cx="346275" cy="342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3519" y="3831500"/>
            <a:ext cx="346275" cy="3420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8073" y="3831500"/>
            <a:ext cx="346275" cy="3420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2627" y="3831500"/>
            <a:ext cx="346275" cy="3420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2208" y="4978423"/>
            <a:ext cx="346275" cy="3420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3519" y="4978423"/>
            <a:ext cx="346275" cy="3420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1692" y="4978423"/>
            <a:ext cx="346275" cy="3420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1799" y="4974266"/>
            <a:ext cx="347102" cy="34200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2626" y="3310252"/>
            <a:ext cx="346275" cy="342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1799" y="4426892"/>
            <a:ext cx="347102" cy="342000"/>
          </a:xfrm>
          <a:prstGeom prst="rect">
            <a:avLst/>
          </a:prstGeom>
        </p:spPr>
      </p:pic>
      <p:sp>
        <p:nvSpPr>
          <p:cNvPr id="17" name="Rectangle 2">
            <a:extLst>
              <a:ext uri="{FF2B5EF4-FFF2-40B4-BE49-F238E27FC236}">
                <a16:creationId xmlns:a16="http://schemas.microsoft.com/office/drawing/2014/main" id="{1592D34F-950E-46A2-9F35-84810D8F1EE9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4.4.4 </a:t>
            </a:r>
            <a:r>
              <a:rPr lang="zh-CN" altLang="en-US" dirty="0">
                <a:solidFill>
                  <a:schemeClr val="tx1"/>
                </a:solidFill>
              </a:rPr>
              <a:t>偏序关系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5343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A9F23B76-42C0-4422-BC12-D1A1D7C0B2BB}" type="slidenum"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23</a:t>
            </a:fld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364" name="Text Box 3"/>
          <p:cNvSpPr txBox="1">
            <a:spLocks noChangeArrowheads="1"/>
          </p:cNvSpPr>
          <p:nvPr/>
        </p:nvSpPr>
        <p:spPr bwMode="auto">
          <a:xfrm>
            <a:off x="1295400" y="1646238"/>
            <a:ext cx="9601200" cy="3804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相关概念（续）</a:t>
            </a: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定义</a:t>
            </a: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4.26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lang="en-US" altLang="zh-CN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∈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如果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≺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且不存在  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z</a:t>
            </a:r>
            <a:r>
              <a:rPr lang="en-US" altLang="zh-CN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使得 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≺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z</a:t>
            </a:r>
            <a:r>
              <a:rPr lang="en-US" altLang="zh-CN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≺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则称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覆盖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例：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1)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{1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2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4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6}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集合上的整除关系：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	  2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覆盖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？      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覆盖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？   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4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覆盖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？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       2) 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{1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2}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= {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 {1}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 {2}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 {1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 2}}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 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关系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	 {1}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覆盖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?          {1, 2}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覆盖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{1} ?</a:t>
            </a: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	 {2}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覆盖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?           {1, 2}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覆盖 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?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217" y="3315771"/>
            <a:ext cx="346275" cy="3420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7151" y="3315771"/>
            <a:ext cx="346275" cy="342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0641" y="3315771"/>
            <a:ext cx="347102" cy="3420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23" y="4398216"/>
            <a:ext cx="346275" cy="3420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989" y="4398216"/>
            <a:ext cx="346275" cy="3420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3576" y="4985304"/>
            <a:ext cx="346275" cy="3420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989" y="4985304"/>
            <a:ext cx="347102" cy="342000"/>
          </a:xfrm>
          <a:prstGeom prst="rect">
            <a:avLst/>
          </a:prstGeom>
        </p:spPr>
      </p:pic>
      <p:sp>
        <p:nvSpPr>
          <p:cNvPr id="13" name="Rectangle 2">
            <a:extLst>
              <a:ext uri="{FF2B5EF4-FFF2-40B4-BE49-F238E27FC236}">
                <a16:creationId xmlns:a16="http://schemas.microsoft.com/office/drawing/2014/main" id="{2316A476-252D-4574-AB05-95099080B4EE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4.4.4 </a:t>
            </a:r>
            <a:r>
              <a:rPr lang="zh-CN" altLang="en-US" dirty="0">
                <a:solidFill>
                  <a:schemeClr val="tx1"/>
                </a:solidFill>
              </a:rPr>
              <a:t>偏序关系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1091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46E4A07F-4911-4226-B9D8-B4AB1E930331}" type="slidenum"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24</a:t>
            </a:fld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388" name="Text Box 3"/>
          <p:cNvSpPr txBox="1">
            <a:spLocks noChangeArrowheads="1"/>
          </p:cNvSpPr>
          <p:nvPr/>
        </p:nvSpPr>
        <p:spPr bwMode="auto">
          <a:xfrm>
            <a:off x="1295400" y="1646238"/>
            <a:ext cx="9601200" cy="46228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500"/>
              </a:spcBef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偏序集与哈斯图</a:t>
            </a:r>
          </a:p>
          <a:p>
            <a:pPr algn="l" eaLnBrk="1" hangingPunct="1">
              <a:lnSpc>
                <a:spcPct val="90000"/>
              </a:lnSpc>
              <a:spcBef>
                <a:spcPts val="15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定义</a:t>
            </a: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4.27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集合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上的偏序关系 ≼ 一起叫做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偏序集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，记作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&lt;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≼&gt; .</a:t>
            </a:r>
          </a:p>
          <a:p>
            <a:pPr algn="l" eaLnBrk="1" hangingPunct="1">
              <a:lnSpc>
                <a:spcPct val="90000"/>
              </a:lnSpc>
              <a:spcBef>
                <a:spcPts val="15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例：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整数集和数的小于等于关系构成偏序集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&lt;Z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≤ &gt;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 eaLnBrk="1" hangingPunct="1">
              <a:lnSpc>
                <a:spcPct val="90000"/>
              </a:lnSpc>
              <a:spcBef>
                <a:spcPts val="1500"/>
              </a:spcBef>
            </a:pP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幂集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和包含关系构成偏序集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&lt;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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. </a:t>
            </a:r>
          </a:p>
          <a:p>
            <a:pPr algn="l" eaLnBrk="1" hangingPunct="1">
              <a:lnSpc>
                <a:spcPct val="90000"/>
              </a:lnSpc>
              <a:spcBef>
                <a:spcPts val="15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哈斯图：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利用偏序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自反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反对称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传递性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简化的关系图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ts val="15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1)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每个结点上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无环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；（自反性，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省略环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</a:p>
          <a:p>
            <a:pPr algn="l" eaLnBrk="1" hangingPunct="1">
              <a:lnSpc>
                <a:spcPct val="90000"/>
              </a:lnSpc>
              <a:spcBef>
                <a:spcPts val="15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2)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用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结点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位置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高低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表示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有序对的前后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ts val="15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位置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低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的元素的顺序在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前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；（反对称性，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省略边的箭头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</a:p>
          <a:p>
            <a:pPr eaLnBrk="1" hangingPunct="1">
              <a:lnSpc>
                <a:spcPct val="90000"/>
              </a:lnSpc>
              <a:spcBef>
                <a:spcPts val="15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3)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具有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覆盖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关系的两个结点之间连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边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（传递性，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省略非覆盖边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D8D7C2AC-16CA-4885-8808-0A63F11A9693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4.4.5 </a:t>
            </a:r>
            <a:r>
              <a:rPr lang="zh-CN" altLang="en-US" dirty="0">
                <a:solidFill>
                  <a:schemeClr val="tx1"/>
                </a:solidFill>
              </a:rPr>
              <a:t>偏序集与哈斯图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3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3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3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93C27F0F-D11B-4D49-8B2E-BBDBD0A1CDE4}" type="slidenum"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25</a:t>
            </a:fld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412" name="Text Box 3"/>
          <p:cNvSpPr txBox="1">
            <a:spLocks noChangeArrowheads="1"/>
          </p:cNvSpPr>
          <p:nvPr/>
        </p:nvSpPr>
        <p:spPr bwMode="auto">
          <a:xfrm>
            <a:off x="1295399" y="1661656"/>
            <a:ext cx="9601199" cy="4367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哈斯图实例</a:t>
            </a:r>
          </a:p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例：</a:t>
            </a: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&lt;{ 1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2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3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4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5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6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7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8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9 }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zh-CN" altLang="en-US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整除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&lt;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({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})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</a:t>
            </a:r>
          </a:p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注：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哈斯图表现了偏序集的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分层结构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17413" name="Picture 5" descr="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1012" y="2559898"/>
            <a:ext cx="6149975" cy="3529013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1AF6C1B6-DDC8-4F36-B48F-D7825B2405E4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4.4.5 </a:t>
            </a:r>
            <a:r>
              <a:rPr lang="zh-CN" altLang="en-US" dirty="0">
                <a:solidFill>
                  <a:schemeClr val="tx1"/>
                </a:solidFill>
              </a:rPr>
              <a:t>偏序集与哈斯图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F185C927-6E2D-40BF-9E3A-E8B099F1FE73}" type="slidenum"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26</a:t>
            </a:fld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435" name="Text Box 2"/>
          <p:cNvSpPr txBox="1">
            <a:spLocks noChangeArrowheads="1"/>
          </p:cNvSpPr>
          <p:nvPr/>
        </p:nvSpPr>
        <p:spPr bwMode="auto">
          <a:xfrm>
            <a:off x="1295400" y="1646238"/>
            <a:ext cx="3384550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哈斯图实例（续）</a:t>
            </a:r>
          </a:p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例：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已知偏序集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&lt;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</a:t>
            </a:r>
          </a:p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的哈斯图如右图所示，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试求出集合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和关系</a:t>
            </a:r>
          </a:p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的表达式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 </a:t>
            </a:r>
          </a:p>
        </p:txBody>
      </p:sp>
      <p:sp>
        <p:nvSpPr>
          <p:cNvPr id="349189" name="Rectangle 5"/>
          <p:cNvSpPr>
            <a:spLocks noChangeArrowheads="1"/>
          </p:cNvSpPr>
          <p:nvPr/>
        </p:nvSpPr>
        <p:spPr bwMode="auto">
          <a:xfrm>
            <a:off x="1295400" y="4629150"/>
            <a:ext cx="9601200" cy="98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={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}</a:t>
            </a: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={&lt;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altLang="zh-CN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&lt;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altLang="zh-CN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&lt;</a:t>
            </a:r>
            <a:r>
              <a:rPr lang="en-US" altLang="zh-CN" sz="2400" i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altLang="zh-CN" sz="2400" dirty="0" err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i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&lt;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en-US" altLang="zh-CN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&lt;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en-US" altLang="zh-CN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&lt;</a:t>
            </a:r>
            <a:r>
              <a:rPr lang="en-US" altLang="zh-CN" sz="2400" i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en-US" altLang="zh-CN" sz="2400" dirty="0" err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i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&lt;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</a:t>
            </a:r>
            <a:r>
              <a:rPr lang="en-US" altLang="zh-CN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&lt;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&gt;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&lt;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</a:t>
            </a:r>
            <a:r>
              <a:rPr lang="en-US" altLang="zh-CN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&gt;}∪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400" i="1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</a:t>
            </a:r>
          </a:p>
        </p:txBody>
      </p:sp>
      <p:pic>
        <p:nvPicPr>
          <p:cNvPr id="18438" name="Picture 6" descr="7-8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685" b="21029"/>
          <a:stretch/>
        </p:blipFill>
        <p:spPr bwMode="auto">
          <a:xfrm>
            <a:off x="5790525" y="1805747"/>
            <a:ext cx="2530515" cy="282340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2">
            <a:extLst>
              <a:ext uri="{FF2B5EF4-FFF2-40B4-BE49-F238E27FC236}">
                <a16:creationId xmlns:a16="http://schemas.microsoft.com/office/drawing/2014/main" id="{FB5F2802-83C5-4797-9D42-255C23EE61DF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4.4.5 </a:t>
            </a:r>
            <a:r>
              <a:rPr lang="zh-CN" altLang="en-US" dirty="0">
                <a:solidFill>
                  <a:schemeClr val="tx1"/>
                </a:solidFill>
              </a:rPr>
              <a:t>偏序集与哈斯图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FA3E1931-F5FE-47F4-A6A4-8A54E067E545}" type="slidenum"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27</a:t>
            </a:fld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460" name="Text Box 3"/>
          <p:cNvSpPr txBox="1">
            <a:spLocks noChangeArrowheads="1"/>
          </p:cNvSpPr>
          <p:nvPr/>
        </p:nvSpPr>
        <p:spPr bwMode="auto">
          <a:xfrm>
            <a:off x="1295399" y="1646238"/>
            <a:ext cx="9601199" cy="46997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偏序集的特定元素</a:t>
            </a:r>
          </a:p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定义</a:t>
            </a: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4.28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设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&lt;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≼&gt;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为偏序集，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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lang="en-US" altLang="zh-CN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∈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</a:p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1)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若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∈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≼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成立，则称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最小元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2)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若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∈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 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≼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成立，则称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最大元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3)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若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∈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≼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 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成立，则称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极小元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4)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若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∈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 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≼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 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成立，则称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极大元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判断口诀：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最大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小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元：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比所有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的元素都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大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小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	       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极大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小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元：没有比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大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小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的元素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  <a:b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</a:b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403790F1-F050-4653-B61D-61D0311FF51D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4.4.5 </a:t>
            </a:r>
            <a:r>
              <a:rPr lang="zh-CN" altLang="en-US" dirty="0">
                <a:solidFill>
                  <a:schemeClr val="tx1"/>
                </a:solidFill>
              </a:rPr>
              <a:t>偏序集与哈斯图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FA3E1931-F5FE-47F4-A6A4-8A54E067E545}" type="slidenum"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28</a:t>
            </a:fld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460" name="Text Box 3"/>
          <p:cNvSpPr txBox="1">
            <a:spLocks noChangeArrowheads="1"/>
          </p:cNvSpPr>
          <p:nvPr/>
        </p:nvSpPr>
        <p:spPr bwMode="auto">
          <a:xfrm>
            <a:off x="1295399" y="1646238"/>
            <a:ext cx="9601199" cy="4930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偏序集的特定元素</a:t>
            </a: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（续）</a:t>
            </a:r>
            <a:endParaRPr lang="zh-CN" altLang="en-US" sz="24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性质：</a:t>
            </a:r>
          </a:p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1)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对于有穷集，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极小元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极大元必存在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，可能存在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多个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</a:p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2)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最小元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最大元不一定存在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，如果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存在一定唯一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3)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最小元一定是极小元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最大元一定是极大元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，反之不然；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4)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孤立结点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既是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极小元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，也是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极大元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 </a:t>
            </a:r>
          </a:p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例：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右例中的子集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={2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6}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最小元：          最大元：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	  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极小元：            极大元：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" name="矩形 1"/>
          <p:cNvSpPr/>
          <p:nvPr/>
        </p:nvSpPr>
        <p:spPr>
          <a:xfrm>
            <a:off x="6388771" y="5500333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447714" y="5500333"/>
            <a:ext cx="4940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无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12901" y="5504855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415582" y="5500333"/>
            <a:ext cx="646331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9pPr>
          </a:lstStyle>
          <a:p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4, 6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403790F1-F050-4653-B61D-61D0311FF51D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4.4.5 </a:t>
            </a:r>
            <a:r>
              <a:rPr lang="zh-CN" altLang="en-US" dirty="0">
                <a:solidFill>
                  <a:schemeClr val="tx1"/>
                </a:solidFill>
              </a:rPr>
              <a:t>偏序集与哈斯图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11" name="Picture 5" descr="4">
            <a:extLst>
              <a:ext uri="{FF2B5EF4-FFF2-40B4-BE49-F238E27FC236}">
                <a16:creationId xmlns:a16="http://schemas.microsoft.com/office/drawing/2014/main" id="{844EAA76-BBFB-48A3-8D84-5F0602948F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369" b="11525"/>
          <a:stretch/>
        </p:blipFill>
        <p:spPr bwMode="auto">
          <a:xfrm>
            <a:off x="8860783" y="3389812"/>
            <a:ext cx="2314297" cy="31223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87688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8" grpId="0"/>
      <p:bldP spid="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99047F23-2BCF-40F9-831F-6BF9AA0AB013}" type="slidenum"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29</a:t>
            </a:fld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483" name="Text Box 2"/>
          <p:cNvSpPr txBox="1">
            <a:spLocks noChangeArrowheads="1"/>
          </p:cNvSpPr>
          <p:nvPr/>
        </p:nvSpPr>
        <p:spPr bwMode="auto">
          <a:xfrm>
            <a:off x="1295400" y="1646238"/>
            <a:ext cx="9601200" cy="4367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偏序集的特定元素（续）</a:t>
            </a:r>
            <a:endParaRPr lang="en-US" altLang="zh-CN" sz="24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定义</a:t>
            </a: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4.29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设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&lt;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≼&gt;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为偏序集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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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</a:p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）若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∈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≼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成立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则称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上界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）若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∈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  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lang="en-US" altLang="zh-CN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≼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成立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则称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下界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）令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{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|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的上界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}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则称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的最小元为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的最小上界或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上确界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</a:p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）令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{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|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的下界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}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则称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的最大元为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的最大下界或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下确界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注：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上界和下界的判断口诀与最大元和最小元相同，但需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注意</a:t>
            </a:r>
            <a:endParaRPr lang="en-US" altLang="zh-CN" sz="24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其的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取值范围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FCDBB63A-2BC6-4E51-9115-8EED59A81951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4.4.5 </a:t>
            </a:r>
            <a:r>
              <a:rPr lang="zh-CN" altLang="en-US" dirty="0">
                <a:solidFill>
                  <a:schemeClr val="tx1"/>
                </a:solidFill>
              </a:rPr>
              <a:t>偏序集与哈斯图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C13ECAE0-0EEA-48CA-AC01-52709229282C}" type="slidenum"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3</a:t>
            </a:fld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2979738" y="1851026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hangingPunct="1"/>
            <a:endParaRPr lang="zh-CN" altLang="en-US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2690813" y="1778001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hangingPunct="1"/>
            <a:endParaRPr lang="zh-CN" altLang="en-US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50" name="Text Box 6"/>
          <p:cNvSpPr txBox="1">
            <a:spLocks noChangeArrowheads="1"/>
          </p:cNvSpPr>
          <p:nvPr/>
        </p:nvSpPr>
        <p:spPr bwMode="auto">
          <a:xfrm>
            <a:off x="1295400" y="1773238"/>
            <a:ext cx="9601199" cy="1551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模</a:t>
            </a: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等价关系的关系图</a:t>
            </a: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设 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{1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2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…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8}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{ &lt;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 | 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lang="en-US" altLang="zh-CN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∈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 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≡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(mod 3) }</a:t>
            </a:r>
          </a:p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的关系图如下：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7274" y="3533569"/>
            <a:ext cx="7917452" cy="2225553"/>
          </a:xfrm>
          <a:prstGeom prst="rect">
            <a:avLst/>
          </a:prstGeom>
          <a:noFill/>
          <a:ln>
            <a:noFill/>
          </a:ln>
          <a:extLst/>
        </p:spPr>
      </p:pic>
      <p:sp>
        <p:nvSpPr>
          <p:cNvPr id="9" name="Rectangle 2">
            <a:extLst>
              <a:ext uri="{FF2B5EF4-FFF2-40B4-BE49-F238E27FC236}">
                <a16:creationId xmlns:a16="http://schemas.microsoft.com/office/drawing/2014/main" id="{A4FD0528-599E-4E45-98A7-E1E3A8CE1AEF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4.4.1 </a:t>
            </a:r>
            <a:r>
              <a:rPr lang="zh-CN" altLang="en-US" dirty="0">
                <a:solidFill>
                  <a:schemeClr val="tx1"/>
                </a:solidFill>
              </a:rPr>
              <a:t>等价关系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99047F23-2BCF-40F9-831F-6BF9AA0AB013}" type="slidenum"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30</a:t>
            </a:fld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483" name="Text Box 2"/>
          <p:cNvSpPr txBox="1">
            <a:spLocks noChangeArrowheads="1"/>
          </p:cNvSpPr>
          <p:nvPr/>
        </p:nvSpPr>
        <p:spPr bwMode="auto">
          <a:xfrm>
            <a:off x="1295400" y="1646238"/>
            <a:ext cx="9601200" cy="4367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偏序集的特定元素（续）</a:t>
            </a:r>
            <a:endParaRPr lang="en-US" altLang="zh-CN" sz="24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   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右例中的子集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={2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6}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上界：         下界：        上确界：       下确界：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性质：</a:t>
            </a:r>
          </a:p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1)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下界、上界、下确界、上确界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不一定存在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</a:p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2)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下界、上界如果存在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不一定唯一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</a:p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3)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下确界、上确界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如果存在，则唯一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4)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集合的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最小（大）元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就是它的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下（上）确界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，反之不对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 </a:t>
            </a:r>
          </a:p>
        </p:txBody>
      </p:sp>
      <p:sp>
        <p:nvSpPr>
          <p:cNvPr id="6" name="矩形 5"/>
          <p:cNvSpPr/>
          <p:nvPr/>
        </p:nvSpPr>
        <p:spPr>
          <a:xfrm>
            <a:off x="2190855" y="2727949"/>
            <a:ext cx="4940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无</a:t>
            </a:r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536336" y="2727949"/>
            <a:ext cx="494046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9pPr>
          </a:lstStyle>
          <a:p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无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773698" y="2727949"/>
            <a:ext cx="6463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1</a:t>
            </a:r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330187" y="2727949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9pPr>
          </a:lstStyle>
          <a:p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FCDBB63A-2BC6-4E51-9115-8EED59A81951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4.4.5 </a:t>
            </a:r>
            <a:r>
              <a:rPr lang="zh-CN" altLang="en-US" dirty="0">
                <a:solidFill>
                  <a:schemeClr val="tx1"/>
                </a:solidFill>
              </a:rPr>
              <a:t>偏序集与哈斯图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10" name="Picture 5" descr="4">
            <a:extLst>
              <a:ext uri="{FF2B5EF4-FFF2-40B4-BE49-F238E27FC236}">
                <a16:creationId xmlns:a16="http://schemas.microsoft.com/office/drawing/2014/main" id="{BE8FCC28-5B3E-48D4-8C4B-48D9165CC3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369" b="11525"/>
          <a:stretch/>
        </p:blipFill>
        <p:spPr bwMode="auto">
          <a:xfrm>
            <a:off x="8582303" y="891585"/>
            <a:ext cx="2314297" cy="31223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82141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C655CC5C-662B-4460-A123-99775CAE762E}" type="slidenum"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31</a:t>
            </a:fld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508" name="Text Box 3"/>
          <p:cNvSpPr txBox="1">
            <a:spLocks noChangeArrowheads="1"/>
          </p:cNvSpPr>
          <p:nvPr/>
        </p:nvSpPr>
        <p:spPr bwMode="auto">
          <a:xfrm>
            <a:off x="1295400" y="1640603"/>
            <a:ext cx="9601200" cy="98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设偏序集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&lt;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≼&gt;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如下图所示，求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的极小元、最小元、极大元、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CN" sz="22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</a:t>
            </a:r>
            <a:r>
              <a:rPr lang="zh-CN" alt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最大元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 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设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{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}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求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的下界、上界、下确界、上确界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 </a:t>
            </a:r>
          </a:p>
        </p:txBody>
      </p:sp>
      <p:sp>
        <p:nvSpPr>
          <p:cNvPr id="352260" name="Text Box 4"/>
          <p:cNvSpPr txBox="1">
            <a:spLocks noChangeArrowheads="1"/>
          </p:cNvSpPr>
          <p:nvPr/>
        </p:nvSpPr>
        <p:spPr bwMode="auto">
          <a:xfrm>
            <a:off x="1289223" y="2712817"/>
            <a:ext cx="2889611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解：</a:t>
            </a: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极小元：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极大元：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最小元：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最大元：</a:t>
            </a:r>
            <a:endParaRPr lang="en-US" altLang="zh-CN" sz="2400" i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455599" y="3176366"/>
            <a:ext cx="1234633" cy="4977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20000"/>
              </a:lnSpc>
            </a:pP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</a:t>
            </a:r>
            <a:endParaRPr lang="zh-CN" altLang="en-US" sz="2400" i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455599" y="3748533"/>
            <a:ext cx="878767" cy="4977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20000"/>
              </a:lnSpc>
            </a:pP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</a:t>
            </a:r>
            <a:endParaRPr lang="zh-CN" altLang="en-US" sz="2400" i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459139" y="4320700"/>
            <a:ext cx="494046" cy="4931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>
              <a:lnSpc>
                <a:spcPct val="12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无</a:t>
            </a:r>
          </a:p>
        </p:txBody>
      </p:sp>
      <p:sp>
        <p:nvSpPr>
          <p:cNvPr id="11" name="矩形 10"/>
          <p:cNvSpPr/>
          <p:nvPr/>
        </p:nvSpPr>
        <p:spPr>
          <a:xfrm>
            <a:off x="2433254" y="4855586"/>
            <a:ext cx="494046" cy="4931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>
              <a:lnSpc>
                <a:spcPct val="12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无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7876359" y="2797543"/>
            <a:ext cx="2889611" cy="3076575"/>
            <a:chOff x="5508624" y="2997200"/>
            <a:chExt cx="2889611" cy="3076575"/>
          </a:xfrm>
          <a:noFill/>
        </p:grpSpPr>
        <p:pic>
          <p:nvPicPr>
            <p:cNvPr id="21510" name="Picture 6" descr="7-8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t="9290" r="35011" b="16397"/>
            <a:stretch/>
          </p:blipFill>
          <p:spPr bwMode="auto">
            <a:xfrm>
              <a:off x="5508624" y="2997200"/>
              <a:ext cx="2889611" cy="3076575"/>
            </a:xfrm>
            <a:prstGeom prst="rect">
              <a:avLst/>
            </a:prstGeom>
            <a:grpFill/>
            <a:ln>
              <a:noFill/>
            </a:ln>
          </p:spPr>
        </p:pic>
        <p:sp>
          <p:nvSpPr>
            <p:cNvPr id="9" name="椭圆 8"/>
            <p:cNvSpPr/>
            <p:nvPr/>
          </p:nvSpPr>
          <p:spPr bwMode="auto">
            <a:xfrm>
              <a:off x="6252957" y="3927145"/>
              <a:ext cx="277211" cy="519351"/>
            </a:xfrm>
            <a:prstGeom prst="ellipse">
              <a:avLst/>
            </a:prstGeom>
            <a:grpFill/>
            <a:ln w="635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椭圆 16"/>
            <p:cNvSpPr/>
            <p:nvPr/>
          </p:nvSpPr>
          <p:spPr bwMode="auto">
            <a:xfrm>
              <a:off x="7179357" y="5023301"/>
              <a:ext cx="277211" cy="519351"/>
            </a:xfrm>
            <a:prstGeom prst="ellipse">
              <a:avLst/>
            </a:prstGeom>
            <a:grpFill/>
            <a:ln w="635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椭圆 17"/>
            <p:cNvSpPr/>
            <p:nvPr/>
          </p:nvSpPr>
          <p:spPr bwMode="auto">
            <a:xfrm>
              <a:off x="6250771" y="5042621"/>
              <a:ext cx="277211" cy="519351"/>
            </a:xfrm>
            <a:prstGeom prst="ellipse">
              <a:avLst/>
            </a:prstGeom>
            <a:grpFill/>
            <a:ln w="635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  <a:cs typeface="+mn-cs"/>
                </a:defRPr>
              </a:lvl9pPr>
            </a:lstStyle>
            <a:p>
              <a:endPara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2" name="Rectangle 2">
            <a:extLst>
              <a:ext uri="{FF2B5EF4-FFF2-40B4-BE49-F238E27FC236}">
                <a16:creationId xmlns:a16="http://schemas.microsoft.com/office/drawing/2014/main" id="{3B2E64C1-0D95-4F91-A7A4-2DF6B0D8E996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4.4.5 </a:t>
            </a:r>
            <a:r>
              <a:rPr lang="zh-CN" altLang="en-US" dirty="0">
                <a:solidFill>
                  <a:schemeClr val="tx1"/>
                </a:solidFill>
              </a:rPr>
              <a:t>偏序集与哈斯图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371811" y="4853727"/>
            <a:ext cx="415498" cy="4968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>
              <a:lnSpc>
                <a:spcPct val="120000"/>
              </a:lnSpc>
            </a:pP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5" name="矩形 4"/>
          <p:cNvSpPr/>
          <p:nvPr/>
        </p:nvSpPr>
        <p:spPr>
          <a:xfrm>
            <a:off x="6067209" y="4352183"/>
            <a:ext cx="5741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</a:t>
            </a:r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383279" y="3740184"/>
            <a:ext cx="494046" cy="493148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9pPr>
          </a:lstStyle>
          <a:p>
            <a:pPr lvl="0" algn="l">
              <a:lnSpc>
                <a:spcPct val="120000"/>
              </a:lnSpc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</a:t>
            </a:r>
          </a:p>
        </p:txBody>
      </p:sp>
      <p:sp>
        <p:nvSpPr>
          <p:cNvPr id="12" name="矩形 11"/>
          <p:cNvSpPr/>
          <p:nvPr/>
        </p:nvSpPr>
        <p:spPr>
          <a:xfrm>
            <a:off x="6085514" y="3180983"/>
            <a:ext cx="494046" cy="4931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>
              <a:lnSpc>
                <a:spcPct val="12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无</a:t>
            </a:r>
          </a:p>
        </p:txBody>
      </p:sp>
      <p:sp>
        <p:nvSpPr>
          <p:cNvPr id="23" name="Text Box 4">
            <a:extLst>
              <a:ext uri="{FF2B5EF4-FFF2-40B4-BE49-F238E27FC236}">
                <a16:creationId xmlns:a16="http://schemas.microsoft.com/office/drawing/2014/main" id="{9DDA5B95-FF43-4C79-9E1C-3438C2D06C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33321" y="2712817"/>
            <a:ext cx="4032250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的下界：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的下确界：</a:t>
            </a:r>
          </a:p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的上界：        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</a:p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的上确界：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11" grpId="0"/>
      <p:bldP spid="8" grpId="0"/>
      <p:bldP spid="5" grpId="0"/>
      <p:bldP spid="13" grpId="0"/>
      <p:bldP spid="1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73D5357F-507E-4DED-89B1-1FE56BD7EC6F}" type="slidenum"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32</a:t>
            </a:fld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399" y="1646238"/>
            <a:ext cx="9601199" cy="4471988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  <a:buNone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偏序集的特殊子集</a:t>
            </a:r>
            <a:endParaRPr lang="en-US" altLang="zh-CN" sz="24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zh-CN" altLang="en-US" sz="2400" b="1" dirty="0">
                <a:cs typeface="Times New Roman" panose="02020603050405020304" pitchFamily="18" charset="0"/>
              </a:rPr>
              <a:t>定义</a:t>
            </a:r>
            <a:r>
              <a:rPr lang="en-US" altLang="zh-CN" sz="2400" b="1" dirty="0">
                <a:cs typeface="Times New Roman" panose="02020603050405020304" pitchFamily="18" charset="0"/>
              </a:rPr>
              <a:t>4.30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cs typeface="Times New Roman" panose="02020603050405020304" pitchFamily="18" charset="0"/>
              </a:rPr>
              <a:t>,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≼&gt;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为偏序集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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en-US" altLang="zh-CN" sz="2400" dirty="0">
                <a:cs typeface="Times New Roman" panose="02020603050405020304" pitchFamily="18" charset="0"/>
              </a:rPr>
              <a:t>	1)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如果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cs typeface="Times New Roman" panose="02020603050405020304" pitchFamily="18" charset="0"/>
              </a:rPr>
              <a:t>,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都是可比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的，则称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中的一条</a:t>
            </a: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链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B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中的元素个数称为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链的长度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en-US" altLang="zh-CN" sz="2400" dirty="0">
                <a:cs typeface="Times New Roman" panose="02020603050405020304" pitchFamily="18" charset="0"/>
              </a:rPr>
              <a:t>	2)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如果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cs typeface="Times New Roman" panose="02020603050405020304" pitchFamily="18" charset="0"/>
              </a:rPr>
              <a:t>,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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都是不可比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的，则称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中的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一条</a:t>
            </a: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反链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中的元素个数称为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反链的长度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BCCC0B3B-A807-4FC4-925D-74476C261ACE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4.4.5 </a:t>
            </a:r>
            <a:r>
              <a:rPr lang="zh-CN" altLang="en-US" dirty="0">
                <a:solidFill>
                  <a:schemeClr val="tx1"/>
                </a:solidFill>
              </a:rPr>
              <a:t>偏序集与哈斯图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8849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5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5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73D5357F-507E-4DED-89B1-1FE56BD7EC6F}" type="slidenum"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33</a:t>
            </a:fld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399" y="1646238"/>
            <a:ext cx="9601199" cy="4471988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  <a:buNone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偏序集的特殊子集（续）</a:t>
            </a:r>
            <a:endParaRPr lang="en-US" altLang="zh-CN" sz="24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例：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在偏序集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&lt;{1</a:t>
            </a:r>
            <a:r>
              <a:rPr lang="en-US" altLang="zh-CN" sz="2400" dirty="0">
                <a:cs typeface="Times New Roman" panose="02020603050405020304" pitchFamily="18" charset="0"/>
              </a:rPr>
              <a:t>,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cs typeface="Times New Roman" panose="02020603050405020304" pitchFamily="18" charset="0"/>
              </a:rPr>
              <a:t>,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en-US" altLang="zh-CN" sz="2400" dirty="0">
                <a:cs typeface="Times New Roman" panose="02020603050405020304" pitchFamily="18" charset="0"/>
              </a:rPr>
              <a:t>,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9}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| &gt;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中，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{1</a:t>
            </a:r>
            <a:r>
              <a:rPr lang="en-US" altLang="zh-CN" sz="2400" dirty="0">
                <a:cs typeface="Times New Roman" panose="02020603050405020304" pitchFamily="18" charset="0"/>
              </a:rPr>
              <a:t>,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cs typeface="Times New Roman" panose="02020603050405020304" pitchFamily="18" charset="0"/>
              </a:rPr>
              <a:t>,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sz="2400" dirty="0">
                <a:cs typeface="Times New Roman" panose="02020603050405020304" pitchFamily="18" charset="0"/>
              </a:rPr>
              <a:t>,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8}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是长为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的链，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{1</a:t>
            </a:r>
            <a:r>
              <a:rPr lang="en-US" altLang="zh-CN" sz="2400" dirty="0">
                <a:cs typeface="Times New Roman" panose="02020603050405020304" pitchFamily="18" charset="0"/>
              </a:rPr>
              <a:t>,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4}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是长为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的链，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{2</a:t>
            </a:r>
            <a:r>
              <a:rPr lang="en-US" altLang="zh-CN" sz="2400" dirty="0">
                <a:cs typeface="Times New Roman" panose="02020603050405020304" pitchFamily="18" charset="0"/>
              </a:rPr>
              <a:t>,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3}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是长为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的反链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对于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单元集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{2}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，它的长度是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，既是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链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也是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反链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注：偏序集中的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链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表达了链中元素存在的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全序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关系，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而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反链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则反映了其中元素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没有任何序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的关系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BCCC0B3B-A807-4FC4-925D-74476C261ACE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4.4.5 </a:t>
            </a:r>
            <a:r>
              <a:rPr lang="zh-CN" altLang="en-US" dirty="0">
                <a:solidFill>
                  <a:schemeClr val="tx1"/>
                </a:solidFill>
              </a:rPr>
              <a:t>偏序集与哈斯图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7" name="Picture 5" descr="4">
            <a:extLst>
              <a:ext uri="{FF2B5EF4-FFF2-40B4-BE49-F238E27FC236}">
                <a16:creationId xmlns:a16="http://schemas.microsoft.com/office/drawing/2014/main" id="{F32D68BA-A949-4C98-9A38-9D51C1CC23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369" b="11525"/>
          <a:stretch/>
        </p:blipFill>
        <p:spPr bwMode="auto">
          <a:xfrm>
            <a:off x="8856626" y="891585"/>
            <a:ext cx="2314297" cy="31223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E47D1F00-C5B3-4708-9AB0-CEDF99F5C387}" type="slidenum"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34</a:t>
            </a:fld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557" name="Text Box 4"/>
          <p:cNvSpPr txBox="1">
            <a:spLocks noChangeArrowheads="1"/>
          </p:cNvSpPr>
          <p:nvPr/>
        </p:nvSpPr>
        <p:spPr bwMode="auto">
          <a:xfrm>
            <a:off x="1295400" y="1646238"/>
            <a:ext cx="9601200" cy="3804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分解为反链</a:t>
            </a:r>
          </a:p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r>
              <a:rPr kumimoji="1"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定理</a:t>
            </a:r>
            <a:r>
              <a:rPr kumimoji="1" lang="en-US" altLang="zh-CN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4.9</a:t>
            </a:r>
            <a:r>
              <a:rPr kumimoji="1"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</a:t>
            </a:r>
            <a:r>
              <a:rPr kumimoji="1"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设 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&lt;</a:t>
            </a:r>
            <a:r>
              <a:rPr kumimoji="1"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≼&gt; </a:t>
            </a:r>
            <a:r>
              <a:rPr kumimoji="1"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为偏序集，如果 </a:t>
            </a:r>
            <a:r>
              <a:rPr kumimoji="1"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kumimoji="1"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中最长的链长度为 </a:t>
            </a:r>
            <a:r>
              <a:rPr kumimoji="1"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kumimoji="1"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endParaRPr kumimoji="1"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	</a:t>
            </a:r>
            <a:r>
              <a:rPr kumimoji="1"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则该偏序集可以分解为 </a:t>
            </a:r>
            <a:r>
              <a:rPr kumimoji="1"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 </a:t>
            </a:r>
            <a:r>
              <a:rPr kumimoji="1"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条</a:t>
            </a:r>
            <a:r>
              <a:rPr kumimoji="1"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不相交的反链 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 </a:t>
            </a:r>
          </a:p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r>
              <a:rPr kumimoji="1"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注：</a:t>
            </a:r>
            <a:r>
              <a:rPr kumimoji="1"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此为偏序集的</a:t>
            </a:r>
            <a:r>
              <a:rPr kumimoji="1"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分解定理 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 </a:t>
            </a:r>
            <a:r>
              <a:rPr kumimoji="1"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这种分解是所有分解方法中反链个数</a:t>
            </a:r>
            <a:endParaRPr kumimoji="1"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kumimoji="1"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最少的一种分解方法 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  </a:t>
            </a:r>
            <a:r>
              <a:rPr kumimoji="1"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因为 </a:t>
            </a:r>
            <a:r>
              <a:rPr kumimoji="1"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kumimoji="1"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不可能分解成 </a:t>
            </a:r>
            <a:r>
              <a:rPr kumimoji="1"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 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 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 </a:t>
            </a:r>
            <a:r>
              <a:rPr kumimoji="1"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条反链 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kumimoji="1"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反证法：</a:t>
            </a:r>
            <a:r>
              <a:rPr kumimoji="1"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假如只有 </a:t>
            </a:r>
            <a:r>
              <a:rPr kumimoji="1"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 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 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 </a:t>
            </a:r>
            <a:r>
              <a:rPr kumimoji="1"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条反链，则最长链的 </a:t>
            </a:r>
            <a:r>
              <a:rPr kumimoji="1"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 </a:t>
            </a:r>
            <a:r>
              <a:rPr kumimoji="1"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个元素中必有 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 </a:t>
            </a:r>
            <a:r>
              <a:rPr kumimoji="1"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</a:t>
            </a:r>
            <a:endParaRPr kumimoji="1"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kumimoji="1"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元素被分到同一个反链，这与反链的定义矛盾。</a:t>
            </a:r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DD431DF8-8D85-4846-8116-19E11CFF86E1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4.4.5 </a:t>
            </a:r>
            <a:r>
              <a:rPr lang="zh-CN" altLang="en-US" dirty="0">
                <a:solidFill>
                  <a:schemeClr val="tx1"/>
                </a:solidFill>
              </a:rPr>
              <a:t>偏序集与哈斯图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E47D1F00-C5B3-4708-9AB0-CEDF99F5C387}" type="slidenum"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35</a:t>
            </a:fld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646237"/>
            <a:ext cx="4800600" cy="4532493"/>
          </a:xfrm>
          <a:ln w="19050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>
              <a:spcBef>
                <a:spcPts val="1000"/>
              </a:spcBef>
              <a:buNone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分解为反链（续）</a:t>
            </a:r>
          </a:p>
          <a:p>
            <a:pPr eaLnBrk="1" hangingPunct="1">
              <a:spcBef>
                <a:spcPts val="1000"/>
              </a:spcBef>
              <a:buFontTx/>
              <a:buNone/>
            </a:pPr>
            <a:r>
              <a:rPr lang="zh-CN" altLang="en-US" sz="2400" b="1" dirty="0">
                <a:cs typeface="Times New Roman" panose="02020603050405020304" pitchFamily="18" charset="0"/>
              </a:rPr>
              <a:t>算法</a:t>
            </a:r>
            <a:r>
              <a:rPr lang="en-US" altLang="zh-CN" sz="2400" b="1" dirty="0">
                <a:cs typeface="Times New Roman" panose="02020603050405020304" pitchFamily="18" charset="0"/>
              </a:rPr>
              <a:t>4.2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偏序集反链分解算法</a:t>
            </a:r>
          </a:p>
          <a:p>
            <a:pPr eaLnBrk="1" hangingPunct="1">
              <a:spcBef>
                <a:spcPts val="1000"/>
              </a:spcBef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输入：偏序集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ts val="1000"/>
              </a:spcBef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输出：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中的反链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cs typeface="Times New Roman" panose="02020603050405020304" pitchFamily="18" charset="0"/>
              </a:rPr>
              <a:t>,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 </a:t>
            </a:r>
          </a:p>
          <a:p>
            <a:pPr eaLnBrk="1" hangingPunct="1">
              <a:spcBef>
                <a:spcPts val="100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．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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 eaLnBrk="1" hangingPunct="1">
              <a:spcBef>
                <a:spcPts val="100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．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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的所有极大元的集合</a:t>
            </a:r>
          </a:p>
          <a:p>
            <a:pPr eaLnBrk="1" hangingPunct="1">
              <a:spcBef>
                <a:spcPts val="100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．令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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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altLang="zh-CN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ts val="100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．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 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ts val="100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．  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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+ 1</a:t>
            </a:r>
          </a:p>
          <a:p>
            <a:pPr eaLnBrk="1" hangingPunct="1">
              <a:spcBef>
                <a:spcPts val="100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．   转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557" name="Text Box 4"/>
          <p:cNvSpPr txBox="1">
            <a:spLocks noChangeArrowheads="1"/>
          </p:cNvSpPr>
          <p:nvPr/>
        </p:nvSpPr>
        <p:spPr bwMode="auto">
          <a:xfrm>
            <a:off x="6897188" y="1646236"/>
            <a:ext cx="4167053" cy="4367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r>
              <a:rPr kumimoji="1"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在一个偏序集或子偏序集中，</a:t>
            </a:r>
            <a:endParaRPr kumimoji="1"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r>
              <a:rPr kumimoji="1"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如果能将任务按照不相交的链</a:t>
            </a:r>
            <a:endParaRPr kumimoji="1"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r>
              <a:rPr kumimoji="1"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进行分解，则这些</a:t>
            </a:r>
            <a:r>
              <a:rPr kumimoji="1" lang="zh-CN" altLang="en-US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不相交的链</a:t>
            </a:r>
            <a:endParaRPr kumimoji="1" lang="en-US" altLang="zh-CN" sz="24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r>
              <a:rPr kumimoji="1"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可以在一定程度上</a:t>
            </a:r>
            <a:r>
              <a:rPr kumimoji="1" lang="zh-CN" altLang="en-US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并行执行</a:t>
            </a:r>
            <a:r>
              <a:rPr kumimoji="1"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kumimoji="1"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r>
              <a:rPr kumimoji="1"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如果将偏序集分解成不相交的</a:t>
            </a:r>
            <a:endParaRPr kumimoji="1"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r>
              <a:rPr kumimoji="1"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反链，则</a:t>
            </a:r>
            <a:r>
              <a:rPr kumimoji="1" lang="zh-CN" altLang="en-US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最长的反链</a:t>
            </a:r>
            <a:r>
              <a:rPr kumimoji="1"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长度代表</a:t>
            </a:r>
            <a:endParaRPr kumimoji="1"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r>
              <a:rPr kumimoji="1"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了在某个时间区间</a:t>
            </a:r>
            <a:r>
              <a:rPr kumimoji="1" lang="zh-CN" altLang="en-US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极大可并行</a:t>
            </a:r>
            <a:endParaRPr kumimoji="1" lang="en-US" altLang="zh-CN" sz="24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r>
              <a:rPr kumimoji="1"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执行的</a:t>
            </a:r>
            <a:r>
              <a:rPr kumimoji="1" lang="zh-CN" altLang="en-US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任务数</a:t>
            </a:r>
            <a:r>
              <a:rPr kumimoji="1"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10A44F1D-F86D-4F88-B60D-6E65364849E8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4.4.5 </a:t>
            </a:r>
            <a:r>
              <a:rPr lang="zh-CN" altLang="en-US" dirty="0">
                <a:solidFill>
                  <a:schemeClr val="tx1"/>
                </a:solidFill>
              </a:rPr>
              <a:t>偏序集与哈斯图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80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646237"/>
            <a:ext cx="5627915" cy="4643441"/>
          </a:xfrm>
          <a:noFill/>
          <a:ln w="19050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>
              <a:spcBef>
                <a:spcPts val="1000"/>
              </a:spcBef>
              <a:buNone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拓扑排序</a:t>
            </a:r>
            <a:endParaRPr lang="en-US" altLang="zh-CN" sz="24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ts val="1000"/>
              </a:spcBef>
              <a:buFontTx/>
              <a:buNone/>
            </a:pPr>
            <a:r>
              <a:rPr lang="zh-CN" altLang="en-US" sz="2400" b="1" dirty="0">
                <a:cs typeface="Times New Roman" panose="02020603050405020304" pitchFamily="18" charset="0"/>
              </a:rPr>
              <a:t>算法</a:t>
            </a:r>
            <a:r>
              <a:rPr lang="en-US" altLang="zh-CN" sz="2400" b="1" dirty="0">
                <a:cs typeface="Times New Roman" panose="02020603050405020304" pitchFamily="18" charset="0"/>
              </a:rPr>
              <a:t>4.3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拓扑排序</a:t>
            </a:r>
          </a:p>
          <a:p>
            <a:pPr eaLnBrk="1" hangingPunct="1">
              <a:spcBef>
                <a:spcPts val="1000"/>
              </a:spcBef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输入：偏序集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ts val="1000"/>
              </a:spcBef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输出：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中元素的排序</a:t>
            </a:r>
            <a:endParaRPr lang="zh-CN" alt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ts val="100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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 eaLnBrk="1" hangingPunct="1">
              <a:spcBef>
                <a:spcPts val="100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从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中选择一个极小元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作为最小元</a:t>
            </a:r>
          </a:p>
          <a:p>
            <a:pPr eaLnBrk="1" hangingPunct="1">
              <a:spcBef>
                <a:spcPts val="100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．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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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eaLnBrk="1" hangingPunct="1">
              <a:spcBef>
                <a:spcPts val="100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．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 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ts val="100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．   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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+ 1</a:t>
            </a:r>
          </a:p>
          <a:p>
            <a:pPr eaLnBrk="1" hangingPunct="1">
              <a:spcBef>
                <a:spcPts val="100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．    转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581" name="Rectangle 4"/>
          <p:cNvSpPr>
            <a:spLocks noChangeArrowheads="1"/>
          </p:cNvSpPr>
          <p:nvPr/>
        </p:nvSpPr>
        <p:spPr bwMode="auto">
          <a:xfrm>
            <a:off x="7567749" y="1646238"/>
            <a:ext cx="3328851" cy="3804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r>
              <a:rPr kumimoji="1"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如果只有一台处理器，</a:t>
            </a:r>
            <a:endParaRPr kumimoji="1"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r>
              <a:rPr kumimoji="1"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在有限个任务的调度中</a:t>
            </a:r>
            <a:endParaRPr kumimoji="1"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r>
              <a:rPr kumimoji="1"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需按偏序要求对所有任</a:t>
            </a:r>
            <a:endParaRPr kumimoji="1"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r>
              <a:rPr kumimoji="1"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务安排一个执行顺序，</a:t>
            </a:r>
            <a:endParaRPr kumimoji="1"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r>
              <a:rPr kumimoji="1"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即把原来的</a:t>
            </a:r>
            <a:r>
              <a:rPr kumimoji="1" lang="zh-CN" altLang="en-US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偏序集扩张</a:t>
            </a:r>
            <a:endParaRPr kumimoji="1" lang="en-US" altLang="zh-CN" sz="24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r>
              <a:rPr kumimoji="1" lang="zh-CN" altLang="en-US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成一个全序集</a:t>
            </a:r>
            <a:r>
              <a:rPr kumimoji="1"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，称为拓</a:t>
            </a:r>
            <a:endParaRPr kumimoji="1"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r>
              <a:rPr kumimoji="1"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扑排序</a:t>
            </a:r>
            <a:r>
              <a:rPr kumimoji="1"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endParaRPr kumimoji="1"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灯片编号占位符 4">
            <a:extLst>
              <a:ext uri="{FF2B5EF4-FFF2-40B4-BE49-F238E27FC236}">
                <a16:creationId xmlns:a16="http://schemas.microsoft.com/office/drawing/2014/main" id="{270E40A5-19CF-483D-8DFB-1EF7BE7CF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5311" y="6289679"/>
            <a:ext cx="918882" cy="222436"/>
          </a:xfrm>
        </p:spPr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23E499F0-1112-4530-B27E-563EF7167A92}" type="slidenum"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36</a:t>
            </a:fld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F2B1BF52-7033-4BCC-A060-39F25CD94A22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4.4.5 </a:t>
            </a:r>
            <a:r>
              <a:rPr lang="zh-CN" altLang="en-US" dirty="0">
                <a:solidFill>
                  <a:schemeClr val="tx1"/>
                </a:solidFill>
              </a:rPr>
              <a:t>偏序集与哈斯图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1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23E499F0-1112-4530-B27E-563EF7167A92}" type="slidenum"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37</a:t>
            </a:fld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5604" name="Picture 4" descr="4"/>
          <p:cNvPicPr>
            <a:picLocks noGrp="1" noChangeAspect="1" noChangeArrowheads="1"/>
          </p:cNvPicPr>
          <p:nvPr>
            <p:ph type="body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88" r="1755"/>
          <a:stretch>
            <a:fillRect/>
          </a:stretch>
        </p:blipFill>
        <p:spPr>
          <a:xfrm>
            <a:off x="7240837" y="1646238"/>
            <a:ext cx="2510926" cy="4484641"/>
          </a:xfrm>
          <a:noFill/>
        </p:spPr>
      </p:pic>
      <p:sp>
        <p:nvSpPr>
          <p:cNvPr id="25605" name="Text Box 5"/>
          <p:cNvSpPr txBox="1">
            <a:spLocks noChangeArrowheads="1"/>
          </p:cNvSpPr>
          <p:nvPr/>
        </p:nvSpPr>
        <p:spPr bwMode="auto">
          <a:xfrm>
            <a:off x="1295400" y="1643811"/>
            <a:ext cx="4800600" cy="46228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4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例：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有偏序约束的任务集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</a:p>
          <a:p>
            <a:pPr algn="l" eaLnBrk="1" hangingPunct="1">
              <a:lnSpc>
                <a:spcPct val="90000"/>
              </a:lnSpc>
              <a:spcBef>
                <a:spcPts val="14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偏序集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&lt;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≼&gt;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的哈斯图如图</a:t>
            </a:r>
          </a:p>
          <a:p>
            <a:pPr algn="l" eaLnBrk="1" hangingPunct="1">
              <a:lnSpc>
                <a:spcPct val="90000"/>
              </a:lnSpc>
              <a:spcBef>
                <a:spcPts val="1400"/>
              </a:spcBef>
            </a:pP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{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</a:p>
          <a:p>
            <a:pPr algn="l" eaLnBrk="1" hangingPunct="1">
              <a:lnSpc>
                <a:spcPct val="90000"/>
              </a:lnSpc>
              <a:spcBef>
                <a:spcPts val="1400"/>
              </a:spcBef>
            </a:pP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T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9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10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}</a:t>
            </a:r>
          </a:p>
          <a:p>
            <a:pPr algn="l" eaLnBrk="1" hangingPunct="1">
              <a:lnSpc>
                <a:spcPct val="90000"/>
              </a:lnSpc>
              <a:spcBef>
                <a:spcPts val="14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可行的拓扑排序有多个，如：</a:t>
            </a:r>
          </a:p>
          <a:p>
            <a:pPr algn="l" eaLnBrk="1" hangingPunct="1">
              <a:lnSpc>
                <a:spcPct val="90000"/>
              </a:lnSpc>
              <a:spcBef>
                <a:spcPts val="14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1)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</a:p>
          <a:p>
            <a:pPr algn="l" eaLnBrk="1" hangingPunct="1">
              <a:lnSpc>
                <a:spcPct val="90000"/>
              </a:lnSpc>
              <a:spcBef>
                <a:spcPts val="1400"/>
              </a:spcBef>
            </a:pP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T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9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10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</a:p>
          <a:p>
            <a:pPr algn="l" eaLnBrk="1" hangingPunct="1">
              <a:lnSpc>
                <a:spcPct val="90000"/>
              </a:lnSpc>
              <a:spcBef>
                <a:spcPts val="14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2)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</a:p>
          <a:p>
            <a:pPr algn="l" eaLnBrk="1" hangingPunct="1">
              <a:lnSpc>
                <a:spcPct val="90000"/>
              </a:lnSpc>
              <a:spcBef>
                <a:spcPts val="1400"/>
              </a:spcBef>
            </a:pP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S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9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10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7DED6C8C-3044-40AC-B910-9FE3DD0A5FCA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4.4.5 </a:t>
            </a:r>
            <a:r>
              <a:rPr lang="zh-CN" altLang="en-US" dirty="0">
                <a:solidFill>
                  <a:schemeClr val="tx1"/>
                </a:solidFill>
              </a:rPr>
              <a:t>偏序集与哈斯图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C13ECAE0-0EEA-48CA-AC01-52709229282C}" type="slidenum"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4</a:t>
            </a:fld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2979738" y="1851026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hangingPunct="1"/>
            <a:endParaRPr lang="zh-CN" altLang="en-US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2690813" y="1778001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hangingPunct="1"/>
            <a:endParaRPr lang="zh-CN" altLang="en-US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50" name="Text Box 6"/>
          <p:cNvSpPr txBox="1">
            <a:spLocks noChangeArrowheads="1"/>
          </p:cNvSpPr>
          <p:nvPr/>
        </p:nvSpPr>
        <p:spPr bwMode="auto">
          <a:xfrm>
            <a:off x="1295400" y="1666674"/>
            <a:ext cx="9601200" cy="324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注：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）关系图的特点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</a:p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① 不连通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</a:p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② 在每个连通分支中是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完全图</a:t>
            </a:r>
            <a:endParaRPr lang="en-US" altLang="zh-CN" sz="24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2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）关系矩阵的特点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修改排列顺序后为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对角块矩阵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</a:p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对角块为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”1”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矩阵</a:t>
            </a:r>
            <a:endParaRPr lang="en-US" altLang="zh-CN" sz="24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6935800" y="3352310"/>
                <a:ext cx="4123244" cy="27045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eqArr>
                                <m:eqArrPr>
                                  <m:ctrlPr>
                                    <a:rPr lang="en-US" altLang="zh-C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3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CN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n-US" altLang="zh-CN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n-US" altLang="zh-CN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zh-CN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n-US" altLang="zh-CN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n-US" altLang="zh-CN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zh-CN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n-US" altLang="zh-CN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n-US" altLang="zh-CN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</m:m>
                                  <m:r>
                                    <a:rPr lang="en-US" altLang="zh-C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3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CN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altLang="zh-CN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altLang="zh-CN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zh-CN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altLang="zh-CN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altLang="zh-CN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zh-CN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altLang="zh-CN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altLang="zh-CN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</m:m>
                                  <m:r>
                                    <a:rPr lang="en-US" altLang="zh-C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    </m:t>
                                  </m:r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CN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altLang="zh-CN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zh-CN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altLang="zh-CN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zh-CN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altLang="zh-CN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</m:m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3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CN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altLang="zh-CN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altLang="zh-CN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zh-CN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altLang="zh-CN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altLang="zh-CN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zh-CN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altLang="zh-CN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altLang="zh-CN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</m:m>
                                  <m:r>
                                    <a:rPr lang="en-US" altLang="zh-C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3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CN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n-US" altLang="zh-CN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n-US" altLang="zh-CN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zh-CN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n-US" altLang="zh-CN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n-US" altLang="zh-CN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zh-CN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n-US" altLang="zh-CN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n-US" altLang="zh-CN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</m:m>
                                  <m:r>
                                    <a:rPr lang="en-US" altLang="zh-C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    </m:t>
                                  </m:r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CN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altLang="zh-CN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zh-CN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altLang="zh-CN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zh-CN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altLang="zh-CN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</m:m>
                                </m:e>
                              </m:eqAr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CN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CN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CN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CN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CN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CN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CN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CN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    </m:t>
                              </m:r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zh-CN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zh-CN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2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5800" y="3352310"/>
                <a:ext cx="4123244" cy="27045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/>
          <p:cNvSpPr txBox="1"/>
          <p:nvPr/>
        </p:nvSpPr>
        <p:spPr>
          <a:xfrm>
            <a:off x="7278016" y="2992269"/>
            <a:ext cx="3616375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2400" spc="2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1    4    7    2    5    8    3    6</a:t>
            </a:r>
            <a:endParaRPr lang="zh-CN" altLang="en-US" sz="2400" spc="2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649236" y="3375008"/>
            <a:ext cx="153888" cy="268894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1000"/>
              </a:lnSpc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</a:p>
          <a:p>
            <a:pPr>
              <a:lnSpc>
                <a:spcPct val="91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</a:p>
          <a:p>
            <a:pPr>
              <a:lnSpc>
                <a:spcPct val="91000"/>
              </a:lnSpc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7</a:t>
            </a:r>
          </a:p>
          <a:p>
            <a:pPr>
              <a:lnSpc>
                <a:spcPct val="91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</a:p>
          <a:p>
            <a:pPr>
              <a:lnSpc>
                <a:spcPct val="91000"/>
              </a:lnSpc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</a:t>
            </a:r>
          </a:p>
          <a:p>
            <a:pPr>
              <a:lnSpc>
                <a:spcPct val="91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8</a:t>
            </a:r>
          </a:p>
          <a:p>
            <a:pPr>
              <a:lnSpc>
                <a:spcPct val="91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</a:p>
          <a:p>
            <a:pPr>
              <a:lnSpc>
                <a:spcPct val="91000"/>
              </a:lnSpc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</a:t>
            </a:r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7183937" y="3331874"/>
            <a:ext cx="1296145" cy="1077218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8561971" y="4348225"/>
            <a:ext cx="1296145" cy="1077218"/>
          </a:xfrm>
          <a:prstGeom prst="rect">
            <a:avLst/>
          </a:prstGeom>
          <a:noFill/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10060491" y="5396374"/>
            <a:ext cx="755105" cy="646331"/>
          </a:xfrm>
          <a:prstGeom prst="rect">
            <a:avLst/>
          </a:prstGeom>
          <a:noFill/>
          <a:ln w="254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9pPr>
          </a:lstStyle>
          <a:p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68" y="1156674"/>
            <a:ext cx="5256584" cy="1477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ectangle 2">
            <a:extLst>
              <a:ext uri="{FF2B5EF4-FFF2-40B4-BE49-F238E27FC236}">
                <a16:creationId xmlns:a16="http://schemas.microsoft.com/office/drawing/2014/main" id="{AC394481-9B72-4051-BFD8-B4A436D0ED63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4.4.1 </a:t>
            </a:r>
            <a:r>
              <a:rPr lang="zh-CN" altLang="en-US" dirty="0">
                <a:solidFill>
                  <a:schemeClr val="tx1"/>
                </a:solidFill>
              </a:rPr>
              <a:t>等价关系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0304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 animBg="1"/>
      <p:bldP spid="14" grpId="0" animBg="1"/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3DC546EA-A7F1-4B7F-8DB8-E273A64B088E}" type="slidenum"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5</a:t>
            </a:fld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72" name="Text Box 3"/>
          <p:cNvSpPr txBox="1">
            <a:spLocks noChangeArrowheads="1"/>
          </p:cNvSpPr>
          <p:nvPr/>
        </p:nvSpPr>
        <p:spPr bwMode="auto">
          <a:xfrm>
            <a:off x="1295400" y="1646238"/>
            <a:ext cx="9601200" cy="4367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等价类</a:t>
            </a:r>
          </a:p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4.19 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设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为非空集合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上的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等价关系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∈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，令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[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]</a:t>
            </a:r>
            <a:r>
              <a:rPr lang="en-US" altLang="zh-CN" sz="2400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{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|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∈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xRy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}</a:t>
            </a:r>
          </a:p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称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[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]</a:t>
            </a:r>
            <a:r>
              <a:rPr lang="en-US" altLang="zh-CN" sz="2400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关于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 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等价类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，简称为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的等价类，简记为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[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]. </a:t>
            </a:r>
          </a:p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{ 1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2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… 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8 }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上模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等价关系的等价类：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[1] = [4] = [7] = {1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7}</a:t>
            </a:r>
          </a:p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[2] = [5] = [8] = {2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8}</a:t>
            </a:r>
          </a:p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[3] = [6] = {3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6}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DBCC8A4-900B-4398-8738-CBB16ADC6461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4.4.2 </a:t>
            </a:r>
            <a:r>
              <a:rPr lang="zh-CN" altLang="en-US" dirty="0">
                <a:solidFill>
                  <a:schemeClr val="tx1"/>
                </a:solidFill>
              </a:rPr>
              <a:t>等价类与商集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1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1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1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4AA87742-9294-4F5A-B878-2C5240BF4156}" type="slidenum"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6</a:t>
            </a:fld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CE4D4E43-CDA9-4992-9A80-D6B376AC304A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4.4.2 </a:t>
            </a:r>
            <a:r>
              <a:rPr lang="zh-CN" altLang="en-US" dirty="0">
                <a:solidFill>
                  <a:schemeClr val="tx1"/>
                </a:solidFill>
              </a:rPr>
              <a:t>等价类与商集</a:t>
            </a:r>
            <a:endParaRPr lang="en-US" altLang="zh-CN" dirty="0">
              <a:solidFill>
                <a:schemeClr val="tx1"/>
              </a:solidFill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D24FE51A-D4E1-4AA3-B3D2-FA7BA7338D97}"/>
              </a:ext>
            </a:extLst>
          </p:cNvPr>
          <p:cNvGrpSpPr/>
          <p:nvPr/>
        </p:nvGrpSpPr>
        <p:grpSpPr>
          <a:xfrm>
            <a:off x="1295401" y="1646238"/>
            <a:ext cx="9601200" cy="3446497"/>
            <a:chOff x="1295401" y="1646238"/>
            <a:chExt cx="9601200" cy="3446497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734BD9BB-CEEC-47D4-A4FD-BA0E7AA1FDC8}"/>
                </a:ext>
              </a:extLst>
            </p:cNvPr>
            <p:cNvSpPr/>
            <p:nvPr/>
          </p:nvSpPr>
          <p:spPr>
            <a:xfrm>
              <a:off x="1295401" y="1646238"/>
              <a:ext cx="9601200" cy="324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90000"/>
                </a:lnSpc>
                <a:spcBef>
                  <a:spcPts val="1800"/>
                </a:spcBef>
                <a:tabLst>
                  <a:tab pos="360000" algn="l"/>
                </a:tabLst>
              </a:pPr>
              <a:r>
                <a:rPr lang="zh-CN" altLang="en-US" sz="2400" b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等价类的性质</a:t>
              </a:r>
            </a:p>
            <a:p>
              <a:pPr>
                <a:lnSpc>
                  <a:spcPct val="90000"/>
                </a:lnSpc>
                <a:spcBef>
                  <a:spcPts val="1800"/>
                </a:spcBef>
                <a:tabLst>
                  <a:tab pos="360000" algn="l"/>
                </a:tabLst>
              </a:pPr>
              <a:r>
                <a:rPr lang="zh-CN" alt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定理</a:t>
              </a:r>
              <a:r>
                <a:rPr lang="en-US" altLang="zh-CN" sz="24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4.8   </a:t>
              </a:r>
              <a:r>
                <a:rPr lang="zh-CN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设 </a:t>
              </a:r>
              <a:r>
                <a:rPr lang="en-US" altLang="zh-CN" sz="24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R </a:t>
              </a:r>
              <a:r>
                <a:rPr lang="zh-CN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是非空集合 </a:t>
              </a:r>
              <a:r>
                <a:rPr lang="en-US" altLang="zh-CN" sz="24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 </a:t>
              </a:r>
              <a:r>
                <a:rPr lang="zh-CN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上的等价关系，则</a:t>
              </a:r>
              <a:endPara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>
                <a:lnSpc>
                  <a:spcPct val="90000"/>
                </a:lnSpc>
                <a:spcBef>
                  <a:spcPts val="1800"/>
                </a:spcBef>
                <a:tabLst>
                  <a:tab pos="360000" algn="l"/>
                </a:tabLst>
              </a:pPr>
              <a:r>
                <a:rPr lang="en-US" altLang="zh-CN" sz="24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	</a:t>
              </a:r>
              <a:r>
                <a: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1) </a:t>
              </a:r>
              <a:r>
                <a:rPr lang="zh-CN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</a:t>
              </a:r>
              <a:r>
                <a:rPr lang="en-US" altLang="zh-CN" sz="2400" i="1" dirty="0" err="1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x</a:t>
              </a:r>
              <a:r>
                <a:rPr lang="en-US" altLang="zh-CN" sz="2400" dirty="0" err="1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∈</a:t>
              </a:r>
              <a:r>
                <a:rPr lang="en-US" altLang="zh-CN" sz="2400" i="1" dirty="0" err="1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</a:t>
              </a:r>
              <a:r>
                <a:rPr lang="en-US" altLang="zh-CN" sz="2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,</a:t>
              </a:r>
              <a:r>
                <a: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[</a:t>
              </a:r>
              <a:r>
                <a:rPr lang="en-US" altLang="zh-CN" sz="24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x</a:t>
              </a:r>
              <a:r>
                <a: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] </a:t>
              </a:r>
              <a:r>
                <a:rPr lang="zh-CN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是 </a:t>
              </a:r>
              <a:r>
                <a:rPr lang="en-US" altLang="zh-CN" sz="24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 </a:t>
              </a:r>
              <a:r>
                <a:rPr lang="zh-CN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的非空子集；</a:t>
              </a:r>
              <a:endPara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>
                <a:lnSpc>
                  <a:spcPct val="90000"/>
                </a:lnSpc>
                <a:spcBef>
                  <a:spcPts val="1800"/>
                </a:spcBef>
                <a:tabLst>
                  <a:tab pos="360000" algn="l"/>
                </a:tabLst>
              </a:pPr>
              <a:r>
                <a: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</a:t>
              </a:r>
              <a:r>
                <a:rPr lang="en-US" altLang="zh-CN" sz="24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	</a:t>
              </a:r>
              <a:r>
                <a: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2) </a:t>
              </a:r>
              <a:r>
                <a:rPr lang="zh-CN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</a:t>
              </a:r>
              <a:r>
                <a:rPr lang="en-US" altLang="zh-CN" sz="24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x</a:t>
              </a:r>
              <a:r>
                <a: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,</a:t>
              </a:r>
              <a:r>
                <a: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2400" i="1" dirty="0" err="1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y</a:t>
              </a:r>
              <a:r>
                <a:rPr lang="en-US" altLang="zh-CN" sz="2400" dirty="0" err="1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∈</a:t>
              </a:r>
              <a:r>
                <a:rPr lang="en-US" altLang="zh-CN" sz="2400" i="1" dirty="0" err="1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</a:t>
              </a:r>
              <a:r>
                <a: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,</a:t>
              </a:r>
              <a:r>
                <a: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zh-CN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如果 </a:t>
              </a:r>
              <a:r>
                <a: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&lt;</a:t>
              </a:r>
              <a:r>
                <a:rPr lang="en-US" altLang="zh-CN" sz="24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x</a:t>
              </a:r>
              <a:r>
                <a: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,</a:t>
              </a:r>
              <a:r>
                <a:rPr lang="en-US" altLang="zh-CN" sz="24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2400" i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y</a:t>
              </a:r>
              <a:r>
                <a:rPr lang="en-US" altLang="zh-CN" sz="24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&gt; </a:t>
              </a:r>
              <a:r>
                <a:rPr lang="en-US" altLang="zh-CN" sz="24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 </a:t>
              </a:r>
              <a:r>
                <a:rPr lang="en-US" altLang="zh-CN" sz="24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R</a:t>
              </a:r>
              <a:r>
                <a: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,</a:t>
              </a:r>
              <a:r>
                <a: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</a:t>
              </a:r>
              <a:r>
                <a:rPr lang="zh-CN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则 </a:t>
              </a:r>
              <a:r>
                <a: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[</a:t>
              </a:r>
              <a:r>
                <a:rPr lang="en-US" altLang="zh-CN" sz="24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x</a:t>
              </a:r>
              <a:r>
                <a: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] = [</a:t>
              </a:r>
              <a:r>
                <a:rPr lang="en-US" altLang="zh-CN" sz="24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y</a:t>
              </a:r>
              <a:r>
                <a: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]</a:t>
              </a:r>
              <a:r>
                <a:rPr lang="zh-CN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；</a:t>
              </a:r>
              <a:endPara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>
                <a:lnSpc>
                  <a:spcPct val="90000"/>
                </a:lnSpc>
                <a:spcBef>
                  <a:spcPts val="1800"/>
                </a:spcBef>
                <a:tabLst>
                  <a:tab pos="360000" algn="l"/>
                </a:tabLst>
              </a:pPr>
              <a:r>
                <a: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</a:t>
              </a:r>
              <a:r>
                <a:rPr lang="en-US" altLang="zh-CN" sz="24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	</a:t>
              </a:r>
              <a:r>
                <a: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3) </a:t>
              </a:r>
              <a:r>
                <a:rPr lang="zh-CN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</a:t>
              </a:r>
              <a:r>
                <a:rPr lang="en-US" altLang="zh-CN" sz="24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x</a:t>
              </a:r>
              <a:r>
                <a: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,</a:t>
              </a:r>
              <a:r>
                <a: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2400" i="1" dirty="0" err="1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y</a:t>
              </a:r>
              <a:r>
                <a:rPr lang="en-US" altLang="zh-CN" sz="2400" dirty="0" err="1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∈</a:t>
              </a:r>
              <a:r>
                <a:rPr lang="en-US" altLang="zh-CN" sz="2400" i="1" dirty="0" err="1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</a:t>
              </a:r>
              <a:r>
                <a: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,</a:t>
              </a:r>
              <a:r>
                <a: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zh-CN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如果 </a:t>
              </a:r>
              <a:r>
                <a:rPr lang="en-US" altLang="zh-CN" sz="24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&lt;</a:t>
              </a:r>
              <a:r>
                <a:rPr lang="en-US" altLang="zh-CN" sz="2400" i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x</a:t>
              </a:r>
              <a:r>
                <a: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,</a:t>
              </a:r>
              <a:r>
                <a:rPr lang="en-US" altLang="zh-CN" sz="2400" i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y</a:t>
              </a:r>
              <a:r>
                <a:rPr lang="en-US" altLang="zh-CN" sz="24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&gt; </a:t>
              </a:r>
              <a:r>
                <a:rPr lang="en-US" altLang="zh-CN" sz="24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 </a:t>
              </a:r>
              <a:r>
                <a:rPr lang="en-US" altLang="zh-CN" sz="2400" i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R</a:t>
              </a:r>
              <a:r>
                <a: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,</a:t>
              </a:r>
              <a:r>
                <a: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</a:t>
              </a:r>
              <a:r>
                <a:rPr lang="zh-CN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则 </a:t>
              </a:r>
              <a:r>
                <a: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[</a:t>
              </a:r>
              <a:r>
                <a:rPr lang="en-US" altLang="zh-CN" sz="24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x</a:t>
              </a:r>
              <a:r>
                <a: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] </a:t>
              </a:r>
              <a:r>
                <a:rPr lang="zh-CN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与 </a:t>
              </a:r>
              <a:r>
                <a: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[</a:t>
              </a:r>
              <a:r>
                <a:rPr lang="en-US" altLang="zh-CN" sz="24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y</a:t>
              </a:r>
              <a:r>
                <a: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] </a:t>
              </a:r>
              <a:r>
                <a:rPr lang="zh-CN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不交；</a:t>
              </a:r>
              <a:endPara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>
                <a:lnSpc>
                  <a:spcPct val="90000"/>
                </a:lnSpc>
                <a:spcBef>
                  <a:spcPts val="1800"/>
                </a:spcBef>
                <a:tabLst>
                  <a:tab pos="360000" algn="l"/>
                </a:tabLst>
              </a:pPr>
              <a:r>
                <a: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	</a:t>
              </a:r>
              <a:r>
                <a: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4)              </a:t>
              </a:r>
              <a:r>
                <a:rPr lang="zh-CN" altLang="en-US" sz="24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，</a:t>
              </a:r>
              <a:r>
                <a:rPr lang="zh-CN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即所有等价类的并集就是 </a:t>
              </a:r>
              <a:r>
                <a:rPr lang="en-US" altLang="zh-CN" sz="24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 </a:t>
              </a:r>
              <a:r>
                <a: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. </a:t>
              </a:r>
              <a:r>
                <a:rPr lang="en-US" altLang="zh-CN" sz="2400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endPara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4" name="对象 3">
              <a:extLst>
                <a:ext uri="{FF2B5EF4-FFF2-40B4-BE49-F238E27FC236}">
                  <a16:creationId xmlns:a16="http://schemas.microsoft.com/office/drawing/2014/main" id="{97CC6DEB-9438-4944-B9B9-BE379D2009CB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54641755"/>
                </p:ext>
              </p:extLst>
            </p:nvPr>
          </p:nvGraphicFramePr>
          <p:xfrm>
            <a:off x="2071216" y="4408228"/>
            <a:ext cx="1292958" cy="6845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0" r:id="rId3" imgW="647419" imgH="342751" progId="Equation.DSMT4">
                    <p:embed/>
                  </p:oleObj>
                </mc:Choice>
                <mc:Fallback>
                  <p:oleObj r:id="rId3" imgW="647419" imgH="342751" progId="Equation.DSMT4">
                    <p:embed/>
                    <p:pic>
                      <p:nvPicPr>
                        <p:cNvPr id="0" name="Object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71216" y="4408228"/>
                          <a:ext cx="1292958" cy="684507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" name="矩形 5">
            <a:extLst>
              <a:ext uri="{FF2B5EF4-FFF2-40B4-BE49-F238E27FC236}">
                <a16:creationId xmlns:a16="http://schemas.microsoft.com/office/drawing/2014/main" id="{537243A3-C8B7-45CE-A59D-4480C1F2DA6F}"/>
              </a:ext>
            </a:extLst>
          </p:cNvPr>
          <p:cNvSpPr/>
          <p:nvPr/>
        </p:nvSpPr>
        <p:spPr>
          <a:xfrm>
            <a:off x="1295400" y="5211762"/>
            <a:ext cx="9601200" cy="9879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证明：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由等价类定义可知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kumimoji="1" lang="en-US" altLang="zh-CN" sz="2400" i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kumimoji="1" lang="en-US" altLang="zh-CN" sz="24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∈</a:t>
            </a:r>
            <a:r>
              <a:rPr kumimoji="1" lang="en-US" altLang="zh-CN" sz="2400" i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有 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[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] 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 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 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由 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 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自反性有</a:t>
            </a:r>
            <a:endParaRPr kumimoji="1"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ts val="1800"/>
              </a:spcBef>
            </a:pP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&lt;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x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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因此 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 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∈ [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]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即 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[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] 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非空 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BA4B5EB5-6E34-4DBF-91DA-4570A92ADD40}" type="slidenum"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7</a:t>
            </a:fld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1295400" y="1646238"/>
            <a:ext cx="9601200" cy="4367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marL="0" indent="0"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定理</a:t>
            </a: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4.8</a:t>
            </a: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证明（续）</a:t>
            </a:r>
            <a:endParaRPr lang="en-US" altLang="zh-CN" sz="24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kumimoji="1"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2)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lang="en-US" altLang="zh-CN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∈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如果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&lt;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y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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则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[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] = [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]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kumimoji="1"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kumimoji="1"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任取 </a:t>
            </a:r>
            <a:r>
              <a:rPr kumimoji="1"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z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则有</a:t>
            </a:r>
            <a:endParaRPr kumimoji="1"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r>
              <a:rPr kumimoji="1"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z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∈[</a:t>
            </a:r>
            <a:r>
              <a:rPr kumimoji="1"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] 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 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&lt;</a:t>
            </a:r>
            <a:r>
              <a:rPr kumimoji="1"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z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&gt;∈</a:t>
            </a:r>
            <a:r>
              <a:rPr kumimoji="1"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 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 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&lt;</a:t>
            </a:r>
            <a:r>
              <a:rPr kumimoji="1"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z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&gt;∈</a:t>
            </a:r>
            <a:r>
              <a:rPr kumimoji="1"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		(</a:t>
            </a:r>
            <a:r>
              <a:rPr kumimoji="1"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对称性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</a:p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	 </a:t>
            </a:r>
            <a:r>
              <a:rPr kumimoji="1"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&lt;</a:t>
            </a:r>
            <a:r>
              <a:rPr kumimoji="1"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z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kumimoji="1"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&gt;∈</a:t>
            </a:r>
            <a:r>
              <a:rPr kumimoji="1"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 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&lt;</a:t>
            </a:r>
            <a:r>
              <a:rPr kumimoji="1"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kumimoji="1"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&gt;∈</a:t>
            </a:r>
            <a:r>
              <a:rPr kumimoji="1"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  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 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&lt;</a:t>
            </a:r>
            <a:r>
              <a:rPr kumimoji="1"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z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kumimoji="1"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&gt;∈</a:t>
            </a:r>
            <a:r>
              <a:rPr kumimoji="1"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 		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kumimoji="1"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传递性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</a:t>
            </a:r>
          </a:p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                                       	 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&lt;</a:t>
            </a:r>
            <a:r>
              <a:rPr kumimoji="1"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kumimoji="1"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z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&gt;∈</a:t>
            </a:r>
            <a:r>
              <a:rPr kumimoji="1"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 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		(</a:t>
            </a:r>
            <a:r>
              <a:rPr kumimoji="1"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对称性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</a:p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                                       	</a:t>
            </a:r>
            <a:r>
              <a:rPr kumimoji="1"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z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∈[</a:t>
            </a:r>
            <a:r>
              <a:rPr kumimoji="1"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]</a:t>
            </a:r>
          </a:p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r>
              <a:rPr kumimoji="1"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所以 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[</a:t>
            </a:r>
            <a:r>
              <a:rPr kumimoji="1"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] 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 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[</a:t>
            </a:r>
            <a:r>
              <a:rPr kumimoji="1"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].  </a:t>
            </a:r>
            <a:r>
              <a:rPr kumimoji="1"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同理可证 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[</a:t>
            </a:r>
            <a:r>
              <a:rPr kumimoji="1"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] 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[</a:t>
            </a:r>
            <a:r>
              <a:rPr kumimoji="1"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]. </a:t>
            </a:r>
            <a:r>
              <a:rPr kumimoji="1"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这就得到了 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[</a:t>
            </a:r>
            <a:r>
              <a:rPr kumimoji="1"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] = [</a:t>
            </a:r>
            <a:r>
              <a:rPr kumimoji="1"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] .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966A8F46-A424-4D97-9184-BAC7A6021C62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4.4.2 </a:t>
            </a:r>
            <a:r>
              <a:rPr lang="zh-CN" altLang="en-US" dirty="0">
                <a:solidFill>
                  <a:schemeClr val="tx1"/>
                </a:solidFill>
              </a:rPr>
              <a:t>等价类与商集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67682999-91DE-40F2-884F-08890D254610}" type="slidenum"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8</a:t>
            </a:fld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59" name="Rectangle 6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60" name="Rectangle 8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61" name="Rectangle 10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62" name="Rectangle 1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63" name="Rectangle 1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64" name="Rectangle 16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65" name="Rectangle 18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66" name="Text Box 39"/>
          <p:cNvSpPr txBox="1">
            <a:spLocks noChangeArrowheads="1"/>
          </p:cNvSpPr>
          <p:nvPr/>
        </p:nvSpPr>
        <p:spPr bwMode="auto">
          <a:xfrm>
            <a:off x="1295401" y="1646238"/>
            <a:ext cx="9369910" cy="324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定理</a:t>
            </a: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4.8</a:t>
            </a: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证明（续）</a:t>
            </a:r>
            <a:endParaRPr lang="en-US" altLang="zh-CN" sz="24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 lvl="0" eaLnBrk="1" hangingPunct="1">
              <a:lnSpc>
                <a:spcPct val="90000"/>
              </a:lnSpc>
              <a:spcBef>
                <a:spcPts val="1800"/>
              </a:spcBef>
            </a:pPr>
            <a:r>
              <a:rPr kumimoji="1"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3) 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lang="en-US" altLang="zh-CN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∈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如果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&lt;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y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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则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[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]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与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[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]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不交；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0" algn="l" eaLnBrk="1" hangingPunct="1">
              <a:lnSpc>
                <a:spcPct val="90000"/>
              </a:lnSpc>
              <a:spcBef>
                <a:spcPts val="1800"/>
              </a:spcBef>
            </a:pPr>
            <a:r>
              <a:rPr kumimoji="1"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反证法：</a:t>
            </a:r>
            <a:endParaRPr kumimoji="1"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0" algn="l" eaLnBrk="1" hangingPunct="1">
              <a:lnSpc>
                <a:spcPct val="90000"/>
              </a:lnSpc>
              <a:spcBef>
                <a:spcPts val="1800"/>
              </a:spcBef>
            </a:pPr>
            <a:r>
              <a:rPr kumimoji="1"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假设 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[</a:t>
            </a:r>
            <a:r>
              <a:rPr kumimoji="1"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] ∩ [</a:t>
            </a:r>
            <a:r>
              <a:rPr kumimoji="1"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] ≠ 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kumimoji="1"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kumimoji="1"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则存在 </a:t>
            </a:r>
            <a:r>
              <a:rPr kumimoji="1"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z 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∈ [</a:t>
            </a:r>
            <a:r>
              <a:rPr kumimoji="1"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] ∩ [</a:t>
            </a:r>
            <a:r>
              <a:rPr kumimoji="1"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]</a:t>
            </a:r>
            <a:r>
              <a:rPr kumimoji="1"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kumimoji="1"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从而有</a:t>
            </a:r>
          </a:p>
          <a:p>
            <a:pPr lvl="0" eaLnBrk="1" hangingPunct="1">
              <a:lnSpc>
                <a:spcPct val="90000"/>
              </a:lnSpc>
              <a:spcBef>
                <a:spcPts val="1800"/>
              </a:spcBef>
            </a:pPr>
            <a:r>
              <a:rPr kumimoji="1"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z 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∈ [</a:t>
            </a:r>
            <a:r>
              <a:rPr kumimoji="1"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]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  </a:t>
            </a:r>
            <a:r>
              <a:rPr kumimoji="1"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z 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∈ [</a:t>
            </a:r>
            <a:r>
              <a:rPr kumimoji="1"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]</a:t>
            </a:r>
            <a:r>
              <a:rPr kumimoji="1"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kumimoji="1"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即 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&lt;</a:t>
            </a:r>
            <a:r>
              <a:rPr kumimoji="1"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kumimoji="1" lang="en-US" altLang="zh-CN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z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&gt;∈</a:t>
            </a:r>
            <a:r>
              <a:rPr kumimoji="1"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  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&lt;</a:t>
            </a:r>
            <a:r>
              <a:rPr kumimoji="1"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kumimoji="1" lang="en-US" altLang="zh-CN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z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&gt;∈</a:t>
            </a:r>
            <a:r>
              <a:rPr kumimoji="1"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 </a:t>
            </a:r>
            <a:r>
              <a:rPr kumimoji="1"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成立 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 </a:t>
            </a:r>
          </a:p>
          <a:p>
            <a:pPr lvl="0" eaLnBrk="1" hangingPunct="1">
              <a:lnSpc>
                <a:spcPct val="90000"/>
              </a:lnSpc>
              <a:spcBef>
                <a:spcPts val="1800"/>
              </a:spcBef>
            </a:pPr>
            <a:r>
              <a:rPr kumimoji="1"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根据 </a:t>
            </a:r>
            <a:r>
              <a:rPr kumimoji="1"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 </a:t>
            </a:r>
            <a:r>
              <a:rPr kumimoji="1"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的对称性和传递性必有 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&lt;</a:t>
            </a:r>
            <a:r>
              <a:rPr kumimoji="1"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kumimoji="1" lang="en-US" altLang="zh-CN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&gt;∈</a:t>
            </a:r>
            <a:r>
              <a:rPr kumimoji="1"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kumimoji="1"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与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&lt;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y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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kumimoji="1"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矛盾</a:t>
            </a:r>
            <a:r>
              <a:rPr kumimoji="1"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  <a:endParaRPr kumimoji="1" lang="zh-CN" altLang="en-US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7" name="Rectangle 2">
            <a:extLst>
              <a:ext uri="{FF2B5EF4-FFF2-40B4-BE49-F238E27FC236}">
                <a16:creationId xmlns:a16="http://schemas.microsoft.com/office/drawing/2014/main" id="{CE39A3C4-4713-4512-BD79-CA2D36606BE2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4.4.2 </a:t>
            </a:r>
            <a:r>
              <a:rPr lang="zh-CN" altLang="en-US" dirty="0">
                <a:solidFill>
                  <a:schemeClr val="tx1"/>
                </a:solidFill>
              </a:rPr>
              <a:t>等价类与商集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67682999-91DE-40F2-884F-08890D254610}" type="slidenum"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9</a:t>
            </a:fld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0B173131-46E1-4489-B96D-9D8977CD5C72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4.4.2 </a:t>
            </a:r>
            <a:r>
              <a:rPr lang="zh-CN" altLang="en-US" dirty="0">
                <a:solidFill>
                  <a:schemeClr val="tx1"/>
                </a:solidFill>
              </a:rPr>
              <a:t>等价类与商集</a:t>
            </a:r>
            <a:endParaRPr lang="en-US" altLang="zh-CN" dirty="0">
              <a:solidFill>
                <a:schemeClr val="tx1"/>
              </a:solidFill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C275CD24-8D3C-4DE5-B8C1-917CB4047F61}"/>
              </a:ext>
            </a:extLst>
          </p:cNvPr>
          <p:cNvGrpSpPr/>
          <p:nvPr/>
        </p:nvGrpSpPr>
        <p:grpSpPr>
          <a:xfrm>
            <a:off x="1295400" y="1646238"/>
            <a:ext cx="9601200" cy="4403290"/>
            <a:chOff x="1295400" y="1646238"/>
            <a:chExt cx="9601200" cy="4403290"/>
          </a:xfrm>
        </p:grpSpPr>
        <p:sp>
          <p:nvSpPr>
            <p:cNvPr id="2066" name="Text Box 39"/>
            <p:cNvSpPr txBox="1">
              <a:spLocks noChangeArrowheads="1"/>
            </p:cNvSpPr>
            <p:nvPr/>
          </p:nvSpPr>
          <p:spPr bwMode="auto">
            <a:xfrm>
              <a:off x="1295400" y="1646238"/>
              <a:ext cx="9601200" cy="41888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ts val="1800"/>
                </a:spcBef>
              </a:pPr>
              <a:r>
                <a:rPr lang="zh-CN" altLang="en-US" sz="2400" b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定理</a:t>
              </a:r>
              <a:r>
                <a:rPr lang="en-US" altLang="zh-CN" sz="2400" b="1" dirty="0">
                  <a:solidFill>
                    <a:schemeClr val="accent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4.8</a:t>
              </a:r>
              <a:r>
                <a:rPr lang="zh-CN" altLang="en-US" sz="2400" b="1" dirty="0">
                  <a:solidFill>
                    <a:schemeClr val="accent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的</a:t>
              </a:r>
              <a:r>
                <a:rPr lang="zh-CN" altLang="en-US" sz="2400" b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证明（续）</a:t>
              </a:r>
              <a:endParaRPr lang="en-US" altLang="zh-CN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endParaRPr>
            </a:p>
            <a:p>
              <a:pPr algn="l" eaLnBrk="1" hangingPunct="1">
                <a:lnSpc>
                  <a:spcPct val="90000"/>
                </a:lnSpc>
                <a:spcBef>
                  <a:spcPts val="1800"/>
                </a:spcBef>
                <a:spcAft>
                  <a:spcPts val="600"/>
                </a:spcAft>
              </a:pPr>
              <a:r>
                <a:rPr kumimoji="1" lang="en-US" altLang="zh-CN" sz="2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4)               </a:t>
              </a:r>
              <a:r>
                <a:rPr lang="zh-CN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，即所有等价类的并集就是 </a:t>
              </a:r>
              <a:r>
                <a:rPr lang="en-US" altLang="zh-CN" sz="24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 .</a:t>
              </a:r>
            </a:p>
            <a:p>
              <a:pPr algn="l" eaLnBrk="1" hangingPunct="1">
                <a:lnSpc>
                  <a:spcPct val="90000"/>
                </a:lnSpc>
                <a:spcBef>
                  <a:spcPts val="1800"/>
                </a:spcBef>
              </a:pPr>
              <a:r>
                <a:rPr kumimoji="1" lang="zh-CN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  先证                  </a:t>
              </a:r>
              <a:r>
                <a:rPr kumimoji="1"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. </a:t>
              </a:r>
            </a:p>
            <a:p>
              <a:pPr algn="ctr" eaLnBrk="1" hangingPunct="1">
                <a:lnSpc>
                  <a:spcPct val="90000"/>
                </a:lnSpc>
                <a:spcBef>
                  <a:spcPts val="1800"/>
                </a:spcBef>
              </a:pPr>
              <a:r>
                <a:rPr kumimoji="1"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</a:t>
              </a:r>
              <a:r>
                <a:rPr lang="en-US" altLang="zh-CN" sz="24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2400" i="1" dirty="0" err="1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x</a:t>
              </a:r>
              <a:r>
                <a:rPr lang="en-US" altLang="zh-CN" sz="2400" dirty="0" err="1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∈</a:t>
              </a:r>
              <a:r>
                <a:rPr lang="en-US" altLang="zh-CN" sz="2400" i="1" dirty="0" err="1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</a:t>
              </a:r>
              <a:r>
                <a:rPr lang="en-US" altLang="zh-CN" sz="2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,</a:t>
              </a:r>
              <a:r>
                <a: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zh-CN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有</a:t>
              </a:r>
              <a:r>
                <a:rPr kumimoji="1" lang="zh-CN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kumimoji="1"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[</a:t>
              </a:r>
              <a:r>
                <a:rPr kumimoji="1" lang="en-US" altLang="zh-CN" sz="24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x</a:t>
              </a:r>
              <a:r>
                <a:rPr kumimoji="1"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] </a:t>
              </a:r>
              <a:r>
                <a:rPr kumimoji="1"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 </a:t>
              </a:r>
              <a:r>
                <a:rPr kumimoji="1" lang="en-US" altLang="zh-CN" sz="24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</a:t>
              </a:r>
              <a:r>
                <a:rPr kumimoji="1"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kumimoji="1"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                 .</a:t>
              </a:r>
              <a:endPara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ct val="90000"/>
                </a:lnSpc>
                <a:spcBef>
                  <a:spcPts val="1800"/>
                </a:spcBef>
                <a:spcAft>
                  <a:spcPts val="600"/>
                </a:spcAft>
              </a:pPr>
              <a:r>
                <a:rPr kumimoji="1" lang="zh-CN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  再证 </a:t>
              </a:r>
              <a:r>
                <a:rPr kumimoji="1" lang="en-US" altLang="zh-CN" sz="24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</a:t>
              </a:r>
              <a:r>
                <a:rPr kumimoji="1"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kumimoji="1"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           .</a:t>
              </a:r>
            </a:p>
            <a:p>
              <a:pPr algn="ctr" eaLnBrk="1" hangingPunct="1">
                <a:lnSpc>
                  <a:spcPct val="90000"/>
                </a:lnSpc>
                <a:spcBef>
                  <a:spcPts val="1800"/>
                </a:spcBef>
                <a:spcAft>
                  <a:spcPts val="1800"/>
                </a:spcAft>
              </a:pPr>
              <a:r>
                <a:rPr kumimoji="1"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</a:t>
              </a:r>
              <a:r>
                <a:rPr lang="en-US" altLang="zh-CN" sz="24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2400" i="1" dirty="0" err="1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x</a:t>
              </a:r>
              <a:r>
                <a:rPr lang="en-US" altLang="zh-CN" sz="2400" dirty="0" err="1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∈</a:t>
              </a:r>
              <a:r>
                <a:rPr lang="en-US" altLang="zh-CN" sz="2400" i="1" dirty="0" err="1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</a:t>
              </a:r>
              <a:r>
                <a:rPr lang="en-US" altLang="zh-CN" sz="2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,</a:t>
              </a:r>
              <a:r>
                <a: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zh-CN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有</a:t>
              </a:r>
              <a:r>
                <a:rPr kumimoji="1" lang="zh-CN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24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x</a:t>
              </a:r>
              <a:r>
                <a: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∈ </a:t>
              </a:r>
              <a:r>
                <a:rPr kumimoji="1"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[</a:t>
              </a:r>
              <a:r>
                <a:rPr kumimoji="1" lang="en-US" altLang="zh-CN" sz="24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x</a:t>
              </a:r>
              <a:r>
                <a:rPr kumimoji="1"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] </a:t>
              </a:r>
              <a:r>
                <a:rPr kumimoji="1"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 </a:t>
              </a:r>
              <a:r>
                <a:rPr kumimoji="1" lang="en-US" altLang="zh-CN" sz="24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</a:t>
              </a:r>
              <a:r>
                <a:rPr kumimoji="1"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kumimoji="1"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           .</a:t>
              </a:r>
              <a:endParaRPr kumimoji="1" lang="en-US" altLang="zh-CN" sz="2400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algn="l" eaLnBrk="1" hangingPunct="1">
                <a:lnSpc>
                  <a:spcPct val="90000"/>
                </a:lnSpc>
                <a:spcBef>
                  <a:spcPts val="1800"/>
                </a:spcBef>
              </a:pPr>
              <a:r>
                <a:rPr kumimoji="1"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    </a:t>
              </a:r>
              <a:r>
                <a:rPr kumimoji="1" lang="zh-CN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从而有 </a:t>
              </a:r>
              <a:r>
                <a:rPr kumimoji="1" lang="en-US" altLang="zh-CN" sz="24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 </a:t>
              </a:r>
              <a:r>
                <a:rPr kumimoji="1"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</a:t>
              </a:r>
              <a:r>
                <a:rPr kumimoji="1" lang="en-US" altLang="zh-CN" sz="24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 </a:t>
              </a:r>
              <a:r>
                <a:rPr kumimoji="1"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         </a:t>
              </a:r>
              <a:r>
                <a:rPr kumimoji="1" lang="zh-CN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成立 </a:t>
              </a:r>
              <a:r>
                <a:rPr kumimoji="1"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.  </a:t>
              </a:r>
              <a:r>
                <a:rPr kumimoji="1" lang="zh-CN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综上所述得                 </a:t>
              </a:r>
              <a:r>
                <a:rPr kumimoji="1"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.</a:t>
              </a:r>
              <a:r>
                <a:rPr kumimoji="1" lang="zh-CN" altLang="en-US" sz="2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</a:p>
          </p:txBody>
        </p:sp>
        <p:graphicFrame>
          <p:nvGraphicFramePr>
            <p:cNvPr id="17" name="对象 16">
              <a:extLst>
                <a:ext uri="{FF2B5EF4-FFF2-40B4-BE49-F238E27FC236}">
                  <a16:creationId xmlns:a16="http://schemas.microsoft.com/office/drawing/2014/main" id="{7074978C-5FAB-4162-907B-A01BD71BC3F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75479394"/>
                </p:ext>
              </p:extLst>
            </p:nvPr>
          </p:nvGraphicFramePr>
          <p:xfrm>
            <a:off x="1770961" y="2186457"/>
            <a:ext cx="1292958" cy="6845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9" r:id="rId3" imgW="647419" imgH="342751" progId="Equation.DSMT4">
                    <p:embed/>
                  </p:oleObj>
                </mc:Choice>
                <mc:Fallback>
                  <p:oleObj r:id="rId3" imgW="647419" imgH="342751" progId="Equation.DSMT4">
                    <p:embed/>
                    <p:pic>
                      <p:nvPicPr>
                        <p:cNvPr id="4" name="对象 3">
                          <a:extLst>
                            <a:ext uri="{FF2B5EF4-FFF2-40B4-BE49-F238E27FC236}">
                              <a16:creationId xmlns:a16="http://schemas.microsoft.com/office/drawing/2014/main" id="{97CC6DEB-9438-4944-B9B9-BE379D2009C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70961" y="2186457"/>
                          <a:ext cx="1292958" cy="684507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" name="对象 5">
              <a:extLst>
                <a:ext uri="{FF2B5EF4-FFF2-40B4-BE49-F238E27FC236}">
                  <a16:creationId xmlns:a16="http://schemas.microsoft.com/office/drawing/2014/main" id="{CF631C4D-BF9F-4044-BAA8-32B99AAF5EA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86852552"/>
                </p:ext>
              </p:extLst>
            </p:nvPr>
          </p:nvGraphicFramePr>
          <p:xfrm>
            <a:off x="2425522" y="2816372"/>
            <a:ext cx="1349000" cy="684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60" r:id="rId5" imgW="672808" imgH="342751" progId="Equation.DSMT4">
                    <p:embed/>
                  </p:oleObj>
                </mc:Choice>
                <mc:Fallback>
                  <p:oleObj r:id="rId5" imgW="672808" imgH="342751" progId="Equation.DSMT4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25522" y="2816372"/>
                          <a:ext cx="1349000" cy="6840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" name="对象 19">
              <a:extLst>
                <a:ext uri="{FF2B5EF4-FFF2-40B4-BE49-F238E27FC236}">
                  <a16:creationId xmlns:a16="http://schemas.microsoft.com/office/drawing/2014/main" id="{67FD53DD-755B-4DB4-B7BA-A23F0C9EC09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21183618"/>
                </p:ext>
              </p:extLst>
            </p:nvPr>
          </p:nvGraphicFramePr>
          <p:xfrm>
            <a:off x="6787629" y="3365846"/>
            <a:ext cx="1349000" cy="684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61" r:id="rId7" imgW="672808" imgH="342751" progId="Equation.DSMT4">
                    <p:embed/>
                  </p:oleObj>
                </mc:Choice>
                <mc:Fallback>
                  <p:oleObj r:id="rId7" imgW="672808" imgH="342751" progId="Equation.DSMT4">
                    <p:embed/>
                    <p:pic>
                      <p:nvPicPr>
                        <p:cNvPr id="6" name="对象 5">
                          <a:extLst>
                            <a:ext uri="{FF2B5EF4-FFF2-40B4-BE49-F238E27FC236}">
                              <a16:creationId xmlns:a16="http://schemas.microsoft.com/office/drawing/2014/main" id="{CF631C4D-BF9F-4044-BAA8-32B99AAF5EA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87629" y="3365846"/>
                          <a:ext cx="1349000" cy="6840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对象 7">
              <a:extLst>
                <a:ext uri="{FF2B5EF4-FFF2-40B4-BE49-F238E27FC236}">
                  <a16:creationId xmlns:a16="http://schemas.microsoft.com/office/drawing/2014/main" id="{2604C66C-7910-48D0-9F8C-C890EC7D55D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50164869"/>
                </p:ext>
              </p:extLst>
            </p:nvPr>
          </p:nvGraphicFramePr>
          <p:xfrm>
            <a:off x="2974673" y="3922811"/>
            <a:ext cx="779000" cy="684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62" r:id="rId8" imgW="393529" imgH="342751" progId="Equation.DSMT4">
                    <p:embed/>
                  </p:oleObj>
                </mc:Choice>
                <mc:Fallback>
                  <p:oleObj r:id="rId8" imgW="393529" imgH="342751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4673" y="3922811"/>
                          <a:ext cx="779000" cy="6840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对象 22">
              <a:extLst>
                <a:ext uri="{FF2B5EF4-FFF2-40B4-BE49-F238E27FC236}">
                  <a16:creationId xmlns:a16="http://schemas.microsoft.com/office/drawing/2014/main" id="{C521C2B1-7F13-4EF6-87BA-2DD774098D9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98858538"/>
                </p:ext>
              </p:extLst>
            </p:nvPr>
          </p:nvGraphicFramePr>
          <p:xfrm>
            <a:off x="7302686" y="4568706"/>
            <a:ext cx="779000" cy="684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63" r:id="rId10" imgW="393529" imgH="342751" progId="Equation.DSMT4">
                    <p:embed/>
                  </p:oleObj>
                </mc:Choice>
                <mc:Fallback>
                  <p:oleObj r:id="rId10" imgW="393529" imgH="342751" progId="Equation.DSMT4">
                    <p:embed/>
                    <p:pic>
                      <p:nvPicPr>
                        <p:cNvPr id="8" name="对象 7">
                          <a:extLst>
                            <a:ext uri="{FF2B5EF4-FFF2-40B4-BE49-F238E27FC236}">
                              <a16:creationId xmlns:a16="http://schemas.microsoft.com/office/drawing/2014/main" id="{2604C66C-7910-48D0-9F8C-C890EC7D55D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302686" y="4568706"/>
                          <a:ext cx="779000" cy="6840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" name="对象 23">
              <a:extLst>
                <a:ext uri="{FF2B5EF4-FFF2-40B4-BE49-F238E27FC236}">
                  <a16:creationId xmlns:a16="http://schemas.microsoft.com/office/drawing/2014/main" id="{32A73BDB-480B-4468-89EE-8A6CD222962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53271668"/>
                </p:ext>
              </p:extLst>
            </p:nvPr>
          </p:nvGraphicFramePr>
          <p:xfrm>
            <a:off x="3425058" y="5365528"/>
            <a:ext cx="779000" cy="684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64" r:id="rId11" imgW="393529" imgH="342751" progId="Equation.DSMT4">
                    <p:embed/>
                  </p:oleObj>
                </mc:Choice>
                <mc:Fallback>
                  <p:oleObj r:id="rId11" imgW="393529" imgH="342751" progId="Equation.DSMT4">
                    <p:embed/>
                    <p:pic>
                      <p:nvPicPr>
                        <p:cNvPr id="8" name="对象 7">
                          <a:extLst>
                            <a:ext uri="{FF2B5EF4-FFF2-40B4-BE49-F238E27FC236}">
                              <a16:creationId xmlns:a16="http://schemas.microsoft.com/office/drawing/2014/main" id="{2604C66C-7910-48D0-9F8C-C890EC7D55D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25058" y="5365528"/>
                          <a:ext cx="779000" cy="6840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" name="对象 24">
              <a:extLst>
                <a:ext uri="{FF2B5EF4-FFF2-40B4-BE49-F238E27FC236}">
                  <a16:creationId xmlns:a16="http://schemas.microsoft.com/office/drawing/2014/main" id="{A0D58437-3D65-49E4-893F-88ECD54DB00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15814671"/>
                </p:ext>
              </p:extLst>
            </p:nvPr>
          </p:nvGraphicFramePr>
          <p:xfrm>
            <a:off x="6724450" y="5365021"/>
            <a:ext cx="1292958" cy="6845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65" r:id="rId12" imgW="647419" imgH="342751" progId="Equation.DSMT4">
                    <p:embed/>
                  </p:oleObj>
                </mc:Choice>
                <mc:Fallback>
                  <p:oleObj r:id="rId12" imgW="647419" imgH="342751" progId="Equation.DSMT4">
                    <p:embed/>
                    <p:pic>
                      <p:nvPicPr>
                        <p:cNvPr id="17" name="对象 16">
                          <a:extLst>
                            <a:ext uri="{FF2B5EF4-FFF2-40B4-BE49-F238E27FC236}">
                              <a16:creationId xmlns:a16="http://schemas.microsoft.com/office/drawing/2014/main" id="{7074978C-5FAB-4162-907B-A01BD71BC3F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24450" y="5365021"/>
                          <a:ext cx="1292958" cy="684507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674282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菱形网格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19_TF03031015" id="{4D6D15B2-A3EB-4896-B32E-5E1845D70213}" vid="{3C8FFD1D-C814-4C51-B282-C32E538AEF55}"/>
    </a:ext>
  </a:extLst>
</a:theme>
</file>

<file path=ppt/theme/theme2.xml><?xml version="1.0" encoding="utf-8"?>
<a:theme xmlns:a="http://schemas.openxmlformats.org/drawingml/2006/main" name="Office 主题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菱形网格业务演示文稿（宽屏）</Template>
  <TotalTime>6092</TotalTime>
  <Words>4641</Words>
  <Application>Microsoft Office PowerPoint</Application>
  <PresentationFormat>宽屏</PresentationFormat>
  <Paragraphs>452</Paragraphs>
  <Slides>37</Slides>
  <Notes>21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6" baseType="lpstr">
      <vt:lpstr>微软雅黑</vt:lpstr>
      <vt:lpstr>幼圆</vt:lpstr>
      <vt:lpstr>Arial</vt:lpstr>
      <vt:lpstr>Cambria Math</vt:lpstr>
      <vt:lpstr>Symbol</vt:lpstr>
      <vt:lpstr>Times New Roman</vt:lpstr>
      <vt:lpstr>Wingdings</vt:lpstr>
      <vt:lpstr>菱形网格 16x9</vt:lpstr>
      <vt:lpstr>Equation.DSMT4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离散数学</dc:title>
  <dc:creator>封卫兵</dc:creator>
  <cp:lastModifiedBy>封卫兵</cp:lastModifiedBy>
  <cp:revision>217</cp:revision>
  <dcterms:created xsi:type="dcterms:W3CDTF">2021-04-22T13:50:06Z</dcterms:created>
  <dcterms:modified xsi:type="dcterms:W3CDTF">2021-09-21T13:11:38Z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