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0" r:id="rId2"/>
    <p:sldId id="311" r:id="rId3"/>
    <p:sldId id="257" r:id="rId4"/>
    <p:sldId id="258" r:id="rId5"/>
    <p:sldId id="262" r:id="rId6"/>
    <p:sldId id="288" r:id="rId7"/>
    <p:sldId id="263" r:id="rId8"/>
    <p:sldId id="264" r:id="rId9"/>
    <p:sldId id="312" r:id="rId10"/>
    <p:sldId id="313" r:id="rId11"/>
    <p:sldId id="314" r:id="rId12"/>
    <p:sldId id="265" r:id="rId13"/>
    <p:sldId id="287" r:id="rId14"/>
    <p:sldId id="266" r:id="rId15"/>
    <p:sldId id="267" r:id="rId16"/>
    <p:sldId id="268" r:id="rId17"/>
    <p:sldId id="315" r:id="rId18"/>
    <p:sldId id="290" r:id="rId19"/>
    <p:sldId id="291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316" r:id="rId29"/>
    <p:sldId id="277" r:id="rId30"/>
    <p:sldId id="278" r:id="rId31"/>
    <p:sldId id="279" r:id="rId32"/>
    <p:sldId id="280" r:id="rId33"/>
    <p:sldId id="281" r:id="rId34"/>
    <p:sldId id="283" r:id="rId35"/>
    <p:sldId id="284" r:id="rId36"/>
    <p:sldId id="285" r:id="rId37"/>
    <p:sldId id="286" r:id="rId38"/>
    <p:sldId id="294" r:id="rId3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8" autoAdjust="0"/>
    <p:restoredTop sz="94706" autoAdjust="0"/>
  </p:normalViewPr>
  <p:slideViewPr>
    <p:cSldViewPr snapToGrid="0">
      <p:cViewPr>
        <p:scale>
          <a:sx n="70" d="100"/>
          <a:sy n="70" d="100"/>
        </p:scale>
        <p:origin x="384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2021年10月1日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BF23A-D282-4568-8871-BA280C1BD839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365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BF23A-D282-4568-8871-BA280C1BD83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451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BF23A-D282-4568-8871-BA280C1BD839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288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C1A126A9-BDDC-438A-A781-AADFE209295A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21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818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BF23A-D282-4568-8871-BA280C1BD839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394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BF23A-D282-4568-8871-BA280C1BD839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874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5C532D30-E2FF-4938-8E87-A1BAF3B9EC5C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26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37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4A38BE8C-E850-43AD-9142-4A3E1D7FBFA4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27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772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4A38BE8C-E850-43AD-9142-4A3E1D7FBFA4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28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24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375DA884-E0FE-48A8-A19E-1F82842A8FBD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29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241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19ACFCF3-6019-41E8-A136-905844FD2425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30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69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273AD78-6372-4528-9016-00005A841BE2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48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E1857208-02E5-4406-AE8A-8F2416C3D13B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31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860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7B5B4155-B282-4032-AEDA-1E76664B2E03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33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971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BF23A-D282-4568-8871-BA280C1BD839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77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BF23A-D282-4568-8871-BA280C1BD83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33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aseline="0" dirty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5F82A8AD-0DC1-4A6E-8F97-15619B246E3F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5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6F7A8790-9A62-4F44-B280-E0747FC39F25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6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26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1C31114C-C9D5-4518-9663-3DA278C17088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8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80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1C31114C-C9D5-4518-9663-3DA278C17088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9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288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1C31114C-C9D5-4518-9663-3DA278C17088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10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628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fld id="{1C31114C-C9D5-4518-9663-3DA278C17088}" type="slidenum">
              <a:rPr lang="zh-CN" altLang="en-US" smtClean="0">
                <a:solidFill>
                  <a:schemeClr val="tx1"/>
                </a:solidFill>
                <a:latin typeface="Times New Roman" charset="0"/>
                <a:ea typeface="宋体" pitchFamily="2" charset="-122"/>
              </a:rPr>
              <a:pPr eaLnBrk="1" hangingPunct="1"/>
              <a:t>11</a:t>
            </a:fld>
            <a:endParaRPr lang="en-US" altLang="zh-CN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41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0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2220686" y="875211"/>
            <a:ext cx="7761514" cy="133467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封卫兵，</a:t>
            </a:r>
            <a:r>
              <a:rPr lang="en-US" altLang="zh-CN" sz="2800" dirty="0">
                <a:solidFill>
                  <a:schemeClr val="tx1"/>
                </a:solidFill>
              </a:rPr>
              <a:t>wbfeng@shu.edu.cn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0" y="2599509"/>
            <a:ext cx="8064500" cy="33832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/>
              <a:t>本学期内容：第</a:t>
            </a:r>
            <a:r>
              <a:rPr lang="en-US" altLang="zh-CN" sz="2800" dirty="0"/>
              <a:t>6</a:t>
            </a:r>
            <a:r>
              <a:rPr lang="zh-CN" altLang="en-US" sz="2800" dirty="0"/>
              <a:t>章、第</a:t>
            </a:r>
            <a:r>
              <a:rPr lang="en-US" altLang="zh-CN" sz="2800" dirty="0"/>
              <a:t>7</a:t>
            </a:r>
            <a:r>
              <a:rPr lang="zh-CN" altLang="en-US" sz="2800" dirty="0"/>
              <a:t>章</a:t>
            </a:r>
            <a:r>
              <a:rPr lang="en-US" altLang="zh-CN" sz="2800" dirty="0"/>
              <a:t>1</a:t>
            </a:r>
            <a:r>
              <a:rPr lang="zh-CN" altLang="en-US" sz="2800" dirty="0"/>
              <a:t>节、第</a:t>
            </a:r>
            <a:r>
              <a:rPr lang="en-US" altLang="zh-CN" sz="2800" dirty="0"/>
              <a:t>14</a:t>
            </a:r>
            <a:r>
              <a:rPr lang="zh-CN" altLang="en-US" sz="2800" dirty="0"/>
              <a:t>章</a:t>
            </a:r>
            <a:r>
              <a:rPr lang="en-US" altLang="zh-CN" sz="2800" dirty="0"/>
              <a:t>1-3</a:t>
            </a:r>
            <a:r>
              <a:rPr lang="zh-CN" altLang="en-US" sz="2800" dirty="0"/>
              <a:t>节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作业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10%</a:t>
            </a:r>
            <a:r>
              <a:rPr lang="zh-CN" altLang="en-US" sz="2800" dirty="0"/>
              <a:t>，考勤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10%</a:t>
            </a:r>
            <a:r>
              <a:rPr lang="zh-CN" altLang="en-US" sz="2800" dirty="0"/>
              <a:t>，考试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80%</a:t>
            </a:r>
          </a:p>
          <a:p>
            <a:pPr>
              <a:defRPr/>
            </a:pPr>
            <a:r>
              <a:rPr lang="zh-CN" altLang="en-US" sz="2800" dirty="0"/>
              <a:t>作业：</a:t>
            </a:r>
            <a:endParaRPr lang="en-US" altLang="zh-CN" sz="2800" dirty="0"/>
          </a:p>
          <a:p>
            <a:pPr marL="0" indent="0">
              <a:buNone/>
              <a:defRPr/>
            </a:pPr>
            <a:r>
              <a:rPr lang="zh-CN" altLang="en-US" sz="2400" dirty="0"/>
              <a:t>       每节课后留一次作业，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单双学号轮流交</a:t>
            </a:r>
            <a:r>
              <a:rPr lang="zh-CN" altLang="en-US" sz="2400" dirty="0"/>
              <a:t>作业；</a:t>
            </a:r>
            <a:endParaRPr lang="en-US" altLang="zh-CN" sz="2400" dirty="0"/>
          </a:p>
          <a:p>
            <a:pPr>
              <a:defRPr/>
            </a:pPr>
            <a:r>
              <a:rPr lang="zh-CN" altLang="en-US" sz="2800" dirty="0"/>
              <a:t>答疑地点：计算机楼</a:t>
            </a:r>
            <a:r>
              <a:rPr lang="en-US" altLang="zh-CN" sz="2800" dirty="0"/>
              <a:t>1015</a:t>
            </a:r>
            <a:r>
              <a:rPr lang="zh-CN" altLang="en-US" sz="2800" dirty="0"/>
              <a:t>室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B41BE748-E9AC-449A-BE00-D94E74FC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099EA2F4-4BC9-42D6-BF27-4174B830EB5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DD0E957-277A-48DB-82A7-E9EBB7CCFCE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61303-3B0D-4A31-AA64-DAD321E5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注（续）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：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zh-CN" sz="2400" dirty="0">
                <a:cs typeface="Times New Roman" panose="02020603050405020304" pitchFamily="18" charset="0"/>
                <a:sym typeface="Wingdings" pitchFamily="2" charset="2"/>
              </a:rPr>
              <a:t>4) </a:t>
            </a:r>
            <a:r>
              <a:rPr lang="zh-CN" altLang="zh-CN" sz="2400" b="1" dirty="0"/>
              <a:t>有限图</a:t>
            </a:r>
            <a:r>
              <a:rPr lang="zh-CN" altLang="en-US" sz="2400" b="1" dirty="0"/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有穷集合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cs typeface="Times New Roman" panose="02020603050405020304" pitchFamily="18" charset="0"/>
              </a:rPr>
              <a:t>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的元素个数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若边集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零图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若此时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阶零图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特别是，若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1，则称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平凡图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其实，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阶零图是具有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顶点无边的图，平凡图是具有1个顶点无边的图.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6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B41BE748-E9AC-449A-BE00-D94E74FC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099EA2F4-4BC9-42D6-BF27-4174B830EB5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DD0E957-277A-48DB-82A7-E9EBB7CCFCE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61303-3B0D-4A31-AA64-DAD321E5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注（续）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：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zh-CN" sz="2400" dirty="0">
                <a:cs typeface="Times New Roman" panose="02020603050405020304" pitchFamily="18" charset="0"/>
                <a:sym typeface="Wingdings" pitchFamily="2" charset="2"/>
              </a:rPr>
              <a:t>4) </a:t>
            </a:r>
            <a:r>
              <a:rPr lang="zh-CN" altLang="zh-CN" sz="2400" b="1" dirty="0"/>
              <a:t>有限图</a:t>
            </a:r>
            <a:r>
              <a:rPr lang="zh-CN" altLang="en-US" sz="2400" b="1" dirty="0"/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有穷集合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cs typeface="Times New Roman" panose="02020603050405020304" pitchFamily="18" charset="0"/>
              </a:rPr>
              <a:t>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的元素个数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若边集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零图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若此时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阶零图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特别是，若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1，则称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平凡图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其实，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阶零图是具有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顶点无边的图，平凡图是具有1个顶点无边的图.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8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B0131-2C50-4A6C-A453-DECFC8C587D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377042"/>
          </a:xfrm>
        </p:spPr>
        <p:txBody>
          <a:bodyPr>
            <a:normAutofit/>
          </a:bodyPr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顶点和边的关联与相邻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E&gt;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端点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无边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关联的顶点称作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孤立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关联次数为 1</a:t>
            </a:r>
            <a:r>
              <a:rPr lang="zh-CN" altLang="en-US" sz="2400" dirty="0"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关联次数为 2 </a:t>
            </a:r>
            <a:r>
              <a:rPr lang="zh-CN" altLang="en-US" sz="2400" dirty="0"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不是边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的端点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关联次数为 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即 </a:t>
            </a:r>
            <a:r>
              <a:rPr lang="zh-CN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相邻</a:t>
            </a:r>
            <a:r>
              <a:rPr lang="zh-CN" altLang="en-US" sz="2400" dirty="0">
                <a:cs typeface="Times New Roman" panose="02020603050405020304" pitchFamily="18" charset="0"/>
              </a:rPr>
              <a:t>;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至少有一个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公共端点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相邻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7B0FA3C9-8438-4FF9-959B-ACA6CB97576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E353F71-BCFB-40D8-A14E-B7132D4B40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1410" y="565115"/>
            <a:ext cx="2242783" cy="22685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E8DD2-B0B2-4499-A794-476C8A2D0DD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08064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顶点和边的关联与相邻（续）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端点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始点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终点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相邻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邻接到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邻接于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若边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的终点是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的始点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首尾相连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相邻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在无向图和有向图中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若两个端点重合的边称为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无边关联的顶点称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孤立点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无向图中，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 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 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平行的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有向图同理，但要注意方向。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3C71852-00E2-47D8-881B-04F0EC06BAE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2" name="Group 7">
            <a:extLst>
              <a:ext uri="{FF2B5EF4-FFF2-40B4-BE49-F238E27FC236}">
                <a16:creationId xmlns:a16="http://schemas.microsoft.com/office/drawing/2014/main" id="{E4E3CA87-F995-4AB5-A245-D2C88F3C698E}"/>
              </a:ext>
            </a:extLst>
          </p:cNvPr>
          <p:cNvGrpSpPr>
            <a:grpSpLocks/>
          </p:cNvGrpSpPr>
          <p:nvPr/>
        </p:nvGrpSpPr>
        <p:grpSpPr bwMode="auto">
          <a:xfrm>
            <a:off x="8677579" y="306545"/>
            <a:ext cx="1951630" cy="2679385"/>
            <a:chOff x="2593" y="1307"/>
            <a:chExt cx="1127" cy="1394"/>
          </a:xfrm>
        </p:grpSpPr>
        <p:pic>
          <p:nvPicPr>
            <p:cNvPr id="23" name="Picture 8" descr="14-2(1)">
              <a:extLst>
                <a:ext uri="{FF2B5EF4-FFF2-40B4-BE49-F238E27FC236}">
                  <a16:creationId xmlns:a16="http://schemas.microsoft.com/office/drawing/2014/main" id="{DA4E399F-788B-4B64-9223-18ABE52E8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" y="1392"/>
              <a:ext cx="975" cy="11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8FF9E0E9-0B15-4883-86A6-D1B942469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" y="1307"/>
              <a:ext cx="4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42E110EF-6F6D-4DFB-B824-FE8AAF8AB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1622"/>
              <a:ext cx="28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3E716742-10E7-45D4-AB4D-193286090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10"/>
              <a:ext cx="29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7" name="Text Box 12">
              <a:extLst>
                <a:ext uri="{FF2B5EF4-FFF2-40B4-BE49-F238E27FC236}">
                  <a16:creationId xmlns:a16="http://schemas.microsoft.com/office/drawing/2014/main" id="{98F53828-C810-4742-A71B-26F7F8A2A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1680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28" name="Text Box 13">
              <a:extLst>
                <a:ext uri="{FF2B5EF4-FFF2-40B4-BE49-F238E27FC236}">
                  <a16:creationId xmlns:a16="http://schemas.microsoft.com/office/drawing/2014/main" id="{34840BA2-BD5F-405A-A342-D0012CB30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256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29" name="Text Box 14">
              <a:extLst>
                <a:ext uri="{FF2B5EF4-FFF2-40B4-BE49-F238E27FC236}">
                  <a16:creationId xmlns:a16="http://schemas.microsoft.com/office/drawing/2014/main" id="{AF8D87F2-0D7C-40E0-B7C9-9B5DEF6D4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054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1CA1AFD4-9D0F-4219-AABA-68C7E25C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294"/>
              <a:ext cx="31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7</a:t>
              </a:r>
            </a:p>
          </p:txBody>
        </p:sp>
        <p:sp>
          <p:nvSpPr>
            <p:cNvPr id="31" name="Text Box 16">
              <a:extLst>
                <a:ext uri="{FF2B5EF4-FFF2-40B4-BE49-F238E27FC236}">
                  <a16:creationId xmlns:a16="http://schemas.microsoft.com/office/drawing/2014/main" id="{441BC52E-87AB-41E1-A0BA-45F3A7FF9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44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d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2" name="Text Box 17">
              <a:extLst>
                <a:ext uri="{FF2B5EF4-FFF2-40B4-BE49-F238E27FC236}">
                  <a16:creationId xmlns:a16="http://schemas.microsoft.com/office/drawing/2014/main" id="{842EA6F5-7879-479D-9AC1-BBB0F3F48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63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a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0380D05A-9387-4F38-8535-6BEE73BE1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2126"/>
              <a:ext cx="2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 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F4B9E997-4C67-4899-886E-EF814B806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" y="2420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E2A46-C11D-4812-AFAD-B6F042FD4AE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455214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顶点的度数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为无向图，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的度数(度)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次数之和 （注意：环）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是环</a:t>
            </a:r>
          </a:p>
          <a:p>
            <a:pPr algn="just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悬挂顶点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：度数为 1 的顶点，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是悬挂顶点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悬挂边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：与悬挂顶点关联的边，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是悬挂边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的最大度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max{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的最小度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min{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C8AC52C-0B2C-43AC-95C3-01B30264DC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6221" y="3429000"/>
            <a:ext cx="2242783" cy="2268562"/>
          </a:xfrm>
          <a:prstGeom prst="rect">
            <a:avLst/>
          </a:prstGeom>
          <a:noFill/>
        </p:spPr>
      </p:pic>
      <p:sp>
        <p:nvSpPr>
          <p:cNvPr id="36" name="Rectangle 2">
            <a:extLst>
              <a:ext uri="{FF2B5EF4-FFF2-40B4-BE49-F238E27FC236}">
                <a16:creationId xmlns:a16="http://schemas.microsoft.com/office/drawing/2014/main" id="{2FF159AE-BFC7-4F68-8603-618266320AE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131F0-137B-4F0B-B4B9-87BA16CD345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93305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顶点的度数（续）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为有向图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的出度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始点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次数之和；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的入度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次数之和；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的度数(度)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次数之和，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None/>
              <a:defRPr/>
            </a:pP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FontTx/>
              <a:buNone/>
              <a:defRPr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5112" y="5527204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4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77370" y="5527203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50240" y="5527203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3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6316" y="5527202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667" y="5529228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5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57672" y="5527203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3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6BC28314-7BCF-4D75-8A46-E830AB1619D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6" name="Group 7">
            <a:extLst>
              <a:ext uri="{FF2B5EF4-FFF2-40B4-BE49-F238E27FC236}">
                <a16:creationId xmlns:a16="http://schemas.microsoft.com/office/drawing/2014/main" id="{C2D5E97C-46E7-44EB-8F52-5585B61754F5}"/>
              </a:ext>
            </a:extLst>
          </p:cNvPr>
          <p:cNvGrpSpPr>
            <a:grpSpLocks/>
          </p:cNvGrpSpPr>
          <p:nvPr/>
        </p:nvGrpSpPr>
        <p:grpSpPr bwMode="auto">
          <a:xfrm>
            <a:off x="8149144" y="1504761"/>
            <a:ext cx="1951630" cy="2679385"/>
            <a:chOff x="2593" y="1307"/>
            <a:chExt cx="1127" cy="1394"/>
          </a:xfrm>
        </p:grpSpPr>
        <p:pic>
          <p:nvPicPr>
            <p:cNvPr id="27" name="Picture 8" descr="14-2(1)">
              <a:extLst>
                <a:ext uri="{FF2B5EF4-FFF2-40B4-BE49-F238E27FC236}">
                  <a16:creationId xmlns:a16="http://schemas.microsoft.com/office/drawing/2014/main" id="{59EC0BB9-B959-48DF-AEA8-8A62FB32B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" y="1392"/>
              <a:ext cx="975" cy="11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411FFD1B-5086-44E2-B79A-6500B709E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" y="1307"/>
              <a:ext cx="4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9" name="Text Box 10">
              <a:extLst>
                <a:ext uri="{FF2B5EF4-FFF2-40B4-BE49-F238E27FC236}">
                  <a16:creationId xmlns:a16="http://schemas.microsoft.com/office/drawing/2014/main" id="{F4D25CAC-3BC4-45D8-9B6B-B1B8CED38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1622"/>
              <a:ext cx="28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6214D8C6-CBDB-4039-AA9B-361B4BBCA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10"/>
              <a:ext cx="29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31" name="Text Box 12">
              <a:extLst>
                <a:ext uri="{FF2B5EF4-FFF2-40B4-BE49-F238E27FC236}">
                  <a16:creationId xmlns:a16="http://schemas.microsoft.com/office/drawing/2014/main" id="{7978A0BA-7B76-4367-BECC-9AEA954A2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1680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32" name="Text Box 13">
              <a:extLst>
                <a:ext uri="{FF2B5EF4-FFF2-40B4-BE49-F238E27FC236}">
                  <a16:creationId xmlns:a16="http://schemas.microsoft.com/office/drawing/2014/main" id="{09879640-EB02-416D-BD77-FA657C1C2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256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33" name="Text Box 14">
              <a:extLst>
                <a:ext uri="{FF2B5EF4-FFF2-40B4-BE49-F238E27FC236}">
                  <a16:creationId xmlns:a16="http://schemas.microsoft.com/office/drawing/2014/main" id="{644877DA-369D-46F9-9A36-68B6FC416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054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34" name="Text Box 15">
              <a:extLst>
                <a:ext uri="{FF2B5EF4-FFF2-40B4-BE49-F238E27FC236}">
                  <a16:creationId xmlns:a16="http://schemas.microsoft.com/office/drawing/2014/main" id="{C52EE1D3-9488-45A5-8CEE-8299B7506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294"/>
              <a:ext cx="31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7</a:t>
              </a:r>
            </a:p>
          </p:txBody>
        </p:sp>
        <p:sp>
          <p:nvSpPr>
            <p:cNvPr id="35" name="Text Box 16">
              <a:extLst>
                <a:ext uri="{FF2B5EF4-FFF2-40B4-BE49-F238E27FC236}">
                  <a16:creationId xmlns:a16="http://schemas.microsoft.com/office/drawing/2014/main" id="{0B42A3A6-4C03-4987-B2AC-CBC0D5256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44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d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6" name="Text Box 17">
              <a:extLst>
                <a:ext uri="{FF2B5EF4-FFF2-40B4-BE49-F238E27FC236}">
                  <a16:creationId xmlns:a16="http://schemas.microsoft.com/office/drawing/2014/main" id="{AD1414AC-10A1-4127-B775-22A612EBD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63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a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" name="Text Box 18">
              <a:extLst>
                <a:ext uri="{FF2B5EF4-FFF2-40B4-BE49-F238E27FC236}">
                  <a16:creationId xmlns:a16="http://schemas.microsoft.com/office/drawing/2014/main" id="{73BB50F8-D588-4A01-AC34-71D597D7A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2126"/>
              <a:ext cx="2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 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540172E8-0DAB-4250-A7AE-C6C106B73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" y="2420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9B7FF-066C-4E60-94AD-17B18270D63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9E394A-2009-4356-8AFA-8C4058D0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握手定理（欧拉定理）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定理6.1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无向图和有向图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的所有顶点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度数之和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都等于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边数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，边的条数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图中每条边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均有两个端点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所以在计算各顶点度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数之和时, 每条边均提供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条边共提供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06BF16-E893-4F1C-85A6-1F446224F25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76AE4CC-31BF-4462-A6D3-1916EA4CB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477613"/>
              </p:ext>
            </p:extLst>
          </p:nvPr>
        </p:nvGraphicFramePr>
        <p:xfrm>
          <a:off x="5187987" y="3647364"/>
          <a:ext cx="1816026" cy="888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4" imgW="876300" imgH="431800" progId="Equation.DSMT4">
                  <p:embed/>
                </p:oleObj>
              </mc:Choice>
              <mc:Fallback>
                <p:oleObj r:id="rId4" imgW="8763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87" y="3647364"/>
                        <a:ext cx="1816026" cy="888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83EFA-D6A1-4D27-8C1C-4B3C748908E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64495"/>
            <a:ext cx="9601200" cy="4481608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握手定理（欧拉定理）（续）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任何图（无向图和有向图）都有偶数个奇度顶点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为任一图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  <a:p>
            <a:pPr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                  ，                 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3916B1F-6BDA-4E7B-B895-1E820DF9248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9AA2EB1-3A04-431A-AFAD-DF0B46D684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639140"/>
              </p:ext>
            </p:extLst>
          </p:nvPr>
        </p:nvGraphicFramePr>
        <p:xfrm>
          <a:off x="4290695" y="3501392"/>
          <a:ext cx="3618865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r:id="rId3" imgW="1765300" imgH="228600" progId="Equation.DSMT4">
                  <p:embed/>
                </p:oleObj>
              </mc:Choice>
              <mc:Fallback>
                <p:oleObj r:id="rId3" imgW="176530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9AA2EB1-3A04-431A-AFAD-DF0B46D68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695" y="3501392"/>
                        <a:ext cx="3618865" cy="468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3B39966-DE71-4B94-A304-D4F76DA47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39165"/>
              </p:ext>
            </p:extLst>
          </p:nvPr>
        </p:nvGraphicFramePr>
        <p:xfrm>
          <a:off x="4264660" y="4254238"/>
          <a:ext cx="364490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r:id="rId5" imgW="1778000" imgH="228600" progId="Equation.DSMT4">
                  <p:embed/>
                </p:oleObj>
              </mc:Choice>
              <mc:Fallback>
                <p:oleObj r:id="rId5" imgW="177800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3B39966-DE71-4B94-A304-D4F76DA47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660" y="4254238"/>
                        <a:ext cx="3644900" cy="468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031C4AC-F4B7-4243-AD5E-673BD218EB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973241"/>
              </p:ext>
            </p:extLst>
          </p:nvPr>
        </p:nvGraphicFramePr>
        <p:xfrm>
          <a:off x="2183512" y="5007084"/>
          <a:ext cx="151003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r:id="rId7" imgW="736600" imgH="228600" progId="Equation.DSMT4">
                  <p:embed/>
                </p:oleObj>
              </mc:Choice>
              <mc:Fallback>
                <p:oleObj r:id="rId7" imgW="73660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3C43543-8EC4-4114-966A-2D6361477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512" y="5007084"/>
                        <a:ext cx="1510030" cy="468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7B83C3A-F86D-4326-B262-C334C51D57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203613"/>
              </p:ext>
            </p:extLst>
          </p:nvPr>
        </p:nvGraphicFramePr>
        <p:xfrm>
          <a:off x="3826975" y="5007085"/>
          <a:ext cx="1483351" cy="46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r:id="rId9" imgW="723586" imgH="228501" progId="Equation.DSMT4">
                  <p:embed/>
                </p:oleObj>
              </mc:Choice>
              <mc:Fallback>
                <p:oleObj r:id="rId9" imgW="723586" imgH="228501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5BDF6AE-2C90-45EA-AFAF-D292C3393C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975" y="5007085"/>
                        <a:ext cx="1483351" cy="4684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02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83EFA-D6A1-4D27-8C1C-4B3C748908E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64495"/>
            <a:ext cx="9601200" cy="4481608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握手定理（欧拉定理）（续）</a:t>
            </a:r>
          </a:p>
          <a:p>
            <a:pPr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由握手定理知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              也为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可是当           时，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为奇数，偶数个奇数之和才能为偶数，所以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为偶数。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3916B1F-6BDA-4E7B-B895-1E820DF9248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7B0B35D-5580-42ED-9543-5AC45AEA5D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774512"/>
              </p:ext>
            </p:extLst>
          </p:nvPr>
        </p:nvGraphicFramePr>
        <p:xfrm>
          <a:off x="3976878" y="2772884"/>
          <a:ext cx="4217670" cy="93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r:id="rId3" imgW="2057400" imgH="457200" progId="Equation.DSMT4">
                  <p:embed/>
                </p:oleObj>
              </mc:Choice>
              <mc:Fallback>
                <p:oleObj r:id="rId3" imgW="2057400" imgH="457200" progId="Equation.DSMT4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878" y="2772884"/>
                        <a:ext cx="4217670" cy="937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50E6128-A2F6-4ABB-99E4-17943528B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95794"/>
              </p:ext>
            </p:extLst>
          </p:nvPr>
        </p:nvGraphicFramePr>
        <p:xfrm>
          <a:off x="2058774" y="3676537"/>
          <a:ext cx="1614170" cy="93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r:id="rId5" imgW="787400" imgH="457200" progId="Equation.DSMT4">
                  <p:embed/>
                </p:oleObj>
              </mc:Choice>
              <mc:Fallback>
                <p:oleObj r:id="rId5" imgW="787400" imgH="45720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774" y="3676537"/>
                        <a:ext cx="1614170" cy="937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88D3948-4F72-4AB9-A25B-B58C758348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357701"/>
              </p:ext>
            </p:extLst>
          </p:nvPr>
        </p:nvGraphicFramePr>
        <p:xfrm>
          <a:off x="5508906" y="3676537"/>
          <a:ext cx="1041400" cy="93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r:id="rId7" imgW="508000" imgH="457200" progId="Equation.DSMT4">
                  <p:embed/>
                </p:oleObj>
              </mc:Choice>
              <mc:Fallback>
                <p:oleObj r:id="rId7" imgW="508000" imgH="457200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906" y="3676537"/>
                        <a:ext cx="1041400" cy="937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045B008-CEBB-4D38-BDAC-329A0740D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285082"/>
              </p:ext>
            </p:extLst>
          </p:nvPr>
        </p:nvGraphicFramePr>
        <p:xfrm>
          <a:off x="9052833" y="3881235"/>
          <a:ext cx="755015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r:id="rId9" imgW="368300" imgH="228600" progId="Equation.DSMT4">
                  <p:embed/>
                </p:oleObj>
              </mc:Choice>
              <mc:Fallback>
                <p:oleObj r:id="rId9" imgW="368300" imgH="22860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2833" y="3881235"/>
                        <a:ext cx="755015" cy="468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08920-E449-484F-9E06-4715509DD39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87703"/>
            <a:ext cx="9601200" cy="4208130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握手定理（欧拉定理）（续）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定理6.2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有向图所有顶点的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入度之和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出度之和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等于边数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每条边恰好提供 1 个入度和 1 个出度，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从而，</a:t>
            </a:r>
            <a:r>
              <a:rPr lang="zh-CN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恰好提供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个入度和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个出度.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A64B34A-A775-4894-9D09-7760BFEAA24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5344A95-36CD-41C4-866A-C70BDE2641F1}"/>
              </a:ext>
            </a:extLst>
          </p:cNvPr>
          <p:cNvSpPr txBox="1">
            <a:spLocks/>
          </p:cNvSpPr>
          <p:nvPr/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000" dirty="0"/>
              <a:t>第</a:t>
            </a:r>
            <a:r>
              <a:rPr lang="en-US" altLang="zh-CN" sz="6000" dirty="0"/>
              <a:t>6</a:t>
            </a:r>
            <a:r>
              <a:rPr lang="zh-CN" altLang="en-US" sz="6000" dirty="0"/>
              <a:t>章  图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33AA043-179F-4961-B3D1-6EA6AFA4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73B0F-566E-431F-826D-7DE46D03E6D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1192" y="1643859"/>
            <a:ext cx="9585407" cy="4450517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图的度数列</a:t>
            </a:r>
          </a:p>
          <a:p>
            <a:pPr algn="just" eaLnBrk="1" hangingPunct="1">
              <a:spcBef>
                <a:spcPts val="12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ts val="12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如右图度数列：4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 eaLnBrk="1" hangingPunct="1">
              <a:spcBef>
                <a:spcPts val="12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ts val="1200"/>
              </a:spcBef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的出度列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ts val="1200"/>
              </a:spcBef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的入度列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ts val="12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如右图度数列：5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 eaLnBrk="1" hangingPunct="1">
              <a:spcBef>
                <a:spcPts val="12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出度列：4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入度列：1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7BB5D041-168B-4D05-B65A-CE98466A073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0" name="Group 7">
            <a:extLst>
              <a:ext uri="{FF2B5EF4-FFF2-40B4-BE49-F238E27FC236}">
                <a16:creationId xmlns:a16="http://schemas.microsoft.com/office/drawing/2014/main" id="{F250C4C0-B175-4700-BED8-2A1E692BA4E8}"/>
              </a:ext>
            </a:extLst>
          </p:cNvPr>
          <p:cNvGrpSpPr>
            <a:grpSpLocks/>
          </p:cNvGrpSpPr>
          <p:nvPr/>
        </p:nvGrpSpPr>
        <p:grpSpPr bwMode="auto">
          <a:xfrm>
            <a:off x="8092167" y="3414991"/>
            <a:ext cx="1951630" cy="2679385"/>
            <a:chOff x="2593" y="1307"/>
            <a:chExt cx="1127" cy="1394"/>
          </a:xfrm>
        </p:grpSpPr>
        <p:pic>
          <p:nvPicPr>
            <p:cNvPr id="51" name="Picture 8" descr="14-2(1)">
              <a:extLst>
                <a:ext uri="{FF2B5EF4-FFF2-40B4-BE49-F238E27FC236}">
                  <a16:creationId xmlns:a16="http://schemas.microsoft.com/office/drawing/2014/main" id="{D7E02E50-B16E-4A05-AECF-ADEDCC5B6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" y="1392"/>
              <a:ext cx="975" cy="11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A94D5692-B3A1-419C-8E1E-AB788438A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" y="1307"/>
              <a:ext cx="4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4CCA501C-EC6E-4C8A-95EC-9BD9D74CA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1622"/>
              <a:ext cx="28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54" name="Text Box 11">
              <a:extLst>
                <a:ext uri="{FF2B5EF4-FFF2-40B4-BE49-F238E27FC236}">
                  <a16:creationId xmlns:a16="http://schemas.microsoft.com/office/drawing/2014/main" id="{D3C8CC43-983F-49F3-B143-196EEEA12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10"/>
              <a:ext cx="29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id="{9FE8426D-9892-40F0-9496-7A3DCBCD4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1680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56" name="Text Box 13">
              <a:extLst>
                <a:ext uri="{FF2B5EF4-FFF2-40B4-BE49-F238E27FC236}">
                  <a16:creationId xmlns:a16="http://schemas.microsoft.com/office/drawing/2014/main" id="{4922E8C9-E9D8-4026-8EB9-0438D193B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256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57" name="Text Box 14">
              <a:extLst>
                <a:ext uri="{FF2B5EF4-FFF2-40B4-BE49-F238E27FC236}">
                  <a16:creationId xmlns:a16="http://schemas.microsoft.com/office/drawing/2014/main" id="{89B60651-A943-41EA-A8B4-8898BDB0C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054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58" name="Text Box 15">
              <a:extLst>
                <a:ext uri="{FF2B5EF4-FFF2-40B4-BE49-F238E27FC236}">
                  <a16:creationId xmlns:a16="http://schemas.microsoft.com/office/drawing/2014/main" id="{D8C559FF-32FE-4FC7-B23F-DC76C45B7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294"/>
              <a:ext cx="31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7</a:t>
              </a:r>
            </a:p>
          </p:txBody>
        </p:sp>
        <p:sp>
          <p:nvSpPr>
            <p:cNvPr id="59" name="Text Box 16">
              <a:extLst>
                <a:ext uri="{FF2B5EF4-FFF2-40B4-BE49-F238E27FC236}">
                  <a16:creationId xmlns:a16="http://schemas.microsoft.com/office/drawing/2014/main" id="{035F302D-1DF6-4933-92E9-AC793DF29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44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d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0" name="Text Box 17">
              <a:extLst>
                <a:ext uri="{FF2B5EF4-FFF2-40B4-BE49-F238E27FC236}">
                  <a16:creationId xmlns:a16="http://schemas.microsoft.com/office/drawing/2014/main" id="{077A19A1-0832-41FC-96EB-42C4E763D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63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a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6A4BCC59-BB4A-458C-BF37-4E0BFBCE0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2126"/>
              <a:ext cx="2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 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2" name="Text Box 19">
              <a:extLst>
                <a:ext uri="{FF2B5EF4-FFF2-40B4-BE49-F238E27FC236}">
                  <a16:creationId xmlns:a16="http://schemas.microsoft.com/office/drawing/2014/main" id="{D6C8A21C-9EB7-4B4C-8AB3-418D17ABC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" y="2420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04667E35-DF33-47FA-A3C2-BD06CBDD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37066" y="1108697"/>
            <a:ext cx="2242783" cy="22685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43D6F3-11DD-4730-A16C-EE17B0C6043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440" name="Rectangle 5"/>
          <p:cNvSpPr txBox="1">
            <a:spLocks noChangeArrowheads="1"/>
          </p:cNvSpPr>
          <p:nvPr/>
        </p:nvSpPr>
        <p:spPr bwMode="auto">
          <a:xfrm>
            <a:off x="1295399" y="1663698"/>
            <a:ext cx="9601199" cy="442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给出图的度数列，一定可以画图吗?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如：度数列为：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1, 1, 3, 4, 4, 5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一定可以。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方法：对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偶度数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结点：画圈；对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奇度数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结点：相连，再画圈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下述2组数能成为无向图的度数列吗?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3,3,3,4;  (2) 1,2,2,3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spcBef>
                <a:spcPts val="1800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(1) 不可能. 有奇数个奇数.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defRPr/>
            </a:pPr>
            <a:r>
              <a:rPr lang="zh-CN" altLang="en-US" sz="2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能，且不唯一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925" y="2013274"/>
            <a:ext cx="1234682" cy="89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686" y="2013274"/>
            <a:ext cx="157511" cy="89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9" name="Picture 13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6" r="1026"/>
          <a:stretch/>
        </p:blipFill>
        <p:spPr bwMode="auto">
          <a:xfrm>
            <a:off x="9308273" y="1931017"/>
            <a:ext cx="504000" cy="11811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0FE7CBBA-0385-4DE3-9E59-76D7D5F9100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122" name="Picture 2" descr="6">
            <a:extLst>
              <a:ext uri="{FF2B5EF4-FFF2-40B4-BE49-F238E27FC236}">
                <a16:creationId xmlns:a16="http://schemas.microsoft.com/office/drawing/2014/main" id="{251B35F0-086C-4F82-9FD2-612598BE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17" y="4782875"/>
            <a:ext cx="1733266" cy="13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6">
            <a:extLst>
              <a:ext uri="{FF2B5EF4-FFF2-40B4-BE49-F238E27FC236}">
                <a16:creationId xmlns:a16="http://schemas.microsoft.com/office/drawing/2014/main" id="{FF97EA3C-8DB7-4C85-9793-42D870590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79" y="4782875"/>
            <a:ext cx="1234682" cy="13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8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8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8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8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8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A120E-67E5-42B7-B911-37101FA7FA5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10 条边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4 个 3 度顶点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其余顶点的度数均小于等于 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至少有多少个顶点 ?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个顶点.  由握手定理，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4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 3 + 2 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− 4)  2  10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解得       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 8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 5 阶有向图的度数列和出度列分别为 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和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求它的入度列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47937D9-D994-439F-A128-129E5D4975F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51DAB-37CC-4013-8FAD-8F399387ECE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50636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证明不存在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个面且每个面都具有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奇数条棱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的多面体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（反证法）假设存在这样的多面体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,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作无向图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在每个面中任取一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，如果某两个面有公共棱，则连接这两个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面上的点，这样：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为多面体的面}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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有公共的棱 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}.</a:t>
            </a:r>
          </a:p>
          <a:p>
            <a:pPr marL="0" indent="0"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根据假设</a:t>
            </a:r>
            <a:r>
              <a:rPr kumimoji="1" lang="zh-CN" altLang="en-US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|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|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为奇数且 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为奇数 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这与握手定理的推论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矛盾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0DD02B0-9BEB-42CB-9FF2-5106B08EFFD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F4C6F-21FE-4AE4-B1AA-6298F007689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8" y="1646238"/>
            <a:ext cx="9964785" cy="444105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zh-CN" altLang="en-US" sz="2400" b="1" dirty="0"/>
              <a:t>例：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9 阶无向图的每个顶点的度数为 5 或 6 </a:t>
            </a:r>
            <a:r>
              <a:rPr lang="zh-CN" altLang="en-US" sz="2600" dirty="0">
                <a:cs typeface="Times New Roman" panose="02020603050405020304" pitchFamily="18" charset="0"/>
              </a:rPr>
              <a:t>,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证明它至少有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5 个 6 度顶点或者至少有 6 个 5 度顶点 .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证明：方法一：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讨论所有可能的情况 .  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设有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 6 度顶点和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 5 度顶点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因为任何图都有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偶数个奇度顶点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所以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为偶数，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600" dirty="0">
                <a:cs typeface="Times New Roman" panose="02020603050405020304" pitchFamily="18" charset="0"/>
              </a:rPr>
              <a:t>	1)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sz="2600" dirty="0">
                <a:cs typeface="Times New Roman" panose="02020603050405020304" pitchFamily="18" charset="0"/>
              </a:rPr>
              <a:t>, 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 </a:t>
            </a:r>
            <a:r>
              <a:rPr lang="en-US" altLang="zh-CN" sz="2600" dirty="0">
                <a:cs typeface="Times New Roman" panose="02020603050405020304" pitchFamily="18" charset="0"/>
              </a:rPr>
              <a:t>;		2)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altLang="zh-CN" sz="2600" dirty="0">
                <a:cs typeface="Times New Roman" panose="02020603050405020304" pitchFamily="18" charset="0"/>
              </a:rPr>
              <a:t>,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 </a:t>
            </a:r>
            <a:r>
              <a:rPr lang="en-US" altLang="zh-CN" sz="2600" dirty="0"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600" dirty="0">
                <a:cs typeface="Times New Roman" panose="02020603050405020304" pitchFamily="18" charset="0"/>
              </a:rPr>
              <a:t>	3)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r>
              <a:rPr lang="en-US" altLang="zh-CN" sz="2600" dirty="0">
                <a:cs typeface="Times New Roman" panose="02020603050405020304" pitchFamily="18" charset="0"/>
              </a:rPr>
              <a:t>,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 </a:t>
            </a:r>
            <a:r>
              <a:rPr lang="en-US" altLang="zh-CN" sz="2600" dirty="0">
                <a:cs typeface="Times New Roman" panose="02020603050405020304" pitchFamily="18" charset="0"/>
              </a:rPr>
              <a:t>;		4)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</a:t>
            </a:r>
            <a:r>
              <a:rPr lang="en-US" altLang="zh-CN" sz="2600" dirty="0">
                <a:cs typeface="Times New Roman" panose="02020603050405020304" pitchFamily="18" charset="0"/>
              </a:rPr>
              <a:t>,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 </a:t>
            </a:r>
            <a:r>
              <a:rPr lang="en-US" altLang="zh-CN" sz="2600" dirty="0"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600" dirty="0">
                <a:cs typeface="Times New Roman" panose="02020603050405020304" pitchFamily="18" charset="0"/>
              </a:rPr>
              <a:t>5)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8</a:t>
            </a:r>
            <a:r>
              <a:rPr lang="en-US" altLang="zh-CN" sz="2600" dirty="0">
                <a:cs typeface="Times New Roman" panose="02020603050405020304" pitchFamily="18" charset="0"/>
              </a:rPr>
              <a:t>,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600" dirty="0">
                <a:cs typeface="Times New Roman" panose="02020603050405020304" pitchFamily="18" charset="0"/>
              </a:rPr>
              <a:t>(1)~(3)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 </a:t>
            </a:r>
            <a:r>
              <a:rPr kumimoji="1"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个 6 度顶点</a:t>
            </a:r>
            <a:r>
              <a:rPr lang="zh-CN" altLang="en-US" sz="2600" dirty="0">
                <a:cs typeface="Times New Roman" panose="02020603050405020304" pitchFamily="18" charset="0"/>
              </a:rPr>
              <a:t>, (4)和(5)</a:t>
            </a:r>
            <a:r>
              <a:rPr kumimoji="1"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至少 6 个 5 度顶点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方法二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：假设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5</a:t>
            </a:r>
            <a:r>
              <a:rPr lang="en-US" altLang="zh-CN" sz="2600" dirty="0">
                <a:cs typeface="Times New Roman" panose="02020603050405020304" pitchFamily="18" charset="0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9 − 5 = 4.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由握手定理的推论</a:t>
            </a:r>
            <a:r>
              <a:rPr lang="zh-CN" altLang="en-US" sz="2600" dirty="0">
                <a:cs typeface="Times New Roman" panose="02020603050405020304" pitchFamily="18" charset="0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74B772B-C505-4401-A3C1-08FF8ECFA5B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zh-CN" altLang="en-US" dirty="0">
                <a:solidFill>
                  <a:schemeClr val="tx1"/>
                </a:solidFill>
              </a:rPr>
              <a:t>顶点的度数与握手定理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1493B-FC15-4C99-9F91-EBB4D2A9A74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202" cy="4454116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简单图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400" b="1" dirty="0"/>
              <a:t>定义6.4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同一对顶点的2条或2条以上的边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平行边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平行边的条数称为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1338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相同始点和终点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的2条或2条以上的边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1338" algn="just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有向平行边</a:t>
            </a:r>
            <a:r>
              <a:rPr lang="zh-CN" altLang="en-US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平行边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平行边的条数称为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多重图：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含平行边的图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既无平行边也无环的图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给度数列，一定可以画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吗 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度数列为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14DF229-6C71-489D-AF20-35850300D428}"/>
              </a:ext>
            </a:extLst>
          </p:cNvPr>
          <p:cNvSpPr txBox="1">
            <a:spLocks noChangeArrowheads="1"/>
          </p:cNvSpPr>
          <p:nvPr/>
        </p:nvSpPr>
        <p:spPr>
          <a:xfrm>
            <a:off x="1295399" y="503853"/>
            <a:ext cx="9834155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rgbClr val="2D2E2D"/>
                </a:solidFill>
                <a:cs typeface="+mn-cs"/>
              </a:rPr>
              <a:t>3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 </a:t>
            </a:r>
            <a:r>
              <a:rPr lang="zh-CN" altLang="zh-CN" dirty="0">
                <a:solidFill>
                  <a:srgbClr val="2D2E2D"/>
                </a:solidFill>
                <a:cs typeface="+mn-cs"/>
              </a:rPr>
              <a:t>简单图、完全图、正则图、圈图、轮图、方体图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307EF0-69BB-4832-82C6-6F62324F4732}"/>
              </a:ext>
            </a:extLst>
          </p:cNvPr>
          <p:cNvSpPr txBox="1"/>
          <p:nvPr/>
        </p:nvSpPr>
        <p:spPr>
          <a:xfrm>
            <a:off x="7001301" y="4980929"/>
            <a:ext cx="447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无向简单图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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</a:t>
            </a:r>
            <a:r>
              <a:rPr lang="zh-CN" altLang="en-US" sz="2400" dirty="0">
                <a:cs typeface="Times New Roman" panose="02020603050405020304" pitchFamily="18" charset="0"/>
              </a:rPr>
              <a:t> ；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有向简单图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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</a:t>
            </a:r>
            <a:r>
              <a:rPr lang="zh-CN" altLang="en-US" sz="2400" dirty="0">
                <a:cs typeface="Times New Roman" panose="02020603050405020304" pitchFamily="18" charset="0"/>
              </a:rPr>
              <a:t> ，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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B6A12-3E4D-4C95-827D-C8D499EAF2D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4584" name="矩形 1"/>
          <p:cNvSpPr>
            <a:spLocks noChangeArrowheads="1"/>
          </p:cNvSpPr>
          <p:nvPr/>
        </p:nvSpPr>
        <p:spPr bwMode="auto">
          <a:xfrm>
            <a:off x="1993901" y="4527088"/>
            <a:ext cx="2682876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平行边：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重数：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是简单图？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970214" y="5067312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7728926" y="5067312"/>
            <a:ext cx="366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B322462D-A224-43B2-8917-4F0342EA8497}"/>
              </a:ext>
            </a:extLst>
          </p:cNvPr>
          <p:cNvSpPr txBox="1">
            <a:spLocks noChangeArrowheads="1"/>
          </p:cNvSpPr>
          <p:nvPr/>
        </p:nvSpPr>
        <p:spPr>
          <a:xfrm>
            <a:off x="1295399" y="503853"/>
            <a:ext cx="9834155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rgbClr val="2D2E2D"/>
                </a:solidFill>
                <a:cs typeface="+mn-cs"/>
              </a:rPr>
              <a:t>3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 </a:t>
            </a:r>
            <a:r>
              <a:rPr lang="zh-CN" altLang="zh-CN" dirty="0">
                <a:solidFill>
                  <a:srgbClr val="2D2E2D"/>
                </a:solidFill>
                <a:cs typeface="+mn-cs"/>
              </a:rPr>
              <a:t>简单图、完全图、正则图、圈图、轮图、方体图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7" name="Group 7">
            <a:extLst>
              <a:ext uri="{FF2B5EF4-FFF2-40B4-BE49-F238E27FC236}">
                <a16:creationId xmlns:a16="http://schemas.microsoft.com/office/drawing/2014/main" id="{00604DF6-027B-4FE2-AF6F-FF50FC704364}"/>
              </a:ext>
            </a:extLst>
          </p:cNvPr>
          <p:cNvGrpSpPr>
            <a:grpSpLocks/>
          </p:cNvGrpSpPr>
          <p:nvPr/>
        </p:nvGrpSpPr>
        <p:grpSpPr bwMode="auto">
          <a:xfrm>
            <a:off x="7313317" y="1793396"/>
            <a:ext cx="1951630" cy="2679385"/>
            <a:chOff x="2593" y="1307"/>
            <a:chExt cx="1127" cy="1394"/>
          </a:xfrm>
        </p:grpSpPr>
        <p:pic>
          <p:nvPicPr>
            <p:cNvPr id="48" name="Picture 8" descr="14-2(1)">
              <a:extLst>
                <a:ext uri="{FF2B5EF4-FFF2-40B4-BE49-F238E27FC236}">
                  <a16:creationId xmlns:a16="http://schemas.microsoft.com/office/drawing/2014/main" id="{76CA67D9-7708-477A-9111-D46D8BD42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" y="1392"/>
              <a:ext cx="975" cy="11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 Box 9">
              <a:extLst>
                <a:ext uri="{FF2B5EF4-FFF2-40B4-BE49-F238E27FC236}">
                  <a16:creationId xmlns:a16="http://schemas.microsoft.com/office/drawing/2014/main" id="{958629AE-3285-4478-97C6-BF533E7C7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" y="1307"/>
              <a:ext cx="4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50" name="Text Box 10">
              <a:extLst>
                <a:ext uri="{FF2B5EF4-FFF2-40B4-BE49-F238E27FC236}">
                  <a16:creationId xmlns:a16="http://schemas.microsoft.com/office/drawing/2014/main" id="{1B87FA5E-CD38-4B77-A92D-CDE0EDFAD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1622"/>
              <a:ext cx="28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51" name="Text Box 11">
              <a:extLst>
                <a:ext uri="{FF2B5EF4-FFF2-40B4-BE49-F238E27FC236}">
                  <a16:creationId xmlns:a16="http://schemas.microsoft.com/office/drawing/2014/main" id="{13B17578-8DE6-4E7F-8E0A-9F60AE207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10"/>
              <a:ext cx="29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52" name="Text Box 12">
              <a:extLst>
                <a:ext uri="{FF2B5EF4-FFF2-40B4-BE49-F238E27FC236}">
                  <a16:creationId xmlns:a16="http://schemas.microsoft.com/office/drawing/2014/main" id="{7BECF83C-C5C4-4F56-A508-0FB2BF040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1680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53" name="Text Box 13">
              <a:extLst>
                <a:ext uri="{FF2B5EF4-FFF2-40B4-BE49-F238E27FC236}">
                  <a16:creationId xmlns:a16="http://schemas.microsoft.com/office/drawing/2014/main" id="{BB6C655F-9278-4909-90D9-8D543F4A8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256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54" name="Text Box 14">
              <a:extLst>
                <a:ext uri="{FF2B5EF4-FFF2-40B4-BE49-F238E27FC236}">
                  <a16:creationId xmlns:a16="http://schemas.microsoft.com/office/drawing/2014/main" id="{E74BE41C-D577-4C26-9941-7EA51FC99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054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55" name="Text Box 15">
              <a:extLst>
                <a:ext uri="{FF2B5EF4-FFF2-40B4-BE49-F238E27FC236}">
                  <a16:creationId xmlns:a16="http://schemas.microsoft.com/office/drawing/2014/main" id="{0EF4DBEF-4A20-42CA-B949-016E5AA79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294"/>
              <a:ext cx="31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7</a:t>
              </a:r>
            </a:p>
          </p:txBody>
        </p:sp>
        <p:sp>
          <p:nvSpPr>
            <p:cNvPr id="56" name="Text Box 16">
              <a:extLst>
                <a:ext uri="{FF2B5EF4-FFF2-40B4-BE49-F238E27FC236}">
                  <a16:creationId xmlns:a16="http://schemas.microsoft.com/office/drawing/2014/main" id="{5A38DD78-9DDC-40B7-BCE8-D93E84A4D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44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d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7" name="Text Box 17">
              <a:extLst>
                <a:ext uri="{FF2B5EF4-FFF2-40B4-BE49-F238E27FC236}">
                  <a16:creationId xmlns:a16="http://schemas.microsoft.com/office/drawing/2014/main" id="{C511521D-9CA7-4A6D-9494-4DEB60ECD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63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a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8" name="Text Box 18">
              <a:extLst>
                <a:ext uri="{FF2B5EF4-FFF2-40B4-BE49-F238E27FC236}">
                  <a16:creationId xmlns:a16="http://schemas.microsoft.com/office/drawing/2014/main" id="{43D910E1-A099-4992-8CC7-F5ABA6B83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2126"/>
              <a:ext cx="2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 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" name="Text Box 19">
              <a:extLst>
                <a:ext uri="{FF2B5EF4-FFF2-40B4-BE49-F238E27FC236}">
                  <a16:creationId xmlns:a16="http://schemas.microsoft.com/office/drawing/2014/main" id="{326E85F1-8AEC-4FC8-9392-FFBFE3C4E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" y="2420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6B2F3D0C-8526-47E7-B092-9E01CA2E761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1905" y="1773001"/>
            <a:ext cx="2242783" cy="2268562"/>
          </a:xfrm>
          <a:prstGeom prst="rect">
            <a:avLst/>
          </a:prstGeom>
          <a:noFill/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C1E8C6B8-0EFF-4C28-89D2-FA84A1AF49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64" y="4579069"/>
            <a:ext cx="342000" cy="3420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81072D8B-5428-41E2-8EAE-F4EA859B7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81" y="5685927"/>
            <a:ext cx="342000" cy="342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516A1B8-4387-46AE-B25C-C36FC650C53A}"/>
              </a:ext>
            </a:extLst>
          </p:cNvPr>
          <p:cNvSpPr/>
          <p:nvPr/>
        </p:nvSpPr>
        <p:spPr>
          <a:xfrm>
            <a:off x="3207650" y="4464731"/>
            <a:ext cx="1098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1">
            <a:extLst>
              <a:ext uri="{FF2B5EF4-FFF2-40B4-BE49-F238E27FC236}">
                <a16:creationId xmlns:a16="http://schemas.microsoft.com/office/drawing/2014/main" id="{BDE71245-03CD-4CBA-8D8F-3B7E664A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702" y="4528605"/>
            <a:ext cx="2682876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平行边：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重数：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是简单图？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9F011D-2C67-4941-B84C-0B732886A480}"/>
              </a:ext>
            </a:extLst>
          </p:cNvPr>
          <p:cNvSpPr/>
          <p:nvPr/>
        </p:nvSpPr>
        <p:spPr>
          <a:xfrm>
            <a:off x="7995328" y="4459405"/>
            <a:ext cx="1149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52EE09-6EAB-4C6F-89DB-43F3362894B7}"/>
              </a:ext>
            </a:extLst>
          </p:cNvPr>
          <p:cNvSpPr/>
          <p:nvPr/>
        </p:nvSpPr>
        <p:spPr>
          <a:xfrm>
            <a:off x="9727858" y="4459404"/>
            <a:ext cx="1149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1E1AEF2D-E4AB-4CB6-864A-65D1658EF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32" y="4579069"/>
            <a:ext cx="342000" cy="3420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441ACABB-DAEC-400A-9A88-3A0338351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165" y="5684231"/>
            <a:ext cx="342000" cy="34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68B93-8BC6-4CBC-AFDF-7091CA219E9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202" cy="4419600"/>
          </a:xfrm>
        </p:spPr>
        <p:txBody>
          <a:bodyPr>
            <a:normAutofit/>
          </a:bodyPr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完全图与正则图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无向完全图：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每对顶点之间都有一条边的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无向简单图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12700" algn="just"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阶无向完全图记作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，顶点数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70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则边数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− 1)/2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</a:t>
            </a:r>
          </a:p>
          <a:p>
            <a:pPr marL="1793875" indent="-1793875" algn="just"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有向完全图：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每对顶点之间均有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75" indent="-1793875" algn="just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两条方向相反的边的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有向简单图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12700" algn="just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则边数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12700" algn="just"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− 1)</a:t>
            </a:r>
          </a:p>
          <a:p>
            <a:pPr algn="just" eaLnBrk="1" hangingPunct="1">
              <a:buFontTx/>
              <a:buNone/>
              <a:defRPr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824842-1B2A-4FE9-8E42-2DA5767BD42F}"/>
              </a:ext>
            </a:extLst>
          </p:cNvPr>
          <p:cNvSpPr txBox="1">
            <a:spLocks noChangeArrowheads="1"/>
          </p:cNvSpPr>
          <p:nvPr/>
        </p:nvSpPr>
        <p:spPr>
          <a:xfrm>
            <a:off x="1295399" y="503853"/>
            <a:ext cx="9834155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rgbClr val="2D2E2D"/>
                </a:solidFill>
                <a:cs typeface="+mn-cs"/>
              </a:rPr>
              <a:t>3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 </a:t>
            </a:r>
            <a:r>
              <a:rPr lang="zh-CN" altLang="zh-CN" dirty="0">
                <a:solidFill>
                  <a:srgbClr val="2D2E2D"/>
                </a:solidFill>
                <a:cs typeface="+mn-cs"/>
              </a:rPr>
              <a:t>简单图、完全图、正则图、圈图、轮图、方体图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2C5E1FAF-6CAF-44D1-8094-9DE263A98890}"/>
              </a:ext>
            </a:extLst>
          </p:cNvPr>
          <p:cNvGrpSpPr>
            <a:grpSpLocks/>
          </p:cNvGrpSpPr>
          <p:nvPr/>
        </p:nvGrpSpPr>
        <p:grpSpPr bwMode="auto">
          <a:xfrm>
            <a:off x="7529195" y="2788623"/>
            <a:ext cx="1062038" cy="1436688"/>
            <a:chOff x="816" y="1467"/>
            <a:chExt cx="669" cy="905"/>
          </a:xfrm>
        </p:grpSpPr>
        <p:pic>
          <p:nvPicPr>
            <p:cNvPr id="8" name="Picture 4" descr="K3">
              <a:extLst>
                <a:ext uri="{FF2B5EF4-FFF2-40B4-BE49-F238E27FC236}">
                  <a16:creationId xmlns:a16="http://schemas.microsoft.com/office/drawing/2014/main" id="{440E9479-314A-45F1-998C-63AEC8F8E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467"/>
              <a:ext cx="669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83EFEAE5-F9DE-4EAF-8B2F-0B23AAAE2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" y="2139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8954A585-835C-4421-BAE2-7786E4006782}"/>
              </a:ext>
            </a:extLst>
          </p:cNvPr>
          <p:cNvGrpSpPr>
            <a:grpSpLocks/>
          </p:cNvGrpSpPr>
          <p:nvPr/>
        </p:nvGrpSpPr>
        <p:grpSpPr bwMode="auto">
          <a:xfrm>
            <a:off x="9171472" y="2669561"/>
            <a:ext cx="1193800" cy="1555750"/>
            <a:chOff x="2160" y="1392"/>
            <a:chExt cx="752" cy="980"/>
          </a:xfrm>
        </p:grpSpPr>
        <p:pic>
          <p:nvPicPr>
            <p:cNvPr id="11" name="Picture 5" descr="K5">
              <a:extLst>
                <a:ext uri="{FF2B5EF4-FFF2-40B4-BE49-F238E27FC236}">
                  <a16:creationId xmlns:a16="http://schemas.microsoft.com/office/drawing/2014/main" id="{92BCA2B0-41EC-477D-9FBE-D214CE94E2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1392"/>
              <a:ext cx="7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0475CC5C-48C5-4FBC-A63B-B40069425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2139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34432178-DD5E-4411-B566-1DE740147C4F}"/>
              </a:ext>
            </a:extLst>
          </p:cNvPr>
          <p:cNvGrpSpPr>
            <a:grpSpLocks/>
          </p:cNvGrpSpPr>
          <p:nvPr/>
        </p:nvGrpSpPr>
        <p:grpSpPr bwMode="auto">
          <a:xfrm>
            <a:off x="7230834" y="4290990"/>
            <a:ext cx="1752600" cy="1665288"/>
            <a:chOff x="3684" y="1392"/>
            <a:chExt cx="1104" cy="1049"/>
          </a:xfrm>
        </p:grpSpPr>
        <p:pic>
          <p:nvPicPr>
            <p:cNvPr id="17" name="Picture 6" descr="有向K3">
              <a:extLst>
                <a:ext uri="{FF2B5EF4-FFF2-40B4-BE49-F238E27FC236}">
                  <a16:creationId xmlns:a16="http://schemas.microsoft.com/office/drawing/2014/main" id="{C9BE3550-9A34-469E-BC84-71E6856AC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1392"/>
              <a:ext cx="805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CB958AC6-F619-46BA-B5A1-091BCD412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2208"/>
              <a:ext cx="11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阶有向完全图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68B93-8BC6-4CBC-AFDF-7091CA219E9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202" cy="4419600"/>
          </a:xfrm>
        </p:spPr>
        <p:txBody>
          <a:bodyPr>
            <a:normAutofit/>
          </a:bodyPr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完全图与正则图（续）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正则图：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每个顶点的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无向简单图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则边数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.</a:t>
            </a:r>
          </a:p>
          <a:p>
            <a:pPr algn="just"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12700" algn="just"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无向完全图与正则图的关系？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阶无向完全图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正则图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824842-1B2A-4FE9-8E42-2DA5767BD42F}"/>
              </a:ext>
            </a:extLst>
          </p:cNvPr>
          <p:cNvSpPr txBox="1">
            <a:spLocks noChangeArrowheads="1"/>
          </p:cNvSpPr>
          <p:nvPr/>
        </p:nvSpPr>
        <p:spPr>
          <a:xfrm>
            <a:off x="1295399" y="503853"/>
            <a:ext cx="9834155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rgbClr val="2D2E2D"/>
                </a:solidFill>
                <a:cs typeface="+mn-cs"/>
              </a:rPr>
              <a:t>3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 </a:t>
            </a:r>
            <a:r>
              <a:rPr lang="zh-CN" altLang="zh-CN" dirty="0">
                <a:solidFill>
                  <a:srgbClr val="2D2E2D"/>
                </a:solidFill>
                <a:cs typeface="+mn-cs"/>
              </a:rPr>
              <a:t>简单图、完全图、正则图、圈图、轮图、方体图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Group 21">
            <a:extLst>
              <a:ext uri="{FF2B5EF4-FFF2-40B4-BE49-F238E27FC236}">
                <a16:creationId xmlns:a16="http://schemas.microsoft.com/office/drawing/2014/main" id="{95F355EA-1893-4670-9041-4F6DB982322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555786"/>
            <a:ext cx="1371600" cy="1817688"/>
            <a:chOff x="768" y="2688"/>
            <a:chExt cx="864" cy="1145"/>
          </a:xfrm>
        </p:grpSpPr>
        <p:pic>
          <p:nvPicPr>
            <p:cNvPr id="7" name="Picture 13" descr="2正则图">
              <a:extLst>
                <a:ext uri="{FF2B5EF4-FFF2-40B4-BE49-F238E27FC236}">
                  <a16:creationId xmlns:a16="http://schemas.microsoft.com/office/drawing/2014/main" id="{E3BB77EC-62E7-4BA3-B4BB-896AFF55E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688"/>
              <a:ext cx="816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6">
              <a:extLst>
                <a:ext uri="{FF2B5EF4-FFF2-40B4-BE49-F238E27FC236}">
                  <a16:creationId xmlns:a16="http://schemas.microsoft.com/office/drawing/2014/main" id="{785073DE-522E-4C92-B4C3-70C3A1B3C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600"/>
              <a:ext cx="8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2正则图</a:t>
              </a:r>
            </a:p>
          </p:txBody>
        </p:sp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id="{CBE20BCD-CFF0-468E-AE03-5553C92BD320}"/>
              </a:ext>
            </a:extLst>
          </p:cNvPr>
          <p:cNvGrpSpPr>
            <a:grpSpLocks/>
          </p:cNvGrpSpPr>
          <p:nvPr/>
        </p:nvGrpSpPr>
        <p:grpSpPr bwMode="auto">
          <a:xfrm>
            <a:off x="7696202" y="3250986"/>
            <a:ext cx="1474788" cy="2198688"/>
            <a:chOff x="3888" y="2496"/>
            <a:chExt cx="929" cy="1385"/>
          </a:xfrm>
        </p:grpSpPr>
        <p:pic>
          <p:nvPicPr>
            <p:cNvPr id="10" name="Picture 15" descr="4正则图">
              <a:extLst>
                <a:ext uri="{FF2B5EF4-FFF2-40B4-BE49-F238E27FC236}">
                  <a16:creationId xmlns:a16="http://schemas.microsoft.com/office/drawing/2014/main" id="{74792C0B-2203-4F5E-A514-033E87AC7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496"/>
              <a:ext cx="929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3DF4F82F-1693-43A3-9765-13115F8CF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648"/>
              <a:ext cx="9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4正则图</a:t>
              </a:r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49EECFC0-69F2-4CD6-AED9-36F4D6417FCB}"/>
              </a:ext>
            </a:extLst>
          </p:cNvPr>
          <p:cNvGrpSpPr>
            <a:grpSpLocks/>
          </p:cNvGrpSpPr>
          <p:nvPr/>
        </p:nvGrpSpPr>
        <p:grpSpPr bwMode="auto">
          <a:xfrm>
            <a:off x="4913194" y="3289112"/>
            <a:ext cx="1639610" cy="2182381"/>
            <a:chOff x="2060" y="2544"/>
            <a:chExt cx="1138" cy="1441"/>
          </a:xfrm>
        </p:grpSpPr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2A8C0557-DFB5-498A-B99B-83301111A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0" y="3609"/>
              <a:ext cx="113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41457" tIns="0" rIns="41457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3正则图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彼得松图</a:t>
              </a:r>
              <a:endPara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Picture 4" descr="彼德森图">
              <a:extLst>
                <a:ext uri="{FF2B5EF4-FFF2-40B4-BE49-F238E27FC236}">
                  <a16:creationId xmlns:a16="http://schemas.microsoft.com/office/drawing/2014/main" id="{5F5C5872-74F2-4373-ADF6-41AC2E025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" y="2544"/>
              <a:ext cx="1060" cy="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169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778D8-370A-4879-BE07-A3628D0A532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1" y="1646238"/>
            <a:ext cx="9448800" cy="4467959"/>
          </a:xfrm>
        </p:spPr>
        <p:txBody>
          <a:bodyPr>
            <a:noAutofit/>
          </a:bodyPr>
          <a:lstStyle/>
          <a:p>
            <a:pPr algn="just">
              <a:spcBef>
                <a:spcPts val="1400"/>
              </a:spcBef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圈图与轮图</a:t>
            </a:r>
          </a:p>
          <a:p>
            <a:pPr algn="just" eaLnBrk="1" hangingPunct="1">
              <a:spcBef>
                <a:spcPts val="1400"/>
              </a:spcBef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无向圈图：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spcBef>
                <a:spcPts val="1400"/>
              </a:spcBef>
              <a:buFontTx/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3</a:t>
            </a:r>
          </a:p>
          <a:p>
            <a:pPr algn="just" eaLnBrk="1" hangingPunct="1">
              <a:spcBef>
                <a:spcPts val="14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无向圈图是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?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简单图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正则图</a:t>
            </a:r>
            <a:endParaRPr lang="en-US" altLang="zh-CN" sz="2400" dirty="0">
              <a:cs typeface="Times New Roman" panose="02020603050405020304" pitchFamily="18" charset="0"/>
              <a:sym typeface="Symbol" pitchFamily="18" charset="2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有向圈图：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ctr" eaLnBrk="1" hangingPunct="1">
              <a:spcBef>
                <a:spcPts val="1400"/>
              </a:spcBef>
              <a:buFontTx/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3</a:t>
            </a:r>
          </a:p>
          <a:p>
            <a:pPr marL="1163638" indent="-1163638">
              <a:spcBef>
                <a:spcPts val="1400"/>
              </a:spcBef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轮图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：无向圈图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内放一个顶点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且与圈图的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1163638" indent="-1163638">
              <a:spcBef>
                <a:spcPts val="140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每个顶点之间恰有一条边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4</a:t>
            </a:r>
          </a:p>
          <a:p>
            <a:pPr marL="1163638" indent="-1163638">
              <a:spcBef>
                <a:spcPts val="1400"/>
              </a:spcBef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什么样的轮图是正则图？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pic>
        <p:nvPicPr>
          <p:cNvPr id="27653" name="Picture 5" descr="E:\插图\离散\圈图.t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827" y="1894532"/>
            <a:ext cx="1112919" cy="114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E:\插图\离散\有向圈图.t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827" y="3403029"/>
            <a:ext cx="1114052" cy="114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 descr="E:\插图\离散\轮图.t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827" y="4911526"/>
            <a:ext cx="1114052" cy="114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889AA90-2349-440A-9785-6A51AC217F00}"/>
              </a:ext>
            </a:extLst>
          </p:cNvPr>
          <p:cNvSpPr txBox="1">
            <a:spLocks noChangeArrowheads="1"/>
          </p:cNvSpPr>
          <p:nvPr/>
        </p:nvSpPr>
        <p:spPr>
          <a:xfrm>
            <a:off x="1295399" y="503853"/>
            <a:ext cx="9834155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rgbClr val="2D2E2D"/>
                </a:solidFill>
                <a:cs typeface="+mn-cs"/>
              </a:rPr>
              <a:t>3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 </a:t>
            </a:r>
            <a:r>
              <a:rPr lang="zh-CN" altLang="zh-CN" dirty="0">
                <a:solidFill>
                  <a:srgbClr val="2D2E2D"/>
                </a:solidFill>
                <a:cs typeface="+mn-cs"/>
              </a:rPr>
              <a:t>简单图、完全图、正则图、圈图、轮图、方体图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A7F5DA-1D00-414E-9EC7-E3203C4E7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264" y="3183336"/>
            <a:ext cx="342000" cy="34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3A7BC5-033D-4322-A551-5A007085B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32" y="3183336"/>
            <a:ext cx="342000" cy="3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C7C7B17-0BE1-4F64-832A-682A872E1A68}"/>
              </a:ext>
            </a:extLst>
          </p:cNvPr>
          <p:cNvSpPr/>
          <p:nvPr/>
        </p:nvSpPr>
        <p:spPr>
          <a:xfrm>
            <a:off x="7884834" y="3113772"/>
            <a:ext cx="801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BE62A3-6E21-4482-A45B-842E04BAC575}"/>
              </a:ext>
            </a:extLst>
          </p:cNvPr>
          <p:cNvSpPr/>
          <p:nvPr/>
        </p:nvSpPr>
        <p:spPr>
          <a:xfrm>
            <a:off x="5033032" y="566699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74AD3-9DDA-4645-8FEA-5F91040D44F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9601200" cy="4191000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2400"/>
              </a:spcBef>
              <a:buNone/>
            </a:pPr>
            <a:r>
              <a:rPr lang="zh-CN" altLang="en-US" sz="2400" b="1" dirty="0"/>
              <a:t>6.1 图的基本概念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zh-CN" altLang="en-US" sz="2400" b="1" dirty="0"/>
              <a:t>6.2 图的连通性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zh-CN" altLang="en-US" sz="2400" b="1" dirty="0"/>
              <a:t>6.3 图的矩阵表示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zh-CN" altLang="en-US" sz="2400" b="1" dirty="0"/>
              <a:t>6.4 几种特殊的图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3EE3A6-AEF1-4A8B-9979-3D85E3FDCB7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1"/>
                </a:solidFill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</a:rPr>
              <a:t>6</a:t>
            </a:r>
            <a:r>
              <a:rPr lang="zh-CN" altLang="en-US" sz="4800" dirty="0">
                <a:solidFill>
                  <a:schemeClr val="tx1"/>
                </a:solidFill>
              </a:rPr>
              <a:t>章  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ACE-7DC3-496F-8315-A77F62FCCEB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2434"/>
            <a:ext cx="9601201" cy="20834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方体图</a:t>
            </a:r>
          </a:p>
          <a:p>
            <a:pPr eaLnBrk="1" hangingPunct="1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方体图：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阶无向简单图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恰好有一位数字不同}. </a:t>
            </a:r>
          </a:p>
        </p:txBody>
      </p:sp>
      <p:grpSp>
        <p:nvGrpSpPr>
          <p:cNvPr id="28677" name="Group 23"/>
          <p:cNvGrpSpPr>
            <a:grpSpLocks noChangeAspect="1"/>
          </p:cNvGrpSpPr>
          <p:nvPr/>
        </p:nvGrpSpPr>
        <p:grpSpPr bwMode="auto">
          <a:xfrm>
            <a:off x="2422478" y="4620843"/>
            <a:ext cx="1629918" cy="487203"/>
            <a:chOff x="624" y="2640"/>
            <a:chExt cx="1104" cy="330"/>
          </a:xfrm>
        </p:grpSpPr>
        <p:sp>
          <p:nvSpPr>
            <p:cNvPr id="28698" name="Text Box 4"/>
            <p:cNvSpPr txBox="1">
              <a:spLocks noChangeArrowheads="1"/>
            </p:cNvSpPr>
            <p:nvPr/>
          </p:nvSpPr>
          <p:spPr bwMode="auto">
            <a:xfrm>
              <a:off x="624" y="2640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pic>
          <p:nvPicPr>
            <p:cNvPr id="28699" name="Picture 7" descr="E:\插图\离散\1正则图.t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80"/>
              <a:ext cx="96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00" name="Text Box 8"/>
            <p:cNvSpPr txBox="1">
              <a:spLocks noChangeArrowheads="1"/>
            </p:cNvSpPr>
            <p:nvPr/>
          </p:nvSpPr>
          <p:spPr bwMode="auto">
            <a:xfrm>
              <a:off x="1488" y="2640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8678" name="Group 22"/>
          <p:cNvGrpSpPr>
            <a:grpSpLocks noChangeAspect="1"/>
          </p:cNvGrpSpPr>
          <p:nvPr/>
        </p:nvGrpSpPr>
        <p:grpSpPr bwMode="auto">
          <a:xfrm>
            <a:off x="4784678" y="3925517"/>
            <a:ext cx="1771650" cy="1903048"/>
            <a:chOff x="2112" y="2304"/>
            <a:chExt cx="1200" cy="1289"/>
          </a:xfrm>
        </p:grpSpPr>
        <p:pic>
          <p:nvPicPr>
            <p:cNvPr id="28693" name="Picture 5" descr="E:\插图\离散\2正则图.tif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544"/>
              <a:ext cx="960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4" name="Text Box 9"/>
            <p:cNvSpPr txBox="1">
              <a:spLocks noChangeArrowheads="1"/>
            </p:cNvSpPr>
            <p:nvPr/>
          </p:nvSpPr>
          <p:spPr bwMode="auto">
            <a:xfrm>
              <a:off x="2112" y="230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28695" name="Text Box 10"/>
            <p:cNvSpPr txBox="1">
              <a:spLocks noChangeArrowheads="1"/>
            </p:cNvSpPr>
            <p:nvPr/>
          </p:nvSpPr>
          <p:spPr bwMode="auto">
            <a:xfrm>
              <a:off x="2928" y="230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28696" name="Text Box 11"/>
            <p:cNvSpPr txBox="1">
              <a:spLocks noChangeArrowheads="1"/>
            </p:cNvSpPr>
            <p:nvPr/>
          </p:nvSpPr>
          <p:spPr bwMode="auto">
            <a:xfrm>
              <a:off x="2112" y="3360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8697" name="Text Box 12"/>
            <p:cNvSpPr txBox="1">
              <a:spLocks noChangeArrowheads="1"/>
            </p:cNvSpPr>
            <p:nvPr/>
          </p:nvSpPr>
          <p:spPr bwMode="auto">
            <a:xfrm>
              <a:off x="2976" y="3360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28679" name="Group 21"/>
          <p:cNvGrpSpPr>
            <a:grpSpLocks noChangeAspect="1"/>
          </p:cNvGrpSpPr>
          <p:nvPr/>
        </p:nvGrpSpPr>
        <p:grpSpPr bwMode="auto">
          <a:xfrm>
            <a:off x="7451678" y="3696918"/>
            <a:ext cx="2125980" cy="2186512"/>
            <a:chOff x="3648" y="2256"/>
            <a:chExt cx="1440" cy="1481"/>
          </a:xfrm>
        </p:grpSpPr>
        <p:pic>
          <p:nvPicPr>
            <p:cNvPr id="28684" name="Picture 6" descr="E:\插图\离散\3正则图.tif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544"/>
              <a:ext cx="1104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3936" y="2544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</a:t>
              </a:r>
            </a:p>
          </p:txBody>
        </p: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4320" y="2544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001</a:t>
              </a:r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3936" y="3264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010</a:t>
              </a:r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4368" y="3264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011</a:t>
              </a: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3648" y="3504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110</a:t>
              </a:r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3648" y="2256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4656" y="3504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111</a:t>
              </a:r>
            </a:p>
          </p:txBody>
        </p:sp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4656" y="2256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101</a:t>
              </a:r>
            </a:p>
          </p:txBody>
        </p:sp>
      </p:grpSp>
      <p:sp>
        <p:nvSpPr>
          <p:cNvPr id="2" name="TextBox 1"/>
          <p:cNvSpPr txBox="1">
            <a:spLocks noChangeAspect="1"/>
          </p:cNvSpPr>
          <p:nvPr/>
        </p:nvSpPr>
        <p:spPr>
          <a:xfrm>
            <a:off x="2919371" y="5798241"/>
            <a:ext cx="398341" cy="343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kumimoji="1" lang="zh-CN" altLang="en-US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5353008" y="5807766"/>
            <a:ext cx="398341" cy="343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kumimoji="1" lang="zh-CN" altLang="en-US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8300996" y="5798241"/>
            <a:ext cx="398341" cy="343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kumimoji="1" lang="zh-CN" altLang="en-US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F07876A7-0555-4535-9E0F-E6A044A437F5}"/>
              </a:ext>
            </a:extLst>
          </p:cNvPr>
          <p:cNvSpPr txBox="1">
            <a:spLocks noChangeArrowheads="1"/>
          </p:cNvSpPr>
          <p:nvPr/>
        </p:nvSpPr>
        <p:spPr>
          <a:xfrm>
            <a:off x="1295399" y="503853"/>
            <a:ext cx="9834155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rgbClr val="2D2E2D"/>
                </a:solidFill>
                <a:cs typeface="+mn-cs"/>
              </a:rPr>
              <a:t>3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 </a:t>
            </a:r>
            <a:r>
              <a:rPr lang="zh-CN" altLang="zh-CN" dirty="0">
                <a:solidFill>
                  <a:srgbClr val="2D2E2D"/>
                </a:solidFill>
                <a:cs typeface="+mn-cs"/>
              </a:rPr>
              <a:t>简单图、完全图、正则图、圈图、轮图、方体图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C03F6-5FD8-4797-8DED-18A756A47F4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子图</a:t>
            </a:r>
            <a:r>
              <a:rPr lang="zh-CN" altLang="zh-CN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chemeClr val="tx1"/>
                </a:solidFill>
              </a:rPr>
              <a:t>补图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95800"/>
          </a:xfrm>
        </p:spPr>
        <p:txBody>
          <a:bodyPr>
            <a:noAutofit/>
          </a:bodyPr>
          <a:lstStyle/>
          <a:p>
            <a:pPr algn="just">
              <a:spcBef>
                <a:spcPts val="1400"/>
              </a:spcBef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子图</a:t>
            </a:r>
          </a:p>
          <a:p>
            <a:pPr algn="just">
              <a:spcBef>
                <a:spcPts val="1400"/>
              </a:spcBef>
              <a:buNone/>
              <a:defRPr/>
            </a:pPr>
            <a:r>
              <a:rPr lang="zh-CN" altLang="en-US" sz="2400" b="1" dirty="0"/>
              <a:t>定义6.10</a:t>
            </a:r>
            <a:r>
              <a:rPr lang="zh-CN" altLang="en-US" sz="2400" dirty="0"/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2 个图</a:t>
            </a:r>
            <a:r>
              <a:rPr lang="zh-CN" altLang="en-US" sz="2400" dirty="0"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同为无向图或有向图</a:t>
            </a:r>
            <a:r>
              <a:rPr lang="zh-CN" altLang="en-US" sz="2400" dirty="0"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ts val="14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i="1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子图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母图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记作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ts val="14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真子图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spcBef>
                <a:spcPts val="1400"/>
              </a:spcBef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生成子图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 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为顶点集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以两端点都在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所有边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400"/>
              </a:spcBef>
              <a:buNone/>
              <a:defRPr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为边集的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的子图称作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的导出子图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4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 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为边集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中边关联的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</a:p>
          <a:p>
            <a:pPr eaLnBrk="1" hangingPunct="1">
              <a:spcBef>
                <a:spcPts val="14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顶点集的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的子图称作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的导出子图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DD558-59B7-465A-A810-9EB58AB28F2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4292600"/>
            <a:ext cx="9549838" cy="18288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/>
              <a:t>(1)的子图：</a:t>
            </a:r>
            <a:r>
              <a:rPr lang="en-US" altLang="zh-CN" sz="2400" dirty="0"/>
              <a:t>		    </a:t>
            </a:r>
            <a:r>
              <a:rPr lang="zh-CN" altLang="en-US" sz="2400" dirty="0"/>
              <a:t>真子图：</a:t>
            </a:r>
            <a:r>
              <a:rPr lang="en-US" altLang="zh-CN" sz="2400" dirty="0"/>
              <a:t>	         </a:t>
            </a:r>
            <a:r>
              <a:rPr lang="zh-CN" altLang="en-US" sz="2400" dirty="0"/>
              <a:t>母图：       生成子图：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d,e,f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/>
              <a:t>的导出子图：</a:t>
            </a:r>
            <a:r>
              <a:rPr lang="en-US" altLang="zh-CN" sz="2400" dirty="0"/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400" dirty="0"/>
              <a:t>的导出子图：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/>
              <a:t> </a:t>
            </a:r>
            <a:r>
              <a:rPr lang="zh-CN" altLang="en-US" sz="2400" dirty="0"/>
              <a:t>的导出子图：</a:t>
            </a:r>
          </a:p>
        </p:txBody>
      </p:sp>
      <p:pic>
        <p:nvPicPr>
          <p:cNvPr id="30725" name="图片 1" descr="屏幕剪辑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1515446"/>
            <a:ext cx="6824663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867170" y="4251220"/>
            <a:ext cx="1491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(1),(2),(3)</a:t>
            </a:r>
          </a:p>
        </p:txBody>
      </p:sp>
      <p:sp>
        <p:nvSpPr>
          <p:cNvPr id="4" name="矩形 3"/>
          <p:cNvSpPr/>
          <p:nvPr/>
        </p:nvSpPr>
        <p:spPr>
          <a:xfrm>
            <a:off x="5574864" y="4251220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(2),(3)</a:t>
            </a:r>
          </a:p>
        </p:txBody>
      </p:sp>
      <p:sp>
        <p:nvSpPr>
          <p:cNvPr id="5" name="矩形 4"/>
          <p:cNvSpPr/>
          <p:nvPr/>
        </p:nvSpPr>
        <p:spPr>
          <a:xfrm>
            <a:off x="7548223" y="4251219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</a:p>
        </p:txBody>
      </p:sp>
      <p:sp>
        <p:nvSpPr>
          <p:cNvPr id="6" name="矩形 5"/>
          <p:cNvSpPr/>
          <p:nvPr/>
        </p:nvSpPr>
        <p:spPr>
          <a:xfrm>
            <a:off x="9661556" y="4251219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(1),(3)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357492-380F-4D70-8BE1-8F42C6A0F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子图</a:t>
            </a:r>
            <a:r>
              <a:rPr lang="zh-CN" altLang="zh-CN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chemeClr val="tx1"/>
                </a:solidFill>
              </a:rPr>
              <a:t>补图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08EE46-03E1-432A-B6D3-1CA5D72E235D}"/>
              </a:ext>
            </a:extLst>
          </p:cNvPr>
          <p:cNvSpPr/>
          <p:nvPr/>
        </p:nvSpPr>
        <p:spPr>
          <a:xfrm>
            <a:off x="4072789" y="4794337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7198CC-6A52-4D9B-885F-7E394F2529EB}"/>
              </a:ext>
            </a:extLst>
          </p:cNvPr>
          <p:cNvSpPr/>
          <p:nvPr/>
        </p:nvSpPr>
        <p:spPr>
          <a:xfrm>
            <a:off x="9090566" y="4794337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455476-AFA3-4CAE-BAD5-B636A7A534B4}"/>
              </a:ext>
            </a:extLst>
          </p:cNvPr>
          <p:cNvSpPr/>
          <p:nvPr/>
        </p:nvSpPr>
        <p:spPr>
          <a:xfrm>
            <a:off x="4863110" y="5356299"/>
            <a:ext cx="57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1" grpId="0"/>
      <p:bldP spid="18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60C97-0F81-4ED1-A432-CB12AF5FFE1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95399" y="1768853"/>
            <a:ext cx="9601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补图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定义6.11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无向简单图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记      =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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 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                      为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95399" y="3429000"/>
            <a:ext cx="509771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阶无向简单图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所有能使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成为完全图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添加边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组成的集合为边集的图，为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的补图，简称为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的补图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的补图为？</a:t>
            </a:r>
          </a:p>
        </p:txBody>
      </p:sp>
      <p:sp>
        <p:nvSpPr>
          <p:cNvPr id="5" name="矩形 4"/>
          <p:cNvSpPr/>
          <p:nvPr/>
        </p:nvSpPr>
        <p:spPr>
          <a:xfrm>
            <a:off x="4226541" y="5617075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阶零图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7531AE2-551D-4DD8-A340-5C2C44DA4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子图</a:t>
            </a:r>
            <a:r>
              <a:rPr lang="zh-CN" altLang="zh-CN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chemeClr val="tx1"/>
                </a:solidFill>
              </a:rPr>
              <a:t>补图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B4E9255-7A1B-48F3-9691-6288B356C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804845"/>
              </p:ext>
            </p:extLst>
          </p:nvPr>
        </p:nvGraphicFramePr>
        <p:xfrm>
          <a:off x="7737731" y="2328544"/>
          <a:ext cx="312285" cy="39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r:id="rId4" imgW="152334" imgH="190417" progId="Equation.DSMT4">
                  <p:embed/>
                </p:oleObj>
              </mc:Choice>
              <mc:Fallback>
                <p:oleObj r:id="rId4" imgW="152334" imgH="190417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731" y="2328544"/>
                        <a:ext cx="312285" cy="390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25EC563-6F35-4A16-84FD-88D745B3F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893404"/>
              </p:ext>
            </p:extLst>
          </p:nvPr>
        </p:nvGraphicFramePr>
        <p:xfrm>
          <a:off x="2661659" y="2874137"/>
          <a:ext cx="1587446" cy="46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r:id="rId6" imgW="774364" imgH="228501" progId="Equation.DSMT4">
                  <p:embed/>
                </p:oleObj>
              </mc:Choice>
              <mc:Fallback>
                <p:oleObj r:id="rId6" imgW="774364" imgH="228501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659" y="2874137"/>
                        <a:ext cx="1587446" cy="4684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07" name="Picture 59" descr="补图">
            <a:extLst>
              <a:ext uri="{FF2B5EF4-FFF2-40B4-BE49-F238E27FC236}">
                <a16:creationId xmlns:a16="http://schemas.microsoft.com/office/drawing/2014/main" id="{CF142DC3-2003-42AC-AD08-B0D62F4B7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24" y="3519487"/>
            <a:ext cx="2211375" cy="21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A7B5BE-8E60-444C-A7AB-8C26BF6F5C4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86072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同构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40000"/>
              </a:spcBef>
              <a:buNone/>
              <a:defRPr/>
            </a:pPr>
            <a:r>
              <a:rPr lang="zh-CN" altLang="en-US" sz="2400" b="1" dirty="0"/>
              <a:t>定义6.12</a:t>
            </a:r>
            <a:r>
              <a:rPr lang="zh-CN" altLang="en-US" sz="2400" dirty="0"/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为两个无向图（有向图），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4000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双射函数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使得对于任意的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4000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  </a:t>
            </a:r>
          </a:p>
          <a:p>
            <a:pPr algn="ctr" eaLnBrk="1" hangingPunct="1">
              <a:spcBef>
                <a:spcPct val="4000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400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的重数相同，</a:t>
            </a:r>
          </a:p>
          <a:p>
            <a:pPr eaLnBrk="1" hangingPunct="1">
              <a:spcBef>
                <a:spcPct val="400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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F509C5C-7BAE-4F92-813C-0E2A77BFF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图的同构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3391C-4782-4C43-9AD5-3FDF2A97A91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692750"/>
            <a:ext cx="7772400" cy="423848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</a:rPr>
              <a:t>例：</a:t>
            </a:r>
          </a:p>
        </p:txBody>
      </p:sp>
      <p:pic>
        <p:nvPicPr>
          <p:cNvPr id="33796" name="Picture 8" descr="E:\插图\离散\同构1(1)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133600"/>
            <a:ext cx="1203325" cy="1404938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3797" name="Picture 9" descr="E:\插图\离散\同构1(2)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21188"/>
            <a:ext cx="1123950" cy="1255712"/>
          </a:xfrm>
          <a:prstGeom prst="rect">
            <a:avLst/>
          </a:prstGeom>
          <a:noFill/>
          <a:ln>
            <a:noFill/>
          </a:ln>
          <a:extLst/>
        </p:spPr>
      </p:pic>
      <p:grpSp>
        <p:nvGrpSpPr>
          <p:cNvPr id="33801" name="组合 2"/>
          <p:cNvGrpSpPr>
            <a:grpSpLocks/>
          </p:cNvGrpSpPr>
          <p:nvPr/>
        </p:nvGrpSpPr>
        <p:grpSpPr bwMode="auto">
          <a:xfrm>
            <a:off x="4872038" y="2124075"/>
            <a:ext cx="1655597" cy="1308100"/>
            <a:chOff x="3347864" y="2123564"/>
            <a:chExt cx="1655371" cy="1308611"/>
          </a:xfrm>
          <a:noFill/>
        </p:grpSpPr>
        <p:pic>
          <p:nvPicPr>
            <p:cNvPr id="33822" name="Picture 10" descr="E:\插图\离散\同构2(1)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2209800"/>
              <a:ext cx="1524000" cy="1222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23" name="TextBox 1"/>
            <p:cNvSpPr txBox="1">
              <a:spLocks noChangeArrowheads="1"/>
            </p:cNvSpPr>
            <p:nvPr/>
          </p:nvSpPr>
          <p:spPr bwMode="auto">
            <a:xfrm>
              <a:off x="4259094" y="2123564"/>
              <a:ext cx="300041" cy="3694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4" name="TextBox 12"/>
            <p:cNvSpPr txBox="1">
              <a:spLocks noChangeArrowheads="1"/>
            </p:cNvSpPr>
            <p:nvPr/>
          </p:nvSpPr>
          <p:spPr bwMode="auto">
            <a:xfrm>
              <a:off x="3347864" y="2987660"/>
              <a:ext cx="300041" cy="3694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5" name="TextBox 13"/>
            <p:cNvSpPr txBox="1">
              <a:spLocks noChangeArrowheads="1"/>
            </p:cNvSpPr>
            <p:nvPr/>
          </p:nvSpPr>
          <p:spPr bwMode="auto">
            <a:xfrm>
              <a:off x="4716016" y="2987660"/>
              <a:ext cx="287219" cy="3694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6" name="TextBox 14"/>
            <p:cNvSpPr txBox="1">
              <a:spLocks noChangeArrowheads="1"/>
            </p:cNvSpPr>
            <p:nvPr/>
          </p:nvSpPr>
          <p:spPr bwMode="auto">
            <a:xfrm>
              <a:off x="4187086" y="2492896"/>
              <a:ext cx="300041" cy="3694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7" name="TextBox 15"/>
            <p:cNvSpPr txBox="1">
              <a:spLocks noChangeArrowheads="1"/>
            </p:cNvSpPr>
            <p:nvPr/>
          </p:nvSpPr>
          <p:spPr bwMode="auto">
            <a:xfrm>
              <a:off x="4369185" y="2760500"/>
              <a:ext cx="287219" cy="3694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8" name="TextBox 16"/>
            <p:cNvSpPr txBox="1">
              <a:spLocks noChangeArrowheads="1"/>
            </p:cNvSpPr>
            <p:nvPr/>
          </p:nvSpPr>
          <p:spPr bwMode="auto">
            <a:xfrm>
              <a:off x="3779912" y="2774761"/>
              <a:ext cx="248752" cy="3694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E610B65-0467-4DCC-94ED-9D261D1D5B08}"/>
              </a:ext>
            </a:extLst>
          </p:cNvPr>
          <p:cNvGrpSpPr/>
          <p:nvPr/>
        </p:nvGrpSpPr>
        <p:grpSpPr>
          <a:xfrm>
            <a:off x="4875214" y="4365625"/>
            <a:ext cx="1657269" cy="1439307"/>
            <a:chOff x="4875214" y="4365625"/>
            <a:chExt cx="1657269" cy="1439307"/>
          </a:xfrm>
        </p:grpSpPr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875214" y="5102225"/>
              <a:ext cx="2872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9993EAF-5AFE-4B36-8849-FDA370E36049}"/>
                </a:ext>
              </a:extLst>
            </p:cNvPr>
            <p:cNvGrpSpPr/>
            <p:nvPr/>
          </p:nvGrpSpPr>
          <p:grpSpPr>
            <a:xfrm>
              <a:off x="4953000" y="4365625"/>
              <a:ext cx="1579483" cy="1439307"/>
              <a:chOff x="4953000" y="4365625"/>
              <a:chExt cx="1579483" cy="1439307"/>
            </a:xfrm>
          </p:grpSpPr>
          <p:pic>
            <p:nvPicPr>
              <p:cNvPr id="33798" name="Picture 12" descr="E:\插图\离散\同构2(2).t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3000" y="4497388"/>
                <a:ext cx="1524000" cy="1217612"/>
              </a:xfrm>
              <a:prstGeom prst="rect">
                <a:avLst/>
              </a:prstGeom>
              <a:noFill/>
              <a:ln>
                <a:noFill/>
              </a:ln>
              <a:extLst/>
            </p:spPr>
          </p:pic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5062539" y="4365625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endParaRPr lang="zh-CN" altLang="en-US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5072064" y="5435600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endParaRPr lang="zh-CN" altLang="en-US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6042025" y="4400550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endParaRPr lang="zh-CN" altLang="en-US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6245225" y="5106988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endParaRPr lang="zh-CN" alt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>
                <a:spLocks noChangeArrowheads="1"/>
              </p:cNvSpPr>
              <p:nvPr/>
            </p:nvSpPr>
            <p:spPr bwMode="auto">
              <a:xfrm>
                <a:off x="6061075" y="5435600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endParaRPr lang="zh-CN" altLang="en-US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3808" name="组合 4"/>
          <p:cNvGrpSpPr>
            <a:grpSpLocks/>
          </p:cNvGrpSpPr>
          <p:nvPr/>
        </p:nvGrpSpPr>
        <p:grpSpPr bwMode="auto">
          <a:xfrm>
            <a:off x="7670797" y="2178050"/>
            <a:ext cx="1227111" cy="1557368"/>
            <a:chOff x="6147298" y="2177736"/>
            <a:chExt cx="1226640" cy="1557496"/>
          </a:xfrm>
          <a:noFill/>
        </p:grpSpPr>
        <p:pic>
          <p:nvPicPr>
            <p:cNvPr id="33815" name="Picture 13" descr="E:\插图\离散\K33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2286000"/>
              <a:ext cx="1125538" cy="1371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16" name="TextBox 25"/>
            <p:cNvSpPr txBox="1">
              <a:spLocks noChangeArrowheads="1"/>
            </p:cNvSpPr>
            <p:nvPr/>
          </p:nvSpPr>
          <p:spPr bwMode="auto">
            <a:xfrm>
              <a:off x="6147298" y="2177736"/>
              <a:ext cx="299967" cy="369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17" name="TextBox 26"/>
            <p:cNvSpPr txBox="1">
              <a:spLocks noChangeArrowheads="1"/>
            </p:cNvSpPr>
            <p:nvPr/>
          </p:nvSpPr>
          <p:spPr bwMode="auto">
            <a:xfrm>
              <a:off x="6557054" y="2195572"/>
              <a:ext cx="287148" cy="369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lang="zh-CN" altLang="en-US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18" name="TextBox 27"/>
            <p:cNvSpPr txBox="1">
              <a:spLocks noChangeArrowheads="1"/>
            </p:cNvSpPr>
            <p:nvPr/>
          </p:nvSpPr>
          <p:spPr bwMode="auto">
            <a:xfrm>
              <a:off x="7030910" y="2198282"/>
              <a:ext cx="248691" cy="369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endParaRPr lang="zh-CN" altLang="en-US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19" name="TextBox 28"/>
            <p:cNvSpPr txBox="1">
              <a:spLocks noChangeArrowheads="1"/>
            </p:cNvSpPr>
            <p:nvPr/>
          </p:nvSpPr>
          <p:spPr bwMode="auto">
            <a:xfrm>
              <a:off x="6190880" y="3365870"/>
              <a:ext cx="299967" cy="369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0" name="TextBox 29"/>
            <p:cNvSpPr txBox="1">
              <a:spLocks noChangeArrowheads="1"/>
            </p:cNvSpPr>
            <p:nvPr/>
          </p:nvSpPr>
          <p:spPr bwMode="auto">
            <a:xfrm>
              <a:off x="6599846" y="3344994"/>
              <a:ext cx="287148" cy="369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1" name="TextBox 30"/>
            <p:cNvSpPr txBox="1">
              <a:spLocks noChangeArrowheads="1"/>
            </p:cNvSpPr>
            <p:nvPr/>
          </p:nvSpPr>
          <p:spPr bwMode="auto">
            <a:xfrm>
              <a:off x="7067406" y="3344994"/>
              <a:ext cx="299967" cy="369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42840DF-5A9C-45B3-9FB1-A2242C50EBF5}"/>
              </a:ext>
            </a:extLst>
          </p:cNvPr>
          <p:cNvGrpSpPr/>
          <p:nvPr/>
        </p:nvGrpSpPr>
        <p:grpSpPr>
          <a:xfrm>
            <a:off x="7620000" y="4344989"/>
            <a:ext cx="1646158" cy="1531937"/>
            <a:chOff x="7620000" y="4344989"/>
            <a:chExt cx="1646158" cy="1531937"/>
          </a:xfrm>
        </p:grpSpPr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7680325" y="490061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674CECE-65CB-4451-9027-BD9B5AB25F23}"/>
                </a:ext>
              </a:extLst>
            </p:cNvPr>
            <p:cNvGrpSpPr/>
            <p:nvPr/>
          </p:nvGrpSpPr>
          <p:grpSpPr>
            <a:xfrm>
              <a:off x="7620000" y="4344989"/>
              <a:ext cx="1646158" cy="1531937"/>
              <a:chOff x="7620000" y="4344989"/>
              <a:chExt cx="1646158" cy="1531937"/>
            </a:xfrm>
          </p:grpSpPr>
          <p:pic>
            <p:nvPicPr>
              <p:cNvPr id="33799" name="Picture 14" descr="E:\插图\离散\K33(2).tif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227"/>
              <a:stretch>
                <a:fillRect/>
              </a:stretch>
            </p:blipFill>
            <p:spPr bwMode="auto">
              <a:xfrm>
                <a:off x="7620000" y="4344989"/>
                <a:ext cx="1600200" cy="1531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</p:pic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7670800" y="4421189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endParaRPr lang="zh-CN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33"/>
              <p:cNvSpPr txBox="1">
                <a:spLocks noChangeArrowheads="1"/>
              </p:cNvSpPr>
              <p:nvPr/>
            </p:nvSpPr>
            <p:spPr bwMode="auto">
              <a:xfrm>
                <a:off x="8697914" y="4413250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8978900" y="4843464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endParaRPr lang="zh-CN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7715250" y="5492750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endParaRPr lang="zh-CN" altLang="en-US" i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8697914" y="5475289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endParaRPr lang="zh-CN" altLang="en-US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9" name="Rectangle 2">
            <a:extLst>
              <a:ext uri="{FF2B5EF4-FFF2-40B4-BE49-F238E27FC236}">
                <a16:creationId xmlns:a16="http://schemas.microsoft.com/office/drawing/2014/main" id="{A9021F9D-7887-425B-A97C-DFCA65CECFC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图的同构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8A7DB-4851-4282-B442-0E0D5C915FF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4205"/>
            <a:ext cx="9909412" cy="34861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zh-CN" altLang="en-US" sz="2400" b="1" dirty="0"/>
              <a:t>例：</a:t>
            </a:r>
            <a:r>
              <a:rPr lang="zh-CN" altLang="en-US" sz="2400" dirty="0"/>
              <a:t>画出 4 阶 3 条边的所有非同构的无向简单图 </a:t>
            </a:r>
            <a:r>
              <a:rPr lang="en-US" altLang="zh-CN" sz="2400" dirty="0"/>
              <a:t>.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b="1" dirty="0"/>
              <a:t>解：</a:t>
            </a:r>
            <a:r>
              <a:rPr lang="zh-CN" altLang="en-US" sz="2400" dirty="0"/>
              <a:t> 由已知条件得到 </a:t>
            </a:r>
            <a:r>
              <a:rPr lang="en-US" altLang="zh-CN" sz="2400" dirty="0"/>
              <a:t>4 </a:t>
            </a:r>
            <a:r>
              <a:rPr lang="zh-CN" altLang="en-US" sz="2400" dirty="0"/>
              <a:t>个条件：</a:t>
            </a:r>
            <a:endParaRPr lang="en-US" altLang="zh-CN" sz="2400" dirty="0"/>
          </a:p>
          <a:p>
            <a:pPr eaLnBrk="1" hangingPunct="1">
              <a:buFontTx/>
              <a:buNone/>
              <a:defRPr/>
            </a:pPr>
            <a:r>
              <a:rPr lang="zh-CN" altLang="en-US" sz="2400" dirty="0"/>
              <a:t>总度数为 6, 分配给 4 个顶点 ,  最大度为 3 , 且奇度顶点数为偶数：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0 </a:t>
            </a:r>
            <a:r>
              <a:rPr lang="zh-CN" altLang="en-US" sz="2400" dirty="0"/>
              <a:t>个奇度顶点，</a:t>
            </a:r>
            <a:r>
              <a:rPr lang="en-US" altLang="zh-CN" sz="2400" dirty="0"/>
              <a:t>4 </a:t>
            </a:r>
            <a:r>
              <a:rPr lang="zh-CN" altLang="en-US" sz="2400" dirty="0"/>
              <a:t>个偶度顶点：</a:t>
            </a:r>
            <a:r>
              <a:rPr lang="en-US" altLang="zh-CN" sz="2400" dirty="0">
                <a:cs typeface="Times New Roman" charset="0"/>
              </a:rPr>
              <a:t>0, 2, 2, 2 ;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2 </a:t>
            </a:r>
            <a:r>
              <a:rPr lang="zh-CN" altLang="en-US" sz="2400" dirty="0"/>
              <a:t>个奇度顶点，</a:t>
            </a:r>
            <a:r>
              <a:rPr lang="en-US" altLang="zh-CN" sz="2400" dirty="0"/>
              <a:t>2 </a:t>
            </a:r>
            <a:r>
              <a:rPr lang="zh-CN" altLang="en-US" sz="2400" dirty="0"/>
              <a:t>个偶度顶点：</a:t>
            </a:r>
            <a:r>
              <a:rPr lang="en-US" altLang="zh-CN" sz="2400" dirty="0"/>
              <a:t>1, 1, 2, 2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1, 1, 4, 0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1, 3, 2, 0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3, 3, 0, 0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4 </a:t>
            </a:r>
            <a:r>
              <a:rPr lang="zh-CN" altLang="en-US" sz="2400" dirty="0"/>
              <a:t>个奇度顶点，</a:t>
            </a:r>
            <a:r>
              <a:rPr lang="en-US" altLang="zh-CN" sz="2400" dirty="0"/>
              <a:t>0 </a:t>
            </a:r>
            <a:r>
              <a:rPr lang="zh-CN" altLang="en-US" sz="2400" dirty="0"/>
              <a:t>个偶度顶点：</a:t>
            </a:r>
            <a:r>
              <a:rPr lang="en-US" altLang="zh-CN" sz="2400" dirty="0">
                <a:cs typeface="Times New Roman" charset="0"/>
              </a:rPr>
              <a:t>1, 1, 1, 3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zh-CN" altLang="en-US" sz="2400" dirty="0"/>
              <a:t>画图：</a:t>
            </a:r>
            <a:endParaRPr lang="en-US" altLang="zh-CN" sz="2400" dirty="0"/>
          </a:p>
          <a:p>
            <a:pPr eaLnBrk="1" hangingPunct="1">
              <a:buFontTx/>
              <a:buNone/>
              <a:defRPr/>
            </a:pPr>
            <a:endParaRPr lang="zh-CN" altLang="en-US" sz="2400" b="1" dirty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8304213" y="4720456"/>
            <a:ext cx="1752600" cy="1523400"/>
            <a:chOff x="1066800" y="5067301"/>
            <a:chExt cx="1752600" cy="1524167"/>
          </a:xfrm>
          <a:noFill/>
        </p:grpSpPr>
        <p:pic>
          <p:nvPicPr>
            <p:cNvPr id="34831" name="Picture 5" descr="E:\插图\离散\例6.1.6(1)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5067301"/>
              <a:ext cx="1752600" cy="10858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2" name="Text Box 4"/>
            <p:cNvSpPr txBox="1">
              <a:spLocks noChangeArrowheads="1"/>
            </p:cNvSpPr>
            <p:nvPr/>
          </p:nvSpPr>
          <p:spPr bwMode="auto">
            <a:xfrm>
              <a:off x="1371600" y="6221950"/>
              <a:ext cx="1143000" cy="369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1,1,1,3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800725" y="4783952"/>
            <a:ext cx="1828800" cy="1468848"/>
            <a:chOff x="3581400" y="5067299"/>
            <a:chExt cx="1828800" cy="1469108"/>
          </a:xfrm>
          <a:noFill/>
        </p:grpSpPr>
        <p:pic>
          <p:nvPicPr>
            <p:cNvPr id="34829" name="Picture 6" descr="E:\插图\离散\例6.1.6(2)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5067299"/>
              <a:ext cx="1828800" cy="10833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0" name="Text Box 8"/>
            <p:cNvSpPr txBox="1">
              <a:spLocks noChangeArrowheads="1"/>
            </p:cNvSpPr>
            <p:nvPr/>
          </p:nvSpPr>
          <p:spPr bwMode="auto">
            <a:xfrm>
              <a:off x="3924300" y="6167010"/>
              <a:ext cx="1143000" cy="3693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1,1,2,2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119438" y="4756973"/>
            <a:ext cx="1878012" cy="1495237"/>
            <a:chOff x="6172200" y="5033963"/>
            <a:chExt cx="1878013" cy="1494098"/>
          </a:xfrm>
          <a:noFill/>
        </p:grpSpPr>
        <p:pic>
          <p:nvPicPr>
            <p:cNvPr id="34827" name="Picture 7" descr="E:\插图\离散\例6.1.6(3)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5033963"/>
              <a:ext cx="1878013" cy="11167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8" name="Text Box 9"/>
            <p:cNvSpPr txBox="1">
              <a:spLocks noChangeArrowheads="1"/>
            </p:cNvSpPr>
            <p:nvPr/>
          </p:nvSpPr>
          <p:spPr bwMode="auto">
            <a:xfrm>
              <a:off x="6539706" y="6159010"/>
              <a:ext cx="1143000" cy="3690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0,2,2,2</a:t>
              </a:r>
            </a:p>
          </p:txBody>
        </p:sp>
      </p:grpSp>
      <p:sp>
        <p:nvSpPr>
          <p:cNvPr id="19" name="Rectangle 2">
            <a:extLst>
              <a:ext uri="{FF2B5EF4-FFF2-40B4-BE49-F238E27FC236}">
                <a16:creationId xmlns:a16="http://schemas.microsoft.com/office/drawing/2014/main" id="{5164DE0F-EB7A-41A3-B117-6372C181DF6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图的同构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80792-AA0A-4707-8525-4900FC3A112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912961"/>
            <a:ext cx="9601199" cy="3505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 3 个以 1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为度数列的非同构的无向简单图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7945" name="Picture 25" descr="E:\插图\离散\例6.7(1)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0400"/>
            <a:ext cx="1828800" cy="174625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37946" name="Picture 26" descr="E:\插图\离散\例6.7(2)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00400"/>
            <a:ext cx="1828800" cy="174625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37947" name="Picture 27" descr="E:\插图\离散\例6.7(3)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3200400"/>
            <a:ext cx="1357313" cy="17526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8A2C81C4-61D1-4DF4-9EE6-8AC5DB8E094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6.1.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图的同构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研讨题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773238"/>
            <a:ext cx="9601200" cy="41783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证明：在任何一个有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人的组里，存在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个人相互认识或者存在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个人相互不认识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0" indent="0">
              <a:buNone/>
              <a:defRPr/>
            </a:pPr>
            <a:endParaRPr lang="zh-CN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无向简单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个顶点，如果顶点数大于等于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数相同。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zh-CN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画出一个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阶简单图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与它的补图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同构。</a:t>
            </a:r>
          </a:p>
          <a:p>
            <a:pPr marL="0" indent="0">
              <a:buNone/>
              <a:defRPr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4DDA6-0B9A-477D-B3FB-466045B5B4F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9B93B-638F-421A-BDFB-8D3CD874CAD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6.1 图的基本概念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8686800" cy="35052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400" b="1" dirty="0"/>
              <a:t>6.1.1 无向图与有向图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6.1.2 顶点的度数与握手定理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6.1.3 简单图、完全图、正则图、圈图、轮图、方体图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6.1.4 子图、补图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6.1.5 图的同构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21439-E3BE-43DE-8CBA-7AB9A1F325C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4F41D09-E30B-4A49-800B-8F195601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427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无序对与无序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积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无序对：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个元素构成的集合，记作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无序积：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为两个集合，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2}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2)}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2)}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</a:rPr>
              <a:t>∩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|(1+|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|)/2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A5BECC1-DB2F-4007-8316-E4889B527E5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333F9-AE06-4BB8-8B9C-C94C693862B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95800"/>
          </a:xfrm>
        </p:spPr>
        <p:txBody>
          <a:bodyPr/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多重集合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元素可以重复出现的集合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重复度：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元素在多重集合中出现的次数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400" i="1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400" i="1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400" i="1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400" i="1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i="1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的重复度为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65138" algn="just"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的重复度为 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65138" algn="just"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的重复度为 3</a:t>
            </a:r>
          </a:p>
          <a:p>
            <a:pPr algn="just" eaLnBrk="1" hangingPunct="1">
              <a:buFontTx/>
              <a:buNone/>
              <a:defRPr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C7A19F-17FA-4836-82DB-66780BEAA51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4EB5A-77D1-406A-865F-41730B2C766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58899" y="1680189"/>
            <a:ext cx="9537701" cy="4283883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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，其元素称为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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多重子集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，其元素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有时用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如图所示, 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E56EC4E9-1B36-41A6-85C7-760AE92E540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093E83-EE5B-4A05-A468-D8D696AE6F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8763" y="3822130"/>
            <a:ext cx="2242783" cy="22685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08520" y="1639321"/>
            <a:ext cx="9588080" cy="4533900"/>
          </a:xfrm>
          <a:noFill/>
        </p:spPr>
        <p:txBody>
          <a:bodyPr/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有向图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定义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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顶点集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其元素称为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多重子集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边集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其元素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有时用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如图所示, </a:t>
            </a:r>
          </a:p>
          <a:p>
            <a:pPr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cs typeface="Times New Roman" panose="02020603050405020304" pitchFamily="18" charset="0"/>
              </a:rPr>
              <a:t>&gt;,</a:t>
            </a:r>
          </a:p>
          <a:p>
            <a:pPr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.</a:t>
            </a:r>
          </a:p>
          <a:p>
            <a:pPr algn="just" eaLnBrk="1" hangingPunct="1"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6960355" y="3630304"/>
            <a:ext cx="1951630" cy="2679385"/>
            <a:chOff x="2593" y="1307"/>
            <a:chExt cx="1127" cy="1394"/>
          </a:xfrm>
        </p:grpSpPr>
        <p:pic>
          <p:nvPicPr>
            <p:cNvPr id="9224" name="Picture 8" descr="14-2(1)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" y="1392"/>
              <a:ext cx="975" cy="11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773" y="1307"/>
              <a:ext cx="40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3366" y="1622"/>
              <a:ext cx="28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3072" y="1910"/>
              <a:ext cx="294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2671" y="1680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3312" y="2256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2976" y="2054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2640" y="2294"/>
              <a:ext cx="31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charset="0"/>
                </a:rPr>
                <a:t>7</a:t>
              </a:r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2593" y="1844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d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3072" y="1463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a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3480" y="2126"/>
              <a:ext cx="2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 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3151" y="2420"/>
              <a:ext cx="2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charset="0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B41BE748-E9AC-449A-BE00-D94E74FC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099EA2F4-4BC9-42D6-BF27-4174B830EB5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DD0E957-277A-48DB-82A7-E9EBB7CCFCE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B41BE748-E9AC-449A-BE00-D94E74FC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099EA2F4-4BC9-42D6-BF27-4174B830EB5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DD0E957-277A-48DB-82A7-E9EBB7CCFCE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zh-CN" altLang="en-US" dirty="0">
                <a:solidFill>
                  <a:schemeClr val="tx1"/>
                </a:solidFill>
              </a:rPr>
              <a:t>无向图与有向图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61303-3B0D-4A31-AA64-DAD321E5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：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  <a:defRPr/>
            </a:pPr>
            <a:r>
              <a:rPr kumimoji="1" lang="en-US" altLang="zh-CN" sz="2400" dirty="0">
                <a:cs typeface="Times New Roman" panose="02020603050405020304" pitchFamily="18" charset="0"/>
                <a:sym typeface="Wingdings" pitchFamily="2" charset="2"/>
              </a:rPr>
              <a:t>1)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在无向图中，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是顶点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线段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无方向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在有向图中，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是顶点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有向线段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指到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无论在无向图还是有向图中，常用字母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3)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在定义中，用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表示无向图，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表示有向图，但有时用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泛指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（无向的或有向的）.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只能表示有向图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5681</TotalTime>
  <Words>4561</Words>
  <Application>Microsoft Office PowerPoint</Application>
  <PresentationFormat>宽屏</PresentationFormat>
  <Paragraphs>477</Paragraphs>
  <Slides>38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Yu Mincho Light</vt:lpstr>
      <vt:lpstr>华文行楷</vt:lpstr>
      <vt:lpstr>宋体</vt:lpstr>
      <vt:lpstr>微软雅黑</vt:lpstr>
      <vt:lpstr>幼圆</vt:lpstr>
      <vt:lpstr>Arial</vt:lpstr>
      <vt:lpstr>Symbol</vt:lpstr>
      <vt:lpstr>Times New Roman</vt:lpstr>
      <vt:lpstr>Wingdings</vt:lpstr>
      <vt:lpstr>菱形网格 16x9</vt:lpstr>
      <vt:lpstr>Equation.DSMT4</vt:lpstr>
      <vt:lpstr>封卫兵，wbfeng@shu.edu.cn</vt:lpstr>
      <vt:lpstr>PowerPoint 演示文稿</vt:lpstr>
      <vt:lpstr>PowerPoint 演示文稿</vt:lpstr>
      <vt:lpstr>6.1 图的基本概念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6.1.4 子图、补图</vt:lpstr>
      <vt:lpstr>6.1.4 子图、补图</vt:lpstr>
      <vt:lpstr>6.1.4 子图、补图</vt:lpstr>
      <vt:lpstr>6.1.5 图的同构</vt:lpstr>
      <vt:lpstr>例：</vt:lpstr>
      <vt:lpstr>PowerPoint 演示文稿</vt:lpstr>
      <vt:lpstr>PowerPoint 演示文稿</vt:lpstr>
      <vt:lpstr>研讨题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封卫兵</cp:lastModifiedBy>
  <cp:revision>209</cp:revision>
  <dcterms:created xsi:type="dcterms:W3CDTF">2021-04-22T13:50:06Z</dcterms:created>
  <dcterms:modified xsi:type="dcterms:W3CDTF">2021-10-01T04:36:54Z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