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0" r:id="rId2"/>
    <p:sldId id="258" r:id="rId3"/>
    <p:sldId id="259" r:id="rId4"/>
    <p:sldId id="260" r:id="rId5"/>
    <p:sldId id="261" r:id="rId6"/>
    <p:sldId id="262" r:id="rId7"/>
    <p:sldId id="286" r:id="rId8"/>
    <p:sldId id="263" r:id="rId9"/>
    <p:sldId id="264" r:id="rId10"/>
    <p:sldId id="288" r:id="rId11"/>
    <p:sldId id="266" r:id="rId12"/>
    <p:sldId id="311" r:id="rId13"/>
    <p:sldId id="267" r:id="rId14"/>
    <p:sldId id="268" r:id="rId15"/>
    <p:sldId id="285" r:id="rId16"/>
    <p:sldId id="269" r:id="rId17"/>
    <p:sldId id="291" r:id="rId18"/>
    <p:sldId id="312" r:id="rId19"/>
    <p:sldId id="289" r:id="rId20"/>
    <p:sldId id="270" r:id="rId21"/>
    <p:sldId id="271" r:id="rId22"/>
    <p:sldId id="272" r:id="rId23"/>
    <p:sldId id="276" r:id="rId24"/>
    <p:sldId id="273" r:id="rId25"/>
    <p:sldId id="274" r:id="rId26"/>
    <p:sldId id="275" r:id="rId27"/>
    <p:sldId id="278" r:id="rId28"/>
    <p:sldId id="279" r:id="rId29"/>
    <p:sldId id="280" r:id="rId30"/>
    <p:sldId id="290" r:id="rId31"/>
    <p:sldId id="281" r:id="rId32"/>
    <p:sldId id="282" r:id="rId33"/>
    <p:sldId id="292" r:id="rId34"/>
    <p:sldId id="283" r:id="rId35"/>
    <p:sldId id="284" r:id="rId3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198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3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7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75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7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03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586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56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73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62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2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658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9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53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5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8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59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5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15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1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7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63779-AA62-41F1-B3BC-5A044419AD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057" y="1928813"/>
            <a:ext cx="8806541" cy="428625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平面图与平面嵌入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平面图的面及其次数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极大平面图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欧拉公式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库拉图斯基定理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平面图的对偶图</a:t>
            </a:r>
            <a:endParaRPr lang="en-US" altLang="zh-CN" sz="2400" dirty="0"/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着色与四色定理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20EF8-33DA-4730-853D-5A244367EEF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BC04C-EE69-4644-A799-15190D7FBC9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160314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极小非平面图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定义6.2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是非平面图，并且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任意删除一条边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所得图都是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为极小非平面图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295400" y="3249386"/>
            <a:ext cx="9601200" cy="290848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下面都是极小非平面图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36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是极小非平面图 ？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是极小非平面图 ？</a:t>
            </a:r>
          </a:p>
        </p:txBody>
      </p:sp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51" y="5211783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51" y="5717471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9" y="3666703"/>
            <a:ext cx="6603721" cy="157447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DC97726-8176-4CE3-A32B-16262992F90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0770A-F45D-4ABF-AFA3-5079E1BC34A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118322"/>
          </a:xfrm>
        </p:spPr>
        <p:txBody>
          <a:bodyPr>
            <a:normAutofit/>
          </a:bodyPr>
          <a:lstStyle/>
          <a:p>
            <a:pPr marL="533400" indent="-53340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欧拉公式</a:t>
            </a:r>
          </a:p>
          <a:p>
            <a:pPr marL="533400" indent="-533400" algn="just"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 </a:t>
            </a:r>
          </a:p>
          <a:p>
            <a:pPr marL="533400" indent="-5334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.</a:t>
            </a:r>
          </a:p>
          <a:p>
            <a:pPr marL="533400" indent="-53340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做归纳证明 .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为平凡图，结论成立；</a:t>
            </a:r>
          </a:p>
          <a:p>
            <a:pPr marL="533400" indent="-5334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个面的连通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BF434E-70A9-4C5A-9838-FF87A79533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0770A-F45D-4ABF-AFA3-5079E1BC34A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643441"/>
          </a:xfrm>
        </p:spPr>
        <p:txBody>
          <a:bodyPr>
            <a:noAutofit/>
          </a:bodyPr>
          <a:lstStyle/>
          <a:p>
            <a:pPr marL="533400" indent="-53340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欧拉公式（续）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必有一个度数为 1 的顶点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及关联的边，记作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kumimoji="1" lang="zh-CN" altLang="he-IL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，有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个面 .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归纳假设，(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，得证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，删除一个圈上的一条边，记作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kumimoji="1" lang="zh-CN" altLang="he-IL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，有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个面 .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再由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归纳假设，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.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BF434E-70A9-4C5A-9838-FF87A79533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29A47-9B91-4A86-9C8D-77201F8B70F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27991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欧拉公式（续）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设平面图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个连通分支，则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.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的阶数、边数和面数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对各连通分支用欧拉公式， 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求和，由于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 ?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即得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+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+ r =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0279" y="518993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外部面被重复计算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0C342B-39C0-4644-99D1-F731C6436C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B02D7-919E-4783-8F12-CB34907945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401" y="1646238"/>
            <a:ext cx="9768840" cy="45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欧拉公式（续）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定理6.1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连通平面图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条边，且每个面的次数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不小于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个面，则各面次数之和不小于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因为，平面图各面的次数之和等于边数的 2 倍，所以，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又因为，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为连通平面图，由欧拉公式得：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+ r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，即得证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48487"/>
              </p:ext>
            </p:extLst>
          </p:nvPr>
        </p:nvGraphicFramePr>
        <p:xfrm>
          <a:off x="5178477" y="3212653"/>
          <a:ext cx="183504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78477" y="3212653"/>
                        <a:ext cx="183504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497762C-987F-4853-9166-313B9DFB01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B02D7-919E-4783-8F12-CB34907945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欧拉公式（续）</a:t>
            </a:r>
          </a:p>
          <a:p>
            <a:pPr algn="just" eaLnBrk="1" hangingPunct="1">
              <a:spcBef>
                <a:spcPts val="24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注：这是个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必要条件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阶连通平面图，则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                        ，则不是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                       ，则是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ts val="24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53190"/>
              </p:ext>
            </p:extLst>
          </p:nvPr>
        </p:nvGraphicFramePr>
        <p:xfrm>
          <a:off x="4176078" y="2861129"/>
          <a:ext cx="183504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176078" y="2861129"/>
                        <a:ext cx="183504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50486"/>
              </p:ext>
            </p:extLst>
          </p:nvPr>
        </p:nvGraphicFramePr>
        <p:xfrm>
          <a:off x="2340928" y="3560816"/>
          <a:ext cx="1835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28" y="3560816"/>
                        <a:ext cx="1835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54206"/>
              </p:ext>
            </p:extLst>
          </p:nvPr>
        </p:nvGraphicFramePr>
        <p:xfrm>
          <a:off x="2050377" y="4215920"/>
          <a:ext cx="1835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7" imgW="1002865" imgH="393529" progId="Equation.DSMT4">
                  <p:embed/>
                </p:oleObj>
              </mc:Choice>
              <mc:Fallback>
                <p:oleObj name="Equation" r:id="rId7" imgW="1002865" imgH="393529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377" y="4215920"/>
                        <a:ext cx="1835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03" y="3056841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十字形 9"/>
          <p:cNvSpPr>
            <a:spLocks noChangeAspect="1"/>
          </p:cNvSpPr>
          <p:nvPr/>
        </p:nvSpPr>
        <p:spPr bwMode="auto">
          <a:xfrm rot="2419106">
            <a:off x="6939850" y="4405282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24" y="3750178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D64AA4A-EA43-4128-9CB5-F0B02ECEBD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295399" y="1700413"/>
            <a:ext cx="96011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不是平面图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不满足定理 6.1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的条件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22" name="Picture 7" descr="E:\插图\离散\K5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04" y="2283021"/>
            <a:ext cx="1600200" cy="1531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8" descr="E:\插图\离散\K33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91" y="2435421"/>
            <a:ext cx="1276350" cy="13811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2282" y="2773473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0213" y="27734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32384" y="277347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550754" y="333588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" name="矩形 16"/>
          <p:cNvSpPr/>
          <p:nvPr/>
        </p:nvSpPr>
        <p:spPr>
          <a:xfrm>
            <a:off x="3627157" y="33375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22705" y="333588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95399" y="4424461"/>
            <a:ext cx="96011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阶以上的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简单平面图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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基本的非平面图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，在平面图的判断上起很大作用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39D6BE1-85CB-4A7A-B734-3DAA9519664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919AEAB-6D62-47FB-A20C-4F3FD3E6E094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0B02D7-919E-4783-8F12-CB34907945A8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设简单连通平面图有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个顶点、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条边, 则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证明：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由于至少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条边才能围成一个面，所以 3 阶以上的简单连通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平面图每个面的次数至少为 3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设图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kumimoji="1" lang="en-US" altLang="zh-CN" sz="2400" dirty="0"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，其中边数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，结点数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，面数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方法一：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由面次和定理：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2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𝑖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𝑟</m:t>
                        </m:r>
                      </m:sup>
                      <m:e>
                        <m:r>
                          <m:rPr>
                            <m:nor/>
                          </m:rPr>
                          <a:rPr kumimoji="1" lang="en-US" altLang="zh-CN" sz="2400" i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deg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因为每个面的次数均大于等于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，所以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由欧拉定理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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有：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 .</a:t>
                </a: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0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  <a:blipFill>
                <a:blip r:embed="rId3"/>
                <a:stretch>
                  <a:fillRect l="-952" t="-2052" b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C895B568-E0BF-4DDA-AC2A-6B50339691A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设简单连通平面图有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个顶点、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条边, 则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证明：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由于至少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条边才能围成一个面，所以 3 阶以上的简单连通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平面图每个面的次数至少为 3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设图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kumimoji="1" lang="en-US" altLang="zh-CN" sz="2400" dirty="0"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，其中边数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，结点数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，面数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方法二：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由定理6.1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7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有：</a:t>
                </a:r>
                <a:r>
                  <a:rPr kumimoji="1" lang="en-US" altLang="zh-CN" sz="24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kumimoji="1" lang="en-US" altLang="zh-CN" sz="24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:endParaRPr kumimoji="1"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kumimoji="1" lang="en-US" altLang="zh-CN" sz="2400" kern="0" dirty="0">
                    <a:ea typeface="宋体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−2</m:t>
                        </m:r>
                      </m:den>
                    </m:f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宋体"/>
                      </a:rPr>
                      <m:t>=1+</m:t>
                    </m:r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−2</m:t>
                        </m:r>
                      </m:den>
                    </m:f>
                  </m:oMath>
                </a14:m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在 </a:t>
                </a:r>
                <a:r>
                  <a:rPr kumimoji="1" lang="en-US" altLang="zh-CN" sz="24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kumimoji="1"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 </a:t>
                </a:r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时达到最大值，于是</a:t>
                </a:r>
                <a:endParaRPr kumimoji="1"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宋体"/>
                        </a:rPr>
                        <m:t>𝑚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0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  <a:blipFill>
                <a:blip r:embed="rId3"/>
                <a:stretch>
                  <a:fillRect l="-952" t="-2052" b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C895B568-E0BF-4DDA-AC2A-6B50339691A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295399" y="1646238"/>
            <a:ext cx="9601199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个面，试求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由于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是连通平面图，所以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的阶数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、边数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、面数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满足欧拉公式：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533400" indent="-533400" algn="ctr" eaLnBrk="1" hangingPunct="1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已知，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7,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6,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2 = 7 + 6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2 = 11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525252-4BBD-43D1-A6F0-D4CB86D3F4A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C0B09-9C96-4C8D-A9B0-296F6AACD71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203034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平面图与非平面图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定义6.22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如果能将图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除顶点外边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地画在平面上，则称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这个画出的无边相交的图称作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平面嵌入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没有平面嵌入的图称作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295399" y="3818368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下图中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是平面图,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的平面嵌入，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的平面嵌入.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是非平面图.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3" name="Picture 7" descr="17-1(1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0"/>
          <a:stretch>
            <a:fillRect/>
          </a:stretch>
        </p:blipFill>
        <p:spPr bwMode="auto">
          <a:xfrm>
            <a:off x="3124786" y="4672270"/>
            <a:ext cx="5942426" cy="16752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40501" y="3779533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(2), (3),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951" y="3774523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5661" y="431234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5819" y="4331603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65701" y="3779532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9585" y="4319918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1446996-7300-4FEE-BBFD-BBA31046739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2" grpId="0"/>
      <p:bldP spid="3" grpId="0"/>
      <p:bldP spid="4" grpId="0"/>
      <p:bldP spid="5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248400"/>
            <a:ext cx="717848" cy="457200"/>
          </a:xfrm>
        </p:spPr>
        <p:txBody>
          <a:bodyPr/>
          <a:lstStyle/>
          <a:p>
            <a:pPr>
              <a:defRPr/>
            </a:pPr>
            <a:fld id="{25CE1E76-37FD-4A43-96E7-0AB1080BD3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4340" name="Picture 6" descr="17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6" b="39975"/>
          <a:stretch>
            <a:fillRect/>
          </a:stretch>
        </p:blipFill>
        <p:spPr bwMode="auto">
          <a:xfrm>
            <a:off x="7639050" y="1921669"/>
            <a:ext cx="2781300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1295400" y="1646238"/>
            <a:ext cx="5562600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同胚与收缩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如图从(1)到(2)；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度顶点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如图从(2)到(1)；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同构，或经过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度顶点后同构；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收缩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若删除图中边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重合，所得顶点记为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关联除边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外，原来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一切边，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如图从(3)到(4)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7162800" y="4175124"/>
            <a:ext cx="3733800" cy="1955800"/>
            <a:chOff x="2976" y="2722"/>
            <a:chExt cx="2352" cy="1232"/>
          </a:xfrm>
        </p:grpSpPr>
        <p:pic>
          <p:nvPicPr>
            <p:cNvPr id="14343" name="Picture 11" descr="E:\插图\离散\收缩边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722"/>
              <a:ext cx="2352" cy="10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12"/>
            <p:cNvSpPr txBox="1">
              <a:spLocks noChangeArrowheads="1"/>
            </p:cNvSpPr>
            <p:nvPr/>
          </p:nvSpPr>
          <p:spPr bwMode="auto">
            <a:xfrm>
              <a:off x="3360" y="370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(3)</a:t>
              </a:r>
            </a:p>
          </p:txBody>
        </p:sp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4752" y="370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(4)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73BC1B3-9D09-4383-BFB8-B41DEC78C1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ADD8D-5343-4EF4-89E0-E39F1A4D0C6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3565842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库拉图斯基(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Kuratowski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一个图是平面图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它既不含与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同胚的子图，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也不含与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同胚的子图.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一个图是平面图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它既无可收缩为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也无可收缩为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</a:t>
            </a:r>
            <a:r>
              <a:rPr lang="zh-CN" altLang="en-US" sz="2400" dirty="0"/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D2F8FF-69DB-4102-BBA2-D1B35067D23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4FBD8-09A3-43E9-A4E4-29BCB068C8E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030216" y="4648201"/>
            <a:ext cx="22952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1295400" y="1645768"/>
            <a:ext cx="764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证明下面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个图均为非平面图 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6394" name="Picture 8" descr="E:\插图\离散\17-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4038600" cy="15811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8371453" y="4270932"/>
            <a:ext cx="229385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43316" y="4149081"/>
            <a:ext cx="1812925" cy="1651645"/>
            <a:chOff x="4919315" y="4149080"/>
            <a:chExt cx="1812925" cy="1651645"/>
          </a:xfrm>
        </p:grpSpPr>
        <p:pic>
          <p:nvPicPr>
            <p:cNvPr id="323594" name="Picture 10" descr="E:\插图\离散\17-8(2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315" y="4419600"/>
              <a:ext cx="1812925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346836" y="4615632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2120" y="486916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55226" y="458112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6571" y="439960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51783" y="414908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09800" y="4267200"/>
            <a:ext cx="1849438" cy="1550988"/>
            <a:chOff x="685800" y="4267200"/>
            <a:chExt cx="1849438" cy="1550988"/>
          </a:xfrm>
        </p:grpSpPr>
        <p:grpSp>
          <p:nvGrpSpPr>
            <p:cNvPr id="4" name="组合 3"/>
            <p:cNvGrpSpPr/>
            <p:nvPr/>
          </p:nvGrpSpPr>
          <p:grpSpPr>
            <a:xfrm>
              <a:off x="685800" y="4267200"/>
              <a:ext cx="1849438" cy="1550988"/>
              <a:chOff x="685800" y="4267200"/>
              <a:chExt cx="1849438" cy="1550988"/>
            </a:xfrm>
          </p:grpSpPr>
          <p:pic>
            <p:nvPicPr>
              <p:cNvPr id="323593" name="Picture 9" descr="E:\插图\离散\17-8(1).t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4267200"/>
                <a:ext cx="1849438" cy="1550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562738" y="530120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47664" y="433622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流程图: 联系 6"/>
            <p:cNvSpPr>
              <a:spLocks noChangeAspect="1"/>
            </p:cNvSpPr>
            <p:nvPr/>
          </p:nvSpPr>
          <p:spPr bwMode="auto">
            <a:xfrm>
              <a:off x="1370234" y="4689628"/>
              <a:ext cx="87750" cy="86400"/>
            </a:xfrm>
            <a:prstGeom prst="flowChartConnector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联系 26"/>
            <p:cNvSpPr>
              <a:spLocks noChangeAspect="1"/>
            </p:cNvSpPr>
            <p:nvPr/>
          </p:nvSpPr>
          <p:spPr bwMode="auto">
            <a:xfrm>
              <a:off x="1368157" y="5310889"/>
              <a:ext cx="72000" cy="72000"/>
            </a:xfrm>
            <a:prstGeom prst="flowChartConnector">
              <a:avLst/>
            </a:prstGeom>
            <a:noFill/>
            <a:ln w="28575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1E7B5AB5-228D-452D-9C2A-2EB665CEAD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AA7429FA-962C-4013-AAB8-92376D98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222" y="1354829"/>
            <a:ext cx="288689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个以上的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，可以尝试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个以上的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，可以尝试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utoUpdateAnimBg="0"/>
      <p:bldP spid="323595" grpId="0" autoUpdateAnimBg="0"/>
      <p:bldP spid="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E9A49-5B1B-43E1-A73E-E1702DBFE44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3065"/>
            <a:ext cx="7772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画出所有非同构的 6 阶 11 条边的简单连通非平面图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295401" y="2228875"/>
            <a:ext cx="3124200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10 条边) 上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加一个顶点和一条边</a:t>
            </a:r>
          </a:p>
        </p:txBody>
      </p:sp>
      <p:pic>
        <p:nvPicPr>
          <p:cNvPr id="327685" name="Picture 5" descr="E:\插图\离散\图6.46(a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743201"/>
            <a:ext cx="1438275" cy="137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86" name="Picture 6" descr="E:\插图\离散\图6.46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43201"/>
            <a:ext cx="1447800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295400" y="4681536"/>
            <a:ext cx="29718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9 条边)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上加 2 条边</a:t>
            </a:r>
          </a:p>
        </p:txBody>
      </p:sp>
      <p:pic>
        <p:nvPicPr>
          <p:cNvPr id="327688" name="Picture 8" descr="E:\插图\离散\图6.46(c)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4724400"/>
            <a:ext cx="13382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89" name="Picture 9" descr="E:\插图\离散\图6.46(d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24401"/>
            <a:ext cx="1276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944735" y="3011205"/>
            <a:ext cx="72000" cy="7200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568308" y="2818432"/>
            <a:ext cx="4080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807968" y="4840282"/>
            <a:ext cx="48002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409910" y="4834282"/>
            <a:ext cx="406170" cy="46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8082956" y="4843627"/>
            <a:ext cx="41334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8049198" y="6021288"/>
            <a:ext cx="48002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27DFA736-6815-4F17-A87B-3604497B88C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utoUpdateAnimBg="0"/>
      <p:bldP spid="327687" grpId="0"/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A6863-2C09-47C1-856B-995F311BF80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对偶图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定义6.28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构造如下: 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中任取一个点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每一条边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的公共边界上，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只在面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的边界上，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3FF0F-1A23-409E-AA0B-18C81D198BB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C5ACA-7EEF-4EC9-AF9A-64E3BA04462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71048"/>
            <a:ext cx="9601200" cy="52197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787142"/>
            <a:ext cx="9601200" cy="23648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buSzPct val="150000"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是平面图，而且是平面嵌入；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同构的平面图的对偶图不一定同构，如(1)和(3) . </a:t>
            </a: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2209800" y="1600200"/>
            <a:ext cx="7772400" cy="267765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8" name="Group 15"/>
          <p:cNvGrpSpPr>
            <a:grpSpLocks noChangeAspect="1"/>
          </p:cNvGrpSpPr>
          <p:nvPr/>
        </p:nvGrpSpPr>
        <p:grpSpPr bwMode="auto">
          <a:xfrm>
            <a:off x="2514600" y="1628780"/>
            <a:ext cx="1555908" cy="2225994"/>
            <a:chOff x="528" y="978"/>
            <a:chExt cx="1089" cy="1558"/>
          </a:xfrm>
          <a:noFill/>
        </p:grpSpPr>
        <p:pic>
          <p:nvPicPr>
            <p:cNvPr id="18445" name="Picture 16" descr="对偶图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78"/>
              <a:ext cx="1089" cy="12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912" y="2248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</p:grpSp>
      <p:grpSp>
        <p:nvGrpSpPr>
          <p:cNvPr id="18439" name="Group 18"/>
          <p:cNvGrpSpPr>
            <a:grpSpLocks noChangeAspect="1"/>
          </p:cNvGrpSpPr>
          <p:nvPr/>
        </p:nvGrpSpPr>
        <p:grpSpPr bwMode="auto">
          <a:xfrm>
            <a:off x="4533900" y="1595438"/>
            <a:ext cx="2263140" cy="2258855"/>
            <a:chOff x="1872" y="1056"/>
            <a:chExt cx="1584" cy="1581"/>
          </a:xfrm>
          <a:noFill/>
        </p:grpSpPr>
        <p:pic>
          <p:nvPicPr>
            <p:cNvPr id="18443" name="Picture 19" descr="对偶图(2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1584" cy="1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2472" y="2349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</p:grpSp>
      <p:grpSp>
        <p:nvGrpSpPr>
          <p:cNvPr id="18440" name="Group 21"/>
          <p:cNvGrpSpPr>
            <a:grpSpLocks noChangeAspect="1"/>
          </p:cNvGrpSpPr>
          <p:nvPr/>
        </p:nvGrpSpPr>
        <p:grpSpPr bwMode="auto">
          <a:xfrm>
            <a:off x="7523482" y="1790225"/>
            <a:ext cx="1938815" cy="2064544"/>
            <a:chOff x="3737" y="1099"/>
            <a:chExt cx="1357" cy="1445"/>
          </a:xfrm>
          <a:noFill/>
        </p:grpSpPr>
        <p:pic>
          <p:nvPicPr>
            <p:cNvPr id="18441" name="Picture 22" descr="对偶图(3)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1"/>
            <a:stretch/>
          </p:blipFill>
          <p:spPr bwMode="auto">
            <a:xfrm>
              <a:off x="3737" y="1099"/>
              <a:ext cx="1357" cy="10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23"/>
            <p:cNvSpPr txBox="1">
              <a:spLocks noChangeArrowheads="1"/>
            </p:cNvSpPr>
            <p:nvPr/>
          </p:nvSpPr>
          <p:spPr bwMode="auto">
            <a:xfrm>
              <a:off x="4223" y="2256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817EC556-A3A8-4363-8899-81759E3217C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492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对偶图（续）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定理6.</a:t>
            </a:r>
            <a:r>
              <a:rPr lang="en-US" altLang="zh-CN" sz="2400" dirty="0"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的对偶图，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的顶点数、边数和面数，则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deg(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5)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是具有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个连通分支的平面图，则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k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859049" y="449888"/>
            <a:ext cx="1551407" cy="1818542"/>
            <a:chOff x="528" y="978"/>
            <a:chExt cx="1089" cy="1628"/>
          </a:xfrm>
        </p:grpSpPr>
        <p:pic>
          <p:nvPicPr>
            <p:cNvPr id="7" name="Picture 16" descr="对偶图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78"/>
              <a:ext cx="1089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912" y="2248"/>
              <a:ext cx="38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518900" y="419147"/>
            <a:ext cx="1957120" cy="1863483"/>
            <a:chOff x="1872" y="1056"/>
            <a:chExt cx="1584" cy="1587"/>
          </a:xfrm>
        </p:grpSpPr>
        <p:pic>
          <p:nvPicPr>
            <p:cNvPr id="10" name="Picture 19" descr="对偶图(2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1584" cy="1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496" y="2302"/>
              <a:ext cx="3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8708967" y="449888"/>
            <a:ext cx="1411861" cy="1818542"/>
            <a:chOff x="3679" y="906"/>
            <a:chExt cx="1003" cy="1628"/>
          </a:xfrm>
        </p:grpSpPr>
        <p:pic>
          <p:nvPicPr>
            <p:cNvPr id="13" name="Picture 22" descr="对偶图(3)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" y="906"/>
              <a:ext cx="1003" cy="1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050" y="2176"/>
              <a:ext cx="38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F7A05F37-BD72-4143-B6A6-C01875120D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642" y="1640575"/>
            <a:ext cx="9597957" cy="20853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无环无向图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的每个顶点涂一种颜色，使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涂不同的颜色．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可着色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的：能用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种颜色着色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02" name="组合 126"/>
          <p:cNvGrpSpPr>
            <a:grpSpLocks/>
          </p:cNvGrpSpPr>
          <p:nvPr/>
        </p:nvGrpSpPr>
        <p:grpSpPr bwMode="auto">
          <a:xfrm>
            <a:off x="2524125" y="3896772"/>
            <a:ext cx="1249244" cy="1094802"/>
            <a:chOff x="1214415" y="3905826"/>
            <a:chExt cx="1249252" cy="1094810"/>
          </a:xfrm>
          <a:solidFill>
            <a:schemeClr val="tx1"/>
          </a:solidFill>
        </p:grpSpPr>
        <p:sp>
          <p:nvSpPr>
            <p:cNvPr id="181" name="Oval 3"/>
            <p:cNvSpPr>
              <a:spLocks noChangeArrowheads="1"/>
            </p:cNvSpPr>
            <p:nvPr/>
          </p:nvSpPr>
          <p:spPr bwMode="auto">
            <a:xfrm>
              <a:off x="1522392" y="3908428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Oval 4"/>
            <p:cNvSpPr>
              <a:spLocks noChangeArrowheads="1"/>
            </p:cNvSpPr>
            <p:nvPr/>
          </p:nvSpPr>
          <p:spPr bwMode="auto">
            <a:xfrm>
              <a:off x="2051033" y="3905253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3" name="AutoShape 6"/>
            <p:cNvCxnSpPr>
              <a:cxnSpLocks noChangeShapeType="1"/>
            </p:cNvCxnSpPr>
            <p:nvPr/>
          </p:nvCxnSpPr>
          <p:spPr bwMode="auto">
            <a:xfrm>
              <a:off x="1608280" y="3948696"/>
              <a:ext cx="443400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1511280" y="491808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5" name="AutoShape 9"/>
            <p:cNvCxnSpPr>
              <a:cxnSpLocks noChangeShapeType="1"/>
            </p:cNvCxnSpPr>
            <p:nvPr/>
          </p:nvCxnSpPr>
          <p:spPr bwMode="auto">
            <a:xfrm flipV="1">
              <a:off x="1274824" y="3965183"/>
              <a:ext cx="247675" cy="217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6" name="Oval 11"/>
            <p:cNvSpPr>
              <a:spLocks noChangeArrowheads="1"/>
            </p:cNvSpPr>
            <p:nvPr/>
          </p:nvSpPr>
          <p:spPr bwMode="auto">
            <a:xfrm>
              <a:off x="2378060" y="463074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7" name="AutoShape 12"/>
            <p:cNvCxnSpPr>
              <a:cxnSpLocks noChangeShapeType="1"/>
            </p:cNvCxnSpPr>
            <p:nvPr/>
          </p:nvCxnSpPr>
          <p:spPr bwMode="auto">
            <a:xfrm>
              <a:off x="2410508" y="4248779"/>
              <a:ext cx="9665" cy="38582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8" name="Oval 13"/>
            <p:cNvSpPr>
              <a:spLocks noChangeArrowheads="1"/>
            </p:cNvSpPr>
            <p:nvPr/>
          </p:nvSpPr>
          <p:spPr bwMode="auto">
            <a:xfrm>
              <a:off x="1214415" y="417195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"/>
            <p:cNvSpPr>
              <a:spLocks noChangeArrowheads="1"/>
            </p:cNvSpPr>
            <p:nvPr/>
          </p:nvSpPr>
          <p:spPr bwMode="auto">
            <a:xfrm>
              <a:off x="2363772" y="4168780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Oval 15"/>
            <p:cNvSpPr>
              <a:spLocks noChangeArrowheads="1"/>
            </p:cNvSpPr>
            <p:nvPr/>
          </p:nvSpPr>
          <p:spPr bwMode="auto">
            <a:xfrm>
              <a:off x="1225528" y="4627570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Oval 16"/>
            <p:cNvSpPr>
              <a:spLocks noChangeArrowheads="1"/>
            </p:cNvSpPr>
            <p:nvPr/>
          </p:nvSpPr>
          <p:spPr bwMode="auto">
            <a:xfrm>
              <a:off x="2047858" y="490538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22" name="AutoShape 17"/>
            <p:cNvCxnSpPr>
              <a:cxnSpLocks noChangeShapeType="1"/>
            </p:cNvCxnSpPr>
            <p:nvPr/>
          </p:nvCxnSpPr>
          <p:spPr bwMode="auto">
            <a:xfrm>
              <a:off x="2120546" y="3981671"/>
              <a:ext cx="242843" cy="2011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3" name="AutoShape 19"/>
            <p:cNvCxnSpPr>
              <a:cxnSpLocks noChangeShapeType="1"/>
            </p:cNvCxnSpPr>
            <p:nvPr/>
          </p:nvCxnSpPr>
          <p:spPr bwMode="auto">
            <a:xfrm flipV="1">
              <a:off x="2119338" y="4703850"/>
              <a:ext cx="247675" cy="217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4" name="AutoShape 20"/>
            <p:cNvCxnSpPr>
              <a:cxnSpLocks noChangeShapeType="1"/>
            </p:cNvCxnSpPr>
            <p:nvPr/>
          </p:nvCxnSpPr>
          <p:spPr bwMode="auto">
            <a:xfrm>
              <a:off x="1604656" y="4944577"/>
              <a:ext cx="443400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5" name="AutoShape 21"/>
            <p:cNvCxnSpPr>
              <a:cxnSpLocks noChangeShapeType="1"/>
            </p:cNvCxnSpPr>
            <p:nvPr/>
          </p:nvCxnSpPr>
          <p:spPr bwMode="auto">
            <a:xfrm>
              <a:off x="1254284" y="4255374"/>
              <a:ext cx="9665" cy="38582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6" name="AutoShape 22"/>
            <p:cNvCxnSpPr>
              <a:cxnSpLocks noChangeShapeType="1"/>
            </p:cNvCxnSpPr>
            <p:nvPr/>
          </p:nvCxnSpPr>
          <p:spPr bwMode="auto">
            <a:xfrm>
              <a:off x="1279656" y="4703850"/>
              <a:ext cx="242843" cy="22753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603" name="Text Box 43"/>
          <p:cNvSpPr txBox="1">
            <a:spLocks noChangeArrowheads="1"/>
          </p:cNvSpPr>
          <p:nvPr/>
        </p:nvSpPr>
        <p:spPr bwMode="auto">
          <a:xfrm>
            <a:off x="2667000" y="3562826"/>
            <a:ext cx="332656" cy="28574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4" name="Text Box 43"/>
          <p:cNvSpPr txBox="1">
            <a:spLocks noChangeArrowheads="1"/>
          </p:cNvSpPr>
          <p:nvPr/>
        </p:nvSpPr>
        <p:spPr bwMode="auto">
          <a:xfrm>
            <a:off x="2238375" y="4552877"/>
            <a:ext cx="285750" cy="36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5" name="Text Box 43"/>
          <p:cNvSpPr txBox="1">
            <a:spLocks noChangeArrowheads="1"/>
          </p:cNvSpPr>
          <p:nvPr/>
        </p:nvSpPr>
        <p:spPr bwMode="auto">
          <a:xfrm>
            <a:off x="3485864" y="4909606"/>
            <a:ext cx="309521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6" name="Text Box 43"/>
          <p:cNvSpPr txBox="1">
            <a:spLocks noChangeArrowheads="1"/>
          </p:cNvSpPr>
          <p:nvPr/>
        </p:nvSpPr>
        <p:spPr bwMode="auto">
          <a:xfrm>
            <a:off x="3773488" y="3991451"/>
            <a:ext cx="393700" cy="32633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7" name="Text Box 43"/>
          <p:cNvSpPr txBox="1">
            <a:spLocks noChangeArrowheads="1"/>
          </p:cNvSpPr>
          <p:nvPr/>
        </p:nvSpPr>
        <p:spPr bwMode="auto">
          <a:xfrm>
            <a:off x="2207569" y="3991451"/>
            <a:ext cx="28574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8" name="Text Box 43"/>
          <p:cNvSpPr txBox="1">
            <a:spLocks noChangeArrowheads="1"/>
          </p:cNvSpPr>
          <p:nvPr/>
        </p:nvSpPr>
        <p:spPr bwMode="auto">
          <a:xfrm>
            <a:off x="2605088" y="5028508"/>
            <a:ext cx="312899" cy="26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9" name="Text Box 43"/>
          <p:cNvSpPr txBox="1">
            <a:spLocks noChangeArrowheads="1"/>
          </p:cNvSpPr>
          <p:nvPr/>
        </p:nvSpPr>
        <p:spPr bwMode="auto">
          <a:xfrm>
            <a:off x="3795385" y="4552877"/>
            <a:ext cx="382705" cy="33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Text Box 43"/>
          <p:cNvSpPr txBox="1">
            <a:spLocks noChangeArrowheads="1"/>
          </p:cNvSpPr>
          <p:nvPr/>
        </p:nvSpPr>
        <p:spPr bwMode="auto">
          <a:xfrm>
            <a:off x="3319463" y="3562826"/>
            <a:ext cx="419100" cy="2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1" name="Text Box 43"/>
          <p:cNvSpPr txBox="1">
            <a:spLocks noChangeArrowheads="1"/>
          </p:cNvSpPr>
          <p:nvPr/>
        </p:nvSpPr>
        <p:spPr bwMode="auto">
          <a:xfrm>
            <a:off x="4891184" y="3562826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2" name="Text Box 43"/>
          <p:cNvSpPr txBox="1">
            <a:spLocks noChangeArrowheads="1"/>
          </p:cNvSpPr>
          <p:nvPr/>
        </p:nvSpPr>
        <p:spPr bwMode="auto">
          <a:xfrm>
            <a:off x="4319588" y="4562951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3" name="Text Box 43"/>
          <p:cNvSpPr txBox="1">
            <a:spLocks noChangeArrowheads="1"/>
          </p:cNvSpPr>
          <p:nvPr/>
        </p:nvSpPr>
        <p:spPr bwMode="auto">
          <a:xfrm>
            <a:off x="5391330" y="4848701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Text Box 43"/>
          <p:cNvSpPr txBox="1">
            <a:spLocks noChangeArrowheads="1"/>
          </p:cNvSpPr>
          <p:nvPr/>
        </p:nvSpPr>
        <p:spPr bwMode="auto">
          <a:xfrm>
            <a:off x="4319588" y="399145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" name="Text Box 43"/>
          <p:cNvSpPr txBox="1">
            <a:spLocks noChangeArrowheads="1"/>
          </p:cNvSpPr>
          <p:nvPr/>
        </p:nvSpPr>
        <p:spPr bwMode="auto">
          <a:xfrm>
            <a:off x="4738688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Text Box 43"/>
          <p:cNvSpPr txBox="1">
            <a:spLocks noChangeArrowheads="1"/>
          </p:cNvSpPr>
          <p:nvPr/>
        </p:nvSpPr>
        <p:spPr bwMode="auto">
          <a:xfrm>
            <a:off x="5667375" y="427720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7" name="Text Box 43"/>
          <p:cNvSpPr txBox="1">
            <a:spLocks noChangeArrowheads="1"/>
          </p:cNvSpPr>
          <p:nvPr/>
        </p:nvSpPr>
        <p:spPr bwMode="auto">
          <a:xfrm>
            <a:off x="5534229" y="3777138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80" name="组合 131"/>
          <p:cNvGrpSpPr>
            <a:grpSpLocks/>
          </p:cNvGrpSpPr>
          <p:nvPr/>
        </p:nvGrpSpPr>
        <p:grpSpPr bwMode="auto">
          <a:xfrm>
            <a:off x="4575046" y="3920012"/>
            <a:ext cx="1163857" cy="1089090"/>
            <a:chOff x="2908263" y="3911538"/>
            <a:chExt cx="1163671" cy="1089098"/>
          </a:xfrm>
          <a:solidFill>
            <a:schemeClr val="tx1"/>
          </a:solidFill>
        </p:grpSpPr>
        <p:sp>
          <p:nvSpPr>
            <p:cNvPr id="206" name="Oval 23"/>
            <p:cNvSpPr>
              <a:spLocks noChangeArrowheads="1"/>
            </p:cNvSpPr>
            <p:nvPr/>
          </p:nvSpPr>
          <p:spPr bwMode="auto">
            <a:xfrm>
              <a:off x="3327426" y="3911538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Oval 24"/>
            <p:cNvSpPr>
              <a:spLocks noChangeArrowheads="1"/>
            </p:cNvSpPr>
            <p:nvPr/>
          </p:nvSpPr>
          <p:spPr bwMode="auto">
            <a:xfrm>
              <a:off x="3286158" y="4918020"/>
              <a:ext cx="80950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0" name="AutoShape 25"/>
            <p:cNvCxnSpPr>
              <a:cxnSpLocks noChangeShapeType="1"/>
            </p:cNvCxnSpPr>
            <p:nvPr/>
          </p:nvCxnSpPr>
          <p:spPr bwMode="auto">
            <a:xfrm flipV="1">
              <a:off x="2964534" y="3983925"/>
              <a:ext cx="362382" cy="20071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09" name="Oval 26"/>
            <p:cNvSpPr>
              <a:spLocks noChangeArrowheads="1"/>
            </p:cNvSpPr>
            <p:nvPr/>
          </p:nvSpPr>
          <p:spPr bwMode="auto">
            <a:xfrm>
              <a:off x="3992483" y="4463992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2" name="AutoShape 27"/>
            <p:cNvCxnSpPr>
              <a:cxnSpLocks noChangeShapeType="1"/>
            </p:cNvCxnSpPr>
            <p:nvPr/>
          </p:nvCxnSpPr>
          <p:spPr bwMode="auto">
            <a:xfrm flipH="1">
              <a:off x="3796209" y="4546572"/>
              <a:ext cx="226207" cy="30929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1" name="Oval 28"/>
            <p:cNvSpPr>
              <a:spLocks noChangeArrowheads="1"/>
            </p:cNvSpPr>
            <p:nvPr/>
          </p:nvSpPr>
          <p:spPr bwMode="auto">
            <a:xfrm>
              <a:off x="2908393" y="4175065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Oval 29"/>
            <p:cNvSpPr>
              <a:spLocks noChangeArrowheads="1"/>
            </p:cNvSpPr>
            <p:nvPr/>
          </p:nvSpPr>
          <p:spPr bwMode="auto">
            <a:xfrm>
              <a:off x="3857566" y="4043302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Oval 30"/>
            <p:cNvSpPr>
              <a:spLocks noChangeArrowheads="1"/>
            </p:cNvSpPr>
            <p:nvPr/>
          </p:nvSpPr>
          <p:spPr bwMode="auto">
            <a:xfrm>
              <a:off x="2917916" y="4629093"/>
              <a:ext cx="80950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Oval 31"/>
            <p:cNvSpPr>
              <a:spLocks noChangeArrowheads="1"/>
            </p:cNvSpPr>
            <p:nvPr/>
          </p:nvSpPr>
          <p:spPr bwMode="auto">
            <a:xfrm>
              <a:off x="3725825" y="4856108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7" name="AutoShape 32"/>
            <p:cNvCxnSpPr>
              <a:cxnSpLocks noChangeShapeType="1"/>
            </p:cNvCxnSpPr>
            <p:nvPr/>
          </p:nvCxnSpPr>
          <p:spPr bwMode="auto">
            <a:xfrm>
              <a:off x="3406818" y="3960893"/>
              <a:ext cx="450162" cy="10200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98" name="AutoShape 33"/>
            <p:cNvCxnSpPr>
              <a:cxnSpLocks noChangeShapeType="1"/>
            </p:cNvCxnSpPr>
            <p:nvPr/>
          </p:nvCxnSpPr>
          <p:spPr bwMode="auto">
            <a:xfrm flipH="1" flipV="1">
              <a:off x="3916628" y="4125410"/>
              <a:ext cx="111416" cy="33890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99" name="AutoShape 34"/>
            <p:cNvCxnSpPr>
              <a:cxnSpLocks noChangeShapeType="1"/>
            </p:cNvCxnSpPr>
            <p:nvPr/>
          </p:nvCxnSpPr>
          <p:spPr bwMode="auto">
            <a:xfrm flipV="1">
              <a:off x="3357300" y="4898636"/>
              <a:ext cx="357880" cy="6251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00" name="AutoShape 35"/>
            <p:cNvCxnSpPr>
              <a:cxnSpLocks noChangeShapeType="1"/>
            </p:cNvCxnSpPr>
            <p:nvPr/>
          </p:nvCxnSpPr>
          <p:spPr bwMode="auto">
            <a:xfrm>
              <a:off x="2945402" y="4257022"/>
              <a:ext cx="9003" cy="38496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01" name="AutoShape 36"/>
            <p:cNvCxnSpPr>
              <a:cxnSpLocks noChangeShapeType="1"/>
            </p:cNvCxnSpPr>
            <p:nvPr/>
          </p:nvCxnSpPr>
          <p:spPr bwMode="auto">
            <a:xfrm>
              <a:off x="2969034" y="4704507"/>
              <a:ext cx="317365" cy="24019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546" name="Text Box 43"/>
          <p:cNvSpPr txBox="1">
            <a:spLocks noChangeArrowheads="1"/>
          </p:cNvSpPr>
          <p:nvPr/>
        </p:nvSpPr>
        <p:spPr bwMode="auto">
          <a:xfrm>
            <a:off x="6462860" y="3562826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167438" y="44915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7177235" y="4920138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9" name="Text Box 43"/>
          <p:cNvSpPr txBox="1">
            <a:spLocks noChangeArrowheads="1"/>
          </p:cNvSpPr>
          <p:nvPr/>
        </p:nvSpPr>
        <p:spPr bwMode="auto">
          <a:xfrm>
            <a:off x="7534423" y="39200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6" name="Text Box 43"/>
          <p:cNvSpPr txBox="1">
            <a:spLocks noChangeArrowheads="1"/>
          </p:cNvSpPr>
          <p:nvPr/>
        </p:nvSpPr>
        <p:spPr bwMode="auto">
          <a:xfrm>
            <a:off x="6096000" y="399145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7" name="Text Box 43"/>
          <p:cNvSpPr txBox="1">
            <a:spLocks noChangeArrowheads="1"/>
          </p:cNvSpPr>
          <p:nvPr/>
        </p:nvSpPr>
        <p:spPr bwMode="auto">
          <a:xfrm>
            <a:off x="6453188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8" name="Text Box 43"/>
          <p:cNvSpPr txBox="1">
            <a:spLocks noChangeArrowheads="1"/>
          </p:cNvSpPr>
          <p:nvPr/>
        </p:nvSpPr>
        <p:spPr bwMode="auto">
          <a:xfrm>
            <a:off x="7534275" y="4491513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9" name="Text Box 43"/>
          <p:cNvSpPr txBox="1">
            <a:spLocks noChangeArrowheads="1"/>
          </p:cNvSpPr>
          <p:nvPr/>
        </p:nvSpPr>
        <p:spPr bwMode="auto">
          <a:xfrm>
            <a:off x="7096125" y="3562826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54" name="Text Box 43"/>
          <p:cNvSpPr txBox="1">
            <a:spLocks noChangeArrowheads="1"/>
          </p:cNvSpPr>
          <p:nvPr/>
        </p:nvSpPr>
        <p:spPr bwMode="auto">
          <a:xfrm>
            <a:off x="6820048" y="44915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45" name="组合 130"/>
          <p:cNvGrpSpPr>
            <a:grpSpLocks/>
          </p:cNvGrpSpPr>
          <p:nvPr/>
        </p:nvGrpSpPr>
        <p:grpSpPr bwMode="auto">
          <a:xfrm>
            <a:off x="6404186" y="3920012"/>
            <a:ext cx="1192003" cy="1090994"/>
            <a:chOff x="5880319" y="3909634"/>
            <a:chExt cx="1192011" cy="1091002"/>
          </a:xfrm>
          <a:solidFill>
            <a:schemeClr val="tx1"/>
          </a:solidFill>
        </p:grpSpPr>
        <p:sp>
          <p:nvSpPr>
            <p:cNvPr id="21555" name="Oval 51"/>
            <p:cNvSpPr>
              <a:spLocks noChangeArrowheads="1"/>
            </p:cNvSpPr>
            <p:nvPr/>
          </p:nvSpPr>
          <p:spPr bwMode="auto">
            <a:xfrm>
              <a:off x="6174286" y="3912920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56" name="Oval 52"/>
            <p:cNvSpPr>
              <a:spLocks noChangeArrowheads="1"/>
            </p:cNvSpPr>
            <p:nvPr/>
          </p:nvSpPr>
          <p:spPr bwMode="auto">
            <a:xfrm>
              <a:off x="6679220" y="3909634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57" name="AutoShape 53"/>
            <p:cNvCxnSpPr>
              <a:cxnSpLocks noChangeShapeType="1"/>
            </p:cNvCxnSpPr>
            <p:nvPr/>
          </p:nvCxnSpPr>
          <p:spPr bwMode="auto">
            <a:xfrm>
              <a:off x="6256137" y="3952354"/>
              <a:ext cx="423084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58" name="Oval 54"/>
            <p:cNvSpPr>
              <a:spLocks noChangeArrowheads="1"/>
            </p:cNvSpPr>
            <p:nvPr/>
          </p:nvSpPr>
          <p:spPr bwMode="auto">
            <a:xfrm>
              <a:off x="6163912" y="4918483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59" name="AutoShape 56"/>
            <p:cNvCxnSpPr>
              <a:cxnSpLocks noChangeShapeType="1"/>
            </p:cNvCxnSpPr>
            <p:nvPr/>
          </p:nvCxnSpPr>
          <p:spPr bwMode="auto">
            <a:xfrm flipV="1">
              <a:off x="5937960" y="3968786"/>
              <a:ext cx="236326" cy="21688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60" name="Oval 58"/>
            <p:cNvSpPr>
              <a:spLocks noChangeArrowheads="1"/>
            </p:cNvSpPr>
            <p:nvPr/>
          </p:nvSpPr>
          <p:spPr bwMode="auto">
            <a:xfrm>
              <a:off x="6990480" y="463258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61" name="AutoShape 59"/>
            <p:cNvCxnSpPr>
              <a:cxnSpLocks noChangeShapeType="1"/>
            </p:cNvCxnSpPr>
            <p:nvPr/>
          </p:nvCxnSpPr>
          <p:spPr bwMode="auto">
            <a:xfrm>
              <a:off x="7021606" y="4251394"/>
              <a:ext cx="9222" cy="3844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62" name="Oval 60"/>
            <p:cNvSpPr>
              <a:spLocks noChangeArrowheads="1"/>
            </p:cNvSpPr>
            <p:nvPr/>
          </p:nvSpPr>
          <p:spPr bwMode="auto">
            <a:xfrm>
              <a:off x="5880319" y="4175813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3" name="Oval 61"/>
            <p:cNvSpPr>
              <a:spLocks noChangeArrowheads="1"/>
            </p:cNvSpPr>
            <p:nvPr/>
          </p:nvSpPr>
          <p:spPr bwMode="auto">
            <a:xfrm>
              <a:off x="6976647" y="417252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4" name="Oval 62"/>
            <p:cNvSpPr>
              <a:spLocks noChangeArrowheads="1"/>
            </p:cNvSpPr>
            <p:nvPr/>
          </p:nvSpPr>
          <p:spPr bwMode="auto">
            <a:xfrm>
              <a:off x="5890694" y="4629301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5" name="Oval 63"/>
            <p:cNvSpPr>
              <a:spLocks noChangeArrowheads="1"/>
            </p:cNvSpPr>
            <p:nvPr/>
          </p:nvSpPr>
          <p:spPr bwMode="auto">
            <a:xfrm>
              <a:off x="6675761" y="490533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66" name="AutoShape 64"/>
            <p:cNvCxnSpPr>
              <a:cxnSpLocks noChangeShapeType="1"/>
            </p:cNvCxnSpPr>
            <p:nvPr/>
          </p:nvCxnSpPr>
          <p:spPr bwMode="auto">
            <a:xfrm>
              <a:off x="6744931" y="3985215"/>
              <a:ext cx="231716" cy="2004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7" name="AutoShape 66"/>
            <p:cNvCxnSpPr>
              <a:cxnSpLocks noChangeShapeType="1"/>
            </p:cNvCxnSpPr>
            <p:nvPr/>
          </p:nvCxnSpPr>
          <p:spPr bwMode="auto">
            <a:xfrm flipV="1">
              <a:off x="6743778" y="4704882"/>
              <a:ext cx="236326" cy="21688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8" name="AutoShape 67"/>
            <p:cNvCxnSpPr>
              <a:cxnSpLocks noChangeShapeType="1"/>
            </p:cNvCxnSpPr>
            <p:nvPr/>
          </p:nvCxnSpPr>
          <p:spPr bwMode="auto">
            <a:xfrm>
              <a:off x="6252679" y="4944772"/>
              <a:ext cx="423084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9" name="AutoShape 68"/>
            <p:cNvCxnSpPr>
              <a:cxnSpLocks noChangeShapeType="1"/>
            </p:cNvCxnSpPr>
            <p:nvPr/>
          </p:nvCxnSpPr>
          <p:spPr bwMode="auto">
            <a:xfrm>
              <a:off x="5918363" y="4257966"/>
              <a:ext cx="9222" cy="3844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0" name="AutoShape 69"/>
            <p:cNvCxnSpPr>
              <a:cxnSpLocks noChangeShapeType="1"/>
            </p:cNvCxnSpPr>
            <p:nvPr/>
          </p:nvCxnSpPr>
          <p:spPr bwMode="auto">
            <a:xfrm>
              <a:off x="5942570" y="4704882"/>
              <a:ext cx="231716" cy="22674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71" name="Oval 98"/>
            <p:cNvSpPr>
              <a:spLocks noChangeArrowheads="1"/>
            </p:cNvSpPr>
            <p:nvPr/>
          </p:nvSpPr>
          <p:spPr bwMode="auto">
            <a:xfrm>
              <a:off x="6440587" y="4382840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72" name="AutoShape 100"/>
            <p:cNvCxnSpPr>
              <a:cxnSpLocks noChangeShapeType="1"/>
            </p:cNvCxnSpPr>
            <p:nvPr/>
          </p:nvCxnSpPr>
          <p:spPr bwMode="auto">
            <a:xfrm>
              <a:off x="6214635" y="3965498"/>
              <a:ext cx="225952" cy="42719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3" name="AutoShape 101"/>
            <p:cNvCxnSpPr>
              <a:cxnSpLocks noChangeShapeType="1"/>
            </p:cNvCxnSpPr>
            <p:nvPr/>
          </p:nvCxnSpPr>
          <p:spPr bwMode="auto">
            <a:xfrm>
              <a:off x="5969262" y="4225105"/>
              <a:ext cx="502627" cy="17416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4" name="AutoShape 102"/>
            <p:cNvCxnSpPr>
              <a:cxnSpLocks noChangeShapeType="1"/>
            </p:cNvCxnSpPr>
            <p:nvPr/>
          </p:nvCxnSpPr>
          <p:spPr bwMode="auto">
            <a:xfrm flipV="1">
              <a:off x="5972544" y="4425560"/>
              <a:ext cx="468043" cy="22345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5" name="AutoShape 103"/>
            <p:cNvCxnSpPr>
              <a:cxnSpLocks noChangeShapeType="1"/>
            </p:cNvCxnSpPr>
            <p:nvPr/>
          </p:nvCxnSpPr>
          <p:spPr bwMode="auto">
            <a:xfrm flipV="1">
              <a:off x="6214635" y="4464994"/>
              <a:ext cx="225952" cy="46663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6" name="AutoShape 104"/>
            <p:cNvCxnSpPr>
              <a:cxnSpLocks noChangeShapeType="1"/>
            </p:cNvCxnSpPr>
            <p:nvPr/>
          </p:nvCxnSpPr>
          <p:spPr bwMode="auto">
            <a:xfrm flipH="1" flipV="1">
              <a:off x="6491311" y="4464994"/>
              <a:ext cx="221341" cy="45677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7" name="AutoShape 105"/>
            <p:cNvCxnSpPr>
              <a:cxnSpLocks noChangeShapeType="1"/>
            </p:cNvCxnSpPr>
            <p:nvPr/>
          </p:nvCxnSpPr>
          <p:spPr bwMode="auto">
            <a:xfrm>
              <a:off x="6522437" y="4445277"/>
              <a:ext cx="468043" cy="20374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8" name="AutoShape 106"/>
            <p:cNvCxnSpPr>
              <a:cxnSpLocks noChangeShapeType="1"/>
            </p:cNvCxnSpPr>
            <p:nvPr/>
          </p:nvCxnSpPr>
          <p:spPr bwMode="auto">
            <a:xfrm flipV="1">
              <a:off x="6522437" y="4225105"/>
              <a:ext cx="468043" cy="18402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9" name="AutoShape 107"/>
            <p:cNvCxnSpPr>
              <a:cxnSpLocks noChangeShapeType="1"/>
            </p:cNvCxnSpPr>
            <p:nvPr/>
          </p:nvCxnSpPr>
          <p:spPr bwMode="auto">
            <a:xfrm flipH="1">
              <a:off x="6491311" y="3991787"/>
              <a:ext cx="187910" cy="42719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515" name="Text Box 43"/>
          <p:cNvSpPr txBox="1">
            <a:spLocks noChangeArrowheads="1"/>
          </p:cNvSpPr>
          <p:nvPr/>
        </p:nvSpPr>
        <p:spPr bwMode="auto">
          <a:xfrm>
            <a:off x="8739234" y="3543640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16" name="Text Box 43"/>
          <p:cNvSpPr txBox="1">
            <a:spLocks noChangeArrowheads="1"/>
          </p:cNvSpPr>
          <p:nvPr/>
        </p:nvSpPr>
        <p:spPr bwMode="auto">
          <a:xfrm>
            <a:off x="8167688" y="4491513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17" name="Text Box 43"/>
          <p:cNvSpPr txBox="1">
            <a:spLocks noChangeArrowheads="1"/>
          </p:cNvSpPr>
          <p:nvPr/>
        </p:nvSpPr>
        <p:spPr bwMode="auto">
          <a:xfrm>
            <a:off x="9239336" y="4848701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1" name="Text Box 43"/>
          <p:cNvSpPr txBox="1">
            <a:spLocks noChangeArrowheads="1"/>
          </p:cNvSpPr>
          <p:nvPr/>
        </p:nvSpPr>
        <p:spPr bwMode="auto">
          <a:xfrm>
            <a:off x="8167688" y="3920013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2" name="Text Box 43"/>
          <p:cNvSpPr txBox="1">
            <a:spLocks noChangeArrowheads="1"/>
          </p:cNvSpPr>
          <p:nvPr/>
        </p:nvSpPr>
        <p:spPr bwMode="auto">
          <a:xfrm>
            <a:off x="8596313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3" name="Text Box 43"/>
          <p:cNvSpPr txBox="1">
            <a:spLocks noChangeArrowheads="1"/>
          </p:cNvSpPr>
          <p:nvPr/>
        </p:nvSpPr>
        <p:spPr bwMode="auto">
          <a:xfrm>
            <a:off x="9596438" y="43486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21" name="Text Box 43"/>
          <p:cNvSpPr txBox="1">
            <a:spLocks noChangeArrowheads="1"/>
          </p:cNvSpPr>
          <p:nvPr/>
        </p:nvSpPr>
        <p:spPr bwMode="auto">
          <a:xfrm>
            <a:off x="9239336" y="3634263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22" name="Text Box 43"/>
          <p:cNvSpPr txBox="1">
            <a:spLocks noChangeArrowheads="1"/>
          </p:cNvSpPr>
          <p:nvPr/>
        </p:nvSpPr>
        <p:spPr bwMode="auto">
          <a:xfrm>
            <a:off x="8943890" y="3991451"/>
            <a:ext cx="305888" cy="4017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2000" dirty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14" name="组合 132"/>
          <p:cNvGrpSpPr>
            <a:grpSpLocks/>
          </p:cNvGrpSpPr>
          <p:nvPr/>
        </p:nvGrpSpPr>
        <p:grpSpPr bwMode="auto">
          <a:xfrm>
            <a:off x="8443787" y="3906294"/>
            <a:ext cx="1162336" cy="1085281"/>
            <a:chOff x="5124261" y="5629859"/>
            <a:chExt cx="1162251" cy="1085289"/>
          </a:xfrm>
          <a:solidFill>
            <a:schemeClr val="tx1"/>
          </a:solidFill>
        </p:grpSpPr>
        <p:sp>
          <p:nvSpPr>
            <p:cNvPr id="21523" name="Oval 70"/>
            <p:cNvSpPr>
              <a:spLocks noChangeArrowheads="1"/>
            </p:cNvSpPr>
            <p:nvPr/>
          </p:nvSpPr>
          <p:spPr bwMode="auto">
            <a:xfrm>
              <a:off x="5542403" y="5629859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4" name="Oval 71"/>
            <p:cNvSpPr>
              <a:spLocks noChangeArrowheads="1"/>
            </p:cNvSpPr>
            <p:nvPr/>
          </p:nvSpPr>
          <p:spPr bwMode="auto">
            <a:xfrm>
              <a:off x="5501937" y="6633178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25" name="AutoShape 72"/>
            <p:cNvCxnSpPr>
              <a:cxnSpLocks noChangeShapeType="1"/>
            </p:cNvCxnSpPr>
            <p:nvPr/>
          </p:nvCxnSpPr>
          <p:spPr bwMode="auto">
            <a:xfrm flipV="1">
              <a:off x="5180463" y="5701992"/>
              <a:ext cx="361940" cy="20000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26" name="Oval 73"/>
            <p:cNvSpPr>
              <a:spLocks noChangeArrowheads="1"/>
            </p:cNvSpPr>
            <p:nvPr/>
          </p:nvSpPr>
          <p:spPr bwMode="auto">
            <a:xfrm>
              <a:off x="6206705" y="618070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27" name="AutoShape 74"/>
            <p:cNvCxnSpPr>
              <a:cxnSpLocks noChangeShapeType="1"/>
            </p:cNvCxnSpPr>
            <p:nvPr/>
          </p:nvCxnSpPr>
          <p:spPr bwMode="auto">
            <a:xfrm flipH="1">
              <a:off x="6011123" y="6262671"/>
              <a:ext cx="225931" cy="30820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28" name="Oval 75"/>
            <p:cNvSpPr>
              <a:spLocks noChangeArrowheads="1"/>
            </p:cNvSpPr>
            <p:nvPr/>
          </p:nvSpPr>
          <p:spPr bwMode="auto">
            <a:xfrm>
              <a:off x="5124261" y="5892164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9" name="Oval 76"/>
            <p:cNvSpPr>
              <a:spLocks noChangeArrowheads="1"/>
            </p:cNvSpPr>
            <p:nvPr/>
          </p:nvSpPr>
          <p:spPr bwMode="auto">
            <a:xfrm>
              <a:off x="6071822" y="576101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0" name="Oval 77"/>
            <p:cNvSpPr>
              <a:spLocks noChangeArrowheads="1"/>
            </p:cNvSpPr>
            <p:nvPr/>
          </p:nvSpPr>
          <p:spPr bwMode="auto">
            <a:xfrm>
              <a:off x="5134377" y="634464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1" name="Oval 78"/>
            <p:cNvSpPr>
              <a:spLocks noChangeArrowheads="1"/>
            </p:cNvSpPr>
            <p:nvPr/>
          </p:nvSpPr>
          <p:spPr bwMode="auto">
            <a:xfrm>
              <a:off x="5940311" y="657088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32" name="AutoShape 79"/>
            <p:cNvCxnSpPr>
              <a:cxnSpLocks noChangeShapeType="1"/>
            </p:cNvCxnSpPr>
            <p:nvPr/>
          </p:nvCxnSpPr>
          <p:spPr bwMode="auto">
            <a:xfrm>
              <a:off x="5622208" y="5679041"/>
              <a:ext cx="449613" cy="101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3" name="AutoShape 80"/>
            <p:cNvCxnSpPr>
              <a:cxnSpLocks noChangeShapeType="1"/>
            </p:cNvCxnSpPr>
            <p:nvPr/>
          </p:nvCxnSpPr>
          <p:spPr bwMode="auto">
            <a:xfrm flipH="1" flipV="1">
              <a:off x="6131395" y="5842981"/>
              <a:ext cx="111280" cy="33771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4" name="AutoShape 81"/>
            <p:cNvCxnSpPr>
              <a:cxnSpLocks noChangeShapeType="1"/>
            </p:cNvCxnSpPr>
            <p:nvPr/>
          </p:nvCxnSpPr>
          <p:spPr bwMode="auto">
            <a:xfrm flipV="1">
              <a:off x="5572750" y="6613505"/>
              <a:ext cx="357443" cy="622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5" name="AutoShape 82"/>
            <p:cNvCxnSpPr>
              <a:cxnSpLocks noChangeShapeType="1"/>
            </p:cNvCxnSpPr>
            <p:nvPr/>
          </p:nvCxnSpPr>
          <p:spPr bwMode="auto">
            <a:xfrm>
              <a:off x="5161355" y="5974134"/>
              <a:ext cx="8992" cy="3836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6" name="AutoShape 83"/>
            <p:cNvCxnSpPr>
              <a:cxnSpLocks noChangeShapeType="1"/>
            </p:cNvCxnSpPr>
            <p:nvPr/>
          </p:nvCxnSpPr>
          <p:spPr bwMode="auto">
            <a:xfrm>
              <a:off x="5184958" y="6420054"/>
              <a:ext cx="316978" cy="2393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37" name="Oval 99"/>
            <p:cNvSpPr>
              <a:spLocks noChangeArrowheads="1"/>
            </p:cNvSpPr>
            <p:nvPr/>
          </p:nvSpPr>
          <p:spPr bwMode="auto">
            <a:xfrm>
              <a:off x="5643565" y="6102009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38" name="AutoShape 108"/>
            <p:cNvCxnSpPr>
              <a:cxnSpLocks noChangeShapeType="1"/>
            </p:cNvCxnSpPr>
            <p:nvPr/>
          </p:nvCxnSpPr>
          <p:spPr bwMode="auto">
            <a:xfrm>
              <a:off x="5581742" y="5711829"/>
              <a:ext cx="105659" cy="41641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9" name="AutoShape 109"/>
            <p:cNvCxnSpPr>
              <a:cxnSpLocks noChangeShapeType="1"/>
            </p:cNvCxnSpPr>
            <p:nvPr/>
          </p:nvCxnSpPr>
          <p:spPr bwMode="auto">
            <a:xfrm>
              <a:off x="5184958" y="5954462"/>
              <a:ext cx="458605" cy="17377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0" name="AutoShape 110"/>
            <p:cNvCxnSpPr>
              <a:cxnSpLocks noChangeShapeType="1"/>
            </p:cNvCxnSpPr>
            <p:nvPr/>
          </p:nvCxnSpPr>
          <p:spPr bwMode="auto">
            <a:xfrm flipV="1">
              <a:off x="5193952" y="6124961"/>
              <a:ext cx="473218" cy="25246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1" name="AutoShape 111"/>
            <p:cNvCxnSpPr>
              <a:cxnSpLocks noChangeShapeType="1"/>
            </p:cNvCxnSpPr>
            <p:nvPr/>
          </p:nvCxnSpPr>
          <p:spPr bwMode="auto">
            <a:xfrm flipV="1">
              <a:off x="5542403" y="6154470"/>
              <a:ext cx="145001" cy="47542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2" name="AutoShape 112"/>
            <p:cNvCxnSpPr>
              <a:cxnSpLocks noChangeShapeType="1"/>
            </p:cNvCxnSpPr>
            <p:nvPr/>
          </p:nvCxnSpPr>
          <p:spPr bwMode="auto">
            <a:xfrm flipH="1" flipV="1">
              <a:off x="5687401" y="6154470"/>
              <a:ext cx="252907" cy="41641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3" name="AutoShape 113"/>
            <p:cNvCxnSpPr>
              <a:cxnSpLocks noChangeShapeType="1"/>
            </p:cNvCxnSpPr>
            <p:nvPr/>
          </p:nvCxnSpPr>
          <p:spPr bwMode="auto">
            <a:xfrm flipH="1">
              <a:off x="5723372" y="5836424"/>
              <a:ext cx="348451" cy="29181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4" name="AutoShape 114"/>
            <p:cNvCxnSpPr>
              <a:cxnSpLocks noChangeShapeType="1"/>
            </p:cNvCxnSpPr>
            <p:nvPr/>
          </p:nvCxnSpPr>
          <p:spPr bwMode="auto">
            <a:xfrm flipH="1" flipV="1">
              <a:off x="5731240" y="6154470"/>
              <a:ext cx="475467" cy="622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1293495" y="5325797"/>
            <a:ext cx="604589" cy="4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</a:p>
        </p:txBody>
      </p:sp>
      <p:sp>
        <p:nvSpPr>
          <p:cNvPr id="4" name="矩形 3"/>
          <p:cNvSpPr/>
          <p:nvPr/>
        </p:nvSpPr>
        <p:spPr>
          <a:xfrm>
            <a:off x="4674913" y="268658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用尽可能少的颜色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8152" y="5324380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偶圈用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0754" y="5329569"/>
            <a:ext cx="300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奇圈要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</a:p>
        </p:txBody>
      </p:sp>
      <p:sp>
        <p:nvSpPr>
          <p:cNvPr id="8" name="矩形 7"/>
          <p:cNvSpPr/>
          <p:nvPr/>
        </p:nvSpPr>
        <p:spPr>
          <a:xfrm>
            <a:off x="1840756" y="5779535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奇阶轮图要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1792" y="5762282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偶阶轮图要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灯片编号占位符 5">
            <a:extLst>
              <a:ext uri="{FF2B5EF4-FFF2-40B4-BE49-F238E27FC236}">
                <a16:creationId xmlns:a16="http://schemas.microsoft.com/office/drawing/2014/main" id="{CF10F2DB-038B-4E9A-9575-CC2E5976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FA463CCB-4F0C-4846-A056-0AB43D012AA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3" grpId="0"/>
      <p:bldP spid="21604" grpId="0"/>
      <p:bldP spid="21605" grpId="0"/>
      <p:bldP spid="21606" grpId="0"/>
      <p:bldP spid="177" grpId="0"/>
      <p:bldP spid="178" grpId="0"/>
      <p:bldP spid="179" grpId="0"/>
      <p:bldP spid="180" grpId="0"/>
      <p:bldP spid="21581" grpId="0"/>
      <p:bldP spid="21582" grpId="0"/>
      <p:bldP spid="21583" grpId="0"/>
      <p:bldP spid="202" grpId="0"/>
      <p:bldP spid="203" grpId="0"/>
      <p:bldP spid="204" grpId="0"/>
      <p:bldP spid="21587" grpId="0"/>
      <p:bldP spid="21546" grpId="0"/>
      <p:bldP spid="21547" grpId="0"/>
      <p:bldP spid="21548" grpId="0"/>
      <p:bldP spid="21549" grpId="0"/>
      <p:bldP spid="226" grpId="0"/>
      <p:bldP spid="227" grpId="0"/>
      <p:bldP spid="228" grpId="0"/>
      <p:bldP spid="229" grpId="0"/>
      <p:bldP spid="21554" grpId="0"/>
      <p:bldP spid="21515" grpId="0"/>
      <p:bldP spid="21516" grpId="0"/>
      <p:bldP spid="21517" grpId="0"/>
      <p:bldP spid="261" grpId="0"/>
      <p:bldP spid="262" grpId="0"/>
      <p:bldP spid="263" grpId="0"/>
      <p:bldP spid="21521" grpId="0"/>
      <p:bldP spid="21522" grpId="0"/>
      <p:bldP spid="126" grpId="0"/>
      <p:bldP spid="4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38220"/>
            <a:ext cx="9601200" cy="4252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：给出颜色尽可能少的着色</a:t>
            </a:r>
          </a:p>
        </p:txBody>
      </p:sp>
      <p:grpSp>
        <p:nvGrpSpPr>
          <p:cNvPr id="22533" name="组合 190"/>
          <p:cNvGrpSpPr>
            <a:grpSpLocks/>
          </p:cNvGrpSpPr>
          <p:nvPr/>
        </p:nvGrpSpPr>
        <p:grpSpPr bwMode="auto">
          <a:xfrm>
            <a:off x="2760664" y="3036889"/>
            <a:ext cx="1120775" cy="1177925"/>
            <a:chOff x="1428728" y="3000372"/>
            <a:chExt cx="1120134" cy="1178472"/>
          </a:xfrm>
          <a:pattFill prst="pct90">
            <a:fgClr>
              <a:schemeClr val="tx1"/>
            </a:fgClr>
            <a:bgClr>
              <a:schemeClr val="bg1"/>
            </a:bgClr>
          </a:pattFill>
        </p:grpSpPr>
        <p:sp>
          <p:nvSpPr>
            <p:cNvPr id="22605" name="Oval 5"/>
            <p:cNvSpPr>
              <a:spLocks noChangeArrowheads="1"/>
            </p:cNvSpPr>
            <p:nvPr/>
          </p:nvSpPr>
          <p:spPr bwMode="auto">
            <a:xfrm>
              <a:off x="1428728" y="3000372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6" name="Oval 6"/>
            <p:cNvSpPr>
              <a:spLocks noChangeArrowheads="1"/>
            </p:cNvSpPr>
            <p:nvPr/>
          </p:nvSpPr>
          <p:spPr bwMode="auto">
            <a:xfrm>
              <a:off x="2465580" y="3008281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7" name="AutoShape 7"/>
            <p:cNvCxnSpPr>
              <a:cxnSpLocks noChangeShapeType="1"/>
            </p:cNvCxnSpPr>
            <p:nvPr/>
          </p:nvCxnSpPr>
          <p:spPr bwMode="auto">
            <a:xfrm>
              <a:off x="1490148" y="3059691"/>
              <a:ext cx="972309" cy="13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08" name="Oval 8"/>
            <p:cNvSpPr>
              <a:spLocks noChangeArrowheads="1"/>
            </p:cNvSpPr>
            <p:nvPr/>
          </p:nvSpPr>
          <p:spPr bwMode="auto">
            <a:xfrm>
              <a:off x="1438097" y="4079979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9" name="AutoShape 9"/>
            <p:cNvCxnSpPr>
              <a:cxnSpLocks noChangeShapeType="1"/>
            </p:cNvCxnSpPr>
            <p:nvPr/>
          </p:nvCxnSpPr>
          <p:spPr bwMode="auto">
            <a:xfrm>
              <a:off x="1490148" y="3071555"/>
              <a:ext cx="232147" cy="26100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0" name="Oval 10"/>
            <p:cNvSpPr>
              <a:spLocks noChangeArrowheads="1"/>
            </p:cNvSpPr>
            <p:nvPr/>
          </p:nvSpPr>
          <p:spPr bwMode="auto">
            <a:xfrm>
              <a:off x="2474950" y="4068115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1" name="AutoShape 11"/>
            <p:cNvCxnSpPr>
              <a:cxnSpLocks noChangeShapeType="1"/>
            </p:cNvCxnSpPr>
            <p:nvPr/>
          </p:nvCxnSpPr>
          <p:spPr bwMode="auto">
            <a:xfrm>
              <a:off x="2496811" y="3095282"/>
              <a:ext cx="3123" cy="95701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2" name="Oval 12"/>
            <p:cNvSpPr>
              <a:spLocks noChangeArrowheads="1"/>
            </p:cNvSpPr>
            <p:nvPr/>
          </p:nvSpPr>
          <p:spPr bwMode="auto">
            <a:xfrm>
              <a:off x="1716049" y="3316740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13" name="Oval 13"/>
            <p:cNvSpPr>
              <a:spLocks noChangeArrowheads="1"/>
            </p:cNvSpPr>
            <p:nvPr/>
          </p:nvSpPr>
          <p:spPr bwMode="auto">
            <a:xfrm>
              <a:off x="2190752" y="3312786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4" name="AutoShape 14"/>
            <p:cNvCxnSpPr>
              <a:cxnSpLocks noChangeShapeType="1"/>
            </p:cNvCxnSpPr>
            <p:nvPr/>
          </p:nvCxnSpPr>
          <p:spPr bwMode="auto">
            <a:xfrm flipV="1">
              <a:off x="1789961" y="3353650"/>
              <a:ext cx="410161" cy="26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5" name="Oval 15"/>
            <p:cNvSpPr>
              <a:spLocks noChangeArrowheads="1"/>
            </p:cNvSpPr>
            <p:nvPr/>
          </p:nvSpPr>
          <p:spPr bwMode="auto">
            <a:xfrm>
              <a:off x="1716049" y="3791293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16" name="Oval 16"/>
            <p:cNvSpPr>
              <a:spLocks noChangeArrowheads="1"/>
            </p:cNvSpPr>
            <p:nvPr/>
          </p:nvSpPr>
          <p:spPr bwMode="auto">
            <a:xfrm>
              <a:off x="2200121" y="3803157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7" name="AutoShape 17"/>
            <p:cNvCxnSpPr>
              <a:cxnSpLocks noChangeShapeType="1"/>
            </p:cNvCxnSpPr>
            <p:nvPr/>
          </p:nvCxnSpPr>
          <p:spPr bwMode="auto">
            <a:xfrm>
              <a:off x="2233434" y="3411651"/>
              <a:ext cx="0" cy="3915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18" name="AutoShape 18"/>
            <p:cNvCxnSpPr>
              <a:cxnSpLocks noChangeShapeType="1"/>
            </p:cNvCxnSpPr>
            <p:nvPr/>
          </p:nvCxnSpPr>
          <p:spPr bwMode="auto">
            <a:xfrm flipV="1">
              <a:off x="2255295" y="3091328"/>
              <a:ext cx="219654" cy="2412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19" name="AutoShape 19"/>
            <p:cNvCxnSpPr>
              <a:cxnSpLocks noChangeShapeType="1"/>
            </p:cNvCxnSpPr>
            <p:nvPr/>
          </p:nvCxnSpPr>
          <p:spPr bwMode="auto">
            <a:xfrm>
              <a:off x="1752484" y="3407696"/>
              <a:ext cx="0" cy="3915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0" name="AutoShape 20"/>
            <p:cNvCxnSpPr>
              <a:cxnSpLocks noChangeShapeType="1"/>
            </p:cNvCxnSpPr>
            <p:nvPr/>
          </p:nvCxnSpPr>
          <p:spPr bwMode="auto">
            <a:xfrm flipV="1">
              <a:off x="1777469" y="3847975"/>
              <a:ext cx="410161" cy="26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1" name="AutoShape 21"/>
            <p:cNvCxnSpPr>
              <a:cxnSpLocks noChangeShapeType="1"/>
            </p:cNvCxnSpPr>
            <p:nvPr/>
          </p:nvCxnSpPr>
          <p:spPr bwMode="auto">
            <a:xfrm>
              <a:off x="1524502" y="4123479"/>
              <a:ext cx="972309" cy="13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2" name="AutoShape 22"/>
            <p:cNvCxnSpPr>
              <a:cxnSpLocks noChangeShapeType="1"/>
            </p:cNvCxnSpPr>
            <p:nvPr/>
          </p:nvCxnSpPr>
          <p:spPr bwMode="auto">
            <a:xfrm>
              <a:off x="1463082" y="3103192"/>
              <a:ext cx="3123" cy="9767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3" name="AutoShape 23"/>
            <p:cNvCxnSpPr>
              <a:cxnSpLocks noChangeShapeType="1"/>
            </p:cNvCxnSpPr>
            <p:nvPr/>
          </p:nvCxnSpPr>
          <p:spPr bwMode="auto">
            <a:xfrm flipV="1">
              <a:off x="1502640" y="3858521"/>
              <a:ext cx="219654" cy="2412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4" name="AutoShape 24"/>
            <p:cNvCxnSpPr>
              <a:cxnSpLocks noChangeShapeType="1"/>
            </p:cNvCxnSpPr>
            <p:nvPr/>
          </p:nvCxnSpPr>
          <p:spPr bwMode="auto">
            <a:xfrm>
              <a:off x="2255295" y="3850612"/>
              <a:ext cx="213408" cy="22541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grpSp>
        <p:nvGrpSpPr>
          <p:cNvPr id="22534" name="组合 192"/>
          <p:cNvGrpSpPr>
            <a:grpSpLocks/>
          </p:cNvGrpSpPr>
          <p:nvPr/>
        </p:nvGrpSpPr>
        <p:grpSpPr bwMode="auto">
          <a:xfrm>
            <a:off x="5176839" y="2932114"/>
            <a:ext cx="1347787" cy="1354137"/>
            <a:chOff x="3796000" y="3004326"/>
            <a:chExt cx="1347504" cy="1353367"/>
          </a:xfrm>
        </p:grpSpPr>
        <p:sp>
          <p:nvSpPr>
            <p:cNvPr id="336922" name="Oval 26"/>
            <p:cNvSpPr>
              <a:spLocks noChangeArrowheads="1"/>
            </p:cNvSpPr>
            <p:nvPr/>
          </p:nvSpPr>
          <p:spPr bwMode="auto">
            <a:xfrm>
              <a:off x="3796000" y="347078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23" name="Oval 27"/>
            <p:cNvSpPr>
              <a:spLocks noChangeArrowheads="1"/>
            </p:cNvSpPr>
            <p:nvPr/>
          </p:nvSpPr>
          <p:spPr bwMode="auto">
            <a:xfrm>
              <a:off x="5054623" y="3480305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2" name="AutoShape 28"/>
            <p:cNvCxnSpPr>
              <a:cxnSpLocks noChangeShapeType="1"/>
            </p:cNvCxnSpPr>
            <p:nvPr/>
          </p:nvCxnSpPr>
          <p:spPr bwMode="auto">
            <a:xfrm>
              <a:off x="4514585" y="3108430"/>
              <a:ext cx="543043" cy="3802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5" name="Oval 29"/>
            <p:cNvSpPr>
              <a:spLocks noChangeArrowheads="1"/>
            </p:cNvSpPr>
            <p:nvPr/>
          </p:nvSpPr>
          <p:spPr bwMode="auto">
            <a:xfrm>
              <a:off x="4057882" y="4245045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4" name="AutoShape 30"/>
            <p:cNvCxnSpPr>
              <a:cxnSpLocks noChangeShapeType="1"/>
            </p:cNvCxnSpPr>
            <p:nvPr/>
          </p:nvCxnSpPr>
          <p:spPr bwMode="auto">
            <a:xfrm>
              <a:off x="3870511" y="3542956"/>
              <a:ext cx="281625" cy="769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7" name="Oval 31"/>
            <p:cNvSpPr>
              <a:spLocks noChangeArrowheads="1"/>
            </p:cNvSpPr>
            <p:nvPr/>
          </p:nvSpPr>
          <p:spPr bwMode="auto">
            <a:xfrm>
              <a:off x="4792741" y="4230765"/>
              <a:ext cx="88881" cy="11264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6" name="AutoShape 32"/>
            <p:cNvCxnSpPr>
              <a:cxnSpLocks noChangeShapeType="1"/>
            </p:cNvCxnSpPr>
            <p:nvPr/>
          </p:nvCxnSpPr>
          <p:spPr bwMode="auto">
            <a:xfrm flipH="1">
              <a:off x="4873246" y="3574641"/>
              <a:ext cx="194486" cy="6608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9" name="Oval 33"/>
            <p:cNvSpPr>
              <a:spLocks noChangeArrowheads="1"/>
            </p:cNvSpPr>
            <p:nvPr/>
          </p:nvSpPr>
          <p:spPr bwMode="auto">
            <a:xfrm>
              <a:off x="4145177" y="3588194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30" name="Oval 34"/>
            <p:cNvSpPr>
              <a:spLocks noChangeArrowheads="1"/>
            </p:cNvSpPr>
            <p:nvPr/>
          </p:nvSpPr>
          <p:spPr bwMode="auto">
            <a:xfrm>
              <a:off x="4708620" y="3597713"/>
              <a:ext cx="90469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9" name="AutoShape 35"/>
            <p:cNvCxnSpPr>
              <a:cxnSpLocks noChangeShapeType="1"/>
            </p:cNvCxnSpPr>
            <p:nvPr/>
          </p:nvCxnSpPr>
          <p:spPr bwMode="auto">
            <a:xfrm flipV="1">
              <a:off x="4330203" y="3456957"/>
              <a:ext cx="122501" cy="4481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32" name="Oval 36"/>
            <p:cNvSpPr>
              <a:spLocks noChangeArrowheads="1"/>
            </p:cNvSpPr>
            <p:nvPr/>
          </p:nvSpPr>
          <p:spPr bwMode="auto">
            <a:xfrm>
              <a:off x="4281673" y="3913446"/>
              <a:ext cx="88881" cy="1142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33" name="Oval 37"/>
            <p:cNvSpPr>
              <a:spLocks noChangeArrowheads="1"/>
            </p:cNvSpPr>
            <p:nvPr/>
          </p:nvSpPr>
          <p:spPr bwMode="auto">
            <a:xfrm>
              <a:off x="4584821" y="392772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92" name="AutoShape 38"/>
            <p:cNvCxnSpPr>
              <a:cxnSpLocks noChangeShapeType="1"/>
            </p:cNvCxnSpPr>
            <p:nvPr/>
          </p:nvCxnSpPr>
          <p:spPr bwMode="auto">
            <a:xfrm>
              <a:off x="4206439" y="3678747"/>
              <a:ext cx="396548" cy="2489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AutoShape 39"/>
            <p:cNvCxnSpPr>
              <a:cxnSpLocks noChangeShapeType="1"/>
            </p:cNvCxnSpPr>
            <p:nvPr/>
          </p:nvCxnSpPr>
          <p:spPr bwMode="auto">
            <a:xfrm flipV="1">
              <a:off x="4776002" y="3542956"/>
              <a:ext cx="277836" cy="905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4" name="AutoShape 40"/>
            <p:cNvCxnSpPr>
              <a:cxnSpLocks noChangeShapeType="1"/>
            </p:cNvCxnSpPr>
            <p:nvPr/>
          </p:nvCxnSpPr>
          <p:spPr bwMode="auto">
            <a:xfrm>
              <a:off x="4472910" y="3108430"/>
              <a:ext cx="0" cy="2579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5" name="AutoShape 41"/>
            <p:cNvCxnSpPr>
              <a:cxnSpLocks noChangeShapeType="1"/>
            </p:cNvCxnSpPr>
            <p:nvPr/>
          </p:nvCxnSpPr>
          <p:spPr bwMode="auto">
            <a:xfrm flipV="1">
              <a:off x="4355460" y="3678747"/>
              <a:ext cx="373816" cy="2625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AutoShape 42"/>
            <p:cNvCxnSpPr>
              <a:cxnSpLocks noChangeShapeType="1"/>
            </p:cNvCxnSpPr>
            <p:nvPr/>
          </p:nvCxnSpPr>
          <p:spPr bwMode="auto">
            <a:xfrm>
              <a:off x="4139506" y="4294325"/>
              <a:ext cx="6466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AutoShape 43"/>
            <p:cNvCxnSpPr>
              <a:cxnSpLocks noChangeShapeType="1"/>
            </p:cNvCxnSpPr>
            <p:nvPr/>
          </p:nvCxnSpPr>
          <p:spPr bwMode="auto">
            <a:xfrm>
              <a:off x="3856618" y="3574641"/>
              <a:ext cx="200800" cy="6834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8" name="AutoShape 44"/>
            <p:cNvCxnSpPr>
              <a:cxnSpLocks noChangeShapeType="1"/>
            </p:cNvCxnSpPr>
            <p:nvPr/>
          </p:nvCxnSpPr>
          <p:spPr bwMode="auto">
            <a:xfrm flipV="1">
              <a:off x="4139506" y="3991062"/>
              <a:ext cx="160387" cy="2444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AutoShape 45"/>
            <p:cNvCxnSpPr>
              <a:cxnSpLocks noChangeShapeType="1"/>
            </p:cNvCxnSpPr>
            <p:nvPr/>
          </p:nvCxnSpPr>
          <p:spPr bwMode="auto">
            <a:xfrm>
              <a:off x="4662343" y="4009167"/>
              <a:ext cx="142707" cy="235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42" name="Oval 46"/>
            <p:cNvSpPr>
              <a:spLocks noChangeArrowheads="1"/>
            </p:cNvSpPr>
            <p:nvPr/>
          </p:nvSpPr>
          <p:spPr bwMode="auto">
            <a:xfrm>
              <a:off x="4440390" y="300432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43" name="Oval 47"/>
            <p:cNvSpPr>
              <a:spLocks noChangeArrowheads="1"/>
            </p:cNvSpPr>
            <p:nvPr/>
          </p:nvSpPr>
          <p:spPr bwMode="auto">
            <a:xfrm>
              <a:off x="4424518" y="3366070"/>
              <a:ext cx="90468" cy="1142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2" name="AutoShape 48"/>
            <p:cNvCxnSpPr>
              <a:cxnSpLocks noChangeShapeType="1"/>
            </p:cNvCxnSpPr>
            <p:nvPr/>
          </p:nvCxnSpPr>
          <p:spPr bwMode="auto">
            <a:xfrm flipH="1">
              <a:off x="3856618" y="3094852"/>
              <a:ext cx="593559" cy="3937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AutoShape 49"/>
            <p:cNvCxnSpPr>
              <a:cxnSpLocks noChangeShapeType="1"/>
            </p:cNvCxnSpPr>
            <p:nvPr/>
          </p:nvCxnSpPr>
          <p:spPr bwMode="auto">
            <a:xfrm>
              <a:off x="4215279" y="3651588"/>
              <a:ext cx="4937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AutoShape 50"/>
            <p:cNvCxnSpPr>
              <a:cxnSpLocks noChangeShapeType="1"/>
            </p:cNvCxnSpPr>
            <p:nvPr/>
          </p:nvCxnSpPr>
          <p:spPr bwMode="auto">
            <a:xfrm>
              <a:off x="4498167" y="3470536"/>
              <a:ext cx="104820" cy="4481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535" name="组合 194"/>
          <p:cNvGrpSpPr>
            <a:grpSpLocks/>
          </p:cNvGrpSpPr>
          <p:nvPr/>
        </p:nvGrpSpPr>
        <p:grpSpPr bwMode="auto">
          <a:xfrm>
            <a:off x="7645400" y="3000375"/>
            <a:ext cx="1379538" cy="1277938"/>
            <a:chOff x="5979011" y="3008280"/>
            <a:chExt cx="1379071" cy="1277975"/>
          </a:xfrm>
        </p:grpSpPr>
        <p:sp>
          <p:nvSpPr>
            <p:cNvPr id="22561" name="Oval 52"/>
            <p:cNvSpPr>
              <a:spLocks noChangeArrowheads="1"/>
            </p:cNvSpPr>
            <p:nvPr/>
          </p:nvSpPr>
          <p:spPr bwMode="auto">
            <a:xfrm>
              <a:off x="6607154" y="3008280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2" name="AutoShape 53"/>
            <p:cNvCxnSpPr>
              <a:cxnSpLocks noChangeShapeType="1"/>
            </p:cNvCxnSpPr>
            <p:nvPr/>
          </p:nvCxnSpPr>
          <p:spPr bwMode="auto">
            <a:xfrm flipV="1">
              <a:off x="6508926" y="3124070"/>
              <a:ext cx="126663" cy="5403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3" name="Oval 54"/>
            <p:cNvSpPr>
              <a:spLocks noChangeArrowheads="1"/>
            </p:cNvSpPr>
            <p:nvPr/>
          </p:nvSpPr>
          <p:spPr bwMode="auto">
            <a:xfrm>
              <a:off x="5979011" y="4179042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4" name="Oval 55"/>
            <p:cNvSpPr>
              <a:spLocks noChangeArrowheads="1"/>
            </p:cNvSpPr>
            <p:nvPr/>
          </p:nvSpPr>
          <p:spPr bwMode="auto">
            <a:xfrm>
              <a:off x="7266317" y="4166177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5" name="AutoShape 56"/>
            <p:cNvCxnSpPr>
              <a:cxnSpLocks noChangeShapeType="1"/>
            </p:cNvCxnSpPr>
            <p:nvPr/>
          </p:nvCxnSpPr>
          <p:spPr bwMode="auto">
            <a:xfrm>
              <a:off x="6691164" y="3102627"/>
              <a:ext cx="633312" cy="10635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6" name="Oval 57"/>
            <p:cNvSpPr>
              <a:spLocks noChangeArrowheads="1"/>
            </p:cNvSpPr>
            <p:nvPr/>
          </p:nvSpPr>
          <p:spPr bwMode="auto">
            <a:xfrm>
              <a:off x="6440425" y="3672999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7" name="Oval 58"/>
            <p:cNvSpPr>
              <a:spLocks noChangeArrowheads="1"/>
            </p:cNvSpPr>
            <p:nvPr/>
          </p:nvSpPr>
          <p:spPr bwMode="auto">
            <a:xfrm>
              <a:off x="6797148" y="3681576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8" name="AutoShape 59"/>
            <p:cNvCxnSpPr>
              <a:cxnSpLocks noChangeShapeType="1"/>
            </p:cNvCxnSpPr>
            <p:nvPr/>
          </p:nvCxnSpPr>
          <p:spPr bwMode="auto">
            <a:xfrm>
              <a:off x="6508926" y="3763057"/>
              <a:ext cx="98228" cy="557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9" name="Oval 60"/>
            <p:cNvSpPr>
              <a:spLocks noChangeArrowheads="1"/>
            </p:cNvSpPr>
            <p:nvPr/>
          </p:nvSpPr>
          <p:spPr bwMode="auto">
            <a:xfrm>
              <a:off x="6614908" y="3956041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70" name="Oval 61"/>
            <p:cNvSpPr>
              <a:spLocks noChangeArrowheads="1"/>
            </p:cNvSpPr>
            <p:nvPr/>
          </p:nvSpPr>
          <p:spPr bwMode="auto">
            <a:xfrm>
              <a:off x="6599399" y="3788788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71" name="AutoShape 62"/>
            <p:cNvCxnSpPr>
              <a:cxnSpLocks noChangeShapeType="1"/>
            </p:cNvCxnSpPr>
            <p:nvPr/>
          </p:nvCxnSpPr>
          <p:spPr bwMode="auto">
            <a:xfrm flipH="1">
              <a:off x="6698920" y="3775923"/>
              <a:ext cx="116322" cy="428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63"/>
            <p:cNvCxnSpPr>
              <a:cxnSpLocks noChangeShapeType="1"/>
            </p:cNvCxnSpPr>
            <p:nvPr/>
          </p:nvCxnSpPr>
          <p:spPr bwMode="auto">
            <a:xfrm>
              <a:off x="6647221" y="3865982"/>
              <a:ext cx="2585" cy="986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AutoShape 64"/>
            <p:cNvCxnSpPr>
              <a:cxnSpLocks noChangeShapeType="1"/>
            </p:cNvCxnSpPr>
            <p:nvPr/>
          </p:nvCxnSpPr>
          <p:spPr bwMode="auto">
            <a:xfrm>
              <a:off x="6086287" y="4226216"/>
              <a:ext cx="1207171" cy="142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AutoShape 65"/>
            <p:cNvCxnSpPr>
              <a:cxnSpLocks noChangeShapeType="1"/>
            </p:cNvCxnSpPr>
            <p:nvPr/>
          </p:nvCxnSpPr>
          <p:spPr bwMode="auto">
            <a:xfrm flipH="1">
              <a:off x="6037173" y="3089762"/>
              <a:ext cx="577736" cy="1089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AutoShape 66"/>
            <p:cNvCxnSpPr>
              <a:cxnSpLocks noChangeShapeType="1"/>
            </p:cNvCxnSpPr>
            <p:nvPr/>
          </p:nvCxnSpPr>
          <p:spPr bwMode="auto">
            <a:xfrm flipV="1">
              <a:off x="6047512" y="3780212"/>
              <a:ext cx="392912" cy="420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AutoShape 67"/>
            <p:cNvCxnSpPr>
              <a:cxnSpLocks noChangeShapeType="1"/>
            </p:cNvCxnSpPr>
            <p:nvPr/>
          </p:nvCxnSpPr>
          <p:spPr bwMode="auto">
            <a:xfrm>
              <a:off x="6691164" y="4011790"/>
              <a:ext cx="567396" cy="1886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AutoShape 68"/>
            <p:cNvCxnSpPr>
              <a:cxnSpLocks noChangeShapeType="1"/>
            </p:cNvCxnSpPr>
            <p:nvPr/>
          </p:nvCxnSpPr>
          <p:spPr bwMode="auto">
            <a:xfrm flipV="1">
              <a:off x="6037173" y="4033233"/>
              <a:ext cx="573858" cy="1844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AutoShape 69"/>
            <p:cNvCxnSpPr>
              <a:cxnSpLocks noChangeShapeType="1"/>
            </p:cNvCxnSpPr>
            <p:nvPr/>
          </p:nvCxnSpPr>
          <p:spPr bwMode="auto">
            <a:xfrm>
              <a:off x="6873404" y="3763057"/>
              <a:ext cx="400667" cy="4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AutoShape 70"/>
            <p:cNvCxnSpPr>
              <a:cxnSpLocks noChangeShapeType="1"/>
            </p:cNvCxnSpPr>
            <p:nvPr/>
          </p:nvCxnSpPr>
          <p:spPr bwMode="auto">
            <a:xfrm flipH="1" flipV="1">
              <a:off x="6647221" y="3106916"/>
              <a:ext cx="171899" cy="5918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TextBox 195"/>
          <p:cNvSpPr txBox="1"/>
          <p:nvPr/>
        </p:nvSpPr>
        <p:spPr bwMode="auto">
          <a:xfrm>
            <a:off x="2452689" y="27860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 bwMode="auto">
          <a:xfrm>
            <a:off x="3595689" y="41433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 bwMode="auto">
          <a:xfrm>
            <a:off x="2952751" y="38147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 bwMode="auto">
          <a:xfrm>
            <a:off x="3238501" y="30289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 bwMode="auto">
          <a:xfrm>
            <a:off x="2524126" y="41719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 bwMode="auto">
          <a:xfrm>
            <a:off x="3595689" y="27146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 bwMode="auto">
          <a:xfrm>
            <a:off x="2738439" y="32861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 bwMode="auto">
          <a:xfrm>
            <a:off x="3452814" y="35718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 bwMode="auto">
          <a:xfrm>
            <a:off x="5595939" y="25717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 bwMode="auto">
          <a:xfrm>
            <a:off x="5167314" y="4214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810126" y="32432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 bwMode="auto">
          <a:xfrm>
            <a:off x="6024564" y="42433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 bwMode="auto">
          <a:xfrm>
            <a:off x="6238876" y="30003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 bwMode="auto">
          <a:xfrm>
            <a:off x="5453064" y="3071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 bwMode="auto">
          <a:xfrm>
            <a:off x="5238751" y="35004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 bwMode="auto">
          <a:xfrm>
            <a:off x="5595939" y="37433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 bwMode="auto">
          <a:xfrm>
            <a:off x="5953126" y="36718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 bwMode="auto">
          <a:xfrm>
            <a:off x="5881689" y="31718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 bwMode="auto">
          <a:xfrm>
            <a:off x="8096251" y="26431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 bwMode="auto">
          <a:xfrm>
            <a:off x="7453314" y="42433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8810626" y="4214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 bwMode="auto">
          <a:xfrm>
            <a:off x="7810501" y="35004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 bwMode="auto">
          <a:xfrm>
            <a:off x="8167689" y="39576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 bwMode="auto">
          <a:xfrm>
            <a:off x="8382001" y="34575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 bwMode="auto">
          <a:xfrm>
            <a:off x="8096251" y="34575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2689946" y="4874296"/>
            <a:ext cx="124581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二部图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5066209" y="4869161"/>
            <a:ext cx="1458416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彼得松图</a:t>
            </a: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207568" y="5666384"/>
            <a:ext cx="7408926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着色问题与哈密顿回路问题，至今还没有有效的算法</a:t>
            </a:r>
          </a:p>
        </p:txBody>
      </p:sp>
      <p:sp>
        <p:nvSpPr>
          <p:cNvPr id="101" name="灯片编号占位符 5">
            <a:extLst>
              <a:ext uri="{FF2B5EF4-FFF2-40B4-BE49-F238E27FC236}">
                <a16:creationId xmlns:a16="http://schemas.microsoft.com/office/drawing/2014/main" id="{0EE6C43C-ABA1-4A83-A5D5-5A091A8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:a16="http://schemas.microsoft.com/office/drawing/2014/main" id="{42BFDF59-7A54-4545-866C-BACAB989804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  <p:bldP spid="201" grpId="0"/>
      <p:bldP spid="202" grpId="0"/>
      <p:bldP spid="203" grpId="0"/>
      <p:bldP spid="204" grpId="0"/>
      <p:bldP spid="205" grpId="0"/>
      <p:bldP spid="206" grpId="0"/>
      <p:bldP spid="198" grpId="0"/>
      <p:bldP spid="199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00" grpId="0"/>
      <p:bldP spid="217" grpId="0"/>
      <p:bldP spid="218" grpId="0"/>
      <p:bldP spid="219" grpId="0"/>
      <p:bldP spid="220" grpId="0"/>
      <p:bldP spid="221" grpId="0"/>
      <p:bldP spid="2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494" y="1627779"/>
            <a:ext cx="9598106" cy="2004653"/>
          </a:xfrm>
        </p:spPr>
        <p:txBody>
          <a:bodyPr>
            <a:noAutofit/>
          </a:bodyPr>
          <a:lstStyle/>
          <a:p>
            <a:pPr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一个程序有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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要同时使用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给每一个变量分配一个寄存器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要同时使用的两个变量不能分配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同一个寄存器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至少要使用几个寄存器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如何分配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4531222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2"/>
          <p:cNvGrpSpPr>
            <a:grpSpLocks/>
          </p:cNvGrpSpPr>
          <p:nvPr/>
        </p:nvGrpSpPr>
        <p:grpSpPr bwMode="auto">
          <a:xfrm>
            <a:off x="4459784" y="4525666"/>
            <a:ext cx="2500312" cy="2071687"/>
            <a:chOff x="4929190" y="4214818"/>
            <a:chExt cx="2500330" cy="2071702"/>
          </a:xfrm>
          <a:noFill/>
        </p:grpSpPr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4929190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5286380" y="5135615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5929322" y="5778557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6500826" y="5143512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1" name="Text Box 15"/>
            <p:cNvSpPr txBox="1">
              <a:spLocks noChangeArrowheads="1"/>
            </p:cNvSpPr>
            <p:nvPr/>
          </p:nvSpPr>
          <p:spPr bwMode="auto">
            <a:xfrm>
              <a:off x="5929322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65" name="组合 121"/>
            <p:cNvGrpSpPr>
              <a:grpSpLocks/>
            </p:cNvGrpSpPr>
            <p:nvPr/>
          </p:nvGrpSpPr>
          <p:grpSpPr bwMode="auto">
            <a:xfrm>
              <a:off x="5158106" y="4572008"/>
              <a:ext cx="1914224" cy="1325005"/>
              <a:chOff x="5086668" y="4818639"/>
              <a:chExt cx="1914224" cy="1325005"/>
            </a:xfrm>
            <a:grpFill/>
          </p:grpSpPr>
          <p:cxnSp>
            <p:nvCxnSpPr>
              <p:cNvPr id="23572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5137294" y="4881734"/>
                <a:ext cx="1826654" cy="129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3" name="AutoShape 4"/>
              <p:cNvCxnSpPr>
                <a:cxnSpLocks noChangeShapeType="1"/>
              </p:cNvCxnSpPr>
              <p:nvPr/>
            </p:nvCxnSpPr>
            <p:spPr bwMode="auto">
              <a:xfrm>
                <a:off x="5137294" y="4894639"/>
                <a:ext cx="894855" cy="1214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4" name="AutoShape 5"/>
              <p:cNvCxnSpPr>
                <a:cxnSpLocks noChangeShapeType="1"/>
              </p:cNvCxnSpPr>
              <p:nvPr/>
            </p:nvCxnSpPr>
            <p:spPr bwMode="auto">
              <a:xfrm flipH="1">
                <a:off x="6032150" y="4881734"/>
                <a:ext cx="931799" cy="12274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5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5625770" y="4894639"/>
                <a:ext cx="406379" cy="68831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6" name="AutoShape 7"/>
              <p:cNvCxnSpPr>
                <a:cxnSpLocks noChangeShapeType="1"/>
              </p:cNvCxnSpPr>
              <p:nvPr/>
            </p:nvCxnSpPr>
            <p:spPr bwMode="auto">
              <a:xfrm>
                <a:off x="5625770" y="5582954"/>
                <a:ext cx="78812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7" name="AutoShape 8"/>
              <p:cNvCxnSpPr>
                <a:cxnSpLocks noChangeShapeType="1"/>
              </p:cNvCxnSpPr>
              <p:nvPr/>
            </p:nvCxnSpPr>
            <p:spPr bwMode="auto">
              <a:xfrm>
                <a:off x="6032150" y="4881734"/>
                <a:ext cx="381750" cy="70122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3578" name="Oval 9"/>
              <p:cNvSpPr>
                <a:spLocks noChangeArrowheads="1"/>
              </p:cNvSpPr>
              <p:nvPr/>
            </p:nvSpPr>
            <p:spPr bwMode="auto">
              <a:xfrm>
                <a:off x="5086668" y="4835845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9" name="Oval 10"/>
              <p:cNvSpPr>
                <a:spLocks noChangeArrowheads="1"/>
              </p:cNvSpPr>
              <p:nvPr/>
            </p:nvSpPr>
            <p:spPr bwMode="auto">
              <a:xfrm>
                <a:off x="5969209" y="4844451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0" name="Oval 11"/>
              <p:cNvSpPr>
                <a:spLocks noChangeArrowheads="1"/>
              </p:cNvSpPr>
              <p:nvPr/>
            </p:nvSpPr>
            <p:spPr bwMode="auto">
              <a:xfrm>
                <a:off x="6892798" y="4818639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1" name="Oval 12"/>
              <p:cNvSpPr>
                <a:spLocks noChangeArrowheads="1"/>
              </p:cNvSpPr>
              <p:nvPr/>
            </p:nvSpPr>
            <p:spPr bwMode="auto">
              <a:xfrm>
                <a:off x="5587459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2" name="Oval 13"/>
              <p:cNvSpPr>
                <a:spLocks noChangeArrowheads="1"/>
              </p:cNvSpPr>
              <p:nvPr/>
            </p:nvSpPr>
            <p:spPr bwMode="auto">
              <a:xfrm>
                <a:off x="6363273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3" name="Oval 14"/>
              <p:cNvSpPr>
                <a:spLocks noChangeArrowheads="1"/>
              </p:cNvSpPr>
              <p:nvPr/>
            </p:nvSpPr>
            <p:spPr bwMode="auto">
              <a:xfrm>
                <a:off x="5969209" y="6031793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8" name="Text Box 20"/>
          <p:cNvSpPr txBox="1">
            <a:spLocks noChangeArrowheads="1"/>
          </p:cNvSpPr>
          <p:nvPr/>
        </p:nvSpPr>
        <p:spPr bwMode="auto">
          <a:xfrm>
            <a:off x="5245597" y="490031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Text Box 20"/>
          <p:cNvSpPr txBox="1">
            <a:spLocks noChangeArrowheads="1"/>
          </p:cNvSpPr>
          <p:nvPr/>
        </p:nvSpPr>
        <p:spPr bwMode="auto">
          <a:xfrm>
            <a:off x="5085607" y="5202039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5888535" y="518606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Text Box 20"/>
          <p:cNvSpPr txBox="1">
            <a:spLocks noChangeArrowheads="1"/>
          </p:cNvSpPr>
          <p:nvPr/>
        </p:nvSpPr>
        <p:spPr bwMode="auto">
          <a:xfrm>
            <a:off x="6460035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5459910" y="5757565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0349" y="4638188"/>
            <a:ext cx="31449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个寄存器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，分配同一个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295400" y="3636340"/>
            <a:ext cx="9598106" cy="90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解：做无向图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E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要同时使用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6}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846958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132"/>
          <p:cNvGrpSpPr>
            <a:grpSpLocks/>
          </p:cNvGrpSpPr>
          <p:nvPr/>
        </p:nvGrpSpPr>
        <p:grpSpPr bwMode="auto">
          <a:xfrm>
            <a:off x="1775520" y="4525666"/>
            <a:ext cx="2500312" cy="2071687"/>
            <a:chOff x="4929190" y="4214818"/>
            <a:chExt cx="2500330" cy="2071702"/>
          </a:xfrm>
          <a:noFill/>
        </p:grpSpPr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4929190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5286380" y="5135615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5929322" y="5778557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500826" y="5143512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5929322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121"/>
            <p:cNvGrpSpPr>
              <a:grpSpLocks/>
            </p:cNvGrpSpPr>
            <p:nvPr/>
          </p:nvGrpSpPr>
          <p:grpSpPr bwMode="auto">
            <a:xfrm>
              <a:off x="5158106" y="4572008"/>
              <a:ext cx="1914224" cy="1325005"/>
              <a:chOff x="5086668" y="4818639"/>
              <a:chExt cx="1914224" cy="1325005"/>
            </a:xfrm>
            <a:grpFill/>
          </p:grpSpPr>
          <p:cxnSp>
            <p:nvCxnSpPr>
              <p:cNvPr id="43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5137294" y="4881734"/>
                <a:ext cx="1826654" cy="129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4" name="AutoShape 4"/>
              <p:cNvCxnSpPr>
                <a:cxnSpLocks noChangeShapeType="1"/>
              </p:cNvCxnSpPr>
              <p:nvPr/>
            </p:nvCxnSpPr>
            <p:spPr bwMode="auto">
              <a:xfrm>
                <a:off x="5137294" y="4894639"/>
                <a:ext cx="894855" cy="1214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5" name="AutoShape 5"/>
              <p:cNvCxnSpPr>
                <a:cxnSpLocks noChangeShapeType="1"/>
              </p:cNvCxnSpPr>
              <p:nvPr/>
            </p:nvCxnSpPr>
            <p:spPr bwMode="auto">
              <a:xfrm flipH="1">
                <a:off x="6032150" y="4881734"/>
                <a:ext cx="931799" cy="12274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6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5625770" y="4894639"/>
                <a:ext cx="406379" cy="68831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7" name="AutoShape 7"/>
              <p:cNvCxnSpPr>
                <a:cxnSpLocks noChangeShapeType="1"/>
              </p:cNvCxnSpPr>
              <p:nvPr/>
            </p:nvCxnSpPr>
            <p:spPr bwMode="auto">
              <a:xfrm>
                <a:off x="5625770" y="5582954"/>
                <a:ext cx="78812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8" name="AutoShape 8"/>
              <p:cNvCxnSpPr>
                <a:cxnSpLocks noChangeShapeType="1"/>
              </p:cNvCxnSpPr>
              <p:nvPr/>
            </p:nvCxnSpPr>
            <p:spPr bwMode="auto">
              <a:xfrm>
                <a:off x="6032150" y="4881734"/>
                <a:ext cx="381750" cy="70122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49" name="Oval 9"/>
              <p:cNvSpPr>
                <a:spLocks noChangeArrowheads="1"/>
              </p:cNvSpPr>
              <p:nvPr/>
            </p:nvSpPr>
            <p:spPr bwMode="auto">
              <a:xfrm>
                <a:off x="5086668" y="4835845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Oval 10"/>
              <p:cNvSpPr>
                <a:spLocks noChangeArrowheads="1"/>
              </p:cNvSpPr>
              <p:nvPr/>
            </p:nvSpPr>
            <p:spPr bwMode="auto">
              <a:xfrm>
                <a:off x="5969209" y="4844451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>
                <a:off x="6892798" y="4818639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>
                <a:off x="5587459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6363273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5969209" y="6031793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2399002" y="518606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3219104" y="5252552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2643040" y="5970166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775771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790479" y="4960142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十字形 59"/>
          <p:cNvSpPr>
            <a:spLocks noChangeAspect="1"/>
          </p:cNvSpPr>
          <p:nvPr/>
        </p:nvSpPr>
        <p:spPr bwMode="auto">
          <a:xfrm rot="2419106">
            <a:off x="3783981" y="5752223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灯片编号占位符 5">
            <a:extLst>
              <a:ext uri="{FF2B5EF4-FFF2-40B4-BE49-F238E27FC236}">
                <a16:creationId xmlns:a16="http://schemas.microsoft.com/office/drawing/2014/main" id="{250865EE-ECAE-47EA-9B22-2D97E89A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8C3926E8-2021-4FAD-815C-E6171954B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0" grpId="0"/>
      <p:bldP spid="128" grpId="0"/>
      <p:bldP spid="129" grpId="0"/>
      <p:bldP spid="130" grpId="0"/>
      <p:bldP spid="131" grpId="0"/>
      <p:bldP spid="132" grpId="0"/>
      <p:bldP spid="31" grpId="0"/>
      <p:bldP spid="33" grpId="0"/>
      <p:bldP spid="34" grpId="0"/>
      <p:bldP spid="55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6F515-2545-4000-874A-57E6FFF7222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5194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平面图中的术语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是一个平面嵌入）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的边将平面划分成的每一个区域；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无限面(外部面)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：面积无限的面，用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</a:p>
          <a:p>
            <a:pPr algn="just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有限面(内部面)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：面积有限的面，用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的边界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的所有边构成的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的次数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边界的长度，用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构成一个面的边界的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，甚至还可能是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非连通的回路之并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D5973F-3057-4E87-B742-798F03BC42A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33661"/>
            <a:ext cx="9601200" cy="1534184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某大学计算机专业三年级有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门选修课，其中课程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均有人同时选修，问安排这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门课程的考试至少需要几个时间段？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79576" y="5380236"/>
            <a:ext cx="3144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个时间段才能考完这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295399" y="3193146"/>
            <a:ext cx="9601199" cy="16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做无向图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有人同时选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≤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j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显然，课程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可以同时考当且仅当没有人同时选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可以着同一种颜色。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77245" y="4278506"/>
            <a:ext cx="2335726" cy="2198931"/>
            <a:chOff x="5453245" y="4278505"/>
            <a:chExt cx="2335726" cy="2198931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5844754" y="5391724"/>
              <a:ext cx="158417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H="1">
              <a:off x="6060778" y="4681342"/>
              <a:ext cx="432048" cy="15413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6492826" y="4681342"/>
              <a:ext cx="576064" cy="15413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844754" y="5391724"/>
              <a:ext cx="1224136" cy="8309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6060778" y="5391724"/>
              <a:ext cx="1368152" cy="8309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060778" y="6222721"/>
              <a:ext cx="100811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492826" y="4681342"/>
              <a:ext cx="936104" cy="71038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6398376" y="4278505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365457" y="5040976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068890" y="5991888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686522" y="601577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53245" y="516089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7721253" y="4500047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8617993" y="5826150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7292628" y="5826150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8763720" y="4978962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7181256" y="5024771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69E0BBF-AE04-4F13-A14C-08B6E631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142544F-98A9-4D24-BF0E-006B0C10447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" grpId="0"/>
      <p:bldP spid="82" grpId="0"/>
      <p:bldP spid="83" grpId="0"/>
      <p:bldP spid="85" grpId="0"/>
      <p:bldP spid="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7816"/>
            <a:ext cx="9601200" cy="21183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地图：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平面图，其对偶图是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每个面着一种颜色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相邻的面着不同的颜色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地图着色对应对偶图的点着色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E18CE577-7039-431C-ADCA-8AA72FC7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86FB4AAF-488A-40D9-9B26-811D53B5086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3" name="组合 80">
            <a:extLst>
              <a:ext uri="{FF2B5EF4-FFF2-40B4-BE49-F238E27FC236}">
                <a16:creationId xmlns:a16="http://schemas.microsoft.com/office/drawing/2014/main" id="{DEFADD1B-387C-4CA9-86AB-AC8F9254F8E1}"/>
              </a:ext>
            </a:extLst>
          </p:cNvPr>
          <p:cNvGrpSpPr>
            <a:grpSpLocks/>
          </p:cNvGrpSpPr>
          <p:nvPr/>
        </p:nvGrpSpPr>
        <p:grpSpPr bwMode="auto">
          <a:xfrm>
            <a:off x="4767845" y="3824005"/>
            <a:ext cx="2656309" cy="2217737"/>
            <a:chOff x="1397708" y="4325257"/>
            <a:chExt cx="2656616" cy="2218267"/>
          </a:xfrm>
        </p:grpSpPr>
        <p:cxnSp>
          <p:nvCxnSpPr>
            <p:cNvPr id="34" name="直接连接符 32">
              <a:extLst>
                <a:ext uri="{FF2B5EF4-FFF2-40B4-BE49-F238E27FC236}">
                  <a16:creationId xmlns:a16="http://schemas.microsoft.com/office/drawing/2014/main" id="{B1D6EC42-BE2A-45E3-91B7-C43240AFFD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928794" y="4857760"/>
              <a:ext cx="571504" cy="50006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4A3BD1B-BD1C-419A-A672-4765EFC86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107389" y="5250669"/>
              <a:ext cx="1000132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6">
              <a:extLst>
                <a:ext uri="{FF2B5EF4-FFF2-40B4-BE49-F238E27FC236}">
                  <a16:creationId xmlns:a16="http://schemas.microsoft.com/office/drawing/2014/main" id="{033721D0-4FDC-466E-98C5-4067F5EB08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28794" y="5357826"/>
              <a:ext cx="785818" cy="50006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38">
              <a:extLst>
                <a:ext uri="{FF2B5EF4-FFF2-40B4-BE49-F238E27FC236}">
                  <a16:creationId xmlns:a16="http://schemas.microsoft.com/office/drawing/2014/main" id="{63F566D1-9DB0-4E2F-A5B3-26A2603262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00298" y="4714884"/>
              <a:ext cx="785818" cy="14287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0">
              <a:extLst>
                <a:ext uri="{FF2B5EF4-FFF2-40B4-BE49-F238E27FC236}">
                  <a16:creationId xmlns:a16="http://schemas.microsoft.com/office/drawing/2014/main" id="{BE53A0D1-61BA-42F4-8869-FAD60B32C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964646" y="5036355"/>
              <a:ext cx="857255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42">
              <a:extLst>
                <a:ext uri="{FF2B5EF4-FFF2-40B4-BE49-F238E27FC236}">
                  <a16:creationId xmlns:a16="http://schemas.microsoft.com/office/drawing/2014/main" id="{B8B9C9A2-EB39-45D6-B4AD-F3EE95B32B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14612" y="5572140"/>
              <a:ext cx="785818" cy="2857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44">
              <a:extLst>
                <a:ext uri="{FF2B5EF4-FFF2-40B4-BE49-F238E27FC236}">
                  <a16:creationId xmlns:a16="http://schemas.microsoft.com/office/drawing/2014/main" id="{774F61EE-513D-4FF2-888D-E1F5B11A4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00298" y="4857760"/>
              <a:ext cx="1000132" cy="71438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椭圆 53">
              <a:extLst>
                <a:ext uri="{FF2B5EF4-FFF2-40B4-BE49-F238E27FC236}">
                  <a16:creationId xmlns:a16="http://schemas.microsoft.com/office/drawing/2014/main" id="{F03BF051-F520-4E82-AAAE-17A07D28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60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椭圆 54">
              <a:extLst>
                <a:ext uri="{FF2B5EF4-FFF2-40B4-BE49-F238E27FC236}">
                  <a16:creationId xmlns:a16="http://schemas.microsoft.com/office/drawing/2014/main" id="{D57FDCE2-747B-4541-9E09-C4919E962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椭圆 55">
              <a:extLst>
                <a:ext uri="{FF2B5EF4-FFF2-40B4-BE49-F238E27FC236}">
                  <a16:creationId xmlns:a16="http://schemas.microsoft.com/office/drawing/2014/main" id="{DDAFC62D-CD4F-4AD2-8ACB-609374C6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5286388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56">
              <a:extLst>
                <a:ext uri="{FF2B5EF4-FFF2-40B4-BE49-F238E27FC236}">
                  <a16:creationId xmlns:a16="http://schemas.microsoft.com/office/drawing/2014/main" id="{C61CBE9D-9B2A-449B-A0D4-0BCFE038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174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椭圆 57">
              <a:extLst>
                <a:ext uri="{FF2B5EF4-FFF2-40B4-BE49-F238E27FC236}">
                  <a16:creationId xmlns:a16="http://schemas.microsoft.com/office/drawing/2014/main" id="{10244506-3F37-4BC3-9C24-EC8BE156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2" y="5500702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46" name="直接连接符 59">
              <a:extLst>
                <a:ext uri="{FF2B5EF4-FFF2-40B4-BE49-F238E27FC236}">
                  <a16:creationId xmlns:a16="http://schemas.microsoft.com/office/drawing/2014/main" id="{07BC5FFB-8F71-4363-A70C-23FFAC9B4F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14612" y="5143512"/>
              <a:ext cx="500066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61">
              <a:extLst>
                <a:ext uri="{FF2B5EF4-FFF2-40B4-BE49-F238E27FC236}">
                  <a16:creationId xmlns:a16="http://schemas.microsoft.com/office/drawing/2014/main" id="{995A422A-138D-4AEB-8A3B-94287BB894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57422" y="5357826"/>
              <a:ext cx="500066" cy="14287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67">
              <a:extLst>
                <a:ext uri="{FF2B5EF4-FFF2-40B4-BE49-F238E27FC236}">
                  <a16:creationId xmlns:a16="http://schemas.microsoft.com/office/drawing/2014/main" id="{F7C9985D-8768-4126-956A-4B59D39654AA}"/>
                </a:ext>
              </a:extLst>
            </p:cNvPr>
            <p:cNvCxnSpPr>
              <a:cxnSpLocks noChangeShapeType="1"/>
              <a:endCxn id="49" idx="3"/>
            </p:cNvCxnSpPr>
            <p:nvPr/>
          </p:nvCxnSpPr>
          <p:spPr bwMode="auto">
            <a:xfrm rot="16200000" flipH="1">
              <a:off x="2792981" y="5565209"/>
              <a:ext cx="725927" cy="5969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任意多边形 70">
              <a:extLst>
                <a:ext uri="{FF2B5EF4-FFF2-40B4-BE49-F238E27FC236}">
                  <a16:creationId xmlns:a16="http://schemas.microsoft.com/office/drawing/2014/main" id="{71253F25-E929-4BB2-953A-18A967B6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514" y="5036457"/>
              <a:ext cx="672495" cy="1211943"/>
            </a:xfrm>
            <a:custGeom>
              <a:avLst/>
              <a:gdLst>
                <a:gd name="T0" fmla="*/ 0 w 672495"/>
                <a:gd name="T1" fmla="*/ 0 h 1211943"/>
                <a:gd name="T2" fmla="*/ 595086 w 672495"/>
                <a:gd name="T3" fmla="*/ 362857 h 1211943"/>
                <a:gd name="T4" fmla="*/ 464457 w 672495"/>
                <a:gd name="T5" fmla="*/ 1074057 h 1211943"/>
                <a:gd name="T6" fmla="*/ 391886 w 672495"/>
                <a:gd name="T7" fmla="*/ 1190172 h 1211943"/>
                <a:gd name="T8" fmla="*/ 391886 w 672495"/>
                <a:gd name="T9" fmla="*/ 1190172 h 12119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495"/>
                <a:gd name="T16" fmla="*/ 0 h 1211943"/>
                <a:gd name="T17" fmla="*/ 672495 w 672495"/>
                <a:gd name="T18" fmla="*/ 1211943 h 12119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495" h="1211943">
                  <a:moveTo>
                    <a:pt x="0" y="0"/>
                  </a:moveTo>
                  <a:cubicBezTo>
                    <a:pt x="258838" y="91924"/>
                    <a:pt x="517677" y="183848"/>
                    <a:pt x="595086" y="362857"/>
                  </a:cubicBezTo>
                  <a:cubicBezTo>
                    <a:pt x="672495" y="541866"/>
                    <a:pt x="498324" y="936171"/>
                    <a:pt x="464457" y="1074057"/>
                  </a:cubicBezTo>
                  <a:cubicBezTo>
                    <a:pt x="430590" y="1211943"/>
                    <a:pt x="391886" y="1190172"/>
                    <a:pt x="391886" y="119017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 73">
              <a:extLst>
                <a:ext uri="{FF2B5EF4-FFF2-40B4-BE49-F238E27FC236}">
                  <a16:creationId xmlns:a16="http://schemas.microsoft.com/office/drawing/2014/main" id="{36FEFFE7-DEAE-40C8-BADF-666240B3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895" y="5370286"/>
              <a:ext cx="1163562" cy="907143"/>
            </a:xfrm>
            <a:custGeom>
              <a:avLst/>
              <a:gdLst>
                <a:gd name="T0" fmla="*/ 31448 w 1163562"/>
                <a:gd name="T1" fmla="*/ 0 h 907143"/>
                <a:gd name="T2" fmla="*/ 104019 w 1163562"/>
                <a:gd name="T3" fmla="*/ 551543 h 907143"/>
                <a:gd name="T4" fmla="*/ 655562 w 1163562"/>
                <a:gd name="T5" fmla="*/ 856343 h 907143"/>
                <a:gd name="T6" fmla="*/ 1163562 w 1163562"/>
                <a:gd name="T7" fmla="*/ 856343 h 907143"/>
                <a:gd name="T8" fmla="*/ 1163562 w 1163562"/>
                <a:gd name="T9" fmla="*/ 856343 h 907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562"/>
                <a:gd name="T16" fmla="*/ 0 h 907143"/>
                <a:gd name="T17" fmla="*/ 1163562 w 1163562"/>
                <a:gd name="T18" fmla="*/ 907143 h 907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562" h="907143">
                  <a:moveTo>
                    <a:pt x="31448" y="0"/>
                  </a:moveTo>
                  <a:cubicBezTo>
                    <a:pt x="15724" y="204409"/>
                    <a:pt x="0" y="408819"/>
                    <a:pt x="104019" y="551543"/>
                  </a:cubicBezTo>
                  <a:cubicBezTo>
                    <a:pt x="208038" y="694267"/>
                    <a:pt x="478972" y="805543"/>
                    <a:pt x="655562" y="856343"/>
                  </a:cubicBezTo>
                  <a:cubicBezTo>
                    <a:pt x="832152" y="907143"/>
                    <a:pt x="1163562" y="856343"/>
                    <a:pt x="1163562" y="856343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74">
              <a:extLst>
                <a:ext uri="{FF2B5EF4-FFF2-40B4-BE49-F238E27FC236}">
                  <a16:creationId xmlns:a16="http://schemas.microsoft.com/office/drawing/2014/main" id="{F02A3172-F80F-43C9-B032-BD5C7AE6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952" y="4325257"/>
              <a:ext cx="1139372" cy="1915886"/>
            </a:xfrm>
            <a:custGeom>
              <a:avLst/>
              <a:gdLst>
                <a:gd name="T0" fmla="*/ 133048 w 1139372"/>
                <a:gd name="T1" fmla="*/ 711200 h 1915886"/>
                <a:gd name="T2" fmla="*/ 31448 w 1139372"/>
                <a:gd name="T3" fmla="*/ 304800 h 1915886"/>
                <a:gd name="T4" fmla="*/ 321734 w 1139372"/>
                <a:gd name="T5" fmla="*/ 29029 h 1915886"/>
                <a:gd name="T6" fmla="*/ 945848 w 1139372"/>
                <a:gd name="T7" fmla="*/ 478972 h 1915886"/>
                <a:gd name="T8" fmla="*/ 1076477 w 1139372"/>
                <a:gd name="T9" fmla="*/ 1436914 h 1915886"/>
                <a:gd name="T10" fmla="*/ 568477 w 1139372"/>
                <a:gd name="T11" fmla="*/ 1915886 h 1915886"/>
                <a:gd name="T12" fmla="*/ 568477 w 1139372"/>
                <a:gd name="T13" fmla="*/ 1915886 h 1915886"/>
                <a:gd name="T14" fmla="*/ 568477 w 1139372"/>
                <a:gd name="T15" fmla="*/ 1915886 h 1915886"/>
                <a:gd name="T16" fmla="*/ 582991 w 1139372"/>
                <a:gd name="T17" fmla="*/ 1915886 h 19158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9372"/>
                <a:gd name="T28" fmla="*/ 0 h 1915886"/>
                <a:gd name="T29" fmla="*/ 1139372 w 1139372"/>
                <a:gd name="T30" fmla="*/ 1915886 h 19158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9372" h="1915886">
                  <a:moveTo>
                    <a:pt x="133048" y="711200"/>
                  </a:moveTo>
                  <a:cubicBezTo>
                    <a:pt x="66524" y="564847"/>
                    <a:pt x="0" y="418495"/>
                    <a:pt x="31448" y="304800"/>
                  </a:cubicBezTo>
                  <a:cubicBezTo>
                    <a:pt x="62896" y="191105"/>
                    <a:pt x="169334" y="0"/>
                    <a:pt x="321734" y="29029"/>
                  </a:cubicBezTo>
                  <a:cubicBezTo>
                    <a:pt x="474134" y="58058"/>
                    <a:pt x="820058" y="244325"/>
                    <a:pt x="945848" y="478972"/>
                  </a:cubicBezTo>
                  <a:cubicBezTo>
                    <a:pt x="1071639" y="713620"/>
                    <a:pt x="1139372" y="1197428"/>
                    <a:pt x="1076477" y="1436914"/>
                  </a:cubicBezTo>
                  <a:cubicBezTo>
                    <a:pt x="1013582" y="1676400"/>
                    <a:pt x="568477" y="1915886"/>
                    <a:pt x="568477" y="1915886"/>
                  </a:cubicBezTo>
                  <a:lnTo>
                    <a:pt x="582991" y="1915886"/>
                  </a:ln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 75">
              <a:extLst>
                <a:ext uri="{FF2B5EF4-FFF2-40B4-BE49-F238E27FC236}">
                  <a16:creationId xmlns:a16="http://schemas.microsoft.com/office/drawing/2014/main" id="{9322C90A-AE25-45BF-8714-D4FF5159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08" y="5050972"/>
              <a:ext cx="2186818" cy="1492552"/>
            </a:xfrm>
            <a:custGeom>
              <a:avLst/>
              <a:gdLst>
                <a:gd name="T0" fmla="*/ 936171 w 2186819"/>
                <a:gd name="T1" fmla="*/ 304799 h 1492552"/>
                <a:gd name="T2" fmla="*/ 587828 w 2186819"/>
                <a:gd name="T3" fmla="*/ 14514 h 1492552"/>
                <a:gd name="T4" fmla="*/ 123371 w 2186819"/>
                <a:gd name="T5" fmla="*/ 217714 h 1492552"/>
                <a:gd name="T6" fmla="*/ 166914 w 2186819"/>
                <a:gd name="T7" fmla="*/ 943428 h 1492552"/>
                <a:gd name="T8" fmla="*/ 1124859 w 2186819"/>
                <a:gd name="T9" fmla="*/ 1451428 h 1492552"/>
                <a:gd name="T10" fmla="*/ 2039259 w 2186819"/>
                <a:gd name="T11" fmla="*/ 1190171 h 1492552"/>
                <a:gd name="T12" fmla="*/ 2010230 w 2186819"/>
                <a:gd name="T13" fmla="*/ 1204685 h 1492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86819"/>
                <a:gd name="T22" fmla="*/ 0 h 1492552"/>
                <a:gd name="T23" fmla="*/ 2186819 w 2186819"/>
                <a:gd name="T24" fmla="*/ 1492552 h 1492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86819" h="1492552">
                  <a:moveTo>
                    <a:pt x="936171" y="304799"/>
                  </a:moveTo>
                  <a:cubicBezTo>
                    <a:pt x="829733" y="166913"/>
                    <a:pt x="723295" y="29028"/>
                    <a:pt x="587828" y="14514"/>
                  </a:cubicBezTo>
                  <a:cubicBezTo>
                    <a:pt x="452361" y="0"/>
                    <a:pt x="193523" y="62895"/>
                    <a:pt x="123371" y="217714"/>
                  </a:cubicBezTo>
                  <a:cubicBezTo>
                    <a:pt x="53219" y="372533"/>
                    <a:pt x="0" y="737809"/>
                    <a:pt x="166914" y="943428"/>
                  </a:cubicBezTo>
                  <a:cubicBezTo>
                    <a:pt x="333828" y="1149047"/>
                    <a:pt x="812800" y="1410304"/>
                    <a:pt x="1124857" y="1451428"/>
                  </a:cubicBezTo>
                  <a:cubicBezTo>
                    <a:pt x="1436914" y="1492552"/>
                    <a:pt x="1891695" y="1231295"/>
                    <a:pt x="2039257" y="1190171"/>
                  </a:cubicBezTo>
                  <a:cubicBezTo>
                    <a:pt x="2186819" y="1149047"/>
                    <a:pt x="2098523" y="1176866"/>
                    <a:pt x="2010228" y="1204685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76">
              <a:extLst>
                <a:ext uri="{FF2B5EF4-FFF2-40B4-BE49-F238E27FC236}">
                  <a16:creationId xmlns:a16="http://schemas.microsoft.com/office/drawing/2014/main" id="{03932FDE-FE2A-43D8-9815-4EE326B4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64" y="5000636"/>
              <a:ext cx="142876" cy="142876"/>
            </a:xfrm>
            <a:prstGeom prst="ellipse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0AE2736-9FFF-4D4D-BC43-8FEFBD657DEE}"/>
                </a:ext>
              </a:extLst>
            </p:cNvPr>
            <p:cNvSpPr/>
            <p:nvPr/>
          </p:nvSpPr>
          <p:spPr bwMode="auto">
            <a:xfrm>
              <a:off x="2785765" y="5428833"/>
              <a:ext cx="142892" cy="14290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椭圆 78">
              <a:extLst>
                <a:ext uri="{FF2B5EF4-FFF2-40B4-BE49-F238E27FC236}">
                  <a16:creationId xmlns:a16="http://schemas.microsoft.com/office/drawing/2014/main" id="{E311A6C3-B492-4500-855D-C5C913C6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2" y="5286388"/>
              <a:ext cx="142876" cy="14287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椭圆 79">
              <a:extLst>
                <a:ext uri="{FF2B5EF4-FFF2-40B4-BE49-F238E27FC236}">
                  <a16:creationId xmlns:a16="http://schemas.microsoft.com/office/drawing/2014/main" id="{ADDCF92E-8D08-4FA4-944B-8C48ED03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2" y="6143644"/>
              <a:ext cx="142876" cy="142876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28812"/>
            <a:ext cx="9601199" cy="34400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四色定理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四色猜想</a:t>
            </a:r>
            <a:r>
              <a:rPr lang="en-US" altLang="zh-CN" sz="2400" dirty="0"/>
              <a:t>(19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</a:t>
            </a:r>
            <a:r>
              <a:rPr lang="en-US" altLang="zh-CN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</a:t>
            </a:r>
            <a:r>
              <a:rPr lang="en-US" altLang="zh-CN" sz="2400" dirty="0"/>
              <a:t> </a:t>
            </a:r>
            <a:r>
              <a:rPr lang="zh-CN" altLang="en-US" sz="2400" dirty="0"/>
              <a:t>五色定理</a:t>
            </a:r>
            <a:r>
              <a:rPr lang="en-US" altLang="zh-CN" sz="2400" dirty="0"/>
              <a:t>(</a:t>
            </a:r>
            <a:r>
              <a:rPr lang="zh-CN" altLang="en-US" sz="2400" dirty="0"/>
              <a:t>希伍德</a:t>
            </a:r>
            <a:r>
              <a:rPr lang="en-US" altLang="zh-CN" sz="2400" dirty="0"/>
              <a:t>, 1890</a:t>
            </a:r>
            <a:r>
              <a:rPr lang="zh-CN" altLang="en-US" sz="2400" dirty="0"/>
              <a:t>年</a:t>
            </a:r>
            <a:r>
              <a:rPr lang="en-US" altLang="zh-CN" sz="2400" dirty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     </a:t>
            </a:r>
            <a:r>
              <a:rPr lang="zh-CN" altLang="en-US" sz="2400" dirty="0"/>
              <a:t>四色定理</a:t>
            </a:r>
            <a:r>
              <a:rPr lang="en-US" altLang="zh-CN" sz="2400" dirty="0"/>
              <a:t>( </a:t>
            </a:r>
            <a:r>
              <a:rPr lang="zh-CN" altLang="en-US" sz="2400" dirty="0"/>
              <a:t>阿佩尔和黑肯</a:t>
            </a:r>
            <a:r>
              <a:rPr lang="en-US" altLang="zh-CN" sz="2400" dirty="0"/>
              <a:t>, 1976</a:t>
            </a:r>
            <a:r>
              <a:rPr lang="zh-CN" altLang="en-US" sz="2400" dirty="0"/>
              <a:t>年</a:t>
            </a:r>
            <a:r>
              <a:rPr lang="en-US" altLang="zh-CN" sz="2400" dirty="0"/>
              <a:t>)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四色定理</a:t>
            </a:r>
            <a:r>
              <a:rPr lang="en-US" altLang="zh-CN" sz="2400" dirty="0"/>
              <a:t>)  </a:t>
            </a:r>
            <a:r>
              <a:rPr lang="zh-CN" altLang="en-US" sz="2400" dirty="0"/>
              <a:t>任何平面图都是 </a:t>
            </a:r>
            <a:r>
              <a:rPr lang="en-US" altLang="zh-CN" sz="2400" dirty="0"/>
              <a:t>4-</a:t>
            </a:r>
            <a:r>
              <a:rPr lang="zh-CN" altLang="en-US" sz="2400" dirty="0"/>
              <a:t>可着色的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ED905-EDD6-4E7B-9DDC-24F7C39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731D3E-17D1-4875-954B-9585463352F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3582"/>
            <a:ext cx="8584059" cy="3755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一个连通平面图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的度数列是：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的面数和其对偶图边数和面数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解：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由连通平面图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的度数列知，顶点数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由握手定理知，边数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 + 3 + 2 + 4 + 1 + 2 + 2) / 2 = 8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由欧拉公式：面数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其对偶图边数和面数分别为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3C1C8-B818-4E87-ADEB-6D1130F0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9F94AD-5AD5-4A84-8D45-177435F129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880" y="620688"/>
            <a:ext cx="2016224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作 业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696" y="2060848"/>
            <a:ext cx="42672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b="1" dirty="0"/>
              <a:t>6.47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6.38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6.55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6.46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6.56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6.47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745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00808"/>
            <a:ext cx="9601199" cy="4467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证明所示图不是</a:t>
            </a:r>
            <a:r>
              <a:rPr lang="zh-CN" altLang="en-US" sz="2400" b="1" dirty="0"/>
              <a:t>哈密顿</a:t>
            </a:r>
            <a:r>
              <a:rPr lang="zh-CN" altLang="zh-CN" sz="2400" b="1" dirty="0"/>
              <a:t>图。</a:t>
            </a:r>
            <a:endParaRPr lang="en-US" altLang="zh-CN" sz="2400" b="1" dirty="0"/>
          </a:p>
          <a:p>
            <a:pPr marL="0" indent="0">
              <a:buNone/>
            </a:pPr>
            <a:endParaRPr lang="zh-CN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</a:t>
            </a:r>
            <a:r>
              <a:rPr lang="en-US" altLang="zh-CN" sz="2400" b="1" dirty="0"/>
              <a:t>: </a:t>
            </a:r>
            <a:r>
              <a:rPr lang="zh-CN" altLang="zh-CN" sz="2400" b="1" dirty="0"/>
              <a:t>足球是由几个五边形和六边形组成的。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（提示：先用多面体的缺角和为</a:t>
            </a:r>
            <a:r>
              <a:rPr lang="en-US" altLang="zh-CN" sz="2400" b="1" dirty="0"/>
              <a:t>720˚</a:t>
            </a:r>
            <a:r>
              <a:rPr lang="zh-CN" altLang="zh-CN" sz="2400" b="1" dirty="0"/>
              <a:t>求出顶点数。）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</a:t>
            </a:r>
            <a:r>
              <a:rPr lang="en-US" altLang="zh-CN" sz="2400" b="1" dirty="0"/>
              <a:t>: 6</a:t>
            </a:r>
            <a:r>
              <a:rPr lang="zh-CN" altLang="zh-CN" sz="2400" b="1" dirty="0"/>
              <a:t>个结点</a:t>
            </a:r>
            <a:r>
              <a:rPr lang="en-US" altLang="zh-CN" sz="2400" b="1" dirty="0"/>
              <a:t>12</a:t>
            </a:r>
            <a:r>
              <a:rPr lang="zh-CN" altLang="zh-CN" sz="2400" b="1" dirty="0"/>
              <a:t>条边的连通简单平面图中，每个面均有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条边组成。</a:t>
            </a:r>
            <a:endParaRPr lang="en-US" altLang="zh-CN" sz="24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0423" r="13043" b="10881"/>
          <a:stretch>
            <a:fillRect/>
          </a:stretch>
        </p:blipFill>
        <p:spPr bwMode="auto">
          <a:xfrm>
            <a:off x="8832304" y="1700808"/>
            <a:ext cx="1617340" cy="15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AEA9F21-65A4-4D82-8855-9405F62A0BB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9022D-5325-4C5B-AB8B-446B931FFD6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08370"/>
            <a:ext cx="2743200" cy="533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右图有    个面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932611" y="167037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2285999" y="4400550"/>
            <a:ext cx="5225143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48266" y="436802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6528104" y="436802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3561707" y="49108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528104" y="49108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1278150" y="2304770"/>
            <a:ext cx="3886200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2763915" y="226670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2750413" y="284275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2776539" y="337939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2741034" y="3913032"/>
            <a:ext cx="1697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abcdde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44915" y="2278797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15253" y="2842754"/>
            <a:ext cx="16211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441379" y="3379393"/>
            <a:ext cx="16973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372088" y="3922208"/>
            <a:ext cx="3073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复杂回路，非连通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5341" y="1879329"/>
            <a:ext cx="4748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5160" y="307135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88923" y="2414819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70279" y="270277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97028B33-7A87-4E41-A2AD-34A1F500FE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6222C8-9474-4C3C-A83B-64A2C39E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9840" y="1890213"/>
            <a:ext cx="3713359" cy="2013678"/>
          </a:xfrm>
          <a:prstGeom prst="rect">
            <a:avLst/>
          </a:prstGeom>
        </p:spPr>
      </p:pic>
      <p:sp>
        <p:nvSpPr>
          <p:cNvPr id="34" name="Text Box 6">
            <a:extLst>
              <a:ext uri="{FF2B5EF4-FFF2-40B4-BE49-F238E27FC236}">
                <a16:creationId xmlns:a16="http://schemas.microsoft.com/office/drawing/2014/main" id="{6C1E5044-C52E-4F4C-92B6-6A917E41D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8" y="4391126"/>
            <a:ext cx="5225143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  <p:bldP spid="311310" grpId="0" autoUpdateAnimBg="0"/>
      <p:bldP spid="311311" grpId="0" autoUpdateAnimBg="0"/>
      <p:bldP spid="311312" grpId="0" autoUpdateAnimBg="0"/>
      <p:bldP spid="311313" grpId="0" autoUpdateAnimBg="0"/>
      <p:bldP spid="18" grpId="0" autoUpdateAnimBg="0"/>
      <p:bldP spid="19" grpId="0" autoUpdateAnimBg="0"/>
      <p:bldP spid="20" grpId="0" autoUpdateAnimBg="0"/>
      <p:bldP spid="21" grpId="0"/>
      <p:bldP spid="2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7E1F2-4F42-4A92-92AA-8573F7A8016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6124303" cy="267756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右边 2 个图是同一平面图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的平面嵌入 .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(1) 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在(2)中是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在(1)中是内部面,  在(2)中是外部面. </a:t>
            </a:r>
          </a:p>
        </p:txBody>
      </p:sp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1295399" y="4436165"/>
            <a:ext cx="960119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449263" indent="-449263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注: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9263" indent="-449263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一个平面图可以有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不同形式的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平面嵌入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它们都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49263" indent="-449263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可以通过变换 (测地投影法) 把平面图的任何一面作为外部面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758989"/>
            <a:ext cx="2002368" cy="156942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5" y="1758990"/>
            <a:ext cx="2137868" cy="159800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5F58D99-D9D7-4CF7-B3C7-DBF24C2FB89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D602B-6697-4D70-9B92-B3486AAD067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410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平面图的面次和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平面图各面的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边数的 2 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的面数，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一条边或者是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个面的公共边界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，或者在一个面的边界中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 2 次.  在计算各面的次数之和时, 每条边恰好被计算 2 次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3FFDBD-0CE2-4D01-9C36-3ED9212E73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521B25C-6B94-4064-A6C6-E91E6C877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79476"/>
              </p:ext>
            </p:extLst>
          </p:nvPr>
        </p:nvGraphicFramePr>
        <p:xfrm>
          <a:off x="5159894" y="2816457"/>
          <a:ext cx="1872208" cy="78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59894" y="2816457"/>
                        <a:ext cx="1872208" cy="785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D602B-6697-4D70-9B92-B3486AAD067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040" y="1646236"/>
            <a:ext cx="9600560" cy="4536199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求图示非连通的平面图各面的次数，并验证各面次数之和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等于边数的 2 倍。</a:t>
            </a:r>
            <a:endParaRPr lang="en-US" altLang="zh-CN" sz="2400" dirty="0"/>
          </a:p>
          <a:p>
            <a:pPr lvl="0" eaLnBrk="1" hangingPunct="1">
              <a:buNone/>
            </a:pPr>
            <a:r>
              <a:rPr lang="zh-CN" altLang="en-US" sz="2400" b="1" dirty="0"/>
              <a:t>解：</a:t>
            </a:r>
            <a:r>
              <a:rPr lang="en-US" altLang="zh-CN" sz="2400" b="1" dirty="0"/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14,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ts val="4800"/>
              </a:spcBef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桥在计算它所在的面的次数时都提供</a:t>
            </a:r>
            <a:r>
              <a:rPr lang="en-US" altLang="zh-CN" sz="2400" dirty="0"/>
              <a:t>2</a:t>
            </a:r>
            <a:r>
              <a:rPr lang="zh-CN" altLang="en-US" sz="2400" dirty="0"/>
              <a:t>次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523789" y="262010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5393968" y="262600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3539307" y="313268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矩形 9"/>
          <p:cNvSpPr/>
          <p:nvPr/>
        </p:nvSpPr>
        <p:spPr>
          <a:xfrm>
            <a:off x="5393913" y="313268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3539307" y="36504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5336088" y="36463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7286759" y="2659578"/>
            <a:ext cx="2661896" cy="1751912"/>
            <a:chOff x="5762759" y="2659577"/>
            <a:chExt cx="2661896" cy="1751912"/>
          </a:xfrm>
        </p:grpSpPr>
        <p:cxnSp>
          <p:nvCxnSpPr>
            <p:cNvPr id="13" name="直接连接符 12"/>
            <p:cNvCxnSpPr/>
            <p:nvPr/>
          </p:nvCxnSpPr>
          <p:spPr bwMode="auto">
            <a:xfrm flipH="1">
              <a:off x="5940152" y="3140968"/>
              <a:ext cx="504056" cy="432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5940152" y="3573016"/>
              <a:ext cx="93610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444208" y="3140968"/>
              <a:ext cx="432048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H="1">
              <a:off x="5796136" y="3573016"/>
              <a:ext cx="144016" cy="59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796136" y="4165923"/>
              <a:ext cx="864096" cy="1991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6660232" y="3789040"/>
              <a:ext cx="216024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5940152" y="3573016"/>
              <a:ext cx="252028" cy="3452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6876256" y="3573016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H="1">
              <a:off x="7524328" y="3789040"/>
              <a:ext cx="360040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524328" y="4365104"/>
              <a:ext cx="86409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884368" y="3789040"/>
              <a:ext cx="504056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椭圆 43"/>
            <p:cNvSpPr/>
            <p:nvPr/>
          </p:nvSpPr>
          <p:spPr bwMode="auto">
            <a:xfrm rot="2304546">
              <a:off x="6355091" y="2659577"/>
              <a:ext cx="538274" cy="51935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 rot="2304546">
              <a:off x="7156786" y="3122060"/>
              <a:ext cx="344863" cy="51935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6387669" y="308295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885635" y="3516095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605473" y="430348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762759" y="408521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6826163" y="3724411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7121403" y="3519003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7821225" y="372944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498689" y="42882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8316655" y="42852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6130537" y="38728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393431" y="2704663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99169" y="3246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68933" y="3762965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162347" y="3140968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722100" y="3914166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023211" y="377924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EFB4605-FF9A-476B-A570-4D08CBD662C7}"/>
                </a:ext>
              </a:extLst>
            </p:cNvPr>
            <p:cNvSpPr/>
            <p:nvPr/>
          </p:nvSpPr>
          <p:spPr bwMode="auto">
            <a:xfrm>
              <a:off x="7427710" y="312349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Rectangle 2">
            <a:extLst>
              <a:ext uri="{FF2B5EF4-FFF2-40B4-BE49-F238E27FC236}">
                <a16:creationId xmlns:a16="http://schemas.microsoft.com/office/drawing/2014/main" id="{C76E24B4-7D72-4A07-BF96-9E20F362A6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51C07815-E671-49BC-A1A4-ADAF85073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54514"/>
              </p:ext>
            </p:extLst>
          </p:nvPr>
        </p:nvGraphicFramePr>
        <p:xfrm>
          <a:off x="2820653" y="4716792"/>
          <a:ext cx="2911814" cy="85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20653" y="4716792"/>
                        <a:ext cx="2911814" cy="85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1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BC04C-EE69-4644-A799-15190D7FBC9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072" y="1646238"/>
            <a:ext cx="9598528" cy="451427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极大平面图</a:t>
            </a:r>
          </a:p>
          <a:p>
            <a:pPr marL="0" indent="0" algn="just">
              <a:buNone/>
            </a:pPr>
            <a:r>
              <a:rPr lang="zh-CN" altLang="en-US" sz="2400" b="1" dirty="0"/>
              <a:t>定义6.24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的顶点之间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加一条新边所得图为非平面图，则称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都是极大平面图？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删去一条边, 是极大平面图？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是极大平面图？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是极大平面图？</a:t>
            </a:r>
          </a:p>
          <a:p>
            <a:pPr algn="just" eaLnBrk="1" hangingPunct="1">
              <a:buFontTx/>
              <a:buNone/>
            </a:pPr>
            <a:endParaRPr lang="zh-CN" altLang="en-US" sz="2400" b="1" dirty="0"/>
          </a:p>
        </p:txBody>
      </p: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7414122" y="4362491"/>
            <a:ext cx="3757613" cy="1873768"/>
            <a:chOff x="2496" y="3318"/>
            <a:chExt cx="2367" cy="1237"/>
          </a:xfrm>
        </p:grpSpPr>
        <p:pic>
          <p:nvPicPr>
            <p:cNvPr id="9227" name="Picture 5" descr="17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700"/>
            <a:stretch>
              <a:fillRect/>
            </a:stretch>
          </p:blipFill>
          <p:spPr bwMode="auto">
            <a:xfrm>
              <a:off x="2496" y="3318"/>
              <a:ext cx="2367" cy="9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2880" y="4250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4224" y="4250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grpSp>
        <p:nvGrpSpPr>
          <p:cNvPr id="9224" name="Group 15"/>
          <p:cNvGrpSpPr>
            <a:grpSpLocks/>
          </p:cNvGrpSpPr>
          <p:nvPr/>
        </p:nvGrpSpPr>
        <p:grpSpPr bwMode="auto">
          <a:xfrm>
            <a:off x="5609426" y="4526077"/>
            <a:ext cx="1597025" cy="1716233"/>
            <a:chOff x="1008" y="3408"/>
            <a:chExt cx="1006" cy="1133"/>
          </a:xfrm>
        </p:grpSpPr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1344" y="4236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pic>
          <p:nvPicPr>
            <p:cNvPr id="9226" name="Picture 14" descr="E:\插图\离散\K5-e.t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408"/>
              <a:ext cx="1006" cy="7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39" y="3387600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5" y="3935198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十字形 16"/>
          <p:cNvSpPr>
            <a:spLocks noChangeAspect="1"/>
          </p:cNvSpPr>
          <p:nvPr/>
        </p:nvSpPr>
        <p:spPr bwMode="auto">
          <a:xfrm rot="2419106">
            <a:off x="4829693" y="4467323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十字形 17"/>
          <p:cNvSpPr>
            <a:spLocks noChangeAspect="1"/>
          </p:cNvSpPr>
          <p:nvPr/>
        </p:nvSpPr>
        <p:spPr bwMode="auto">
          <a:xfrm rot="2419106">
            <a:off x="4819758" y="5015187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 bwMode="auto">
          <a:xfrm flipV="1">
            <a:off x="8318725" y="4931078"/>
            <a:ext cx="577081" cy="14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7EFE6CF3-6475-4886-BE01-5F91C6F0F2B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BEC2A-57E6-461F-9D69-EC6CE5DC57D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51682"/>
            <a:ext cx="9601199" cy="2003477"/>
          </a:xfrm>
        </p:spPr>
        <p:txBody>
          <a:bodyPr>
            <a:noAutofit/>
          </a:bodyPr>
          <a:lstStyle/>
          <a:p>
            <a:pPr marL="0" indent="0" algn="just">
              <a:buSzPct val="15000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极大平面图的性质</a:t>
            </a: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极大平面图是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连通的</a:t>
            </a:r>
            <a:r>
              <a:rPr lang="zh-CN" altLang="en-US" sz="2400" dirty="0"/>
              <a:t>（ ？）</a:t>
            </a: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阶简单图，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为极大平面图的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每个面的次数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 3. </a:t>
            </a:r>
            <a:endParaRPr lang="zh-CN" altLang="en-US" sz="2400" dirty="0"/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1295399" y="3805239"/>
            <a:ext cx="960119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pic>
        <p:nvPicPr>
          <p:cNvPr id="10249" name="Picture 6" descr="E:\插图\离散\图6.37(a)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2"/>
            <a:ext cx="1636713" cy="15081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250" name="Picture 7" descr="E:\插图\离散\图6.37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9487"/>
            <a:ext cx="1539875" cy="132556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3733800" y="56388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极大平面图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6400800" y="543696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外部面的次数为 4</a:t>
            </a:r>
          </a:p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非极大平面图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FBA9D1A-6E85-47EB-8CBC-66E2BAB1D50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3" name="Picture 39">
            <a:extLst>
              <a:ext uri="{FF2B5EF4-FFF2-40B4-BE49-F238E27FC236}">
                <a16:creationId xmlns:a16="http://schemas.microsoft.com/office/drawing/2014/main" id="{176C129C-1007-440E-979A-0FA0EBAC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36" y="2268985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0" grpId="0" autoUpdateAnimBg="0"/>
      <p:bldP spid="315401" grpId="0" autoUpdateAnimBg="0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5621</TotalTime>
  <Words>3658</Words>
  <Application>Microsoft Office PowerPoint</Application>
  <PresentationFormat>宽屏</PresentationFormat>
  <Paragraphs>498</Paragraphs>
  <Slides>35</Slides>
  <Notes>22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203</cp:revision>
  <dcterms:created xsi:type="dcterms:W3CDTF">2021-04-22T13:50:06Z</dcterms:created>
  <dcterms:modified xsi:type="dcterms:W3CDTF">2021-10-16T11:20:25Z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