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14" r:id="rId2"/>
    <p:sldId id="257" r:id="rId3"/>
    <p:sldId id="260" r:id="rId4"/>
    <p:sldId id="261" r:id="rId5"/>
    <p:sldId id="262" r:id="rId6"/>
    <p:sldId id="292" r:id="rId7"/>
    <p:sldId id="263" r:id="rId8"/>
    <p:sldId id="293" r:id="rId9"/>
    <p:sldId id="264" r:id="rId10"/>
    <p:sldId id="294" r:id="rId11"/>
    <p:sldId id="295" r:id="rId12"/>
    <p:sldId id="265" r:id="rId13"/>
    <p:sldId id="267" r:id="rId14"/>
    <p:sldId id="266" r:id="rId15"/>
    <p:sldId id="268" r:id="rId16"/>
    <p:sldId id="269" r:id="rId17"/>
    <p:sldId id="315" r:id="rId18"/>
    <p:sldId id="272" r:id="rId19"/>
    <p:sldId id="316" r:id="rId20"/>
    <p:sldId id="273" r:id="rId21"/>
    <p:sldId id="296" r:id="rId22"/>
    <p:sldId id="317" r:id="rId23"/>
    <p:sldId id="304" r:id="rId24"/>
    <p:sldId id="311" r:id="rId25"/>
    <p:sldId id="305" r:id="rId26"/>
    <p:sldId id="312" r:id="rId27"/>
    <p:sldId id="297" r:id="rId28"/>
    <p:sldId id="298" r:id="rId29"/>
    <p:sldId id="299" r:id="rId30"/>
    <p:sldId id="300" r:id="rId31"/>
    <p:sldId id="301" r:id="rId32"/>
    <p:sldId id="306" r:id="rId33"/>
    <p:sldId id="307" r:id="rId34"/>
    <p:sldId id="308" r:id="rId35"/>
    <p:sldId id="313" r:id="rId36"/>
    <p:sldId id="310" r:id="rId37"/>
    <p:sldId id="302" r:id="rId38"/>
    <p:sldId id="30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90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0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402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424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96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839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2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32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444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7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857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64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270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401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4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10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55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57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41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651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26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2021年10月17日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7</a:t>
            </a:r>
            <a:r>
              <a:rPr lang="zh-CN" altLang="en-US" sz="6000" dirty="0"/>
              <a:t>章  树及其应用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3F012-4DFF-4FCD-A082-913D28D45E0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95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定理7.1的证明（续）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0" eaLnBrk="1" hangingPunct="1">
              <a:buNone/>
            </a:pPr>
            <a:r>
              <a:rPr lang="zh-CN" altLang="en-US" sz="2400" dirty="0">
                <a:sym typeface="Symbol" pitchFamily="18" charset="2"/>
              </a:rPr>
              <a:t>(5)</a:t>
            </a:r>
            <a:r>
              <a:rPr lang="en-US" altLang="zh-CN" sz="2400" dirty="0">
                <a:sym typeface="Symbol" pitchFamily="18" charset="2"/>
              </a:rPr>
              <a:t>(6)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中无回路，但在任何两个不相邻的顶点之间加一条边，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所得图中有唯一的一条初级回路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一条边均为桥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1813">
              <a:spcBef>
                <a:spcPts val="2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首先，任意 2 个不相邻的顶点之间都有一条通路，否则在它们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之间添加一条新边不可能构成回路，故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其次，若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中有边不是桥，则删去这条边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仍是连通的，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这条边必在一条回路上，与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中无回路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E2686-9E2F-45F1-AAE9-785240216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  <p:extLst>
      <p:ext uri="{BB962C8B-B14F-4D97-AF65-F5344CB8AC3E}">
        <p14:creationId xmlns:p14="http://schemas.microsoft.com/office/powerpoint/2010/main" val="39605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3F012-4DFF-4FCD-A082-913D28D45E0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95800"/>
          </a:xfrm>
        </p:spPr>
        <p:txBody>
          <a:bodyPr/>
          <a:lstStyle/>
          <a:p>
            <a:pPr marL="1350963" indent="-1350963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定理7.1的证明（续）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350963" indent="-1350963">
              <a:buNone/>
            </a:pPr>
            <a:r>
              <a:rPr lang="zh-CN" altLang="en-US" sz="2400" dirty="0">
                <a:sym typeface="Symbol" pitchFamily="18" charset="2"/>
              </a:rPr>
              <a:t>(6)</a:t>
            </a:r>
            <a:r>
              <a:rPr lang="en-US" altLang="zh-CN" sz="2400" dirty="0">
                <a:sym typeface="Symbol" pitchFamily="18" charset="2"/>
              </a:rPr>
              <a:t>(1)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中任意一条边均为桥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是树(连通无回路)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连通，只需证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中有回路，删去回路上任意一条边，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仍连通，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故删除的边不是桥，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C69B44-EEB3-49C8-B7B8-A225D59C2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  <p:extLst>
      <p:ext uri="{BB962C8B-B14F-4D97-AF65-F5344CB8AC3E}">
        <p14:creationId xmlns:p14="http://schemas.microsoft.com/office/powerpoint/2010/main" val="6113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4A90-E2B4-4BEE-9B20-3645F3EBEA9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无向树的性质(续)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定理7.2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非平凡的无向树至少有两片树叶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个顶点，由定理7.1，则边数为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条，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由握手定理：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设有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片树叶，则有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个分支点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≥ 2)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所以，解得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17133"/>
              </p:ext>
            </p:extLst>
          </p:nvPr>
        </p:nvGraphicFramePr>
        <p:xfrm>
          <a:off x="4965958" y="3686446"/>
          <a:ext cx="226008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965958" y="3686446"/>
                        <a:ext cx="2260080" cy="86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36667"/>
              </p:ext>
            </p:extLst>
          </p:nvPr>
        </p:nvGraphicFramePr>
        <p:xfrm>
          <a:off x="8192323" y="4352558"/>
          <a:ext cx="231120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5" imgW="1155600" imgH="431640" progId="Equation.DSMT4">
                  <p:embed/>
                </p:oleObj>
              </mc:Choice>
              <mc:Fallback>
                <p:oleObj name="Equation" r:id="rId5" imgW="1155600" imgH="431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8192323" y="4352558"/>
                        <a:ext cx="2311200" cy="86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55825"/>
              </p:ext>
            </p:extLst>
          </p:nvPr>
        </p:nvGraphicFramePr>
        <p:xfrm>
          <a:off x="4762558" y="5188543"/>
          <a:ext cx="26668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7" imgW="1333440" imgH="203040" progId="Equation.DSMT4">
                  <p:embed/>
                </p:oleObj>
              </mc:Choice>
              <mc:Fallback>
                <p:oleObj name="Equation" r:id="rId7" imgW="133344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62558" y="5188543"/>
                        <a:ext cx="266688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38590DB8-F28F-47AE-93EF-2CCFD615B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C3BBC-5BB9-4CBC-82F5-F4E2DC7A9DE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0150"/>
            <a:ext cx="5641975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画出所有 6 阶非同构的无向树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295400" y="2149564"/>
            <a:ext cx="6459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由条件知，该树中有      条边, 总度数等于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871056" y="2628651"/>
            <a:ext cx="4625156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可能的度数列：应满足什么规则？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至少有两片树叶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应有偶数个奇数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1,1,1,1,1,5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1,1,1,1,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1,1,1,1,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1,1,1,2,2,3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1,1,2,2,2,2</a:t>
            </a:r>
          </a:p>
        </p:txBody>
      </p:sp>
      <p:grpSp>
        <p:nvGrpSpPr>
          <p:cNvPr id="13319" name="Group 20"/>
          <p:cNvGrpSpPr>
            <a:grpSpLocks/>
          </p:cNvGrpSpPr>
          <p:nvPr/>
        </p:nvGrpSpPr>
        <p:grpSpPr bwMode="auto">
          <a:xfrm>
            <a:off x="5105275" y="3254377"/>
            <a:ext cx="1219200" cy="1458913"/>
            <a:chOff x="2064" y="2050"/>
            <a:chExt cx="768" cy="919"/>
          </a:xfrm>
        </p:grpSpPr>
        <p:sp>
          <p:nvSpPr>
            <p:cNvPr id="13335" name="Text Box 6"/>
            <p:cNvSpPr txBox="1">
              <a:spLocks noChangeArrowheads="1"/>
            </p:cNvSpPr>
            <p:nvPr/>
          </p:nvSpPr>
          <p:spPr bwMode="auto">
            <a:xfrm>
              <a:off x="2304" y="2736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pic>
          <p:nvPicPr>
            <p:cNvPr id="13336" name="Picture 13" descr="E:\插图\离散\图7-3(1)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050"/>
              <a:ext cx="768" cy="7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0" name="Group 21"/>
          <p:cNvGrpSpPr>
            <a:grpSpLocks/>
          </p:cNvGrpSpPr>
          <p:nvPr/>
        </p:nvGrpSpPr>
        <p:grpSpPr bwMode="auto">
          <a:xfrm>
            <a:off x="6982877" y="3260055"/>
            <a:ext cx="1235075" cy="1544638"/>
            <a:chOff x="3264" y="1996"/>
            <a:chExt cx="778" cy="973"/>
          </a:xfrm>
        </p:grpSpPr>
        <p:pic>
          <p:nvPicPr>
            <p:cNvPr id="13333" name="Picture 14" descr="E:\插图\离散\图7-3(2).t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33"/>
            <a:stretch/>
          </p:blipFill>
          <p:spPr bwMode="auto">
            <a:xfrm>
              <a:off x="3264" y="1996"/>
              <a:ext cx="778" cy="7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4" name="Text Box 15"/>
            <p:cNvSpPr txBox="1">
              <a:spLocks noChangeArrowheads="1"/>
            </p:cNvSpPr>
            <p:nvPr/>
          </p:nvSpPr>
          <p:spPr bwMode="auto">
            <a:xfrm>
              <a:off x="3396" y="2736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3321" name="Group 22"/>
          <p:cNvGrpSpPr>
            <a:grpSpLocks/>
          </p:cNvGrpSpPr>
          <p:nvPr/>
        </p:nvGrpSpPr>
        <p:grpSpPr bwMode="auto">
          <a:xfrm>
            <a:off x="8704617" y="3268668"/>
            <a:ext cx="1235075" cy="1530351"/>
            <a:chOff x="4406" y="2005"/>
            <a:chExt cx="778" cy="964"/>
          </a:xfrm>
        </p:grpSpPr>
        <p:pic>
          <p:nvPicPr>
            <p:cNvPr id="13331" name="Picture 9" descr="E:\插图\离散\图7-3(3).t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33"/>
            <a:stretch/>
          </p:blipFill>
          <p:spPr bwMode="auto">
            <a:xfrm>
              <a:off x="4406" y="2005"/>
              <a:ext cx="778" cy="72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2" name="Text Box 16"/>
            <p:cNvSpPr txBox="1">
              <a:spLocks noChangeArrowheads="1"/>
            </p:cNvSpPr>
            <p:nvPr/>
          </p:nvSpPr>
          <p:spPr bwMode="auto">
            <a:xfrm>
              <a:off x="4608" y="2736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3322" name="Group 23"/>
          <p:cNvGrpSpPr>
            <a:grpSpLocks/>
          </p:cNvGrpSpPr>
          <p:nvPr/>
        </p:nvGrpSpPr>
        <p:grpSpPr bwMode="auto">
          <a:xfrm>
            <a:off x="4724276" y="5105403"/>
            <a:ext cx="1603375" cy="979488"/>
            <a:chOff x="1824" y="3216"/>
            <a:chExt cx="1010" cy="617"/>
          </a:xfrm>
        </p:grpSpPr>
        <p:pic>
          <p:nvPicPr>
            <p:cNvPr id="13329" name="Picture 10" descr="E:\插图\离散\图7-3(4a)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965"/>
            <a:stretch>
              <a:fillRect/>
            </a:stretch>
          </p:blipFill>
          <p:spPr bwMode="auto">
            <a:xfrm>
              <a:off x="1824" y="3216"/>
              <a:ext cx="1010" cy="4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2064" y="3600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a)</a:t>
              </a:r>
            </a:p>
          </p:txBody>
        </p:sp>
      </p:grpSp>
      <p:grpSp>
        <p:nvGrpSpPr>
          <p:cNvPr id="13323" name="Group 24"/>
          <p:cNvGrpSpPr>
            <a:grpSpLocks/>
          </p:cNvGrpSpPr>
          <p:nvPr/>
        </p:nvGrpSpPr>
        <p:grpSpPr bwMode="auto">
          <a:xfrm>
            <a:off x="6553076" y="5105403"/>
            <a:ext cx="1603375" cy="979488"/>
            <a:chOff x="2976" y="3216"/>
            <a:chExt cx="1010" cy="617"/>
          </a:xfrm>
        </p:grpSpPr>
        <p:pic>
          <p:nvPicPr>
            <p:cNvPr id="13327" name="Picture 11" descr="E:\插图\离散\图7-3(4b)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611"/>
            <a:stretch>
              <a:fillRect/>
            </a:stretch>
          </p:blipFill>
          <p:spPr bwMode="auto">
            <a:xfrm>
              <a:off x="2976" y="3216"/>
              <a:ext cx="1010" cy="40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237" y="3600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b)</a:t>
              </a:r>
            </a:p>
          </p:txBody>
        </p:sp>
      </p:grpSp>
      <p:grpSp>
        <p:nvGrpSpPr>
          <p:cNvPr id="13324" name="Group 25"/>
          <p:cNvGrpSpPr>
            <a:grpSpLocks/>
          </p:cNvGrpSpPr>
          <p:nvPr/>
        </p:nvGrpSpPr>
        <p:grpSpPr bwMode="auto">
          <a:xfrm>
            <a:off x="8458076" y="5562605"/>
            <a:ext cx="2030413" cy="522288"/>
            <a:chOff x="4176" y="3504"/>
            <a:chExt cx="1279" cy="329"/>
          </a:xfrm>
        </p:grpSpPr>
        <p:pic>
          <p:nvPicPr>
            <p:cNvPr id="13325" name="Picture 12" descr="E:\插图\离散\图7-3(5).t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30" b="61516"/>
            <a:stretch>
              <a:fillRect/>
            </a:stretch>
          </p:blipFill>
          <p:spPr bwMode="auto">
            <a:xfrm>
              <a:off x="4176" y="3504"/>
              <a:ext cx="1279" cy="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Text Box 19"/>
            <p:cNvSpPr txBox="1">
              <a:spLocks noChangeArrowheads="1"/>
            </p:cNvSpPr>
            <p:nvPr/>
          </p:nvSpPr>
          <p:spPr bwMode="auto">
            <a:xfrm>
              <a:off x="4608" y="360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(5)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821313" y="21328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02254" y="214956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9551F26-E752-4CE7-B76A-71A19190445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E64CC-BBC1-45C7-A5C8-F0DB612D8C5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57326"/>
            <a:ext cx="9601199" cy="1046510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已知无向树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中, 有 1 个 3 度顶点，2 个 2 度顶点，其余顶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点全是树叶.  试求树叶数，并画出满足要求的非同构的无向树. 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1295398" y="2714924"/>
            <a:ext cx="4757747" cy="19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片树叶，由定理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7.1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则边数为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由握手定理：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2209800" y="4630241"/>
            <a:ext cx="4127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+ 2) = 1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+ 2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+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kumimoji="1"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1925702" y="5145041"/>
            <a:ext cx="4127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解得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3，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3 片树叶 .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1925702" y="5660064"/>
            <a:ext cx="2230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的度数列为</a:t>
            </a:r>
          </a:p>
        </p:txBody>
      </p:sp>
      <p:pic>
        <p:nvPicPr>
          <p:cNvPr id="317448" name="Picture 8" descr="E:\插图\离散\例7-1(1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3581400"/>
            <a:ext cx="1420812" cy="22098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17449" name="Picture 9" descr="E:\插图\离散\例7-1(2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4" y="3581400"/>
            <a:ext cx="928687" cy="22098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矩形 1"/>
          <p:cNvSpPr/>
          <p:nvPr/>
        </p:nvSpPr>
        <p:spPr>
          <a:xfrm>
            <a:off x="2276899" y="3694978"/>
            <a:ext cx="284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+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+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9195" y="5678261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1, 1, 1, 2, 2, 3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7AFD845-D1C9-403C-B4BA-4A46A701D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autoUpdateAnimBg="0"/>
      <p:bldP spid="317446" grpId="0" autoUpdateAnimBg="0"/>
      <p:bldP spid="317447" grpId="0" autoUpdateAnimBg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6400"/>
            <a:ext cx="9601199" cy="35052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生成树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定义7.2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是无向连通图，若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是一棵树，则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的生成树.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的所有弦的集合的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导出子图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余树 </a:t>
            </a:r>
            <a:r>
              <a:rPr lang="en-US" altLang="zh-CN" sz="2400" dirty="0"/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95399" y="3879290"/>
            <a:ext cx="7924800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图中黑边构成生成树红边构成余树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295399" y="4478343"/>
            <a:ext cx="36576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余树一般不是树；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(2)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生成树不唯一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3" name="Picture 6" descr="16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7" b="42075"/>
          <a:stretch>
            <a:fillRect/>
          </a:stretch>
        </p:blipFill>
        <p:spPr bwMode="auto">
          <a:xfrm>
            <a:off x="6681716" y="4232549"/>
            <a:ext cx="3048000" cy="147955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7839C77-FCCE-4B42-B5E6-CF266A6DB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生成树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9460F2E-EE61-46D0-951C-F4D2363B3B3F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0E64CC-BBC1-45C7-A5C8-F0DB612D8C58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29DD4-B35C-41B6-BB27-AADA103E239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601200" cy="445431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生成树的存在性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定理7.3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任何无向连通图都有生成树 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（破圈法）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若图中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，则图本身就是自己的生成树 . 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删去圈上的任一条边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，不破坏连通性，重复进行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直到无圈为止，得到图的一棵生成树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89528D-E813-4F7C-A195-855654717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生成树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29DD4-B35C-41B6-BB27-AADA103E239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718344" cy="445431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生成树的存在性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推论1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阶无向连通图有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推论2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阶无向连通图有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条边，则它的生成树的余树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因为生成树是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阶树，有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条边，从而余树有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阶无向连通简单图，则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4716" y="4789102"/>
            <a:ext cx="3217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≤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m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≤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宋体"/>
              </a:rPr>
              <a:t>1) / 2 .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89528D-E813-4F7C-A195-855654717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生成树</a:t>
            </a:r>
          </a:p>
        </p:txBody>
      </p:sp>
    </p:spTree>
    <p:extLst>
      <p:ext uri="{BB962C8B-B14F-4D97-AF65-F5344CB8AC3E}">
        <p14:creationId xmlns:p14="http://schemas.microsoft.com/office/powerpoint/2010/main" val="398508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95CD7-3578-4B1F-A700-8188BA23ED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的每一条边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附加一个实数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，称作边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连同附加在边上的权称作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带权图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的子图，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所有边的权的和称作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：带权图权最小的生成树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891014-01A4-4333-9B07-ABE01316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生成树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95CD7-3578-4B1F-A700-8188BA23ED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避圈法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将所有非环边按权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从小到大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排列，设为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u="sng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to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若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中的边不构成回路，则将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破圈法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也可以，每次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删除最大权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891014-01A4-4333-9B07-ABE01316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生成树</a:t>
            </a:r>
          </a:p>
        </p:txBody>
      </p:sp>
    </p:spTree>
    <p:extLst>
      <p:ext uri="{BB962C8B-B14F-4D97-AF65-F5344CB8AC3E}">
        <p14:creationId xmlns:p14="http://schemas.microsoft.com/office/powerpoint/2010/main" val="117226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CEE18-968A-4F43-880D-7D73DA3B6F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05000"/>
            <a:ext cx="9601199" cy="1524000"/>
          </a:xfrm>
        </p:spPr>
        <p:txBody>
          <a:bodyPr>
            <a:normAutofit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zh-CN" altLang="en-US" sz="2400" b="1" dirty="0"/>
              <a:t>7.1.1 无向树的定义及其性质</a:t>
            </a:r>
          </a:p>
          <a:p>
            <a:pPr marL="0" lvl="0" indent="0" eaLnBrk="1" hangingPunct="1">
              <a:spcBef>
                <a:spcPct val="60000"/>
              </a:spcBef>
              <a:buNone/>
            </a:pPr>
            <a:r>
              <a:rPr lang="zh-CN" altLang="en-US" sz="2400" b="1" dirty="0"/>
              <a:t>7.1.2 生成树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zh-CN" altLang="en-US" sz="24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1C3882-0193-4216-A8F8-2804A8917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 无向树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FB5C-9C86-4AEC-A7C9-AA8D79F66C0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18327"/>
            <a:ext cx="7772400" cy="4232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求图的一棵最小生成树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1295399" y="2357131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1, 1, 2, 2, 3, 3, 4, 4, 5, 7, 8, 18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检查环和平行边，余下：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1, 2, 3, 3, 4, 4, 5, 7, 8, 18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W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 + 2 + 3 + 3 + 4 + 7 + 18 = 38    (8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最小生成树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不唯一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414" name="Picture 12" descr="E:\插图\离散\16-6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49" y="1431108"/>
            <a:ext cx="3243263" cy="25050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24621" name="Picture 13" descr="E:\插图\离散\16-6(1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52" y="1420943"/>
            <a:ext cx="32432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622" name="Picture 14" descr="E:\插图\离散\16-6(2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78" y="1426256"/>
            <a:ext cx="32432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623" name="Picture 15" descr="E:\插图\离散\16-6(3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45" y="1431108"/>
            <a:ext cx="32432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624" name="Picture 16" descr="E:\插图\离散\16-6(4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07" y="1431108"/>
            <a:ext cx="32432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625" name="Picture 17" descr="E:\插图\离散\16-6(5)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94" y="1421473"/>
            <a:ext cx="32432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626" name="Picture 18" descr="E:\插图\离散\16-6(6).t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16" y="1431555"/>
            <a:ext cx="32432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627" name="Picture 19" descr="E:\插图\离散\16-6(7).tif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224" y="1430661"/>
            <a:ext cx="32432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130E19B9-F02E-414F-988C-E897E3536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生成树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DC308-3A6C-43E5-B732-8121327E26A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84698"/>
            <a:ext cx="9601199" cy="209896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某单位建设局域网需要铺设光缆，光缆连接的建筑物的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位置、建筑物之间可以铺设光缆的线路及线路的长度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    (</a:t>
            </a:r>
            <a:r>
              <a:rPr lang="zh-CN" altLang="en-US" sz="2400" dirty="0"/>
              <a:t>单位：米</a:t>
            </a:r>
            <a:r>
              <a:rPr lang="en-US" altLang="zh-CN" sz="2400" dirty="0"/>
              <a:t>)</a:t>
            </a:r>
            <a:r>
              <a:rPr lang="zh-CN" altLang="en-US" sz="2400" dirty="0"/>
              <a:t>如图所示</a:t>
            </a:r>
            <a:r>
              <a:rPr lang="en-US" altLang="zh-CN" sz="2400" dirty="0"/>
              <a:t>. </a:t>
            </a:r>
            <a:r>
              <a:rPr lang="zh-CN" altLang="en-US" sz="2400" dirty="0"/>
              <a:t>问：如何铺设才能使光缆的总长度最短</a:t>
            </a:r>
            <a:r>
              <a:rPr lang="en-US" altLang="zh-CN" sz="2400" dirty="0"/>
              <a:t>?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解：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21207" y="5717297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总长度：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+ 2 + 3 + 3 + 4 + 5 + 5 + 7 = 31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3140969"/>
            <a:ext cx="4089044" cy="2577066"/>
          </a:xfrm>
          <a:prstGeom prst="rect">
            <a:avLst/>
          </a:prstGeom>
          <a:noFill/>
        </p:spPr>
      </p:pic>
      <p:grpSp>
        <p:nvGrpSpPr>
          <p:cNvPr id="4" name="组合 114"/>
          <p:cNvGrpSpPr>
            <a:grpSpLocks/>
          </p:cNvGrpSpPr>
          <p:nvPr/>
        </p:nvGrpSpPr>
        <p:grpSpPr bwMode="auto">
          <a:xfrm>
            <a:off x="3935759" y="3419926"/>
            <a:ext cx="3184831" cy="1881282"/>
            <a:chOff x="5715008" y="3555900"/>
            <a:chExt cx="3184260" cy="1881687"/>
          </a:xfrm>
        </p:grpSpPr>
        <p:cxnSp>
          <p:nvCxnSpPr>
            <p:cNvPr id="18440" name="AutoShape 5"/>
            <p:cNvCxnSpPr>
              <a:cxnSpLocks noChangeShapeType="1"/>
            </p:cNvCxnSpPr>
            <p:nvPr/>
          </p:nvCxnSpPr>
          <p:spPr bwMode="auto">
            <a:xfrm>
              <a:off x="6551658" y="3821348"/>
              <a:ext cx="0" cy="157272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AutoShape 6"/>
            <p:cNvCxnSpPr>
              <a:cxnSpLocks noChangeShapeType="1"/>
            </p:cNvCxnSpPr>
            <p:nvPr/>
          </p:nvCxnSpPr>
          <p:spPr bwMode="auto">
            <a:xfrm flipV="1">
              <a:off x="6513781" y="3644819"/>
              <a:ext cx="1289084" cy="162883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2" name="AutoShape 7"/>
            <p:cNvCxnSpPr>
              <a:cxnSpLocks noChangeShapeType="1"/>
            </p:cNvCxnSpPr>
            <p:nvPr/>
          </p:nvCxnSpPr>
          <p:spPr bwMode="auto">
            <a:xfrm rot="5400000">
              <a:off x="7215901" y="4961283"/>
              <a:ext cx="780767" cy="8481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3" name="AutoShape 8"/>
            <p:cNvCxnSpPr>
              <a:cxnSpLocks noChangeShapeType="1"/>
              <a:endCxn id="101" idx="6"/>
            </p:cNvCxnSpPr>
            <p:nvPr/>
          </p:nvCxnSpPr>
          <p:spPr bwMode="auto">
            <a:xfrm flipV="1">
              <a:off x="5745258" y="4557980"/>
              <a:ext cx="820035" cy="62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4" name="AutoShape 9"/>
            <p:cNvCxnSpPr>
              <a:cxnSpLocks noChangeShapeType="1"/>
            </p:cNvCxnSpPr>
            <p:nvPr/>
          </p:nvCxnSpPr>
          <p:spPr bwMode="auto">
            <a:xfrm>
              <a:off x="6500135" y="4558602"/>
              <a:ext cx="1009107" cy="83547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2"/>
            <p:cNvCxnSpPr>
              <a:cxnSpLocks noChangeShapeType="1"/>
            </p:cNvCxnSpPr>
            <p:nvPr/>
          </p:nvCxnSpPr>
          <p:spPr bwMode="auto">
            <a:xfrm flipV="1">
              <a:off x="7522888" y="5063314"/>
              <a:ext cx="735762" cy="35805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13"/>
            <p:cNvCxnSpPr>
              <a:cxnSpLocks noChangeShapeType="1"/>
            </p:cNvCxnSpPr>
            <p:nvPr/>
          </p:nvCxnSpPr>
          <p:spPr bwMode="auto">
            <a:xfrm flipH="1">
              <a:off x="8285941" y="4380766"/>
              <a:ext cx="565056" cy="68255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Oval 15"/>
            <p:cNvSpPr>
              <a:spLocks noChangeArrowheads="1"/>
            </p:cNvSpPr>
            <p:nvPr/>
          </p:nvSpPr>
          <p:spPr bwMode="auto">
            <a:xfrm>
              <a:off x="6487981" y="3787819"/>
              <a:ext cx="77774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Oval 16"/>
            <p:cNvSpPr>
              <a:spLocks noChangeArrowheads="1"/>
            </p:cNvSpPr>
            <p:nvPr/>
          </p:nvSpPr>
          <p:spPr bwMode="auto">
            <a:xfrm>
              <a:off x="5715008" y="4508700"/>
              <a:ext cx="76186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Oval 17"/>
            <p:cNvSpPr>
              <a:spLocks noChangeArrowheads="1"/>
            </p:cNvSpPr>
            <p:nvPr/>
          </p:nvSpPr>
          <p:spPr bwMode="auto">
            <a:xfrm>
              <a:off x="6487981" y="4513463"/>
              <a:ext cx="77774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Oval 18"/>
            <p:cNvSpPr>
              <a:spLocks noChangeArrowheads="1"/>
            </p:cNvSpPr>
            <p:nvPr/>
          </p:nvSpPr>
          <p:spPr bwMode="auto">
            <a:xfrm>
              <a:off x="7725092" y="3555900"/>
              <a:ext cx="77773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7583159" y="4524578"/>
              <a:ext cx="76186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Oval 20"/>
            <p:cNvSpPr>
              <a:spLocks noChangeArrowheads="1"/>
            </p:cNvSpPr>
            <p:nvPr/>
          </p:nvSpPr>
          <p:spPr bwMode="auto">
            <a:xfrm>
              <a:off x="7492689" y="5337553"/>
              <a:ext cx="76186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Oval 21"/>
            <p:cNvSpPr>
              <a:spLocks noChangeArrowheads="1"/>
            </p:cNvSpPr>
            <p:nvPr/>
          </p:nvSpPr>
          <p:spPr bwMode="auto">
            <a:xfrm>
              <a:off x="6481632" y="5348668"/>
              <a:ext cx="76186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Oval 22"/>
            <p:cNvSpPr>
              <a:spLocks noChangeArrowheads="1"/>
            </p:cNvSpPr>
            <p:nvPr/>
          </p:nvSpPr>
          <p:spPr bwMode="auto">
            <a:xfrm>
              <a:off x="8234865" y="5005055"/>
              <a:ext cx="77774" cy="873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Oval 23"/>
            <p:cNvSpPr>
              <a:spLocks noChangeArrowheads="1"/>
            </p:cNvSpPr>
            <p:nvPr/>
          </p:nvSpPr>
          <p:spPr bwMode="auto">
            <a:xfrm>
              <a:off x="8823082" y="4297516"/>
              <a:ext cx="76186" cy="8891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n w="28575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13443000-3A17-49F3-A5DF-78D0E8438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生成树</a:t>
            </a:r>
          </a:p>
        </p:txBody>
      </p:sp>
    </p:spTree>
    <p:extLst>
      <p:ext uri="{BB962C8B-B14F-4D97-AF65-F5344CB8AC3E}">
        <p14:creationId xmlns:p14="http://schemas.microsoft.com/office/powerpoint/2010/main" val="25825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B40D-93DE-4DD2-B9B1-A8015AD7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A9A07-01A6-4E3A-AFC0-3B20DC97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2800-5436-47B1-9914-44ADBE41CF4E}" type="slidenum">
              <a:rPr lang="zh-CN" altLang="en-US">
                <a:solidFill>
                  <a:schemeClr val="tx1"/>
                </a:solidFill>
              </a:rPr>
              <a:pPr/>
              <a:t>23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schemeClr val="tx1"/>
                </a:solidFill>
                <a:latin typeface="宋体" charset="-122"/>
              </a:rPr>
              <a:t>基本回路与基本回路系统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2057400"/>
          </a:xfrm>
        </p:spPr>
        <p:txBody>
          <a:bodyPr/>
          <a:lstStyle/>
          <a:p>
            <a:pPr algn="just">
              <a:spcBef>
                <a:spcPct val="30000"/>
              </a:spcBef>
              <a:buFontTx/>
              <a:buNone/>
            </a:pPr>
            <a:r>
              <a:rPr lang="zh-CN" altLang="en-US" sz="2400" b="1" dirty="0"/>
              <a:t>定义7.3  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阶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条边的无向连通图, </a:t>
            </a:r>
            <a:r>
              <a:rPr lang="en-US" altLang="zh-CN" sz="2400" b="1" i="1" dirty="0"/>
              <a:t>T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的一棵生成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zh-CN" altLang="en-US" sz="2400" b="1" dirty="0"/>
              <a:t>树, 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itchFamily="18" charset="2"/>
              </a:rPr>
              <a:t>,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 , </a:t>
            </a:r>
            <a:r>
              <a:rPr lang="en-US" altLang="zh-CN" sz="2400" b="1" i="1" u="sng" dirty="0"/>
              <a:t>e</a:t>
            </a:r>
            <a:r>
              <a:rPr lang="en-US" altLang="zh-CN" sz="2400" b="1" i="1" u="sng" baseline="-30000" dirty="0"/>
              <a:t>m</a:t>
            </a:r>
            <a:r>
              <a:rPr lang="en-US" altLang="zh-CN" sz="2400" b="1" u="sng" baseline="-30000" dirty="0">
                <a:sym typeface="Symbol" pitchFamily="18" charset="2"/>
              </a:rPr>
              <a:t></a:t>
            </a:r>
            <a:r>
              <a:rPr lang="en-US" altLang="zh-CN" sz="2400" b="1" i="1" u="sng" baseline="-30000" dirty="0"/>
              <a:t>n</a:t>
            </a:r>
            <a:r>
              <a:rPr lang="en-US" altLang="zh-CN" sz="2400" b="1" u="sng" baseline="-30000" dirty="0"/>
              <a:t>+1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的弦. 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中</a:t>
            </a:r>
            <a:r>
              <a:rPr lang="zh-CN" altLang="en-US" sz="2400" b="1" u="sng" dirty="0"/>
              <a:t>仅含</a:t>
            </a:r>
            <a:r>
              <a:rPr lang="en-US" altLang="zh-CN" sz="2400" b="1" i="1" u="sng" dirty="0"/>
              <a:t>T </a:t>
            </a:r>
            <a:r>
              <a:rPr lang="zh-CN" altLang="en-US" sz="2400" b="1" u="sng" dirty="0"/>
              <a:t>的一条弦</a:t>
            </a:r>
            <a:r>
              <a:rPr lang="en-US" altLang="zh-CN" sz="2400" b="1" i="1" dirty="0" err="1"/>
              <a:t>e</a:t>
            </a:r>
            <a:r>
              <a:rPr lang="en-US" altLang="zh-CN" sz="2400" b="1" i="1" baseline="-30000" dirty="0" err="1"/>
              <a:t>r</a:t>
            </a:r>
            <a:r>
              <a:rPr lang="zh-CN" altLang="en-US" sz="2400" b="1" dirty="0"/>
              <a:t>的圈</a:t>
            </a:r>
            <a:r>
              <a:rPr lang="en-US" altLang="zh-CN" sz="2400" b="1" i="1" dirty="0"/>
              <a:t>C</a:t>
            </a:r>
            <a:r>
              <a:rPr lang="en-US" altLang="zh-CN" sz="2400" b="1" i="1" baseline="-30000" dirty="0"/>
              <a:t>r </a:t>
            </a:r>
            <a:r>
              <a:rPr lang="zh-CN" altLang="en-US" sz="2400" b="1" dirty="0"/>
              <a:t>称作对应弦</a:t>
            </a:r>
            <a:r>
              <a:rPr lang="en-US" altLang="zh-CN" sz="2400" b="1" i="1" dirty="0" err="1"/>
              <a:t>e</a:t>
            </a:r>
            <a:r>
              <a:rPr lang="en-US" altLang="zh-CN" sz="2400" b="1" i="1" baseline="-30000" dirty="0" err="1"/>
              <a:t>r</a:t>
            </a:r>
            <a:r>
              <a:rPr lang="zh-CN" altLang="en-US" sz="2400" b="1" dirty="0"/>
              <a:t>的基本回路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称{</a:t>
            </a:r>
            <a:r>
              <a:rPr lang="en-US" altLang="zh-CN" sz="2400" b="1" i="1" dirty="0"/>
              <a:t>C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C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u="sng" dirty="0"/>
              <a:t>C</a:t>
            </a:r>
            <a:r>
              <a:rPr lang="en-US" altLang="zh-CN" sz="2400" b="1" i="1" u="sng" baseline="-30000" dirty="0"/>
              <a:t>m</a:t>
            </a:r>
            <a:r>
              <a:rPr lang="en-US" altLang="zh-CN" sz="2400" b="1" u="sng" baseline="-30000" dirty="0">
                <a:sym typeface="Symbol" pitchFamily="18" charset="2"/>
              </a:rPr>
              <a:t></a:t>
            </a:r>
            <a:r>
              <a:rPr lang="en-US" altLang="zh-CN" sz="2400" b="1" i="1" u="sng" baseline="-30000" dirty="0"/>
              <a:t>n</a:t>
            </a:r>
            <a:r>
              <a:rPr lang="en-US" altLang="zh-CN" sz="2400" b="1" u="sng" baseline="-30000" dirty="0"/>
              <a:t>+1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为对应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的基本回路系统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2209800" y="4114800"/>
            <a:ext cx="7696200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  <a:ea typeface="宋体" charset="-122"/>
              </a:rPr>
              <a:t>例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 </a:t>
            </a:r>
            <a:endParaRPr lang="en-US" altLang="zh-CN" sz="2400" b="1" dirty="0">
              <a:latin typeface="宋体" charset="-122"/>
              <a:ea typeface="宋体" charset="-122"/>
            </a:endParaRPr>
          </a:p>
          <a:p>
            <a:pPr algn="l">
              <a:lnSpc>
                <a:spcPct val="125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  <a:ea typeface="宋体" charset="-122"/>
              </a:rPr>
              <a:t>图中红边为一棵生成树,</a:t>
            </a:r>
          </a:p>
          <a:p>
            <a:pPr algn="l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  <a:ea typeface="宋体" charset="-122"/>
              </a:rPr>
              <a:t>对应它的基本回路系统为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 dirty="0">
              <a:latin typeface="宋体" charset="-122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 dirty="0">
              <a:latin typeface="宋体" charset="-122"/>
              <a:ea typeface="宋体" charset="-122"/>
            </a:endParaRP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2209800" y="592412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400" b="1" i="1" dirty="0" err="1">
                <a:latin typeface="Times New Roman" pitchFamily="18" charset="0"/>
                <a:ea typeface="宋体" charset="-122"/>
              </a:rPr>
              <a:t>bce</a:t>
            </a:r>
            <a:r>
              <a:rPr lang="en-US" altLang="zh-CN" sz="2400" b="1" i="1" dirty="0">
                <a:latin typeface="Times New Roman" pitchFamily="18" charset="0"/>
                <a:ea typeface="宋体" charset="-122"/>
              </a:rPr>
              <a:t>,                   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} </a:t>
            </a:r>
          </a:p>
        </p:txBody>
      </p:sp>
      <p:pic>
        <p:nvPicPr>
          <p:cNvPr id="321544" name="Picture 8" descr="16-5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68" b="42075"/>
          <a:stretch>
            <a:fillRect/>
          </a:stretch>
        </p:blipFill>
        <p:spPr bwMode="auto">
          <a:xfrm>
            <a:off x="7315200" y="3886201"/>
            <a:ext cx="2514600" cy="199866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631504" y="116633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3200" b="1" dirty="0"/>
              <a:t>7</a:t>
            </a:r>
            <a:r>
              <a:rPr lang="zh-CN" altLang="en-US" sz="3200" b="1" dirty="0"/>
              <a:t>.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.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 生成树</a:t>
            </a:r>
          </a:p>
        </p:txBody>
      </p:sp>
      <p:sp>
        <p:nvSpPr>
          <p:cNvPr id="2" name="矩形 1"/>
          <p:cNvSpPr/>
          <p:nvPr/>
        </p:nvSpPr>
        <p:spPr>
          <a:xfrm>
            <a:off x="2999657" y="5918217"/>
            <a:ext cx="654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latin typeface="Times New Roman" pitchFamily="18" charset="0"/>
                <a:ea typeface="宋体" charset="-122"/>
              </a:rPr>
              <a:t>fae</a:t>
            </a:r>
            <a:r>
              <a:rPr lang="en-US" altLang="zh-CN" sz="2400" b="1" i="1" dirty="0">
                <a:latin typeface="Times New Roman" pitchFamily="18" charset="0"/>
                <a:ea typeface="宋体" charset="-122"/>
              </a:rPr>
              <a:t>,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10783" y="5912714"/>
            <a:ext cx="782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latin typeface="Times New Roman" pitchFamily="18" charset="0"/>
                <a:ea typeface="宋体" charset="-122"/>
              </a:rPr>
              <a:t>gaed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9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3" grpId="0" autoUpdateAnimBg="0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752600"/>
            <a:ext cx="8280920" cy="43434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Clr>
                <a:srgbClr val="000000"/>
              </a:buClr>
              <a:buSzPct val="75000"/>
              <a:buNone/>
            </a:pPr>
            <a:r>
              <a:rPr lang="zh-CN" altLang="en-US" sz="2400" b="1" dirty="0"/>
              <a:t>图中红边为一棵生成树，对应它的基本回路系统为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3615737" y="2715816"/>
            <a:ext cx="1045096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H="1">
            <a:off x="4204720" y="2750265"/>
            <a:ext cx="469032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4660833" y="2715816"/>
            <a:ext cx="755104" cy="21221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4677601" y="2731209"/>
            <a:ext cx="1331168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>
            <a:off x="6654827" y="2473981"/>
            <a:ext cx="638842" cy="17281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7293670" y="2473981"/>
            <a:ext cx="481897" cy="1800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7278915" y="2492896"/>
            <a:ext cx="1331168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645061" y="4099361"/>
            <a:ext cx="576064" cy="9361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4191801" y="4837956"/>
            <a:ext cx="1224136" cy="1821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5415937" y="4083968"/>
            <a:ext cx="576064" cy="7539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6640074" y="4220716"/>
            <a:ext cx="1120739" cy="723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7775567" y="3842133"/>
            <a:ext cx="849271" cy="4320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6007695" y="4083968"/>
            <a:ext cx="632378" cy="1367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3666826" y="2884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15937" y="2861907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96085" y="4333308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21608" y="3699695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3247" y="4853350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98140" y="36323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31704" y="4329545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00816" y="352009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6809" y="2920020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63361" y="5636411"/>
            <a:ext cx="5772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dce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feg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ijk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lkm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05616" y="4180815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182365" y="3073857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0"/>
          <p:cNvSpPr txBox="1"/>
          <p:nvPr/>
        </p:nvSpPr>
        <p:spPr>
          <a:xfrm>
            <a:off x="8103579" y="2809450"/>
            <a:ext cx="293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32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0"/>
          <p:cNvSpPr txBox="1"/>
          <p:nvPr/>
        </p:nvSpPr>
        <p:spPr>
          <a:xfrm>
            <a:off x="8018924" y="3924301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529B6F2B-AE99-4662-A611-76AC9506328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662800-5436-47B1-9914-44ADBE41CF4E}" type="slidenum">
              <a:rPr lang="zh-CN" altLang="en-US" smtClean="0">
                <a:solidFill>
                  <a:schemeClr val="tx1"/>
                </a:solidFill>
              </a:rPr>
              <a:pPr/>
              <a:t>24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7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EA12-7BE0-42EA-9041-718BF7827DB6}" type="slidenum">
              <a:rPr lang="zh-CN" altLang="en-US">
                <a:solidFill>
                  <a:schemeClr val="tx1"/>
                </a:solidFill>
              </a:rPr>
              <a:pPr/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schemeClr val="tx1"/>
                </a:solidFill>
                <a:latin typeface="宋体" charset="-122"/>
              </a:rPr>
              <a:t>基本割集与基本割集系统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01000" cy="1905000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zh-CN" altLang="en-US" sz="2400" b="1" dirty="0"/>
              <a:t>定义7.4  设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n </a:t>
            </a:r>
            <a:r>
              <a:rPr lang="zh-CN" altLang="en-US" sz="2400" b="1" dirty="0"/>
              <a:t>阶连通图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的一棵生成树, 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>
                <a:sym typeface="Symbol" pitchFamily="18" charset="2"/>
              </a:rPr>
              <a:t>,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>
                <a:sym typeface="Symbol" pitchFamily="18" charset="2"/>
              </a:rPr>
              <a:t>,</a:t>
            </a:r>
            <a:r>
              <a:rPr lang="en-US" altLang="zh-CN" sz="2400" b="1" dirty="0"/>
              <a:t> …, 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itchFamily="18" charset="2"/>
              </a:rPr>
              <a:t></a:t>
            </a:r>
            <a:r>
              <a:rPr lang="en-US" altLang="zh-CN" sz="2400" b="1" i="1" u="sng" baseline="-30000" dirty="0"/>
              <a:t>n</a:t>
            </a:r>
            <a:r>
              <a:rPr lang="en-US" altLang="zh-CN" sz="2400" b="1" u="sng" baseline="-30000" dirty="0">
                <a:sym typeface="Symbol" pitchFamily="18" charset="2"/>
              </a:rPr>
              <a:t></a:t>
            </a:r>
            <a:r>
              <a:rPr lang="en-US" altLang="zh-CN" sz="2400" b="1" u="sng" baseline="-30000" dirty="0"/>
              <a:t>1</a:t>
            </a:r>
          </a:p>
          <a:p>
            <a:pPr algn="just">
              <a:buFontTx/>
              <a:buNone/>
            </a:pPr>
            <a:r>
              <a:rPr lang="zh-CN" altLang="en-US" sz="2400" b="1" dirty="0"/>
              <a:t>为</a:t>
            </a:r>
            <a:r>
              <a:rPr lang="en-US" altLang="zh-CN" sz="2400" b="1" i="1" dirty="0"/>
              <a:t>T</a:t>
            </a:r>
            <a:r>
              <a:rPr lang="zh-CN" altLang="en-US" sz="2400" b="1" dirty="0"/>
              <a:t>的树枝，</a:t>
            </a:r>
            <a:r>
              <a:rPr lang="en-US" altLang="zh-CN" sz="2400" b="1" i="1" dirty="0"/>
              <a:t>S</a:t>
            </a:r>
            <a:r>
              <a:rPr lang="en-US" altLang="zh-CN" sz="2400" b="1" i="1" baseline="-30000" dirty="0"/>
              <a:t>i 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的只含树枝</a:t>
            </a:r>
            <a:r>
              <a:rPr lang="en-US" altLang="zh-CN" sz="2400" b="1" i="1" dirty="0" err="1"/>
              <a:t>e</a:t>
            </a:r>
            <a:r>
              <a:rPr lang="en-US" altLang="zh-CN" sz="2400" b="1" i="1" baseline="-25000" dirty="0" err="1"/>
              <a:t>i</a:t>
            </a:r>
            <a:r>
              <a:rPr lang="en-US" altLang="zh-CN" sz="2400" b="1" dirty="0">
                <a:sym typeface="Symbol" pitchFamily="18" charset="2"/>
              </a:rPr>
              <a:t>, </a:t>
            </a:r>
            <a:r>
              <a:rPr lang="zh-CN" altLang="en-US" sz="2400" b="1" dirty="0">
                <a:sym typeface="Symbol" pitchFamily="18" charset="2"/>
              </a:rPr>
              <a:t>其他边都是弦</a:t>
            </a:r>
            <a:r>
              <a:rPr lang="zh-CN" altLang="en-US" sz="2400" b="1" dirty="0"/>
              <a:t>的</a:t>
            </a:r>
            <a:r>
              <a:rPr lang="zh-CN" altLang="en-US" sz="2400" b="1" u="sng" dirty="0"/>
              <a:t>割集</a:t>
            </a:r>
            <a:r>
              <a:rPr lang="zh-CN" altLang="en-US" sz="2400" b="1" dirty="0"/>
              <a:t>, </a:t>
            </a:r>
          </a:p>
          <a:p>
            <a:pPr algn="just">
              <a:buFontTx/>
              <a:buNone/>
            </a:pPr>
            <a:r>
              <a:rPr lang="zh-CN" altLang="en-US" sz="2400" b="1" dirty="0"/>
              <a:t>称</a:t>
            </a:r>
            <a:r>
              <a:rPr lang="en-US" altLang="zh-CN" sz="2400" b="1" i="1" dirty="0"/>
              <a:t>S</a:t>
            </a:r>
            <a:r>
              <a:rPr lang="en-US" altLang="zh-CN" sz="2400" b="1" i="1" baseline="-30000" dirty="0"/>
              <a:t>i</a:t>
            </a:r>
            <a:r>
              <a:rPr lang="zh-CN" altLang="en-US" sz="2400" b="1" dirty="0"/>
              <a:t>为对应树枝</a:t>
            </a:r>
            <a:r>
              <a:rPr lang="en-US" altLang="zh-CN" sz="2400" b="1" i="1" dirty="0" err="1"/>
              <a:t>e</a:t>
            </a:r>
            <a:r>
              <a:rPr lang="en-US" altLang="zh-CN" sz="2400" b="1" i="1" baseline="-25000" dirty="0" err="1"/>
              <a:t>i</a:t>
            </a:r>
            <a:r>
              <a:rPr lang="en-US" altLang="zh-CN" sz="2400" b="1" dirty="0">
                <a:sym typeface="Symbol" pitchFamily="18" charset="2"/>
              </a:rPr>
              <a:t></a:t>
            </a:r>
            <a:r>
              <a:rPr lang="zh-CN" altLang="en-US" sz="2400" b="1" dirty="0"/>
              <a:t>的基本割集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称{</a:t>
            </a:r>
            <a:r>
              <a:rPr lang="en-US" altLang="zh-CN" sz="2400" b="1" i="1" dirty="0"/>
              <a:t>S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S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S</a:t>
            </a:r>
            <a:r>
              <a:rPr lang="en-US" altLang="zh-CN" sz="2400" b="1" i="1" u="sng" baseline="-30000" dirty="0"/>
              <a:t>n</a:t>
            </a:r>
            <a:r>
              <a:rPr lang="en-US" altLang="zh-CN" sz="2400" b="1" u="sng" baseline="-30000" dirty="0">
                <a:sym typeface="Symbol" pitchFamily="18" charset="2"/>
              </a:rPr>
              <a:t></a:t>
            </a:r>
            <a:r>
              <a:rPr lang="en-US" altLang="zh-CN" sz="2400" b="1" u="sng" baseline="-30000" dirty="0"/>
              <a:t>1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为对应</a:t>
            </a:r>
            <a:r>
              <a:rPr lang="en-US" altLang="zh-CN" sz="2400" b="1" i="1" dirty="0"/>
              <a:t>T</a:t>
            </a:r>
          </a:p>
          <a:p>
            <a:pPr algn="just">
              <a:buFontTx/>
              <a:buNone/>
            </a:pPr>
            <a:r>
              <a:rPr lang="zh-CN" altLang="en-US" sz="2400" b="1" dirty="0"/>
              <a:t>的基本割集系统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133600" y="4267200"/>
            <a:ext cx="7696200" cy="192052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  <a:ea typeface="宋体" charset="-122"/>
              </a:rPr>
              <a:t>例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 图中红边为一棵生成树,</a:t>
            </a:r>
          </a:p>
          <a:p>
            <a:pPr algn="l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  <a:ea typeface="宋体" charset="-122"/>
              </a:rPr>
              <a:t>对应它的基本割集系统为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 dirty="0">
              <a:latin typeface="宋体" charset="-122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2286000" y="5410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{{</a:t>
            </a:r>
            <a:r>
              <a:rPr lang="en-US" altLang="zh-CN" sz="2400" b="1" i="1" dirty="0" err="1">
                <a:latin typeface="Times New Roman" pitchFamily="18" charset="0"/>
                <a:ea typeface="宋体" charset="-122"/>
              </a:rPr>
              <a:t>a,f,g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},                                    }</a:t>
            </a:r>
          </a:p>
        </p:txBody>
      </p:sp>
      <p:pic>
        <p:nvPicPr>
          <p:cNvPr id="322566" name="Picture 6" descr="16-5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68" b="42075"/>
          <a:stretch>
            <a:fillRect/>
          </a:stretch>
        </p:blipFill>
        <p:spPr bwMode="auto">
          <a:xfrm>
            <a:off x="7315200" y="4021138"/>
            <a:ext cx="2514600" cy="1998662"/>
          </a:xfrm>
          <a:prstGeom prst="rect">
            <a:avLst/>
          </a:prstGeom>
          <a:noFill/>
        </p:spPr>
      </p:pic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3352800" y="5410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400" b="1" i="1" dirty="0" err="1">
                <a:latin typeface="Times New Roman" pitchFamily="18" charset="0"/>
                <a:ea typeface="宋体" charset="-122"/>
              </a:rPr>
              <a:t>e,b,f,g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},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4572000" y="5410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400" b="1" i="1" dirty="0" err="1">
                <a:latin typeface="Times New Roman" pitchFamily="18" charset="0"/>
                <a:ea typeface="宋体" charset="-122"/>
              </a:rPr>
              <a:t>c,b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},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5334000" y="5410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400" b="1" i="1" dirty="0" err="1">
                <a:latin typeface="Times New Roman" pitchFamily="18" charset="0"/>
                <a:ea typeface="宋体" charset="-122"/>
              </a:rPr>
              <a:t>d,g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1631504" y="116633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3200" b="1" dirty="0"/>
              <a:t>7</a:t>
            </a:r>
            <a:r>
              <a:rPr lang="zh-CN" altLang="en-US" sz="3200" b="1" dirty="0"/>
              <a:t>.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.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 生成树</a:t>
            </a:r>
          </a:p>
        </p:txBody>
      </p:sp>
    </p:spTree>
    <p:extLst>
      <p:ext uri="{BB962C8B-B14F-4D97-AF65-F5344CB8AC3E}">
        <p14:creationId xmlns:p14="http://schemas.microsoft.com/office/powerpoint/2010/main" val="17677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5" grpId="0" autoUpdateAnimBg="0"/>
      <p:bldP spid="322567" grpId="0" autoUpdateAnimBg="0"/>
      <p:bldP spid="322568" grpId="0" autoUpdateAnimBg="0"/>
      <p:bldP spid="32256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752601"/>
            <a:ext cx="7920880" cy="616339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Clr>
                <a:srgbClr val="000000"/>
              </a:buClr>
              <a:buSzPct val="75000"/>
              <a:buNone/>
            </a:pPr>
            <a:r>
              <a:rPr lang="zh-CN" altLang="en-US" sz="2400" b="1" dirty="0"/>
              <a:t>图中红边为一棵生成树，对应它的基本割集系统为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36360" y="6248400"/>
            <a:ext cx="645840" cy="457200"/>
          </a:xfrm>
        </p:spPr>
        <p:txBody>
          <a:bodyPr/>
          <a:lstStyle/>
          <a:p>
            <a:pPr>
              <a:defRPr/>
            </a:pPr>
            <a:fld id="{25AFAD03-DDF4-4439-947B-8212A349C12B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3615737" y="2715816"/>
            <a:ext cx="1045096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H="1">
            <a:off x="4204720" y="2750265"/>
            <a:ext cx="469032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4660833" y="2715816"/>
            <a:ext cx="755104" cy="21221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4677601" y="2731209"/>
            <a:ext cx="1331168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>
            <a:off x="6654827" y="2473981"/>
            <a:ext cx="638842" cy="17281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7293670" y="2473981"/>
            <a:ext cx="481897" cy="1800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7278915" y="2492896"/>
            <a:ext cx="1331168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645061" y="4099361"/>
            <a:ext cx="576064" cy="9361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4191801" y="4837956"/>
            <a:ext cx="1224136" cy="1821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5415937" y="4083968"/>
            <a:ext cx="576064" cy="7539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6640074" y="4220716"/>
            <a:ext cx="1120739" cy="723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7775567" y="3842133"/>
            <a:ext cx="849271" cy="4320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6007695" y="4083968"/>
            <a:ext cx="632378" cy="1367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3666826" y="2884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15937" y="2861907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96085" y="4333308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21608" y="3699695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3247" y="4853350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98140" y="36323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31704" y="4329545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00816" y="352009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6809" y="2920020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95207" y="5636411"/>
            <a:ext cx="898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 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005616" y="4180815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182365" y="3073857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0"/>
          <p:cNvSpPr txBox="1"/>
          <p:nvPr/>
        </p:nvSpPr>
        <p:spPr>
          <a:xfrm>
            <a:off x="8103579" y="2809450"/>
            <a:ext cx="293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32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0"/>
          <p:cNvSpPr txBox="1"/>
          <p:nvPr/>
        </p:nvSpPr>
        <p:spPr>
          <a:xfrm>
            <a:off x="8018924" y="3924301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4846" y="5627071"/>
            <a:ext cx="620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6857" y="5617355"/>
            <a:ext cx="797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8927" y="5617355"/>
            <a:ext cx="6912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6743" y="5567400"/>
            <a:ext cx="362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8737" y="5611912"/>
            <a:ext cx="327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66174" y="563641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56440" y="5702571"/>
            <a:ext cx="3273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5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" grpId="0"/>
      <p:bldP spid="9" grpId="0"/>
      <p:bldP spid="11" grpId="0"/>
      <p:bldP spid="16" grpId="0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6" y="260648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图论小结（二部图）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412777"/>
            <a:ext cx="8062664" cy="449929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二部图</a:t>
            </a:r>
          </a:p>
          <a:p>
            <a:pPr lvl="0" algn="just" eaLnBrk="1" hangingPunct="1">
              <a:buNone/>
            </a:pPr>
            <a:r>
              <a:rPr lang="zh-CN" altLang="en-US" sz="2400" b="1" dirty="0"/>
              <a:t>判别定理：</a:t>
            </a:r>
            <a:endParaRPr lang="en-US" altLang="zh-CN" sz="2400" b="1" dirty="0"/>
          </a:p>
          <a:p>
            <a:pPr lvl="0" algn="just" eaLnBrk="1" hangingPunct="1">
              <a:buNone/>
            </a:pPr>
            <a:r>
              <a:rPr lang="zh-CN" altLang="en-US" sz="2400" b="1" dirty="0"/>
              <a:t>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是二部图</a:t>
            </a:r>
            <a:r>
              <a:rPr lang="zh-CN" altLang="en-US" sz="2400" b="1" u="sng" dirty="0"/>
              <a:t>当且仅当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中无奇长度的回路</a:t>
            </a:r>
            <a:endParaRPr lang="en-US" altLang="zh-CN" sz="2400" b="1" dirty="0"/>
          </a:p>
          <a:p>
            <a:pPr lvl="0" algn="just" eaLnBrk="1" hangingPunct="1">
              <a:buNone/>
            </a:pPr>
            <a:r>
              <a:rPr lang="zh-CN" altLang="en-US" sz="2400" b="1" dirty="0"/>
              <a:t>或：</a:t>
            </a:r>
            <a:r>
              <a:rPr lang="en-US" altLang="zh-CN" sz="2400" b="1" dirty="0"/>
              <a:t>AB</a:t>
            </a:r>
            <a:r>
              <a:rPr lang="zh-CN" altLang="en-US" sz="2400" b="1" dirty="0"/>
              <a:t>法</a:t>
            </a:r>
            <a:endParaRPr lang="en-US" altLang="zh-CN" sz="2400" b="1" dirty="0"/>
          </a:p>
          <a:p>
            <a:pPr lvl="0" algn="just" eaLnBrk="1" hangingPunct="1"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存在完备匹配的条件：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设二部图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&gt;, |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|</a:t>
            </a:r>
            <a:r>
              <a:rPr lang="en-US" altLang="zh-CN" sz="2400" b="1" dirty="0">
                <a:sym typeface="Symbol" pitchFamily="18" charset="2"/>
              </a:rPr>
              <a:t></a:t>
            </a:r>
            <a:r>
              <a:rPr lang="en-US" altLang="zh-CN" sz="2400" b="1" dirty="0"/>
              <a:t>|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|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Hall</a:t>
            </a:r>
            <a:r>
              <a:rPr lang="zh-CN" altLang="en-US" sz="2400" b="1" dirty="0"/>
              <a:t>定理：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中存在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到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的完备匹配</a:t>
            </a:r>
            <a:r>
              <a:rPr lang="zh-CN" altLang="en-US" sz="2400" b="1" u="sng" dirty="0"/>
              <a:t>当且仅当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中任意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(1</a:t>
            </a:r>
            <a:r>
              <a:rPr lang="en-US" altLang="zh-CN" sz="2400" b="1" dirty="0">
                <a:sym typeface="Symbol" pitchFamily="18" charset="2"/>
              </a:rPr>
              <a:t></a:t>
            </a:r>
            <a:r>
              <a:rPr lang="en-US" altLang="zh-CN" sz="2400" b="1" i="1" dirty="0"/>
              <a:t>k</a:t>
            </a:r>
            <a:r>
              <a:rPr lang="en-US" altLang="zh-CN" sz="2400" b="1" dirty="0">
                <a:sym typeface="Symbol" pitchFamily="18" charset="2"/>
              </a:rPr>
              <a:t></a:t>
            </a:r>
            <a:r>
              <a:rPr lang="en-US" altLang="zh-CN" sz="2400" b="1" dirty="0"/>
              <a:t>|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|) </a:t>
            </a:r>
            <a:r>
              <a:rPr lang="zh-CN" altLang="en-US" sz="2400" b="1" dirty="0"/>
              <a:t>个顶点至少与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中的</a:t>
            </a:r>
            <a:r>
              <a:rPr lang="en-US" altLang="zh-CN" sz="2400" b="1" i="1" dirty="0"/>
              <a:t>k</a:t>
            </a:r>
            <a:r>
              <a:rPr lang="zh-CN" altLang="en-US" sz="2400" b="1" dirty="0"/>
              <a:t>个顶点相邻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相异性条件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或：如果存在正整数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使得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中每个顶点至少关联 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条边，而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中每个顶点至多关联 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条边</a:t>
            </a:r>
            <a:r>
              <a:rPr lang="en-US" altLang="zh-CN" sz="2400" b="1" dirty="0"/>
              <a:t>( 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条件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，则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中存在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到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的完备匹配 （充分条件）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5C672DA-072A-4644-B7C1-0414C796B020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CBDC308-3A6C-43E5-B732-8121327E26A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6" y="260648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图论小结（欧拉图）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916833"/>
            <a:ext cx="8062664" cy="18573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欧拉图：含有经过所有顶点且每条边恰好经过一次的回路（简单回路）</a:t>
            </a:r>
          </a:p>
          <a:p>
            <a:pPr lvl="0" algn="just" eaLnBrk="1" hangingPunct="1">
              <a:buNone/>
            </a:pPr>
            <a:r>
              <a:rPr lang="zh-CN" altLang="en-US" sz="2400" b="1" dirty="0"/>
              <a:t>判别：</a:t>
            </a:r>
            <a:endParaRPr lang="en-US" altLang="zh-CN" sz="2400" b="1" dirty="0"/>
          </a:p>
          <a:p>
            <a:pPr lvl="0" algn="just" eaLnBrk="1" hangingPunct="1">
              <a:buNone/>
            </a:pPr>
            <a:r>
              <a:rPr lang="zh-CN" altLang="zh-CN" sz="2400" b="1" dirty="0"/>
              <a:t>无向图</a:t>
            </a:r>
            <a:r>
              <a:rPr lang="en-US" altLang="zh-CN" sz="2400" b="1" i="1" dirty="0"/>
              <a:t>G</a:t>
            </a:r>
            <a:r>
              <a:rPr lang="zh-CN" altLang="zh-CN" sz="2400" b="1" dirty="0"/>
              <a:t>是欧拉图</a:t>
            </a:r>
            <a:r>
              <a:rPr lang="zh-CN" altLang="zh-CN" sz="2400" b="1" u="sng" dirty="0"/>
              <a:t>当且仅当</a:t>
            </a:r>
            <a:r>
              <a:rPr lang="en-US" altLang="zh-CN" sz="2400" b="1" i="1" dirty="0"/>
              <a:t>G</a:t>
            </a:r>
            <a:r>
              <a:rPr lang="zh-CN" altLang="zh-CN" sz="2400" b="1" dirty="0"/>
              <a:t>是连通的且无奇度顶点</a:t>
            </a:r>
            <a:endParaRPr lang="en-US" altLang="zh-CN" sz="2400" b="1" dirty="0"/>
          </a:p>
          <a:p>
            <a:pPr marL="0" indent="0" algn="just">
              <a:buNone/>
            </a:pPr>
            <a:r>
              <a:rPr lang="zh-CN" altLang="zh-CN" sz="2400" b="1" dirty="0"/>
              <a:t>有向图</a:t>
            </a:r>
            <a:r>
              <a:rPr lang="en-US" altLang="zh-CN" sz="2400" b="1" i="1" dirty="0"/>
              <a:t>D</a:t>
            </a:r>
            <a:r>
              <a:rPr lang="zh-CN" altLang="zh-CN" sz="2400" b="1" dirty="0"/>
              <a:t>是欧拉图</a:t>
            </a:r>
            <a:r>
              <a:rPr lang="zh-CN" altLang="zh-CN" sz="2400" b="1" u="sng" dirty="0"/>
              <a:t>当且仅当</a:t>
            </a:r>
            <a:r>
              <a:rPr lang="en-US" altLang="zh-CN" sz="2400" b="1" i="1" dirty="0"/>
              <a:t>D</a:t>
            </a:r>
            <a:r>
              <a:rPr lang="zh-CN" altLang="zh-CN" sz="2400" b="1" dirty="0"/>
              <a:t>是连通的且所有顶点的入度等于出度</a:t>
            </a:r>
            <a:r>
              <a:rPr lang="en-US" altLang="zh-CN" sz="2400" b="1" dirty="0"/>
              <a:t>.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E43A824-1FAC-40AE-BFD1-9920AC4757D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CBDC308-3A6C-43E5-B732-8121327E26A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116632"/>
            <a:ext cx="7772400" cy="113179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图论小结（哈密顿图）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124745"/>
            <a:ext cx="8062664" cy="491344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哈密顿图：含有经过图中所有顶点一次且仅一次的回路（初级回路）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判别（必要条件）：</a:t>
            </a:r>
            <a:endParaRPr lang="en-US" altLang="zh-CN" sz="2400" b="1" dirty="0"/>
          </a:p>
          <a:p>
            <a:pPr algn="just">
              <a:spcBef>
                <a:spcPts val="1200"/>
              </a:spcBef>
            </a:pPr>
            <a:r>
              <a:rPr lang="zh-CN" altLang="en-US" sz="2400" b="1" dirty="0"/>
              <a:t>若无向图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是哈密顿图, 则对于</a:t>
            </a:r>
            <a:r>
              <a:rPr lang="en-US" altLang="zh-CN" sz="2400" b="1" i="1" dirty="0"/>
              <a:t>V </a:t>
            </a:r>
            <a:r>
              <a:rPr lang="zh-CN" altLang="en-US" sz="2400" b="1" dirty="0"/>
              <a:t>的任意非空真子集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 </a:t>
            </a:r>
            <a:r>
              <a:rPr lang="zh-CN" altLang="en-US" sz="2400" b="1" dirty="0"/>
              <a:t>均有  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itchFamily="18" charset="2"/>
              </a:rPr>
              <a:t>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itchFamily="18" charset="2"/>
              </a:rPr>
              <a:t></a:t>
            </a:r>
            <a:r>
              <a:rPr lang="en-US" altLang="zh-CN" sz="2400" b="1" dirty="0"/>
              <a:t>|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|.</a:t>
            </a:r>
          </a:p>
          <a:p>
            <a:pPr algn="just">
              <a:spcBef>
                <a:spcPts val="1200"/>
              </a:spcBef>
            </a:pPr>
            <a:r>
              <a:rPr lang="zh-CN" altLang="en-US" sz="2400" b="1" dirty="0"/>
              <a:t>有割点的图不是哈密顿图</a:t>
            </a:r>
            <a:endParaRPr lang="en-US" altLang="zh-CN" sz="2400" b="1" dirty="0"/>
          </a:p>
          <a:p>
            <a:pPr marL="0" indent="0" algn="just">
              <a:spcBef>
                <a:spcPts val="1200"/>
              </a:spcBef>
              <a:buNone/>
            </a:pPr>
            <a:r>
              <a:rPr lang="zh-CN" altLang="en-US" sz="2400" b="1" dirty="0"/>
              <a:t>判别（充分条件）：</a:t>
            </a:r>
            <a:endParaRPr lang="en-US" altLang="zh-CN" sz="2400" b="1" dirty="0"/>
          </a:p>
          <a:p>
            <a:pPr marL="0" indent="0" algn="just">
              <a:spcBef>
                <a:spcPts val="1200"/>
              </a:spcBef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sym typeface="Symbol" pitchFamily="18" charset="2"/>
              </a:rPr>
              <a:t></a:t>
            </a:r>
            <a:r>
              <a:rPr lang="en-US" altLang="zh-CN" sz="2400" b="1" dirty="0"/>
              <a:t>3)</a:t>
            </a:r>
            <a:r>
              <a:rPr lang="zh-CN" altLang="en-US" sz="2400" b="1" dirty="0"/>
              <a:t>阶无向简单图,</a:t>
            </a:r>
            <a:endParaRPr lang="en-US" altLang="zh-CN" sz="2400" b="1" dirty="0"/>
          </a:p>
          <a:p>
            <a:pPr algn="just">
              <a:spcBef>
                <a:spcPts val="1200"/>
              </a:spcBef>
            </a:pPr>
            <a:r>
              <a:rPr lang="zh-CN" altLang="en-US" sz="2400" b="1" dirty="0"/>
              <a:t>若任意两个不相邻的顶点的度数之和大于等于 </a:t>
            </a:r>
            <a:r>
              <a:rPr lang="en-US" altLang="zh-CN" sz="2400" b="1" i="1" dirty="0"/>
              <a:t>n, </a:t>
            </a:r>
            <a:r>
              <a:rPr lang="zh-CN" altLang="en-US" sz="2400" b="1" dirty="0"/>
              <a:t>则 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为哈密顿图.</a:t>
            </a:r>
            <a:endParaRPr lang="en-US" altLang="zh-CN" sz="2400" b="1" dirty="0"/>
          </a:p>
          <a:p>
            <a:pPr algn="just">
              <a:spcBef>
                <a:spcPts val="1200"/>
              </a:spcBef>
            </a:pPr>
            <a:r>
              <a:rPr lang="zh-CN" altLang="en-US" sz="2400" b="1" dirty="0"/>
              <a:t>若</a:t>
            </a:r>
            <a:r>
              <a:rPr lang="zh-CN" altLang="en-US" sz="2400" b="1" i="1" dirty="0">
                <a:sym typeface="Symbol" pitchFamily="18" charset="2"/>
              </a:rPr>
              <a:t>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itchFamily="18" charset="2"/>
              </a:rPr>
              <a:t> </a:t>
            </a:r>
            <a:r>
              <a:rPr lang="en-US" altLang="zh-CN" sz="2400" b="1" i="1" dirty="0">
                <a:sym typeface="Symbol" pitchFamily="18" charset="2"/>
              </a:rPr>
              <a:t>n</a:t>
            </a:r>
            <a:r>
              <a:rPr lang="en-US" altLang="zh-CN" sz="2400" b="1" dirty="0">
                <a:sym typeface="Symbol" pitchFamily="18" charset="2"/>
              </a:rPr>
              <a:t>/2, </a:t>
            </a:r>
            <a:r>
              <a:rPr lang="zh-CN" altLang="en-US" sz="2400" b="1" dirty="0">
                <a:sym typeface="Symbol" pitchFamily="18" charset="2"/>
              </a:rPr>
              <a:t>则 </a:t>
            </a:r>
            <a:r>
              <a:rPr lang="en-US" altLang="zh-CN" sz="2400" b="1" i="1" dirty="0">
                <a:sym typeface="Symbol" pitchFamily="18" charset="2"/>
              </a:rPr>
              <a:t>G </a:t>
            </a:r>
            <a:r>
              <a:rPr lang="zh-CN" altLang="en-US" sz="2400" b="1" dirty="0">
                <a:sym typeface="Symbol" pitchFamily="18" charset="2"/>
              </a:rPr>
              <a:t>是哈密顿图</a:t>
            </a:r>
            <a:endParaRPr lang="en-US" altLang="zh-CN" sz="2400" b="1" dirty="0"/>
          </a:p>
          <a:p>
            <a:pPr algn="just">
              <a:spcBef>
                <a:spcPts val="1200"/>
              </a:spcBef>
            </a:pPr>
            <a:r>
              <a:rPr lang="zh-CN" altLang="zh-CN" sz="2400" b="1" dirty="0"/>
              <a:t>设</a:t>
            </a:r>
            <a:r>
              <a:rPr lang="en-US" altLang="zh-CN" sz="2400" b="1" i="1" dirty="0"/>
              <a:t>D</a:t>
            </a:r>
            <a:r>
              <a:rPr lang="zh-CN" altLang="zh-CN" sz="2400" b="1" dirty="0"/>
              <a:t>是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n </a:t>
            </a:r>
            <a:r>
              <a:rPr lang="en-US" altLang="zh-CN" sz="2400" b="1" dirty="0">
                <a:sym typeface="Symbol"/>
              </a:rPr>
              <a:t></a:t>
            </a:r>
            <a:r>
              <a:rPr lang="en-US" altLang="zh-CN" sz="2400" b="1" dirty="0"/>
              <a:t> 3)</a:t>
            </a:r>
            <a:r>
              <a:rPr lang="zh-CN" altLang="zh-CN" sz="2400" b="1" dirty="0"/>
              <a:t>阶有向完全图</a:t>
            </a:r>
            <a:r>
              <a:rPr lang="en-US" altLang="zh-CN" sz="2400" b="1" dirty="0"/>
              <a:t>, </a:t>
            </a:r>
            <a:r>
              <a:rPr lang="zh-CN" altLang="zh-CN" sz="2400" b="1" dirty="0"/>
              <a:t>则</a:t>
            </a:r>
            <a:r>
              <a:rPr lang="en-US" altLang="zh-CN" sz="2400" b="1" i="1" dirty="0"/>
              <a:t>D</a:t>
            </a:r>
            <a:r>
              <a:rPr lang="zh-CN" altLang="zh-CN" sz="2400" b="1" dirty="0"/>
              <a:t>是哈密顿图</a:t>
            </a:r>
            <a:endParaRPr lang="en-US" altLang="zh-CN" sz="2400" b="1" dirty="0"/>
          </a:p>
          <a:p>
            <a:pPr lvl="0" algn="just" eaLnBrk="1" hangingPunct="1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943065C-BC93-4279-8ACF-10E0169A4041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CBDC308-3A6C-43E5-B732-8121327E26A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3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28269-6648-4F8B-BFC9-4ABE85FB43C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321314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无向树的定义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无向树：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连通无回路</a:t>
            </a:r>
            <a:r>
              <a:rPr lang="zh-CN" altLang="en-US" sz="2400" dirty="0"/>
              <a:t>的无向图；</a:t>
            </a:r>
          </a:p>
          <a:p>
            <a:pPr algn="just">
              <a:buNone/>
            </a:pPr>
            <a:r>
              <a:rPr lang="zh-CN" altLang="en-US" sz="2400" b="1" dirty="0"/>
              <a:t>平凡树：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平凡图</a:t>
            </a:r>
            <a:r>
              <a:rPr lang="zh-CN" altLang="en-US" sz="2400" dirty="0"/>
              <a:t>；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zh-CN" altLang="en-US" sz="2400" b="1" dirty="0"/>
              <a:t>森林：</a:t>
            </a:r>
            <a:r>
              <a:rPr lang="zh-CN" altLang="en-US" sz="2400" dirty="0"/>
              <a:t>每个连通分支都是树的非连通的无向图；</a:t>
            </a:r>
            <a:endParaRPr lang="zh-CN" altLang="en-US" sz="2400" b="1" dirty="0"/>
          </a:p>
          <a:p>
            <a:pPr algn="just">
              <a:buNone/>
            </a:pPr>
            <a:r>
              <a:rPr lang="zh-CN" altLang="en-US" sz="2400" b="1" dirty="0"/>
              <a:t>树叶：</a:t>
            </a:r>
            <a:r>
              <a:rPr lang="zh-CN" altLang="en-US" sz="2400" dirty="0"/>
              <a:t>树中度数为 1 的顶点；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分支点：</a:t>
            </a:r>
            <a:r>
              <a:rPr lang="zh-CN" altLang="en-US" sz="2400" dirty="0"/>
              <a:t>树中度数 </a:t>
            </a:r>
            <a:r>
              <a:rPr lang="zh-CN" altLang="en-US" sz="2400" dirty="0">
                <a:sym typeface="Symbol" pitchFamily="18" charset="2"/>
              </a:rPr>
              <a:t> </a:t>
            </a:r>
            <a:r>
              <a:rPr lang="zh-CN" altLang="en-US" sz="2400" dirty="0"/>
              <a:t>2 的顶点 </a:t>
            </a:r>
            <a:r>
              <a:rPr lang="en-US" altLang="zh-CN" sz="2400" dirty="0"/>
              <a:t>.</a:t>
            </a:r>
            <a:r>
              <a:rPr lang="zh-CN" altLang="en-US" sz="2400" dirty="0"/>
              <a:t>（不是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树枝</a:t>
            </a:r>
            <a:r>
              <a:rPr lang="zh-CN" altLang="en-US" sz="2400" dirty="0"/>
              <a:t>）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8042366" y="1646238"/>
            <a:ext cx="1604554" cy="4616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5" name="Picture 5" descr="森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0" y="4297572"/>
            <a:ext cx="2895600" cy="143192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6" descr="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90" y="2087881"/>
            <a:ext cx="1358900" cy="152400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9335590" y="3561808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9342120" y="5695299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5485B82-23FC-4FE2-A6BF-CF7B577BB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7" grpId="0"/>
      <p:bldP spid="71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-6198"/>
            <a:ext cx="7772400" cy="91491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图论小结（平面图）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836713"/>
            <a:ext cx="7992888" cy="524877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平面图：能将图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除顶点外边不相交地画在平面上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性质：</a:t>
            </a:r>
            <a:endParaRPr lang="en-US" altLang="zh-CN" sz="2400" b="1" dirty="0"/>
          </a:p>
          <a:p>
            <a:pPr algn="just">
              <a:spcBef>
                <a:spcPts val="1200"/>
              </a:spcBef>
            </a:pPr>
            <a:r>
              <a:rPr lang="zh-CN" altLang="en-US" sz="2400" b="1" dirty="0"/>
              <a:t>平面图各面的次数之和等于边数的2倍</a:t>
            </a:r>
            <a:endParaRPr lang="en-US" altLang="zh-CN" sz="2400" b="1" dirty="0"/>
          </a:p>
          <a:p>
            <a:pPr algn="just">
              <a:spcBef>
                <a:spcPts val="1200"/>
              </a:spcBef>
            </a:pPr>
            <a:r>
              <a:rPr lang="zh-CN" altLang="en-US" sz="2400" b="1" dirty="0"/>
              <a:t>欧拉公式：设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阶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条边 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个面的</a:t>
            </a:r>
            <a:r>
              <a:rPr lang="zh-CN" altLang="en-US" sz="2400" b="1" u="sng" dirty="0"/>
              <a:t>连通平面图</a:t>
            </a:r>
            <a:r>
              <a:rPr lang="zh-CN" altLang="en-US" sz="2400" b="1" dirty="0"/>
              <a:t>, 则  </a:t>
            </a:r>
          </a:p>
          <a:p>
            <a:pPr marL="533400" indent="-533400" algn="just">
              <a:buNone/>
            </a:pPr>
            <a:r>
              <a:rPr lang="en-US" altLang="zh-CN" sz="2400" b="1" dirty="0"/>
              <a:t>                               </a:t>
            </a:r>
            <a:r>
              <a:rPr lang="en-US" altLang="zh-CN" sz="2400" b="1" i="1" dirty="0" err="1"/>
              <a:t>n</a:t>
            </a:r>
            <a:r>
              <a:rPr lang="en-US" altLang="zh-CN" sz="2400" b="1" dirty="0" err="1">
                <a:sym typeface="Symbol" pitchFamily="18" charset="2"/>
              </a:rPr>
              <a:t></a:t>
            </a:r>
            <a:r>
              <a:rPr lang="en-US" altLang="zh-CN" sz="2400" b="1" i="1" dirty="0" err="1"/>
              <a:t>m</a:t>
            </a:r>
            <a:r>
              <a:rPr lang="en-US" altLang="zh-CN" sz="2400" b="1" dirty="0" err="1"/>
              <a:t>+</a:t>
            </a:r>
            <a:r>
              <a:rPr lang="en-US" altLang="zh-CN" sz="2400" b="1" i="1" dirty="0" err="1"/>
              <a:t>r</a:t>
            </a:r>
            <a:r>
              <a:rPr lang="en-US" altLang="zh-CN" sz="2400" b="1" dirty="0"/>
              <a:t>=2 </a:t>
            </a:r>
          </a:p>
          <a:p>
            <a:pPr eaLnBrk="1" hangingPunct="1"/>
            <a:r>
              <a:rPr lang="zh-CN" altLang="en-US" sz="2400" b="1" dirty="0"/>
              <a:t>设平面图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有 </a:t>
            </a:r>
            <a:r>
              <a:rPr lang="en-US" altLang="zh-CN" sz="2400" b="1" i="1" dirty="0"/>
              <a:t>p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itchFamily="18" charset="2"/>
              </a:rPr>
              <a:t></a:t>
            </a:r>
            <a:r>
              <a:rPr lang="en-US" altLang="zh-CN" sz="2400" b="1" dirty="0"/>
              <a:t>2) </a:t>
            </a:r>
            <a:r>
              <a:rPr lang="zh-CN" altLang="en-US" sz="2400" b="1" dirty="0"/>
              <a:t>个连通分支, 则   </a:t>
            </a:r>
            <a:r>
              <a:rPr lang="en-US" altLang="zh-CN" sz="2400" b="1" i="1" dirty="0"/>
              <a:t>n </a:t>
            </a:r>
            <a:r>
              <a:rPr lang="en-US" altLang="zh-CN" sz="2400" b="1" dirty="0">
                <a:sym typeface="Symbol" pitchFamily="18" charset="2"/>
              </a:rPr>
              <a:t> </a:t>
            </a:r>
            <a:r>
              <a:rPr lang="en-US" altLang="zh-CN" sz="2400" b="1" i="1" dirty="0"/>
              <a:t>m </a:t>
            </a:r>
            <a:r>
              <a:rPr lang="en-US" altLang="zh-CN" sz="2400" b="1" dirty="0"/>
              <a:t>+ </a:t>
            </a:r>
            <a:r>
              <a:rPr lang="en-US" altLang="zh-CN" sz="2400" b="1" i="1" dirty="0"/>
              <a:t>r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p </a:t>
            </a:r>
            <a:r>
              <a:rPr lang="en-US" altLang="zh-CN" sz="2400" b="1" dirty="0"/>
              <a:t>+ 1</a:t>
            </a:r>
          </a:p>
          <a:p>
            <a:pPr eaLnBrk="1" hangingPunct="1"/>
            <a:r>
              <a:rPr lang="zh-CN" altLang="en-US" sz="2400" b="1" dirty="0"/>
              <a:t>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阶</a:t>
            </a:r>
            <a:r>
              <a:rPr lang="zh-CN" altLang="en-US" sz="2400" b="1" u="sng" dirty="0"/>
              <a:t>连通平面图</a:t>
            </a:r>
            <a:r>
              <a:rPr lang="zh-CN" altLang="en-US" sz="2400" b="1" dirty="0"/>
              <a:t>, 有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条边, 且每个面的次数不小于 </a:t>
            </a:r>
            <a:r>
              <a:rPr lang="en-US" altLang="zh-CN" sz="2400" b="1" i="1" dirty="0"/>
              <a:t>l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l </a:t>
            </a:r>
            <a:r>
              <a:rPr lang="en-US" altLang="zh-CN" sz="2400" b="1" dirty="0">
                <a:sym typeface="Symbol" pitchFamily="18" charset="2"/>
              </a:rPr>
              <a:t></a:t>
            </a:r>
            <a:r>
              <a:rPr lang="en-US" altLang="zh-CN" sz="2400" b="1" dirty="0"/>
              <a:t>3), </a:t>
            </a:r>
            <a:r>
              <a:rPr lang="zh-CN" altLang="en-US" sz="2400" b="1" dirty="0"/>
              <a:t>则 </a:t>
            </a:r>
          </a:p>
          <a:p>
            <a:pPr eaLnBrk="1" hangingPunct="1"/>
            <a:endParaRPr lang="en-US" altLang="zh-CN" sz="2400" b="1" dirty="0"/>
          </a:p>
          <a:p>
            <a:pPr marL="533400" indent="-533400" algn="just">
              <a:buNone/>
            </a:pPr>
            <a:r>
              <a:rPr lang="zh-CN" altLang="en-US" sz="2400" b="1" dirty="0"/>
              <a:t>判定定理：</a:t>
            </a:r>
            <a:endParaRPr lang="en-US" altLang="zh-CN" sz="2400" b="1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b="1" dirty="0"/>
              <a:t>一个图是平面图</a:t>
            </a:r>
            <a:r>
              <a:rPr lang="zh-CN" altLang="en-US" b="1" u="sng" dirty="0"/>
              <a:t>当且仅当：</a:t>
            </a:r>
            <a:endParaRPr lang="en-US" altLang="zh-CN" b="1" u="sng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 dirty="0"/>
              <a:t>它既不含与</a:t>
            </a:r>
            <a:r>
              <a:rPr lang="en-US" altLang="zh-CN" b="1" i="1" dirty="0"/>
              <a:t>K</a:t>
            </a:r>
            <a:r>
              <a:rPr lang="en-US" altLang="zh-CN" b="1" baseline="-30000" dirty="0"/>
              <a:t>5</a:t>
            </a:r>
            <a:r>
              <a:rPr lang="zh-CN" altLang="en-US" b="1" dirty="0"/>
              <a:t>同胚的子图, 也不含与</a:t>
            </a:r>
            <a:r>
              <a:rPr lang="en-US" altLang="zh-CN" b="1" i="1" dirty="0"/>
              <a:t>K</a:t>
            </a:r>
            <a:r>
              <a:rPr lang="en-US" altLang="zh-CN" b="1" baseline="-30000" dirty="0"/>
              <a:t>3,3</a:t>
            </a:r>
            <a:r>
              <a:rPr lang="zh-CN" altLang="en-US" b="1" dirty="0"/>
              <a:t>同胚的子图，或：</a:t>
            </a:r>
            <a:endParaRPr lang="en-US" altLang="zh-CN" b="1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 dirty="0"/>
              <a:t>它既无可收缩为</a:t>
            </a:r>
            <a:r>
              <a:rPr lang="en-US" altLang="zh-CN" b="1" i="1" dirty="0"/>
              <a:t>K</a:t>
            </a:r>
            <a:r>
              <a:rPr lang="en-US" altLang="zh-CN" b="1" baseline="-30000" dirty="0"/>
              <a:t>5</a:t>
            </a:r>
            <a:r>
              <a:rPr lang="zh-CN" altLang="en-US" b="1" dirty="0"/>
              <a:t>的子图, 也无可收缩为</a:t>
            </a:r>
            <a:r>
              <a:rPr lang="en-US" altLang="zh-CN" b="1" i="1" dirty="0"/>
              <a:t>K</a:t>
            </a:r>
            <a:r>
              <a:rPr lang="en-US" altLang="zh-CN" b="1" baseline="-30000" dirty="0"/>
              <a:t>3,3</a:t>
            </a:r>
            <a:r>
              <a:rPr lang="zh-CN" altLang="en-US" b="1" dirty="0"/>
              <a:t>的子图</a:t>
            </a:r>
            <a:endParaRPr lang="en-US" altLang="zh-CN" b="1" dirty="0"/>
          </a:p>
          <a:p>
            <a:pPr algn="just" eaLnBrk="1" hangingPunct="1">
              <a:lnSpc>
                <a:spcPct val="130000"/>
              </a:lnSpc>
            </a:pPr>
            <a:endParaRPr lang="zh-CN" altLang="en-US" sz="2400" b="1" dirty="0"/>
          </a:p>
          <a:p>
            <a:pPr algn="just" eaLnBrk="1" hangingPunct="1"/>
            <a:endParaRPr lang="en-US" altLang="zh-CN" sz="2400" b="1" dirty="0"/>
          </a:p>
          <a:p>
            <a:pPr algn="just">
              <a:spcBef>
                <a:spcPts val="1200"/>
              </a:spcBef>
            </a:pPr>
            <a:endParaRPr lang="en-US" altLang="zh-CN" sz="2400" b="1" dirty="0"/>
          </a:p>
          <a:p>
            <a:pPr lvl="0" algn="just" eaLnBrk="1" hangingPunct="1">
              <a:buNone/>
            </a:pPr>
            <a:endParaRPr lang="en-US" altLang="zh-CN" sz="24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54746"/>
              </p:ext>
            </p:extLst>
          </p:nvPr>
        </p:nvGraphicFramePr>
        <p:xfrm>
          <a:off x="3935760" y="4149081"/>
          <a:ext cx="216024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1002960" imgH="393480" progId="Equation.DSMT4">
                  <p:embed/>
                </p:oleObj>
              </mc:Choice>
              <mc:Fallback>
                <p:oleObj name="Equation" r:id="rId4" imgW="1002960" imgH="3934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149081"/>
                        <a:ext cx="216024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FC279-A3D7-4088-B410-46E21664FBD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CBDC308-3A6C-43E5-B732-8121327E26A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-6198"/>
            <a:ext cx="7772400" cy="91491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图论小结（树）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836713"/>
            <a:ext cx="7992888" cy="531183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树：连通无回路的无向图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性质：</a:t>
            </a:r>
            <a:endParaRPr lang="en-US" altLang="zh-CN" sz="2400" b="1" dirty="0"/>
          </a:p>
          <a:p>
            <a:pPr algn="just" eaLnBrk="1" hangingPunct="1">
              <a:spcBef>
                <a:spcPct val="30000"/>
              </a:spcBef>
            </a:pPr>
            <a:r>
              <a:rPr lang="zh-CN" altLang="en-US" sz="2400" b="1" dirty="0"/>
              <a:t>连通无回路</a:t>
            </a:r>
            <a:r>
              <a:rPr lang="en-US" altLang="zh-CN" sz="2400" b="1" dirty="0"/>
              <a:t>;</a:t>
            </a:r>
            <a:endParaRPr lang="zh-CN" altLang="en-US" sz="2400" b="1" dirty="0"/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400" b="1" i="1" dirty="0"/>
              <a:t>G</a:t>
            </a:r>
            <a:r>
              <a:rPr lang="zh-CN" altLang="en-US" sz="2400" b="1" dirty="0"/>
              <a:t>中任意两个顶点之间存在唯一的路径;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400" b="1" i="1" dirty="0"/>
              <a:t>G</a:t>
            </a:r>
            <a:r>
              <a:rPr lang="zh-CN" altLang="en-US" sz="2400" b="1" dirty="0"/>
              <a:t>是连通的且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sym typeface="Symbol" pitchFamily="18" charset="2"/>
              </a:rPr>
              <a:t></a:t>
            </a:r>
            <a:r>
              <a:rPr lang="en-US" altLang="zh-CN" sz="2400" b="1" dirty="0"/>
              <a:t>1;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400" b="1" i="1" dirty="0"/>
              <a:t>G</a:t>
            </a:r>
            <a:r>
              <a:rPr lang="zh-CN" altLang="en-US" sz="2400" b="1" dirty="0"/>
              <a:t>中无回路且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sym typeface="Symbol" pitchFamily="18" charset="2"/>
              </a:rPr>
              <a:t></a:t>
            </a:r>
            <a:r>
              <a:rPr lang="en-US" altLang="zh-CN" sz="2400" b="1" dirty="0"/>
              <a:t>1;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400" b="1" i="1" dirty="0"/>
              <a:t>G</a:t>
            </a:r>
            <a:r>
              <a:rPr lang="zh-CN" altLang="en-US" sz="2400" b="1" dirty="0"/>
              <a:t>中无回路, 但在任何两个不相邻的顶点之间加一条边，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zh-CN" altLang="en-US" sz="2400" b="1" dirty="0"/>
              <a:t>      所得图中有唯一的一条初级回路.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b="1" i="1" dirty="0"/>
              <a:t>G</a:t>
            </a:r>
            <a:r>
              <a:rPr lang="zh-CN" altLang="en-US" sz="2400" b="1" dirty="0"/>
              <a:t>是连通的且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中任意一条边均为桥.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/>
              <a:t>非平凡的无向树至少有两片树叶</a:t>
            </a:r>
            <a:endParaRPr lang="en-US" altLang="zh-CN" sz="2400" b="1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/>
              <a:t>任何无向连通图都有生成树</a:t>
            </a:r>
            <a:endParaRPr lang="en-US" altLang="zh-CN" sz="2400" b="1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400" b="1" dirty="0"/>
              <a:t>带权图权最小的生成树为最小生成树，不唯一</a:t>
            </a:r>
          </a:p>
          <a:p>
            <a:pPr algn="just" eaLnBrk="1" hangingPunct="1">
              <a:lnSpc>
                <a:spcPct val="130000"/>
              </a:lnSpc>
            </a:pPr>
            <a:endParaRPr lang="en-US" altLang="zh-CN" sz="2400" b="1" dirty="0"/>
          </a:p>
          <a:p>
            <a:pPr algn="just" eaLnBrk="1" hangingPunct="1"/>
            <a:endParaRPr lang="en-US" altLang="zh-CN" sz="2400" b="1" dirty="0"/>
          </a:p>
          <a:p>
            <a:pPr algn="just">
              <a:spcBef>
                <a:spcPts val="1200"/>
              </a:spcBef>
            </a:pPr>
            <a:endParaRPr lang="en-US" altLang="zh-CN" sz="2400" b="1" dirty="0"/>
          </a:p>
          <a:p>
            <a:pPr lvl="0" algn="just" eaLnBrk="1" hangingPunct="1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FC3D9AF-F8F6-447C-8D0B-F0D7BB9E525B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CBDC308-3A6C-43E5-B732-8121327E26A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DC308-3A6C-43E5-B732-8121327E26A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33834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43064"/>
            <a:ext cx="7772400" cy="38021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 证明：树都是二部图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证：树是连通无回路的无向图，这里的回路是指初级回路或简单回路。</a:t>
            </a:r>
            <a:endParaRPr lang="en-US" altLang="zh-CN" sz="2400" b="1" dirty="0"/>
          </a:p>
          <a:p>
            <a:pPr indent="12700">
              <a:buNone/>
            </a:pPr>
            <a:r>
              <a:rPr lang="zh-CN" altLang="en-US" sz="2400" b="1" dirty="0"/>
              <a:t>树中若有回路，一定是复杂回路，且在回路上的每条边均出现偶数次。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所以树中没有奇数长度的回路。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由二部图的判定定理，可知树都是二部图。</a:t>
            </a:r>
          </a:p>
        </p:txBody>
      </p:sp>
    </p:spTree>
    <p:extLst>
      <p:ext uri="{BB962C8B-B14F-4D97-AF65-F5344CB8AC3E}">
        <p14:creationId xmlns:p14="http://schemas.microsoft.com/office/powerpoint/2010/main" val="27366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DC308-3A6C-43E5-B732-8121327E26A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33834"/>
            <a:ext cx="7772400" cy="80287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836713"/>
            <a:ext cx="7772400" cy="380216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 证明：除平凡树外，树都不是欧拉图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证：利用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中有奇度顶点</a:t>
            </a:r>
            <a:endParaRPr lang="en-US" altLang="zh-CN" sz="2400" b="1" dirty="0"/>
          </a:p>
          <a:p>
            <a:pPr marL="0" indent="531813"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为一棵非平凡的无向树，由定理</a:t>
            </a:r>
            <a:r>
              <a:rPr lang="en-US" altLang="zh-CN" sz="2400" b="1" dirty="0"/>
              <a:t>7.2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至少有两片树叶，因而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有奇度顶点。</a:t>
            </a:r>
            <a:endParaRPr lang="en-US" altLang="zh-CN" sz="2400" b="1" dirty="0"/>
          </a:p>
          <a:p>
            <a:pPr marL="0" indent="531813">
              <a:buNone/>
            </a:pPr>
            <a:r>
              <a:rPr lang="zh-CN" altLang="en-US" sz="2400" b="1" dirty="0"/>
              <a:t>由无向欧拉图的判别定理，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不是欧拉图。</a:t>
            </a:r>
            <a:endParaRPr lang="en-US" altLang="zh-CN" sz="2400" b="1" dirty="0"/>
          </a:p>
          <a:p>
            <a:pPr marL="0" indent="531813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例 证明：除平凡树外，树都不是哈密顿图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证：若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阶树，同构意义下，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2</a:t>
            </a:r>
            <a:r>
              <a:rPr lang="zh-CN" altLang="en-US" sz="2400" b="1" dirty="0"/>
              <a:t>显然不是哈密顿图。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在阶数≥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的树中，设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中非树叶顶点，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w</a:t>
            </a:r>
            <a:r>
              <a:rPr lang="zh-CN" altLang="en-US" sz="2400" b="1" dirty="0"/>
              <a:t>相邻，设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1</a:t>
            </a:r>
            <a:r>
              <a:rPr lang="en-US" altLang="zh-CN" sz="2400" b="1" dirty="0"/>
              <a:t>=(</a:t>
            </a:r>
            <a:r>
              <a:rPr lang="en-US" altLang="zh-CN" sz="2400" b="1" i="1" dirty="0" err="1"/>
              <a:t>v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u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2</a:t>
            </a:r>
            <a:r>
              <a:rPr lang="en-US" altLang="zh-CN" sz="2400" b="1" dirty="0"/>
              <a:t>=(</a:t>
            </a:r>
            <a:r>
              <a:rPr lang="en-US" altLang="zh-CN" sz="2400" b="1" i="1" dirty="0" err="1"/>
              <a:t>u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w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2</a:t>
            </a:r>
            <a:r>
              <a:rPr lang="zh-CN" altLang="en-US" sz="2400" b="1" dirty="0"/>
              <a:t>均为桥，于是 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)≥2, </a:t>
            </a:r>
            <a:r>
              <a:rPr lang="zh-CN" altLang="en-US" sz="2400" b="1" dirty="0"/>
              <a:t>故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为割点。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即在阶数≥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的树中，存在割点（非树叶顶点），根据</a:t>
            </a:r>
            <a:r>
              <a:rPr lang="en-US" altLang="zh-CN" sz="2400" b="1" dirty="0"/>
              <a:t>6.10</a:t>
            </a:r>
            <a:r>
              <a:rPr lang="zh-CN" altLang="en-US" sz="2400" b="1" dirty="0"/>
              <a:t>推论，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不是哈密顿图。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658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DC308-3A6C-43E5-B732-8121327E26A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260648"/>
            <a:ext cx="7772400" cy="80287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268761"/>
            <a:ext cx="7772400" cy="3802161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 证明：树都是平面图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证：设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为任何一棵树，则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中既没有简单回路，也没有初级回路。</a:t>
            </a:r>
            <a:endParaRPr lang="en-US" altLang="zh-CN" sz="2400" b="1" dirty="0"/>
          </a:p>
          <a:p>
            <a:pPr marL="0" indent="355600">
              <a:buNone/>
            </a:pPr>
            <a:r>
              <a:rPr lang="zh-CN" altLang="en-US" sz="2400" b="1" dirty="0"/>
              <a:t>而与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5</a:t>
            </a:r>
            <a:r>
              <a:rPr lang="zh-CN" altLang="en-US" sz="2400" b="1" dirty="0"/>
              <a:t>或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3,3</a:t>
            </a:r>
            <a:r>
              <a:rPr lang="zh-CN" altLang="en-US" sz="2400" b="1" dirty="0"/>
              <a:t>同胚的图均有初级和简单回路，</a:t>
            </a:r>
            <a:endParaRPr lang="en-US" altLang="zh-CN" sz="2400" b="1" dirty="0"/>
          </a:p>
          <a:p>
            <a:pPr marL="0" indent="355600">
              <a:buNone/>
            </a:pPr>
            <a:r>
              <a:rPr lang="zh-CN" altLang="en-US" sz="2400" b="1" dirty="0"/>
              <a:t>因而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中既没有与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5</a:t>
            </a:r>
            <a:r>
              <a:rPr lang="zh-CN" altLang="en-US" sz="2400" b="1" dirty="0"/>
              <a:t>同胚的子图，也没有与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3,3</a:t>
            </a:r>
            <a:r>
              <a:rPr lang="zh-CN" altLang="en-US" sz="2400" b="1" dirty="0"/>
              <a:t>同胚的子图，</a:t>
            </a:r>
            <a:endParaRPr lang="en-US" altLang="zh-CN" sz="2400" b="1" dirty="0"/>
          </a:p>
          <a:p>
            <a:pPr indent="12700">
              <a:buNone/>
            </a:pPr>
            <a:r>
              <a:rPr lang="zh-CN" altLang="en-US" sz="2400" b="1" dirty="0"/>
              <a:t>由库拉图斯基定理，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是平面图</a:t>
            </a:r>
            <a:endParaRPr lang="en-US" altLang="zh-CN" sz="2400" b="1" dirty="0"/>
          </a:p>
          <a:p>
            <a:pPr indent="12700">
              <a:buNone/>
            </a:pPr>
            <a:endParaRPr lang="en-US" altLang="zh-CN" sz="2400" b="1" dirty="0"/>
          </a:p>
          <a:p>
            <a:pPr marL="1588" indent="12700"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是特殊的平面图，</a:t>
            </a:r>
            <a:r>
              <a:rPr lang="en-US" altLang="zh-CN" sz="2400" b="1" i="1" dirty="0"/>
              <a:t>T </a:t>
            </a:r>
            <a:r>
              <a:rPr lang="zh-CN" altLang="en-US" sz="2400" b="1" dirty="0"/>
              <a:t>中只有一个外部面，没有任何内部面，外部面</a:t>
            </a:r>
            <a:r>
              <a:rPr lang="en-US" altLang="zh-CN" sz="2400" b="1" i="1" dirty="0"/>
              <a:t>R</a:t>
            </a:r>
            <a:r>
              <a:rPr lang="en-US" altLang="zh-CN" sz="2400" b="1" i="1" baseline="-25000" dirty="0"/>
              <a:t>0</a:t>
            </a:r>
            <a:r>
              <a:rPr lang="zh-CN" altLang="en-US" sz="2400" b="1" dirty="0"/>
              <a:t>的边界是由所有边构成的复杂回路组成，每条边在回路中恰好出现两次。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520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DC308-3A6C-43E5-B732-8121327E26A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332656"/>
            <a:ext cx="7772400" cy="80287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988841"/>
            <a:ext cx="7772400" cy="38021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 哪些完全二部图是树？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解：在</a:t>
            </a:r>
            <a:r>
              <a:rPr lang="en-US" altLang="zh-CN" sz="2400" b="1" i="1" dirty="0" err="1"/>
              <a:t>K</a:t>
            </a:r>
            <a:r>
              <a:rPr lang="en-US" altLang="zh-CN" sz="2400" b="1" i="1" baseline="-25000" dirty="0" err="1"/>
              <a:t>r,s</a:t>
            </a:r>
            <a:r>
              <a:rPr lang="zh-CN" altLang="en-US" sz="2400" b="1" dirty="0"/>
              <a:t>中，若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≥2</a:t>
            </a:r>
            <a:r>
              <a:rPr lang="zh-CN" altLang="en-US" sz="2400" b="1" dirty="0"/>
              <a:t>且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≥2</a:t>
            </a:r>
            <a:r>
              <a:rPr lang="zh-CN" altLang="en-US" sz="2400" b="1" dirty="0"/>
              <a:t>，则</a:t>
            </a:r>
            <a:r>
              <a:rPr lang="en-US" altLang="zh-CN" sz="2400" b="1" i="1" dirty="0" err="1"/>
              <a:t>K</a:t>
            </a:r>
            <a:r>
              <a:rPr lang="en-US" altLang="zh-CN" sz="2400" b="1" i="1" baseline="-25000" dirty="0" err="1"/>
              <a:t>r,s</a:t>
            </a:r>
            <a:r>
              <a:rPr lang="zh-CN" altLang="en-US" sz="2400" b="1" dirty="0"/>
              <a:t>中必含圈，所以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≥2,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≥2</a:t>
            </a:r>
            <a:r>
              <a:rPr lang="zh-CN" altLang="en-US" sz="2400" b="1" dirty="0"/>
              <a:t>时，</a:t>
            </a:r>
            <a:r>
              <a:rPr lang="en-US" altLang="zh-CN" sz="2400" b="1" i="1" dirty="0" err="1"/>
              <a:t>K</a:t>
            </a:r>
            <a:r>
              <a:rPr lang="en-US" altLang="zh-CN" sz="2400" b="1" i="1" baseline="-25000" dirty="0" err="1"/>
              <a:t>r,s</a:t>
            </a:r>
            <a:r>
              <a:rPr lang="zh-CN" altLang="en-US" sz="2400" b="1" dirty="0"/>
              <a:t>不是树。</a:t>
            </a:r>
            <a:endParaRPr lang="en-US" altLang="zh-CN" sz="2400" b="1" dirty="0"/>
          </a:p>
          <a:p>
            <a:pPr indent="12700">
              <a:buNone/>
            </a:pPr>
            <a:r>
              <a:rPr lang="zh-CN" altLang="en-US" sz="2400" b="1" dirty="0"/>
              <a:t>所以完全二部图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1,r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≥1)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s,1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≥1)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为树。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547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DC308-3A6C-43E5-B732-8121327E26A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332656"/>
            <a:ext cx="7772400" cy="80287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560" y="1412777"/>
            <a:ext cx="7772400" cy="3802161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 下面两组数中，哪些可以为无向树的度数列？</a:t>
            </a:r>
            <a:endParaRPr lang="en-US" altLang="zh-CN" sz="2400" b="1" dirty="0"/>
          </a:p>
          <a:p>
            <a:pPr marL="457200" indent="-457200">
              <a:buFontTx/>
              <a:buAutoNum type="arabicParenBoth"/>
            </a:pPr>
            <a:r>
              <a:rPr lang="en-US" altLang="zh-CN" sz="2400" b="1" dirty="0"/>
              <a:t>1, 1, 2, 3, 3, 4              (2) 1, 1, 1, 1, 1, 1, 3, 3, 4</a:t>
            </a:r>
          </a:p>
          <a:p>
            <a:pPr marL="457200" indent="-457200">
              <a:buFontTx/>
              <a:buAutoNum type="arabicParenBoth"/>
            </a:pP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解：</a:t>
            </a:r>
            <a:r>
              <a:rPr lang="en-US" altLang="zh-CN" sz="2400" b="1" dirty="0"/>
              <a:t>(1) </a:t>
            </a:r>
            <a:r>
              <a:rPr lang="zh-CN" altLang="en-US" sz="2400" b="1" dirty="0"/>
              <a:t>若可以为无向树的度数列，则：</a:t>
            </a:r>
            <a:endParaRPr lang="en-US" altLang="zh-CN" sz="2400" b="1" dirty="0"/>
          </a:p>
          <a:p>
            <a:pPr indent="12700">
              <a:buNone/>
            </a:pPr>
            <a:r>
              <a:rPr lang="zh-CN" altLang="en-US" sz="2400" b="1" dirty="0"/>
              <a:t>阶数</a:t>
            </a:r>
            <a:r>
              <a:rPr lang="en-US" altLang="zh-CN" sz="2400" b="1" dirty="0"/>
              <a:t>n=       , </a:t>
            </a:r>
            <a:r>
              <a:rPr lang="zh-CN" altLang="en-US" sz="2400" b="1" dirty="0"/>
              <a:t>边数</a:t>
            </a:r>
            <a:r>
              <a:rPr lang="en-US" altLang="zh-CN" sz="2400" b="1" dirty="0"/>
              <a:t>m=                 , </a:t>
            </a:r>
          </a:p>
          <a:p>
            <a:pPr indent="12700">
              <a:buNone/>
            </a:pPr>
            <a:r>
              <a:rPr lang="zh-CN" altLang="en-US" sz="2400" b="1" dirty="0"/>
              <a:t>由握手定理应该有：</a:t>
            </a:r>
            <a:r>
              <a:rPr lang="en-US" altLang="zh-CN" sz="2400" b="1" dirty="0"/>
              <a:t>2m=10=1+1+2+3+3+4=14</a:t>
            </a:r>
          </a:p>
          <a:p>
            <a:pPr eaLnBrk="1" hangingPunct="1">
              <a:buNone/>
            </a:pPr>
            <a:r>
              <a:rPr lang="zh-CN" altLang="en-US" sz="2400" b="1" dirty="0"/>
              <a:t>     矛盾。所以不可能是无向树的度数列。</a:t>
            </a:r>
            <a:endParaRPr lang="en-US" altLang="zh-CN" sz="2400" b="1" dirty="0"/>
          </a:p>
          <a:p>
            <a:pPr eaLnBrk="1" hangingPunct="1">
              <a:buNone/>
            </a:pPr>
            <a:endParaRPr lang="en-US" altLang="zh-CN" sz="2400" b="1" dirty="0"/>
          </a:p>
          <a:p>
            <a:pPr lvl="0" eaLnBrk="1" hangingPunct="1">
              <a:buNone/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若可以为无向树的度数列，阶数</a:t>
            </a:r>
            <a:r>
              <a:rPr lang="en-US" altLang="zh-CN" sz="2400" b="1" dirty="0"/>
              <a:t>n=9, </a:t>
            </a:r>
            <a:r>
              <a:rPr lang="zh-CN" altLang="en-US" sz="2400" b="1" dirty="0"/>
              <a:t>边数</a:t>
            </a:r>
            <a:r>
              <a:rPr lang="en-US" altLang="zh-CN" sz="2400" b="1" dirty="0"/>
              <a:t>m=9-1=8, </a:t>
            </a:r>
            <a:r>
              <a:rPr lang="zh-CN" altLang="en-US" sz="2400" b="1" dirty="0"/>
              <a:t>由握手定理应该有：</a:t>
            </a:r>
            <a:r>
              <a:rPr lang="en-US" altLang="zh-CN" sz="2400" b="1" dirty="0"/>
              <a:t>2m=16=1*6+3+3+4=16</a:t>
            </a:r>
          </a:p>
          <a:p>
            <a:pPr lvl="0" eaLnBrk="1" hangingPunct="1">
              <a:buNone/>
            </a:pPr>
            <a:r>
              <a:rPr lang="zh-CN" altLang="en-US" sz="2400" b="1" dirty="0"/>
              <a:t>     成立。所以是无向树的度数列。</a:t>
            </a:r>
            <a:endParaRPr lang="en-US" altLang="zh-CN" sz="2400" b="1" dirty="0"/>
          </a:p>
          <a:p>
            <a:pPr eaLnBrk="1" hangingPunct="1">
              <a:buNone/>
            </a:pP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3647728" y="314096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5920" y="3140969"/>
            <a:ext cx="1120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6-1=5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15880" y="620688"/>
            <a:ext cx="1728192" cy="91491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作 业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7768" y="2132857"/>
            <a:ext cx="4176464" cy="1857375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</a:pPr>
            <a:r>
              <a:rPr lang="en-US" altLang="zh-CN" sz="2800" b="1" dirty="0"/>
              <a:t>7.8 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800" b="1" dirty="0"/>
              <a:t>7.16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v2: 7.19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0" algn="just" eaLnBrk="1" hangingPunct="1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5631FC1-9CE8-4E6C-8063-C9767F376C11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CBDC308-3A6C-43E5-B732-8121327E26A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15880" y="620688"/>
            <a:ext cx="2592288" cy="914918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solidFill>
                  <a:schemeClr val="tx1"/>
                </a:solidFill>
              </a:rPr>
              <a:t>研 讨 题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6" y="1700809"/>
            <a:ext cx="7776864" cy="1857375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2400" b="1" kern="100" dirty="0"/>
              <a:t>画出具有</a:t>
            </a:r>
            <a:r>
              <a:rPr lang="en-US" altLang="zh-CN" sz="2400" b="1" kern="100" dirty="0"/>
              <a:t>7</a:t>
            </a:r>
            <a:r>
              <a:rPr lang="zh-CN" altLang="zh-CN" sz="2400" b="1" kern="100" dirty="0"/>
              <a:t>个结点的所有非同构的树。</a:t>
            </a:r>
            <a:endParaRPr lang="en-US" altLang="zh-CN" sz="2400" b="1" dirty="0"/>
          </a:p>
          <a:p>
            <a:pPr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2400" b="1" kern="100" dirty="0"/>
              <a:t>对任意一个图</a:t>
            </a:r>
            <a:r>
              <a:rPr lang="en-US" altLang="zh-CN" sz="2400" b="1" i="1" kern="100" dirty="0"/>
              <a:t>G</a:t>
            </a:r>
            <a:r>
              <a:rPr lang="en-US" altLang="zh-CN" sz="2400" b="1" kern="100" dirty="0"/>
              <a:t>=&lt;</a:t>
            </a:r>
            <a:r>
              <a:rPr lang="en-US" altLang="zh-CN" sz="2400" b="1" i="1" kern="100" dirty="0"/>
              <a:t>V</a:t>
            </a:r>
            <a:r>
              <a:rPr lang="zh-CN" altLang="zh-CN" sz="2400" b="1" kern="100" dirty="0"/>
              <a:t>，</a:t>
            </a:r>
            <a:r>
              <a:rPr lang="en-US" altLang="zh-CN" sz="2400" b="1" i="1" kern="100" dirty="0"/>
              <a:t>E</a:t>
            </a:r>
            <a:r>
              <a:rPr lang="en-US" altLang="zh-CN" sz="2400" b="1" kern="100" dirty="0"/>
              <a:t>&gt;</a:t>
            </a:r>
            <a:r>
              <a:rPr lang="zh-CN" altLang="zh-CN" sz="2400" b="1" kern="100" dirty="0"/>
              <a:t>，设</a:t>
            </a:r>
            <a:r>
              <a:rPr lang="en-US" altLang="zh-CN" sz="2400" b="1" kern="100" dirty="0"/>
              <a:t>|</a:t>
            </a:r>
            <a:r>
              <a:rPr lang="en-US" altLang="zh-CN" sz="2400" b="1" i="1" kern="100" dirty="0"/>
              <a:t>V</a:t>
            </a:r>
            <a:r>
              <a:rPr lang="en-US" altLang="zh-CN" sz="2400" b="1" kern="100" dirty="0"/>
              <a:t>|=</a:t>
            </a:r>
            <a:r>
              <a:rPr lang="en-US" altLang="zh-CN" sz="2400" b="1" i="1" kern="100" dirty="0"/>
              <a:t>n</a:t>
            </a:r>
            <a:r>
              <a:rPr lang="zh-CN" altLang="zh-CN" sz="2400" b="1" kern="100" dirty="0"/>
              <a:t>，</a:t>
            </a:r>
            <a:r>
              <a:rPr lang="en-US" altLang="zh-CN" sz="2400" b="1" kern="100" dirty="0"/>
              <a:t>|</a:t>
            </a:r>
            <a:r>
              <a:rPr lang="en-US" altLang="zh-CN" sz="2400" b="1" i="1" kern="100" dirty="0"/>
              <a:t>E|=m</a:t>
            </a:r>
            <a:r>
              <a:rPr lang="zh-CN" altLang="zh-CN" sz="2400" b="1" kern="100" dirty="0"/>
              <a:t>，</a:t>
            </a:r>
            <a:r>
              <a:rPr lang="en-US" altLang="zh-CN" sz="2400" b="1" i="1" kern="100" dirty="0"/>
              <a:t>p</a:t>
            </a:r>
            <a:r>
              <a:rPr lang="en-US" altLang="zh-CN" sz="2400" b="1" kern="100" dirty="0"/>
              <a:t>(</a:t>
            </a:r>
            <a:r>
              <a:rPr lang="en-US" altLang="zh-CN" sz="2400" b="1" i="1" kern="100" dirty="0"/>
              <a:t>G</a:t>
            </a:r>
            <a:r>
              <a:rPr lang="en-US" altLang="zh-CN" sz="2400" b="1" kern="100" dirty="0"/>
              <a:t>)=</a:t>
            </a:r>
            <a:r>
              <a:rPr lang="en-US" altLang="zh-CN" sz="2400" b="1" i="1" kern="100" dirty="0"/>
              <a:t>p</a:t>
            </a:r>
            <a:r>
              <a:rPr lang="zh-CN" altLang="zh-CN" sz="2400" b="1" kern="100" dirty="0"/>
              <a:t>，试证明</a:t>
            </a:r>
            <a:r>
              <a:rPr lang="en-US" altLang="zh-CN" sz="2400" b="1" i="1" kern="100" dirty="0"/>
              <a:t>G</a:t>
            </a:r>
            <a:r>
              <a:rPr lang="zh-CN" altLang="zh-CN" sz="2400" b="1" kern="100" dirty="0"/>
              <a:t>中至少包含</a:t>
            </a:r>
            <a:r>
              <a:rPr lang="en-US" altLang="zh-CN" sz="2400" b="1" i="1" kern="100" dirty="0" err="1"/>
              <a:t>m</a:t>
            </a:r>
            <a:r>
              <a:rPr lang="en-US" altLang="zh-CN" sz="2400" b="1" kern="100" dirty="0" err="1">
                <a:latin typeface="新宋体"/>
              </a:rPr>
              <a:t>-</a:t>
            </a:r>
            <a:r>
              <a:rPr lang="en-US" altLang="zh-CN" sz="2400" b="1" i="1" kern="100" dirty="0" err="1"/>
              <a:t>n</a:t>
            </a:r>
            <a:r>
              <a:rPr lang="en-US" altLang="zh-CN" sz="2400" b="1" kern="100" dirty="0" err="1">
                <a:latin typeface="新宋体"/>
              </a:rPr>
              <a:t>+</a:t>
            </a:r>
            <a:r>
              <a:rPr lang="en-US" altLang="zh-CN" sz="2400" b="1" i="1" kern="100" dirty="0" err="1"/>
              <a:t>p</a:t>
            </a:r>
            <a:r>
              <a:rPr lang="zh-CN" altLang="zh-CN" sz="2400" b="1" kern="100" dirty="0"/>
              <a:t>条不同的回路。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2400" b="1" kern="100" dirty="0"/>
              <a:t>若连通图</a:t>
            </a:r>
            <a:r>
              <a:rPr lang="en-US" altLang="zh-CN" sz="2400" b="1" i="1" kern="100" dirty="0"/>
              <a:t>G</a:t>
            </a:r>
            <a:r>
              <a:rPr lang="zh-CN" altLang="zh-CN" sz="2400" b="1" kern="100" dirty="0"/>
              <a:t>的顶点数大于</a:t>
            </a:r>
            <a:r>
              <a:rPr lang="en-US" altLang="zh-CN" sz="2400" b="1" kern="100" dirty="0"/>
              <a:t>2</a:t>
            </a:r>
            <a:r>
              <a:rPr lang="zh-CN" altLang="zh-CN" sz="2400" b="1" kern="100" dirty="0"/>
              <a:t>，则</a:t>
            </a:r>
            <a:r>
              <a:rPr lang="en-US" altLang="zh-CN" sz="2400" b="1" i="1" kern="100" dirty="0"/>
              <a:t>G</a:t>
            </a:r>
            <a:r>
              <a:rPr lang="zh-CN" altLang="zh-CN" sz="2400" b="1" kern="100" dirty="0"/>
              <a:t>中至少有</a:t>
            </a:r>
            <a:r>
              <a:rPr lang="en-US" altLang="zh-CN" sz="2400" b="1" kern="100" dirty="0"/>
              <a:t>2</a:t>
            </a:r>
            <a:r>
              <a:rPr lang="zh-CN" altLang="zh-CN" sz="2400" b="1" kern="100" dirty="0"/>
              <a:t>个</a:t>
            </a:r>
            <a:r>
              <a:rPr lang="zh-CN" altLang="zh-CN" sz="2400" b="1" kern="100"/>
              <a:t>顶点，</a:t>
            </a:r>
            <a:r>
              <a:rPr lang="zh-CN" altLang="en-US" sz="2400" b="1" kern="100"/>
              <a:t>证明：</a:t>
            </a:r>
            <a:r>
              <a:rPr lang="zh-CN" altLang="zh-CN" sz="2400" b="1" kern="100"/>
              <a:t>将</a:t>
            </a:r>
            <a:r>
              <a:rPr lang="zh-CN" altLang="zh-CN" sz="2400" b="1" kern="100" dirty="0"/>
              <a:t>它们去掉后</a:t>
            </a:r>
            <a:r>
              <a:rPr lang="en-US" altLang="zh-CN" sz="2400" b="1" i="1" kern="100" dirty="0"/>
              <a:t>G</a:t>
            </a:r>
            <a:r>
              <a:rPr lang="zh-CN" altLang="zh-CN" sz="2400" b="1" kern="100" dirty="0"/>
              <a:t>仍然是连通。</a:t>
            </a:r>
          </a:p>
          <a:p>
            <a:pPr algn="just">
              <a:buFont typeface="+mj-lt"/>
              <a:buAutoNum type="arabicPeriod"/>
              <a:tabLst>
                <a:tab pos="228600" algn="l"/>
              </a:tabLst>
            </a:pPr>
            <a:endParaRPr lang="zh-CN" altLang="zh-CN" sz="2800" kern="100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3234392-F127-46FF-8B77-7DD6E622C530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CBDC308-3A6C-43E5-B732-8121327E26A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B1548-F3CD-4A76-B1A3-D3737F62F83F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800000"/>
                </a:solidFill>
                <a:ea typeface="黑体" pitchFamily="49" charset="-122"/>
              </a:rPr>
              <a:t>7.2</a:t>
            </a:r>
            <a:r>
              <a:rPr lang="zh-CN" altLang="en-US" sz="4800" b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80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根树及其应用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038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b="1"/>
              <a:t>7.2.1 根树及其分类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/>
              <a:t>7.2.2 最优树与哈夫曼算法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/>
              <a:t>7.2.3 最佳前缀码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/>
              <a:t>7.2.4 根树的周游及其应用</a:t>
            </a:r>
          </a:p>
          <a:p>
            <a:pPr lvl="1" eaLnBrk="1" hangingPunct="1"/>
            <a:r>
              <a:rPr lang="zh-CN" altLang="en-US" b="1"/>
              <a:t>中序行遍法、前序行遍法和后序行遍法</a:t>
            </a:r>
          </a:p>
          <a:p>
            <a:pPr lvl="1" eaLnBrk="1" hangingPunct="1"/>
            <a:r>
              <a:rPr lang="zh-CN" altLang="en-US" b="1"/>
              <a:t>波兰符号法与逆波兰符号法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370F0-06AD-427C-94F2-3672C018BE6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519431"/>
          </a:xfrm>
        </p:spPr>
        <p:txBody>
          <a:bodyPr>
            <a:norm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无向树的性质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定理7.1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条边的无向图，下面各命题是等价的：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是树 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连通无回路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)；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中任意两个顶点之间存在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唯一的路径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4)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，但在任何两个不相邻的顶点之间加一条边，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所得图中有唯一的一条初级回路；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6)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中任意一条边均为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6CFD7B-8AC9-4D2F-9236-20823B339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6442-A077-4DA6-BB2D-096F24D2A569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根树的定义</a:t>
            </a:r>
            <a:endParaRPr lang="en-US" altLang="zh-CN" sz="4000">
              <a:solidFill>
                <a:srgbClr val="80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有向树</a:t>
            </a:r>
            <a:r>
              <a:rPr lang="zh-CN" altLang="en-US" sz="2400" b="1"/>
              <a:t>: 略去方向后为无向树的有向图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根树</a:t>
            </a:r>
            <a:r>
              <a:rPr lang="zh-CN" altLang="en-US" sz="2400" b="1"/>
              <a:t>: 有一个顶点入度为0, 其余的入度均为1的非平凡的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/>
              <a:t>有向树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树根</a:t>
            </a:r>
            <a:r>
              <a:rPr lang="zh-CN" altLang="en-US" sz="2400" b="1"/>
              <a:t>: 有向树中入度为0的顶点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树叶</a:t>
            </a:r>
            <a:r>
              <a:rPr lang="zh-CN" altLang="en-US" sz="2400" b="1"/>
              <a:t>: 有向树中入度为1, 出度为0的顶点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内点</a:t>
            </a:r>
            <a:r>
              <a:rPr lang="zh-CN" altLang="en-US" sz="2400" b="1"/>
              <a:t>: 有向树中入度为1, 出度大于0的顶点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分支点</a:t>
            </a:r>
            <a:r>
              <a:rPr lang="zh-CN" altLang="en-US" sz="2400" b="1"/>
              <a:t>: 树根与内点的总称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顶点</a:t>
            </a:r>
            <a:r>
              <a:rPr lang="en-US" altLang="zh-CN" sz="2400" b="1" i="1">
                <a:solidFill>
                  <a:srgbClr val="FF0000"/>
                </a:solidFill>
              </a:rPr>
              <a:t>v</a:t>
            </a:r>
            <a:r>
              <a:rPr lang="zh-CN" altLang="en-US" sz="2400" b="1">
                <a:solidFill>
                  <a:srgbClr val="FF0000"/>
                </a:solidFill>
              </a:rPr>
              <a:t>的层数</a:t>
            </a:r>
            <a:r>
              <a:rPr lang="zh-CN" altLang="en-US" sz="2400" b="1"/>
              <a:t>: 从树根到</a:t>
            </a:r>
            <a:r>
              <a:rPr lang="en-US" altLang="zh-CN" sz="2400" b="1" i="1"/>
              <a:t>v</a:t>
            </a:r>
            <a:r>
              <a:rPr lang="zh-CN" altLang="en-US" sz="2400" b="1"/>
              <a:t>的通路长度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树高</a:t>
            </a:r>
            <a:r>
              <a:rPr lang="zh-CN" altLang="en-US" sz="2400" b="1"/>
              <a:t>: 有向树中顶点的最大层数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7EAD8-EE00-447D-A2CB-12BE7DC0415A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根树的画法:树根放最上方,省去所有有向边上的箭头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itchFamily="2" charset="-122"/>
              </a:rPr>
              <a:t>右图中</a:t>
            </a:r>
          </a:p>
          <a:p>
            <a:pPr algn="just" eaLnBrk="1" hangingPunct="1">
              <a:buFontTx/>
              <a:buNone/>
            </a:pPr>
            <a:r>
              <a:rPr lang="zh-CN" altLang="en-US" sz="2400" b="1" i="1"/>
              <a:t>    </a:t>
            </a:r>
            <a:r>
              <a:rPr lang="en-US" altLang="zh-CN" sz="2400" b="1" i="1"/>
              <a:t>a</a:t>
            </a:r>
            <a:r>
              <a:rPr lang="zh-CN" altLang="en-US" sz="2400" b="1">
                <a:latin typeface="宋体" pitchFamily="2" charset="-122"/>
              </a:rPr>
              <a:t>是树根</a:t>
            </a:r>
          </a:p>
          <a:p>
            <a:pPr algn="just" eaLnBrk="1" hangingPunct="1">
              <a:buFontTx/>
              <a:buNone/>
            </a:pPr>
            <a:r>
              <a:rPr lang="zh-CN" altLang="en-US" sz="2400" b="1" i="1"/>
              <a:t>    </a:t>
            </a:r>
            <a:r>
              <a:rPr lang="en-US" altLang="zh-CN" sz="2400" b="1" i="1"/>
              <a:t>b,e,f,h,i</a:t>
            </a:r>
            <a:r>
              <a:rPr lang="zh-CN" altLang="en-US" sz="2400" b="1">
                <a:latin typeface="宋体" pitchFamily="2" charset="-122"/>
              </a:rPr>
              <a:t>是树叶</a:t>
            </a:r>
          </a:p>
          <a:p>
            <a:pPr algn="just" eaLnBrk="1" hangingPunct="1">
              <a:buFontTx/>
              <a:buNone/>
            </a:pPr>
            <a:r>
              <a:rPr lang="zh-CN" altLang="en-US" sz="2400" b="1" i="1"/>
              <a:t>    </a:t>
            </a:r>
            <a:r>
              <a:rPr lang="en-US" altLang="zh-CN" sz="2400" b="1" i="1"/>
              <a:t>c,d,g</a:t>
            </a:r>
            <a:r>
              <a:rPr lang="zh-CN" altLang="en-US" sz="2400" b="1"/>
              <a:t>是内点</a:t>
            </a:r>
          </a:p>
          <a:p>
            <a:pPr algn="just" eaLnBrk="1" hangingPunct="1">
              <a:buFontTx/>
              <a:buNone/>
            </a:pPr>
            <a:r>
              <a:rPr lang="zh-CN" altLang="en-US" sz="2400" b="1" i="1"/>
              <a:t>    </a:t>
            </a:r>
            <a:r>
              <a:rPr lang="en-US" altLang="zh-CN" sz="2400" b="1" i="1"/>
              <a:t>a,c,d,g</a:t>
            </a:r>
            <a:r>
              <a:rPr lang="zh-CN" altLang="en-US" sz="2400" b="1"/>
              <a:t>是分支点</a:t>
            </a:r>
          </a:p>
          <a:p>
            <a:pPr algn="just" eaLnBrk="1" hangingPunct="1">
              <a:buFontTx/>
              <a:buNone/>
            </a:pPr>
            <a:r>
              <a:rPr lang="zh-CN" altLang="en-US" sz="2400" b="1" i="1"/>
              <a:t>    </a:t>
            </a:r>
            <a:r>
              <a:rPr lang="en-US" altLang="zh-CN" sz="2400" b="1" i="1"/>
              <a:t>a</a:t>
            </a:r>
            <a:r>
              <a:rPr lang="zh-CN" altLang="en-US" sz="2400" b="1"/>
              <a:t>为0层;1层有</a:t>
            </a:r>
            <a:r>
              <a:rPr lang="en-US" altLang="zh-CN" sz="2400" b="1" i="1"/>
              <a:t>b,c</a:t>
            </a:r>
            <a:r>
              <a:rPr lang="en-US" altLang="zh-CN" sz="2400" b="1"/>
              <a:t>; 2</a:t>
            </a:r>
            <a:r>
              <a:rPr lang="zh-CN" altLang="en-US" sz="2400" b="1"/>
              <a:t>层有</a:t>
            </a:r>
            <a:r>
              <a:rPr lang="en-US" altLang="zh-CN" sz="2400" b="1" i="1"/>
              <a:t>d,e,f</a:t>
            </a:r>
            <a:r>
              <a:rPr lang="en-US" altLang="zh-CN" sz="2400" b="1"/>
              <a:t>;</a:t>
            </a:r>
          </a:p>
          <a:p>
            <a:pPr algn="just" eaLnBrk="1" hangingPunct="1">
              <a:buFontTx/>
              <a:buNone/>
            </a:pPr>
            <a:r>
              <a:rPr lang="en-US" altLang="zh-CN" sz="2400" b="1"/>
              <a:t>    3</a:t>
            </a:r>
            <a:r>
              <a:rPr lang="zh-CN" altLang="en-US" sz="2400" b="1"/>
              <a:t>层有</a:t>
            </a:r>
            <a:r>
              <a:rPr lang="en-US" altLang="zh-CN" sz="2400" b="1" i="1"/>
              <a:t>g,h</a:t>
            </a:r>
            <a:r>
              <a:rPr lang="en-US" altLang="zh-CN" sz="2400" b="1"/>
              <a:t>; 4</a:t>
            </a:r>
            <a:r>
              <a:rPr lang="zh-CN" altLang="en-US" sz="2400" b="1"/>
              <a:t>层有</a:t>
            </a:r>
            <a:r>
              <a:rPr lang="en-US" altLang="zh-CN" sz="2400" b="1" i="1"/>
              <a:t>i</a:t>
            </a:r>
            <a:r>
              <a:rPr lang="en-US" altLang="zh-CN" sz="2400" b="1"/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b="1"/>
              <a:t>   </a:t>
            </a:r>
            <a:r>
              <a:rPr lang="zh-CN" altLang="en-US" sz="2400" b="1"/>
              <a:t>树高为4</a:t>
            </a:r>
          </a:p>
        </p:txBody>
      </p:sp>
      <p:pic>
        <p:nvPicPr>
          <p:cNvPr id="21509" name="Picture 5" descr="16-12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6" y="2590800"/>
            <a:ext cx="20923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05D3B-D336-430F-B11A-99A640FD97A5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家族树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/>
              <a:t>把根树看作一棵</a:t>
            </a:r>
            <a:r>
              <a:rPr lang="zh-CN" altLang="en-US" sz="2400" b="1">
                <a:solidFill>
                  <a:srgbClr val="FF3300"/>
                </a:solidFill>
              </a:rPr>
              <a:t>家族树</a:t>
            </a:r>
            <a:r>
              <a:rPr lang="zh-CN" altLang="en-US" sz="2400" b="1"/>
              <a:t>: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若顶点</a:t>
            </a:r>
            <a:r>
              <a:rPr lang="en-US" altLang="zh-CN" sz="2400" b="1" i="1"/>
              <a:t>a</a:t>
            </a:r>
            <a:r>
              <a:rPr lang="zh-CN" altLang="en-US" sz="2400" b="1"/>
              <a:t>邻接到顶点</a:t>
            </a:r>
            <a:r>
              <a:rPr lang="en-US" altLang="zh-CN" sz="2400" b="1" i="1"/>
              <a:t>b</a:t>
            </a:r>
            <a:r>
              <a:rPr lang="en-US" altLang="zh-CN" sz="2400" b="1"/>
              <a:t>, </a:t>
            </a:r>
            <a:r>
              <a:rPr lang="zh-CN" altLang="en-US" sz="2400" b="1"/>
              <a:t>则称</a:t>
            </a:r>
            <a:r>
              <a:rPr lang="en-US" altLang="zh-CN" sz="2400" b="1" i="1"/>
              <a:t>b</a:t>
            </a:r>
            <a:r>
              <a:rPr lang="zh-CN" altLang="en-US" sz="2400" b="1"/>
              <a:t>是</a:t>
            </a:r>
            <a:r>
              <a:rPr lang="en-US" altLang="zh-CN" sz="2400" b="1" i="1"/>
              <a:t>a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FF3300"/>
                </a:solidFill>
              </a:rPr>
              <a:t>儿子</a:t>
            </a:r>
            <a:r>
              <a:rPr lang="zh-CN" altLang="en-US" sz="2400" b="1"/>
              <a:t>, </a:t>
            </a:r>
            <a:r>
              <a:rPr lang="en-US" altLang="zh-CN" sz="2400" b="1" i="1"/>
              <a:t>a</a:t>
            </a:r>
            <a:r>
              <a:rPr lang="zh-CN" altLang="en-US" sz="2400" b="1"/>
              <a:t>是</a:t>
            </a:r>
            <a:r>
              <a:rPr lang="en-US" altLang="zh-CN" sz="2400" b="1" i="1"/>
              <a:t>b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FF3300"/>
                </a:solidFill>
              </a:rPr>
              <a:t>父亲</a:t>
            </a:r>
            <a:endParaRPr lang="zh-CN" altLang="en-US" sz="2400" b="1"/>
          </a:p>
          <a:p>
            <a:pPr algn="just" eaLnBrk="1" hangingPunct="1">
              <a:buFontTx/>
              <a:buNone/>
            </a:pPr>
            <a:r>
              <a:rPr lang="zh-CN" altLang="en-US" sz="2400" b="1"/>
              <a:t>若</a:t>
            </a:r>
            <a:r>
              <a:rPr lang="en-US" altLang="zh-CN" sz="2400" b="1" i="1"/>
              <a:t>b</a:t>
            </a:r>
            <a:r>
              <a:rPr lang="zh-CN" altLang="en-US" sz="2400" b="1"/>
              <a:t>和</a:t>
            </a:r>
            <a:r>
              <a:rPr lang="en-US" altLang="zh-CN" sz="2400" b="1" i="1"/>
              <a:t>c</a:t>
            </a:r>
            <a:r>
              <a:rPr lang="zh-CN" altLang="en-US" sz="2400" b="1"/>
              <a:t>为同一个顶点的儿子, 则称</a:t>
            </a:r>
            <a:r>
              <a:rPr lang="en-US" altLang="zh-CN" sz="2400" b="1" i="1"/>
              <a:t>b</a:t>
            </a:r>
            <a:r>
              <a:rPr lang="zh-CN" altLang="en-US" sz="2400" b="1"/>
              <a:t>和</a:t>
            </a:r>
            <a:r>
              <a:rPr lang="en-US" altLang="zh-CN" sz="2400" b="1" i="1"/>
              <a:t>c</a:t>
            </a:r>
            <a:r>
              <a:rPr lang="zh-CN" altLang="en-US" sz="2400" b="1"/>
              <a:t>是</a:t>
            </a:r>
            <a:r>
              <a:rPr lang="zh-CN" altLang="en-US" sz="2400" b="1">
                <a:solidFill>
                  <a:srgbClr val="FF3300"/>
                </a:solidFill>
              </a:rPr>
              <a:t>兄弟</a:t>
            </a:r>
            <a:endParaRPr lang="zh-CN" altLang="en-US" sz="2400" b="1"/>
          </a:p>
          <a:p>
            <a:pPr algn="just" eaLnBrk="1" hangingPunct="1">
              <a:buFontTx/>
              <a:buNone/>
            </a:pPr>
            <a:r>
              <a:rPr lang="zh-CN" altLang="en-US" sz="2400" b="1"/>
              <a:t>若</a:t>
            </a:r>
            <a:r>
              <a:rPr lang="en-US" altLang="zh-CN" sz="2400" b="1" i="1"/>
              <a:t>a</a:t>
            </a:r>
            <a:r>
              <a:rPr lang="en-US" altLang="zh-CN" sz="2400" b="1">
                <a:sym typeface="Symbol" pitchFamily="18" charset="2"/>
              </a:rPr>
              <a:t></a:t>
            </a:r>
            <a:r>
              <a:rPr lang="en-US" altLang="zh-CN" sz="2400" b="1" i="1"/>
              <a:t>b</a:t>
            </a:r>
            <a:r>
              <a:rPr lang="zh-CN" altLang="en-US" sz="2400" b="1"/>
              <a:t>且</a:t>
            </a:r>
            <a:r>
              <a:rPr lang="en-US" altLang="zh-CN" sz="2400" b="1" i="1"/>
              <a:t>a</a:t>
            </a:r>
            <a:r>
              <a:rPr lang="zh-CN" altLang="en-US" sz="2400" b="1"/>
              <a:t>可达</a:t>
            </a:r>
            <a:r>
              <a:rPr lang="en-US" altLang="zh-CN" sz="2400" b="1" i="1"/>
              <a:t>b</a:t>
            </a:r>
            <a:r>
              <a:rPr lang="en-US" altLang="zh-CN" sz="2400" b="1"/>
              <a:t>, </a:t>
            </a:r>
            <a:r>
              <a:rPr lang="zh-CN" altLang="en-US" sz="2400" b="1"/>
              <a:t>则称</a:t>
            </a:r>
            <a:r>
              <a:rPr lang="en-US" altLang="zh-CN" sz="2400" b="1" i="1"/>
              <a:t>a</a:t>
            </a:r>
            <a:r>
              <a:rPr lang="zh-CN" altLang="en-US" sz="2400" b="1"/>
              <a:t>是</a:t>
            </a:r>
            <a:r>
              <a:rPr lang="en-US" altLang="zh-CN" sz="2400" b="1" i="1"/>
              <a:t>b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FF3300"/>
                </a:solidFill>
              </a:rPr>
              <a:t>祖先</a:t>
            </a:r>
            <a:r>
              <a:rPr lang="zh-CN" altLang="en-US" sz="2400" b="1"/>
              <a:t>, </a:t>
            </a:r>
            <a:r>
              <a:rPr lang="en-US" altLang="zh-CN" sz="2400" b="1" i="1"/>
              <a:t>b</a:t>
            </a:r>
            <a:r>
              <a:rPr lang="zh-CN" altLang="en-US" sz="2400" b="1"/>
              <a:t>是</a:t>
            </a:r>
            <a:r>
              <a:rPr lang="en-US" altLang="zh-CN" sz="2400" b="1" i="1"/>
              <a:t>a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FF3300"/>
                </a:solidFill>
              </a:rPr>
              <a:t>后代</a:t>
            </a:r>
            <a:endParaRPr lang="zh-CN" altLang="en-US" sz="2400" b="1"/>
          </a:p>
          <a:p>
            <a:pPr algn="just" eaLnBrk="1" hangingPunct="1">
              <a:buFontTx/>
              <a:buNone/>
            </a:pPr>
            <a:endParaRPr lang="zh-CN" altLang="en-US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设</a:t>
            </a:r>
            <a:r>
              <a:rPr lang="en-US" altLang="zh-CN" sz="2400" b="1" i="1"/>
              <a:t>v</a:t>
            </a:r>
            <a:r>
              <a:rPr lang="zh-CN" altLang="en-US" sz="2400" b="1"/>
              <a:t>为根树的一个顶点且不是树根, 称</a:t>
            </a:r>
            <a:r>
              <a:rPr lang="en-US" altLang="zh-CN" sz="2400" b="1" i="1"/>
              <a:t>v</a:t>
            </a:r>
            <a:r>
              <a:rPr lang="zh-CN" altLang="en-US" sz="2400" b="1"/>
              <a:t>及其所有后代的导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出子图为以</a:t>
            </a:r>
            <a:r>
              <a:rPr lang="en-US" altLang="zh-CN" sz="2400" b="1" i="1"/>
              <a:t>v</a:t>
            </a:r>
            <a:r>
              <a:rPr lang="zh-CN" altLang="en-US" sz="2400" b="1"/>
              <a:t>为根的</a:t>
            </a:r>
            <a:r>
              <a:rPr lang="zh-CN" altLang="en-US" sz="2400" b="1">
                <a:solidFill>
                  <a:srgbClr val="FF3300"/>
                </a:solidFill>
              </a:rPr>
              <a:t>根子树</a:t>
            </a:r>
            <a:endParaRPr lang="zh-CN" altLang="en-US" sz="2400" b="1"/>
          </a:p>
          <a:p>
            <a:pPr eaLnBrk="1" hangingPunct="1">
              <a:buFontTx/>
              <a:buNone/>
            </a:pPr>
            <a:endParaRPr lang="zh-CN" altLang="en-US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将根树每一层上的顶点规定次序后称作</a:t>
            </a:r>
            <a:r>
              <a:rPr lang="zh-CN" altLang="en-US" sz="2400" b="1">
                <a:solidFill>
                  <a:srgbClr val="FF3300"/>
                </a:solidFill>
              </a:rPr>
              <a:t>有序树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B04F9-2045-4BCF-AE15-0DA33643C913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根树的分类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429000"/>
          </a:xfrm>
        </p:spPr>
        <p:txBody>
          <a:bodyPr/>
          <a:lstStyle/>
          <a:p>
            <a:pPr algn="just" eaLnBrk="1" hangingPunct="1">
              <a:spcBef>
                <a:spcPct val="45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r</a:t>
            </a:r>
            <a:r>
              <a:rPr lang="zh-CN" altLang="en-US" sz="2400" b="1">
                <a:solidFill>
                  <a:srgbClr val="FF3300"/>
                </a:solidFill>
              </a:rPr>
              <a:t>元树</a:t>
            </a:r>
            <a:r>
              <a:rPr lang="zh-CN" altLang="en-US" sz="2400" b="1"/>
              <a:t>:根树的每个分支点至多有</a:t>
            </a:r>
            <a:r>
              <a:rPr lang="en-US" altLang="zh-CN" sz="2400" b="1" i="1"/>
              <a:t>r</a:t>
            </a:r>
            <a:r>
              <a:rPr lang="zh-CN" altLang="en-US" sz="2400" b="1"/>
              <a:t>个儿子</a:t>
            </a:r>
          </a:p>
          <a:p>
            <a:pPr algn="just" eaLnBrk="1" hangingPunct="1">
              <a:spcBef>
                <a:spcPct val="45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r</a:t>
            </a:r>
            <a:r>
              <a:rPr lang="zh-CN" altLang="en-US" sz="2400" b="1">
                <a:solidFill>
                  <a:srgbClr val="FF3300"/>
                </a:solidFill>
              </a:rPr>
              <a:t>元正则树</a:t>
            </a:r>
            <a:r>
              <a:rPr lang="zh-CN" altLang="en-US" sz="2400" b="1"/>
              <a:t>: 根树的每个分支点恰有</a:t>
            </a:r>
            <a:r>
              <a:rPr lang="en-US" altLang="zh-CN" sz="2400" b="1" i="1"/>
              <a:t>r</a:t>
            </a:r>
            <a:r>
              <a:rPr lang="zh-CN" altLang="en-US" sz="2400" b="1"/>
              <a:t>个儿子</a:t>
            </a:r>
          </a:p>
          <a:p>
            <a:pPr algn="just" eaLnBrk="1" hangingPunct="1">
              <a:spcBef>
                <a:spcPct val="45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r</a:t>
            </a:r>
            <a:r>
              <a:rPr lang="zh-CN" altLang="en-US" sz="2400" b="1">
                <a:solidFill>
                  <a:srgbClr val="FF3300"/>
                </a:solidFill>
              </a:rPr>
              <a:t>元完全正则树</a:t>
            </a:r>
            <a:r>
              <a:rPr lang="zh-CN" altLang="en-US" sz="2400" b="1"/>
              <a:t>: 所有树叶层数相同的</a:t>
            </a:r>
            <a:r>
              <a:rPr lang="en-US" altLang="zh-CN" sz="2400" b="1" i="1"/>
              <a:t>r</a:t>
            </a:r>
            <a:r>
              <a:rPr lang="zh-CN" altLang="en-US" sz="2400" b="1"/>
              <a:t>元正则树</a:t>
            </a:r>
          </a:p>
          <a:p>
            <a:pPr algn="just" eaLnBrk="1" hangingPunct="1">
              <a:spcBef>
                <a:spcPct val="45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r</a:t>
            </a:r>
            <a:r>
              <a:rPr lang="zh-CN" altLang="en-US" sz="2400" b="1">
                <a:solidFill>
                  <a:srgbClr val="FF3300"/>
                </a:solidFill>
              </a:rPr>
              <a:t>元有序树</a:t>
            </a:r>
            <a:r>
              <a:rPr lang="zh-CN" altLang="en-US" sz="2400" b="1"/>
              <a:t>: 有序的</a:t>
            </a:r>
            <a:r>
              <a:rPr lang="en-US" altLang="zh-CN" sz="2400" b="1" i="1"/>
              <a:t>r</a:t>
            </a:r>
            <a:r>
              <a:rPr lang="zh-CN" altLang="en-US" sz="2400" b="1"/>
              <a:t>元树</a:t>
            </a:r>
          </a:p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r</a:t>
            </a:r>
            <a:r>
              <a:rPr lang="zh-CN" altLang="en-US" sz="2400" b="1">
                <a:solidFill>
                  <a:srgbClr val="FF3300"/>
                </a:solidFill>
              </a:rPr>
              <a:t>元正则有序树</a:t>
            </a:r>
            <a:r>
              <a:rPr lang="zh-CN" altLang="en-US" sz="2400" b="1"/>
              <a:t>: 有序的</a:t>
            </a:r>
            <a:r>
              <a:rPr lang="en-US" altLang="zh-CN" sz="2400" b="1" i="1"/>
              <a:t>r</a:t>
            </a:r>
            <a:r>
              <a:rPr lang="zh-CN" altLang="en-US" sz="2400" b="1"/>
              <a:t>元正则树</a:t>
            </a:r>
            <a:endParaRPr lang="zh-CN" altLang="en-US" sz="2400" b="1" i="1">
              <a:solidFill>
                <a:srgbClr val="FF0066"/>
              </a:solidFill>
            </a:endParaRPr>
          </a:p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r</a:t>
            </a:r>
            <a:r>
              <a:rPr lang="zh-CN" altLang="en-US" sz="2400" b="1">
                <a:solidFill>
                  <a:srgbClr val="FF3300"/>
                </a:solidFill>
              </a:rPr>
              <a:t>元完全正则有序树</a:t>
            </a:r>
            <a:r>
              <a:rPr lang="zh-CN" altLang="en-US" sz="2400" b="1"/>
              <a:t>: 有序的</a:t>
            </a:r>
            <a:r>
              <a:rPr lang="en-US" altLang="zh-CN" sz="2400" b="1" i="1"/>
              <a:t>r</a:t>
            </a:r>
            <a:r>
              <a:rPr lang="zh-CN" altLang="en-US" sz="2400" b="1"/>
              <a:t>元完全正则树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68249-3324-41DE-A436-7EDFA1A380F8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最优2元树</a:t>
            </a:r>
          </a:p>
        </p:txBody>
      </p:sp>
      <p:grpSp>
        <p:nvGrpSpPr>
          <p:cNvPr id="2053" name="Group 14"/>
          <p:cNvGrpSpPr>
            <a:grpSpLocks/>
          </p:cNvGrpSpPr>
          <p:nvPr/>
        </p:nvGrpSpPr>
        <p:grpSpPr bwMode="auto">
          <a:xfrm>
            <a:off x="1981200" y="1752600"/>
            <a:ext cx="8001000" cy="2160588"/>
            <a:chOff x="288" y="1152"/>
            <a:chExt cx="5040" cy="1361"/>
          </a:xfrm>
        </p:grpSpPr>
        <p:sp>
          <p:nvSpPr>
            <p:cNvPr id="2080" name="Text Box 7"/>
            <p:cNvSpPr txBox="1">
              <a:spLocks noChangeArrowheads="1"/>
            </p:cNvSpPr>
            <p:nvPr/>
          </p:nvSpPr>
          <p:spPr bwMode="auto">
            <a:xfrm>
              <a:off x="288" y="1152"/>
              <a:ext cx="504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8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定义7.10 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设2元树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有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片树叶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b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b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…,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b="1" i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树叶的权分别为</a:t>
              </a:r>
            </a:p>
            <a:p>
              <a:pPr algn="l" eaLnBrk="1" hangingPunct="1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…,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 i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称                             为</a:t>
              </a:r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的权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记作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),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其中</a:t>
              </a:r>
            </a:p>
            <a:p>
              <a:pPr algn="l" eaLnBrk="1" hangingPunct="1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b="1" i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是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b="1" i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的层数. 在所有有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片树叶, 带权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, …,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 i="1" baseline="-30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的 2元</a:t>
              </a:r>
            </a:p>
            <a:p>
              <a:pPr algn="l" eaLnBrk="1" hangingPunct="1">
                <a:spcBef>
                  <a:spcPct val="4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树中, 权最小的2元树称为</a:t>
              </a: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最优2元树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2050" name="Object 0"/>
            <p:cNvGraphicFramePr>
              <a:graphicFrameLocks noChangeAspect="1"/>
            </p:cNvGraphicFramePr>
            <p:nvPr/>
          </p:nvGraphicFramePr>
          <p:xfrm>
            <a:off x="1680" y="1392"/>
            <a:ext cx="1392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Equation" r:id="rId3" imgW="1104840" imgH="431640" progId="Equation.3">
                    <p:embed/>
                  </p:oleObj>
                </mc:Choice>
                <mc:Fallback>
                  <p:oleObj name="Equation" r:id="rId3" imgW="1104840" imgH="431640" progId="Equation.3">
                    <p:embed/>
                    <p:pic>
                      <p:nvPicPr>
                        <p:cNvPr id="205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392"/>
                          <a:ext cx="1392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36"/>
          <p:cNvGrpSpPr>
            <a:grpSpLocks/>
          </p:cNvGrpSpPr>
          <p:nvPr/>
        </p:nvGrpSpPr>
        <p:grpSpPr bwMode="auto">
          <a:xfrm>
            <a:off x="1981200" y="4114800"/>
            <a:ext cx="7848600" cy="2286000"/>
            <a:chOff x="288" y="2592"/>
            <a:chExt cx="4944" cy="1440"/>
          </a:xfrm>
        </p:grpSpPr>
        <p:sp>
          <p:nvSpPr>
            <p:cNvPr id="2055" name="Text Box 4"/>
            <p:cNvSpPr txBox="1">
              <a:spLocks noChangeArrowheads="1"/>
            </p:cNvSpPr>
            <p:nvPr/>
          </p:nvSpPr>
          <p:spPr bwMode="auto">
            <a:xfrm>
              <a:off x="288" y="2592"/>
              <a:ext cx="4944" cy="1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800000"/>
                  </a:solidFill>
                  <a:latin typeface="Times New Roman" pitchFamily="18" charset="0"/>
                  <a:ea typeface="宋体" pitchFamily="2" charset="-122"/>
                </a:rPr>
                <a:t>例如</a:t>
              </a:r>
            </a:p>
            <a:p>
              <a:pPr algn="l" eaLnBrk="1" hangingPunct="1"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056" name="Group 30"/>
            <p:cNvGrpSpPr>
              <a:grpSpLocks/>
            </p:cNvGrpSpPr>
            <p:nvPr/>
          </p:nvGrpSpPr>
          <p:grpSpPr bwMode="auto">
            <a:xfrm>
              <a:off x="576" y="2640"/>
              <a:ext cx="1200" cy="1104"/>
              <a:chOff x="768" y="2832"/>
              <a:chExt cx="1200" cy="1104"/>
            </a:xfrm>
          </p:grpSpPr>
          <p:pic>
            <p:nvPicPr>
              <p:cNvPr id="2074" name="Picture 10" descr="E:\插图\离散\图7-10(1).t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2832"/>
                <a:ext cx="983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076" name="Text Box 18"/>
              <p:cNvSpPr txBox="1">
                <a:spLocks noChangeArrowheads="1"/>
              </p:cNvSpPr>
              <p:nvPr/>
            </p:nvSpPr>
            <p:spPr bwMode="auto">
              <a:xfrm>
                <a:off x="1104" y="36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077" name="Text Box 21"/>
              <p:cNvSpPr txBox="1">
                <a:spLocks noChangeArrowheads="1"/>
              </p:cNvSpPr>
              <p:nvPr/>
            </p:nvSpPr>
            <p:spPr bwMode="auto">
              <a:xfrm>
                <a:off x="120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078" name="Text Box 24"/>
              <p:cNvSpPr txBox="1">
                <a:spLocks noChangeArrowheads="1"/>
              </p:cNvSpPr>
              <p:nvPr/>
            </p:nvSpPr>
            <p:spPr bwMode="auto">
              <a:xfrm>
                <a:off x="1392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2079" name="Text Box 27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  <p:grpSp>
          <p:nvGrpSpPr>
            <p:cNvPr id="2057" name="Group 31"/>
            <p:cNvGrpSpPr>
              <a:grpSpLocks/>
            </p:cNvGrpSpPr>
            <p:nvPr/>
          </p:nvGrpSpPr>
          <p:grpSpPr bwMode="auto">
            <a:xfrm>
              <a:off x="2112" y="2592"/>
              <a:ext cx="1108" cy="1440"/>
              <a:chOff x="2304" y="2640"/>
              <a:chExt cx="1108" cy="1440"/>
            </a:xfrm>
          </p:grpSpPr>
          <p:pic>
            <p:nvPicPr>
              <p:cNvPr id="2068" name="Picture 11" descr="E:\插图\离散\图7-10(2).tif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" y="2640"/>
                <a:ext cx="1012" cy="1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9" name="Text Box 16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070" name="Text Box 19"/>
              <p:cNvSpPr txBox="1">
                <a:spLocks noChangeArrowheads="1"/>
              </p:cNvSpPr>
              <p:nvPr/>
            </p:nvSpPr>
            <p:spPr bwMode="auto">
              <a:xfrm>
                <a:off x="3072" y="297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071" name="Text Box 22"/>
              <p:cNvSpPr txBox="1">
                <a:spLocks noChangeArrowheads="1"/>
              </p:cNvSpPr>
              <p:nvPr/>
            </p:nvSpPr>
            <p:spPr bwMode="auto">
              <a:xfrm>
                <a:off x="2928" y="32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072" name="Text Box 25"/>
              <p:cNvSpPr txBox="1">
                <a:spLocks noChangeArrowheads="1"/>
              </p:cNvSpPr>
              <p:nvPr/>
            </p:nvSpPr>
            <p:spPr bwMode="auto">
              <a:xfrm>
                <a:off x="2784" y="35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2073" name="Text Box 28"/>
              <p:cNvSpPr txBox="1">
                <a:spLocks noChangeArrowheads="1"/>
              </p:cNvSpPr>
              <p:nvPr/>
            </p:nvSpPr>
            <p:spPr bwMode="auto">
              <a:xfrm>
                <a:off x="2640" y="37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  <p:grpSp>
          <p:nvGrpSpPr>
            <p:cNvPr id="2058" name="Group 32"/>
            <p:cNvGrpSpPr>
              <a:grpSpLocks/>
            </p:cNvGrpSpPr>
            <p:nvPr/>
          </p:nvGrpSpPr>
          <p:grpSpPr bwMode="auto">
            <a:xfrm>
              <a:off x="3840" y="2640"/>
              <a:ext cx="1200" cy="1104"/>
              <a:chOff x="3840" y="2880"/>
              <a:chExt cx="1200" cy="1104"/>
            </a:xfrm>
          </p:grpSpPr>
          <p:pic>
            <p:nvPicPr>
              <p:cNvPr id="2062" name="Picture 12" descr="E:\插图\离散\图7-10(3).t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5" y="2880"/>
                <a:ext cx="1031" cy="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3" name="Text Box 17"/>
              <p:cNvSpPr txBox="1">
                <a:spLocks noChangeArrowheads="1"/>
              </p:cNvSpPr>
              <p:nvPr/>
            </p:nvSpPr>
            <p:spPr bwMode="auto">
              <a:xfrm>
                <a:off x="4464" y="36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064" name="Text Box 20"/>
              <p:cNvSpPr txBox="1">
                <a:spLocks noChangeArrowheads="1"/>
              </p:cNvSpPr>
              <p:nvPr/>
            </p:nvSpPr>
            <p:spPr bwMode="auto">
              <a:xfrm>
                <a:off x="4128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065" name="Text Box 23"/>
              <p:cNvSpPr txBox="1">
                <a:spLocks noChangeArrowheads="1"/>
              </p:cNvSpPr>
              <p:nvPr/>
            </p:nvSpPr>
            <p:spPr bwMode="auto">
              <a:xfrm>
                <a:off x="4752" y="36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066" name="Text Box 26"/>
              <p:cNvSpPr txBox="1">
                <a:spLocks noChangeArrowheads="1"/>
              </p:cNvSpPr>
              <p:nvPr/>
            </p:nvSpPr>
            <p:spPr bwMode="auto">
              <a:xfrm>
                <a:off x="4320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2067" name="Text Box 29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  <p:sp>
          <p:nvSpPr>
            <p:cNvPr id="2059" name="Text Box 33"/>
            <p:cNvSpPr txBox="1">
              <a:spLocks noChangeArrowheads="1"/>
            </p:cNvSpPr>
            <p:nvPr/>
          </p:nvSpPr>
          <p:spPr bwMode="auto">
            <a:xfrm>
              <a:off x="768" y="364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)=47</a:t>
              </a:r>
            </a:p>
          </p:txBody>
        </p:sp>
        <p:sp>
          <p:nvSpPr>
            <p:cNvPr id="2060" name="Text Box 34"/>
            <p:cNvSpPr txBox="1">
              <a:spLocks noChangeArrowheads="1"/>
            </p:cNvSpPr>
            <p:nvPr/>
          </p:nvSpPr>
          <p:spPr bwMode="auto">
            <a:xfrm>
              <a:off x="2784" y="364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)=54</a:t>
              </a:r>
            </a:p>
          </p:txBody>
        </p:sp>
        <p:sp>
          <p:nvSpPr>
            <p:cNvPr id="2061" name="Text Box 35"/>
            <p:cNvSpPr txBox="1">
              <a:spLocks noChangeArrowheads="1"/>
            </p:cNvSpPr>
            <p:nvPr/>
          </p:nvSpPr>
          <p:spPr bwMode="auto">
            <a:xfrm>
              <a:off x="3936" y="364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W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)=43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37D6D-311B-4BF6-9917-BAA84A16A917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求最优2元树的算法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0386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哈夫曼(</a:t>
            </a:r>
            <a:r>
              <a:rPr lang="en-US" altLang="zh-CN" sz="2400" b="1">
                <a:solidFill>
                  <a:srgbClr val="FF0000"/>
                </a:solidFill>
              </a:rPr>
              <a:t>Huffman)</a:t>
            </a:r>
            <a:r>
              <a:rPr lang="zh-CN" altLang="en-US" sz="2400" b="1">
                <a:solidFill>
                  <a:srgbClr val="FF0000"/>
                </a:solidFill>
              </a:rPr>
              <a:t>算法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zh-CN" altLang="en-US" sz="2400" b="1"/>
              <a:t>给定实数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1</a:t>
            </a:r>
            <a:r>
              <a:rPr lang="en-US" altLang="zh-CN" sz="2400" b="1"/>
              <a:t>, 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2</a:t>
            </a:r>
            <a:r>
              <a:rPr lang="en-US" altLang="zh-CN" sz="2400" b="1"/>
              <a:t>, …, </a:t>
            </a:r>
            <a:r>
              <a:rPr lang="en-US" altLang="zh-CN" sz="2400" b="1" i="1"/>
              <a:t>w</a:t>
            </a:r>
            <a:r>
              <a:rPr lang="en-US" altLang="zh-CN" sz="2400" b="1" i="1" baseline="-30000"/>
              <a:t>t</a:t>
            </a:r>
            <a:r>
              <a:rPr lang="en-US" altLang="zh-CN" sz="2400" b="1"/>
              <a:t>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/>
              <a:t>① </a:t>
            </a:r>
            <a:r>
              <a:rPr lang="zh-CN" altLang="en-US" sz="2400" b="1"/>
              <a:t>作</a:t>
            </a:r>
            <a:r>
              <a:rPr lang="en-US" altLang="zh-CN" sz="2400" b="1" i="1"/>
              <a:t>t</a:t>
            </a:r>
            <a:r>
              <a:rPr lang="zh-CN" altLang="en-US" sz="2400" b="1"/>
              <a:t>片树叶, 分别以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1</a:t>
            </a:r>
            <a:r>
              <a:rPr lang="en-US" altLang="zh-CN" sz="2400" b="1"/>
              <a:t>, 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2</a:t>
            </a:r>
            <a:r>
              <a:rPr lang="en-US" altLang="zh-CN" sz="2400" b="1"/>
              <a:t>, …, </a:t>
            </a:r>
            <a:r>
              <a:rPr lang="en-US" altLang="zh-CN" sz="2400" b="1" i="1"/>
              <a:t>w</a:t>
            </a:r>
            <a:r>
              <a:rPr lang="en-US" altLang="zh-CN" sz="2400" b="1" i="1" baseline="-30000"/>
              <a:t>t</a:t>
            </a:r>
            <a:r>
              <a:rPr lang="zh-CN" altLang="en-US" sz="2400" b="1"/>
              <a:t>为权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zh-CN" altLang="en-US" sz="2400" b="1"/>
              <a:t>② 在所有入度为0的顶点(不一定是树叶)中选出两个权最小的顶点, 添加一个新分支点, 以这2个顶点为儿子, 其权等于这2个儿子的权之和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400" b="1"/>
              <a:t>③ 重复②, 直到只有1个入度为0 的顶点为止 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/>
              <a:t>W</a:t>
            </a:r>
            <a:r>
              <a:rPr lang="en-US" altLang="zh-CN" sz="2400" b="1"/>
              <a:t>(</a:t>
            </a:r>
            <a:r>
              <a:rPr lang="en-US" altLang="zh-CN" sz="2400" b="1" i="1"/>
              <a:t>T</a:t>
            </a:r>
            <a:r>
              <a:rPr lang="en-US" altLang="zh-CN" sz="2400" b="1"/>
              <a:t>)</a:t>
            </a:r>
            <a:r>
              <a:rPr lang="zh-CN" altLang="en-US" sz="2400" b="1"/>
              <a:t>等于所有分支点的权之和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4DEC7-3527-440C-8E4F-34C4CBEB0EE6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</a:rPr>
              <a:t>例1</a:t>
            </a:r>
            <a:r>
              <a:rPr lang="zh-CN" altLang="en-US" sz="2400" b="1"/>
              <a:t> 求以1,3,4,5,6为权的最优2元树, 并计算它的权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解</a:t>
            </a: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2309814" y="4429125"/>
            <a:ext cx="2143125" cy="833438"/>
            <a:chOff x="500034" y="4500570"/>
            <a:chExt cx="2143140" cy="833430"/>
          </a:xfrm>
        </p:grpSpPr>
        <p:sp>
          <p:nvSpPr>
            <p:cNvPr id="25630" name="Text Box 4"/>
            <p:cNvSpPr txBox="1">
              <a:spLocks noChangeArrowheads="1"/>
            </p:cNvSpPr>
            <p:nvPr/>
          </p:nvSpPr>
          <p:spPr bwMode="auto">
            <a:xfrm>
              <a:off x="547662" y="45720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5631" name="Text Box 12"/>
            <p:cNvSpPr txBox="1">
              <a:spLocks noChangeArrowheads="1"/>
            </p:cNvSpPr>
            <p:nvPr/>
          </p:nvSpPr>
          <p:spPr bwMode="auto">
            <a:xfrm>
              <a:off x="1000100" y="45720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5632" name="Text Box 16"/>
            <p:cNvSpPr txBox="1">
              <a:spLocks noChangeArrowheads="1"/>
            </p:cNvSpPr>
            <p:nvPr/>
          </p:nvSpPr>
          <p:spPr bwMode="auto">
            <a:xfrm>
              <a:off x="1357290" y="4572008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1247756" y="48768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a)</a:t>
              </a:r>
            </a:p>
          </p:txBody>
        </p:sp>
        <p:pic>
          <p:nvPicPr>
            <p:cNvPr id="25634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1357290" y="4500570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5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928662" y="4500570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6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2214546" y="4500570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7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1785918" y="4500570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8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928662" y="4500570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9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500034" y="4500570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0" name="Text Box 16"/>
            <p:cNvSpPr txBox="1">
              <a:spLocks noChangeArrowheads="1"/>
            </p:cNvSpPr>
            <p:nvPr/>
          </p:nvSpPr>
          <p:spPr bwMode="auto">
            <a:xfrm>
              <a:off x="1833546" y="4572008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641" name="Text Box 16"/>
            <p:cNvSpPr txBox="1">
              <a:spLocks noChangeArrowheads="1"/>
            </p:cNvSpPr>
            <p:nvPr/>
          </p:nvSpPr>
          <p:spPr bwMode="auto">
            <a:xfrm>
              <a:off x="2262174" y="4572008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53"/>
          <p:cNvGrpSpPr>
            <a:grpSpLocks/>
          </p:cNvGrpSpPr>
          <p:nvPr/>
        </p:nvGrpSpPr>
        <p:grpSpPr bwMode="auto">
          <a:xfrm>
            <a:off x="4667251" y="3381375"/>
            <a:ext cx="2271713" cy="1905000"/>
            <a:chOff x="3729038" y="3276600"/>
            <a:chExt cx="2271722" cy="1905000"/>
          </a:xfrm>
        </p:grpSpPr>
        <p:sp>
          <p:nvSpPr>
            <p:cNvPr id="25619" name="Text Box 4"/>
            <p:cNvSpPr txBox="1">
              <a:spLocks noChangeArrowheads="1"/>
            </p:cNvSpPr>
            <p:nvPr/>
          </p:nvSpPr>
          <p:spPr bwMode="auto">
            <a:xfrm>
              <a:off x="3729038" y="4419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pic>
          <p:nvPicPr>
            <p:cNvPr id="25620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3276600"/>
              <a:ext cx="703263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1" name="Text Box 12"/>
            <p:cNvSpPr txBox="1">
              <a:spLocks noChangeArrowheads="1"/>
            </p:cNvSpPr>
            <p:nvPr/>
          </p:nvSpPr>
          <p:spPr bwMode="auto">
            <a:xfrm>
              <a:off x="4262438" y="4419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5622" name="Text Box 16"/>
            <p:cNvSpPr txBox="1">
              <a:spLocks noChangeArrowheads="1"/>
            </p:cNvSpPr>
            <p:nvPr/>
          </p:nvSpPr>
          <p:spPr bwMode="auto">
            <a:xfrm>
              <a:off x="3957638" y="34290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5623" name="Text Box 33"/>
            <p:cNvSpPr txBox="1">
              <a:spLocks noChangeArrowheads="1"/>
            </p:cNvSpPr>
            <p:nvPr/>
          </p:nvSpPr>
          <p:spPr bwMode="auto">
            <a:xfrm>
              <a:off x="4605342" y="47244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b)</a:t>
              </a:r>
            </a:p>
          </p:txBody>
        </p:sp>
        <p:pic>
          <p:nvPicPr>
            <p:cNvPr id="25624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4714876" y="4357694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5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5572132" y="4357694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6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5143504" y="4357694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7" name="Text Box 16"/>
            <p:cNvSpPr txBox="1">
              <a:spLocks noChangeArrowheads="1"/>
            </p:cNvSpPr>
            <p:nvPr/>
          </p:nvSpPr>
          <p:spPr bwMode="auto">
            <a:xfrm>
              <a:off x="4714876" y="4429132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5628" name="Text Box 16"/>
            <p:cNvSpPr txBox="1">
              <a:spLocks noChangeArrowheads="1"/>
            </p:cNvSpPr>
            <p:nvPr/>
          </p:nvSpPr>
          <p:spPr bwMode="auto">
            <a:xfrm>
              <a:off x="5191132" y="4429132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629" name="Text Box 16"/>
            <p:cNvSpPr txBox="1">
              <a:spLocks noChangeArrowheads="1"/>
            </p:cNvSpPr>
            <p:nvPr/>
          </p:nvSpPr>
          <p:spPr bwMode="auto">
            <a:xfrm>
              <a:off x="5619760" y="4429132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54"/>
          <p:cNvGrpSpPr>
            <a:grpSpLocks/>
          </p:cNvGrpSpPr>
          <p:nvPr/>
        </p:nvGrpSpPr>
        <p:grpSpPr bwMode="auto">
          <a:xfrm>
            <a:off x="7167563" y="3000375"/>
            <a:ext cx="2076450" cy="2286000"/>
            <a:chOff x="6138863" y="2895600"/>
            <a:chExt cx="2076475" cy="2286000"/>
          </a:xfrm>
        </p:grpSpPr>
        <p:pic>
          <p:nvPicPr>
            <p:cNvPr id="25608" name="Picture 6" descr="E:\插图\离散\图7-11(b)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3276600"/>
              <a:ext cx="989013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6138863" y="4419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5610" name="Text Box 13"/>
            <p:cNvSpPr txBox="1">
              <a:spLocks noChangeArrowheads="1"/>
            </p:cNvSpPr>
            <p:nvPr/>
          </p:nvSpPr>
          <p:spPr bwMode="auto">
            <a:xfrm>
              <a:off x="6672263" y="4419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5611" name="Text Box 17"/>
            <p:cNvSpPr txBox="1">
              <a:spLocks noChangeArrowheads="1"/>
            </p:cNvSpPr>
            <p:nvPr/>
          </p:nvSpPr>
          <p:spPr bwMode="auto">
            <a:xfrm>
              <a:off x="6291263" y="35052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5612" name="Text Box 20"/>
            <p:cNvSpPr txBox="1">
              <a:spLocks noChangeArrowheads="1"/>
            </p:cNvSpPr>
            <p:nvPr/>
          </p:nvSpPr>
          <p:spPr bwMode="auto">
            <a:xfrm>
              <a:off x="6977063" y="38862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5613" name="Text Box 27"/>
            <p:cNvSpPr txBox="1">
              <a:spLocks noChangeArrowheads="1"/>
            </p:cNvSpPr>
            <p:nvPr/>
          </p:nvSpPr>
          <p:spPr bwMode="auto">
            <a:xfrm>
              <a:off x="6672263" y="2895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5614" name="Text Box 34"/>
            <p:cNvSpPr txBox="1">
              <a:spLocks noChangeArrowheads="1"/>
            </p:cNvSpPr>
            <p:nvPr/>
          </p:nvSpPr>
          <p:spPr bwMode="auto">
            <a:xfrm>
              <a:off x="6891358" y="47244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c)</a:t>
              </a:r>
            </a:p>
          </p:txBody>
        </p:sp>
        <p:pic>
          <p:nvPicPr>
            <p:cNvPr id="25615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7786710" y="3829056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6" name="Picture 5" descr="E:\插图\离散\图7-11(a)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89" t="87891"/>
            <a:stretch>
              <a:fillRect/>
            </a:stretch>
          </p:blipFill>
          <p:spPr bwMode="auto">
            <a:xfrm>
              <a:off x="7358082" y="3829056"/>
              <a:ext cx="285752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7" name="Text Box 16"/>
            <p:cNvSpPr txBox="1">
              <a:spLocks noChangeArrowheads="1"/>
            </p:cNvSpPr>
            <p:nvPr/>
          </p:nvSpPr>
          <p:spPr bwMode="auto">
            <a:xfrm>
              <a:off x="7405710" y="3900494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7834338" y="3900494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2DE6B-7906-4E5F-BDB8-B601132C0E02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实例</a:t>
            </a:r>
            <a:r>
              <a:rPr lang="en-US" altLang="zh-CN" sz="4000">
                <a:solidFill>
                  <a:srgbClr val="800000"/>
                </a:solidFill>
              </a:rPr>
              <a:t>(</a:t>
            </a:r>
            <a:r>
              <a:rPr lang="zh-CN" altLang="en-US" sz="4000">
                <a:solidFill>
                  <a:srgbClr val="800000"/>
                </a:solidFill>
              </a:rPr>
              <a:t>续</a:t>
            </a:r>
            <a:r>
              <a:rPr lang="en-US" altLang="zh-CN" sz="4000">
                <a:solidFill>
                  <a:srgbClr val="800000"/>
                </a:solidFill>
              </a:rPr>
              <a:t>)</a:t>
            </a:r>
            <a:endParaRPr lang="zh-CN" altLang="en-US" sz="4000">
              <a:solidFill>
                <a:srgbClr val="800000"/>
              </a:solidFill>
            </a:endParaRPr>
          </a:p>
        </p:txBody>
      </p:sp>
      <p:grpSp>
        <p:nvGrpSpPr>
          <p:cNvPr id="26628" name="Group 39"/>
          <p:cNvGrpSpPr>
            <a:grpSpLocks/>
          </p:cNvGrpSpPr>
          <p:nvPr/>
        </p:nvGrpSpPr>
        <p:grpSpPr bwMode="auto">
          <a:xfrm>
            <a:off x="3238500" y="2519363"/>
            <a:ext cx="2209800" cy="2362200"/>
            <a:chOff x="2448" y="2208"/>
            <a:chExt cx="1392" cy="1488"/>
          </a:xfrm>
        </p:grpSpPr>
        <p:pic>
          <p:nvPicPr>
            <p:cNvPr id="26642" name="Picture 7" descr="E:\插图\离散\图7-11(c)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432"/>
              <a:ext cx="124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3" name="Text Box 10"/>
            <p:cNvSpPr txBox="1">
              <a:spLocks noChangeArrowheads="1"/>
            </p:cNvSpPr>
            <p:nvPr/>
          </p:nvSpPr>
          <p:spPr bwMode="auto">
            <a:xfrm>
              <a:off x="2448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6644" name="Text Box 14"/>
            <p:cNvSpPr txBox="1">
              <a:spLocks noChangeArrowheads="1"/>
            </p:cNvSpPr>
            <p:nvPr/>
          </p:nvSpPr>
          <p:spPr bwMode="auto">
            <a:xfrm>
              <a:off x="2832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6645" name="Text Box 18"/>
            <p:cNvSpPr txBox="1">
              <a:spLocks noChangeArrowheads="1"/>
            </p:cNvSpPr>
            <p:nvPr/>
          </p:nvSpPr>
          <p:spPr bwMode="auto">
            <a:xfrm>
              <a:off x="2544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2976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3216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6648" name="Text Box 25"/>
            <p:cNvSpPr txBox="1">
              <a:spLocks noChangeArrowheads="1"/>
            </p:cNvSpPr>
            <p:nvPr/>
          </p:nvSpPr>
          <p:spPr bwMode="auto">
            <a:xfrm>
              <a:off x="3600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6649" name="Text Box 28"/>
            <p:cNvSpPr txBox="1">
              <a:spLocks noChangeArrowheads="1"/>
            </p:cNvSpPr>
            <p:nvPr/>
          </p:nvSpPr>
          <p:spPr bwMode="auto">
            <a:xfrm>
              <a:off x="2784" y="22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6650" name="Text Box 30"/>
            <p:cNvSpPr txBox="1">
              <a:spLocks noChangeArrowheads="1"/>
            </p:cNvSpPr>
            <p:nvPr/>
          </p:nvSpPr>
          <p:spPr bwMode="auto">
            <a:xfrm>
              <a:off x="3360" y="22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26651" name="Text Box 35"/>
            <p:cNvSpPr txBox="1">
              <a:spLocks noChangeArrowheads="1"/>
            </p:cNvSpPr>
            <p:nvPr/>
          </p:nvSpPr>
          <p:spPr bwMode="auto">
            <a:xfrm>
              <a:off x="3024" y="34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d)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096000" y="2214563"/>
            <a:ext cx="2057400" cy="2667000"/>
            <a:chOff x="3936" y="1968"/>
            <a:chExt cx="1296" cy="1680"/>
          </a:xfrm>
        </p:grpSpPr>
        <p:pic>
          <p:nvPicPr>
            <p:cNvPr id="26631" name="Picture 8" descr="E:\插图\离散\图7-11(d)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256"/>
              <a:ext cx="1152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Text Box 11"/>
            <p:cNvSpPr txBox="1">
              <a:spLocks noChangeArrowheads="1"/>
            </p:cNvSpPr>
            <p:nvPr/>
          </p:nvSpPr>
          <p:spPr bwMode="auto">
            <a:xfrm>
              <a:off x="3936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4272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6634" name="Text Box 19"/>
            <p:cNvSpPr txBox="1">
              <a:spLocks noChangeArrowheads="1"/>
            </p:cNvSpPr>
            <p:nvPr/>
          </p:nvSpPr>
          <p:spPr bwMode="auto">
            <a:xfrm>
              <a:off x="4032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6635" name="Text Box 22"/>
            <p:cNvSpPr txBox="1">
              <a:spLocks noChangeArrowheads="1"/>
            </p:cNvSpPr>
            <p:nvPr/>
          </p:nvSpPr>
          <p:spPr bwMode="auto">
            <a:xfrm>
              <a:off x="4416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6636" name="Text Box 24"/>
            <p:cNvSpPr txBox="1">
              <a:spLocks noChangeArrowheads="1"/>
            </p:cNvSpPr>
            <p:nvPr/>
          </p:nvSpPr>
          <p:spPr bwMode="auto">
            <a:xfrm>
              <a:off x="4608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6637" name="Text Box 26"/>
            <p:cNvSpPr txBox="1">
              <a:spLocks noChangeArrowheads="1"/>
            </p:cNvSpPr>
            <p:nvPr/>
          </p:nvSpPr>
          <p:spPr bwMode="auto">
            <a:xfrm>
              <a:off x="4992" y="288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6638" name="Text Box 29"/>
            <p:cNvSpPr txBox="1">
              <a:spLocks noChangeArrowheads="1"/>
            </p:cNvSpPr>
            <p:nvPr/>
          </p:nvSpPr>
          <p:spPr bwMode="auto">
            <a:xfrm>
              <a:off x="4224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6639" name="Text Box 31"/>
            <p:cNvSpPr txBox="1">
              <a:spLocks noChangeArrowheads="1"/>
            </p:cNvSpPr>
            <p:nvPr/>
          </p:nvSpPr>
          <p:spPr bwMode="auto">
            <a:xfrm>
              <a:off x="4848" y="23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26640" name="Text Box 32"/>
            <p:cNvSpPr txBox="1">
              <a:spLocks noChangeArrowheads="1"/>
            </p:cNvSpPr>
            <p:nvPr/>
          </p:nvSpPr>
          <p:spPr bwMode="auto">
            <a:xfrm>
              <a:off x="4512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26641" name="Text Box 36"/>
            <p:cNvSpPr txBox="1">
              <a:spLocks noChangeArrowheads="1"/>
            </p:cNvSpPr>
            <p:nvPr/>
          </p:nvSpPr>
          <p:spPr bwMode="auto">
            <a:xfrm>
              <a:off x="4464" y="33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e)</a:t>
              </a:r>
            </a:p>
          </p:txBody>
        </p:sp>
      </p:grpSp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3429000" y="5186363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)=4+8+11+19=42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5F9E7-9A88-486F-8895-90F53433C96C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最佳前缀码</a:t>
            </a:r>
            <a:endParaRPr lang="en-US" altLang="zh-CN" sz="4000">
              <a:solidFill>
                <a:srgbClr val="8000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>
            <a:normAutofit fontScale="92500"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定义7.11</a:t>
            </a:r>
            <a:r>
              <a:rPr lang="zh-CN" altLang="en-US" sz="2400" b="1"/>
              <a:t> 设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zh-CN" altLang="en-US" sz="2400" b="1"/>
              <a:t>=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zh-CN" altLang="en-US" sz="2400" b="1" baseline="-30000"/>
              <a:t>1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zh-CN" altLang="en-US" sz="2400" b="1" baseline="-30000"/>
              <a:t>2</a:t>
            </a:r>
            <a:r>
              <a:rPr lang="zh-CN" altLang="en-US" sz="2400" b="1"/>
              <a:t>…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en-US" altLang="zh-CN" sz="2400" b="1" i="1" baseline="-30000"/>
              <a:t>n</a:t>
            </a:r>
            <a:r>
              <a:rPr lang="en-US" altLang="zh-CN" sz="2400" b="1" baseline="-30000"/>
              <a:t>-1</a:t>
            </a:r>
            <a:r>
              <a:rPr lang="en-US" altLang="zh-CN" sz="2400" b="1" i="1">
                <a:sym typeface="Symbol" pitchFamily="18" charset="2"/>
              </a:rPr>
              <a:t></a:t>
            </a:r>
            <a:r>
              <a:rPr lang="en-US" altLang="zh-CN" sz="2400" b="1" i="1" baseline="-30000"/>
              <a:t>n</a:t>
            </a:r>
            <a:r>
              <a:rPr lang="zh-CN" altLang="en-US" sz="2400" b="1"/>
              <a:t>是长度为</a:t>
            </a:r>
            <a:r>
              <a:rPr lang="en-US" altLang="zh-CN" sz="2400" b="1" i="1"/>
              <a:t>n</a:t>
            </a:r>
            <a:r>
              <a:rPr lang="zh-CN" altLang="en-US" sz="2400" b="1"/>
              <a:t>的符号串, 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zh-CN" altLang="en-US" sz="2400" b="1" baseline="-30000"/>
              <a:t>1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zh-CN" altLang="en-US" sz="2400" b="1" baseline="-30000"/>
              <a:t>2</a:t>
            </a:r>
            <a:r>
              <a:rPr lang="zh-CN" altLang="en-US" sz="2400" b="1"/>
              <a:t>…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en-US" altLang="zh-CN" sz="2400" b="1" i="1" baseline="-30000"/>
              <a:t>k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称作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zh-CN" altLang="en-US" sz="2400" b="1">
                <a:sym typeface="Symbol" pitchFamily="18" charset="2"/>
              </a:rPr>
              <a:t>的长度为</a:t>
            </a:r>
            <a:r>
              <a:rPr lang="en-US" altLang="zh-CN" sz="2400" b="1" i="1">
                <a:sym typeface="Symbol" pitchFamily="18" charset="2"/>
              </a:rPr>
              <a:t>k</a:t>
            </a:r>
            <a:r>
              <a:rPr lang="zh-CN" altLang="en-US" sz="2400" b="1">
                <a:sym typeface="Symbol" pitchFamily="18" charset="2"/>
              </a:rPr>
              <a:t>的</a:t>
            </a:r>
            <a:r>
              <a:rPr lang="zh-CN" altLang="en-US" sz="2400" b="1">
                <a:solidFill>
                  <a:srgbClr val="FF3300"/>
                </a:solidFill>
              </a:rPr>
              <a:t>前缀</a:t>
            </a:r>
            <a:r>
              <a:rPr lang="en-US" altLang="zh-CN" sz="2400" b="1"/>
              <a:t>, </a:t>
            </a:r>
            <a:r>
              <a:rPr lang="en-US" altLang="zh-CN" sz="2400" b="1" i="1"/>
              <a:t>k</a:t>
            </a:r>
            <a:r>
              <a:rPr lang="en-US" altLang="zh-CN" sz="2400" b="1"/>
              <a:t>=1,2,…,</a:t>
            </a:r>
            <a:r>
              <a:rPr lang="en-US" altLang="zh-CN" sz="2400" b="1" i="1"/>
              <a:t>n</a:t>
            </a:r>
            <a:r>
              <a:rPr lang="en-US" altLang="zh-CN" sz="2400" b="1"/>
              <a:t>-1.</a:t>
            </a:r>
            <a:r>
              <a:rPr lang="en-US" altLang="zh-CN" sz="2400" b="1" baseline="-30000"/>
              <a:t> </a:t>
            </a:r>
            <a:endParaRPr lang="en-US" altLang="zh-CN" sz="2400" b="1"/>
          </a:p>
          <a:p>
            <a:pPr algn="just" eaLnBrk="1" hangingPunct="1">
              <a:buFontTx/>
              <a:buNone/>
            </a:pPr>
            <a:r>
              <a:rPr lang="zh-CN" altLang="en-US" sz="2400" b="1"/>
              <a:t>若非空字符串</a:t>
            </a:r>
            <a:r>
              <a:rPr lang="zh-CN" altLang="en-US" sz="2400" b="1" i="1">
                <a:sym typeface="Symbol" pitchFamily="18" charset="2"/>
              </a:rPr>
              <a:t></a:t>
            </a:r>
            <a:r>
              <a:rPr lang="zh-CN" altLang="en-US" sz="2400" b="1" baseline="-30000"/>
              <a:t>1</a:t>
            </a:r>
            <a:r>
              <a:rPr lang="zh-CN" altLang="en-US" sz="2400" b="1"/>
              <a:t>, </a:t>
            </a:r>
            <a:r>
              <a:rPr lang="zh-CN" altLang="en-US" sz="2400" b="1" i="1">
                <a:sym typeface="Symbol" pitchFamily="18" charset="2"/>
              </a:rPr>
              <a:t></a:t>
            </a:r>
            <a:r>
              <a:rPr lang="zh-CN" altLang="en-US" sz="2400" b="1" baseline="-30000"/>
              <a:t>2</a:t>
            </a:r>
            <a:r>
              <a:rPr lang="zh-CN" altLang="en-US" sz="2400" b="1"/>
              <a:t>, …, </a:t>
            </a:r>
            <a:r>
              <a:rPr lang="zh-CN" altLang="en-US" sz="2400" b="1" i="1">
                <a:sym typeface="Symbol" pitchFamily="18" charset="2"/>
              </a:rPr>
              <a:t></a:t>
            </a:r>
            <a:r>
              <a:rPr lang="en-US" altLang="zh-CN" sz="2400" b="1" i="1" baseline="-30000"/>
              <a:t>m</a:t>
            </a:r>
            <a:r>
              <a:rPr lang="zh-CN" altLang="en-US" sz="2400" b="1"/>
              <a:t>中任何两个互不为前缀, 则称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{</a:t>
            </a:r>
            <a:r>
              <a:rPr lang="zh-CN" altLang="en-US" sz="2400" b="1" i="1">
                <a:sym typeface="Symbol" pitchFamily="18" charset="2"/>
              </a:rPr>
              <a:t></a:t>
            </a:r>
            <a:r>
              <a:rPr lang="zh-CN" altLang="en-US" sz="2400" b="1" baseline="-30000"/>
              <a:t>1</a:t>
            </a:r>
            <a:r>
              <a:rPr lang="zh-CN" altLang="en-US" sz="2400" b="1"/>
              <a:t>, </a:t>
            </a:r>
            <a:r>
              <a:rPr lang="zh-CN" altLang="en-US" sz="2400" b="1" i="1">
                <a:sym typeface="Symbol" pitchFamily="18" charset="2"/>
              </a:rPr>
              <a:t></a:t>
            </a:r>
            <a:r>
              <a:rPr lang="zh-CN" altLang="en-US" sz="2400" b="1" baseline="-30000"/>
              <a:t>2</a:t>
            </a:r>
            <a:r>
              <a:rPr lang="zh-CN" altLang="en-US" sz="2400" b="1"/>
              <a:t>, …, </a:t>
            </a:r>
            <a:r>
              <a:rPr lang="zh-CN" altLang="en-US" sz="2400" b="1" i="1">
                <a:sym typeface="Symbol" pitchFamily="18" charset="2"/>
              </a:rPr>
              <a:t></a:t>
            </a:r>
            <a:r>
              <a:rPr lang="en-US" altLang="zh-CN" sz="2400" b="1" i="1" baseline="-30000"/>
              <a:t>m</a:t>
            </a:r>
            <a:r>
              <a:rPr lang="en-US" altLang="zh-CN" sz="2400" b="1"/>
              <a:t>}</a:t>
            </a:r>
            <a:r>
              <a:rPr lang="zh-CN" altLang="en-US" sz="2400" b="1"/>
              <a:t>为</a:t>
            </a:r>
            <a:r>
              <a:rPr lang="zh-CN" altLang="en-US" sz="2400" b="1">
                <a:solidFill>
                  <a:srgbClr val="FF3300"/>
                </a:solidFill>
              </a:rPr>
              <a:t>前缀码</a:t>
            </a:r>
            <a:endParaRPr lang="zh-CN" altLang="en-US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只出现两个符号(如0与1)的前缀码称作</a:t>
            </a:r>
            <a:r>
              <a:rPr lang="zh-CN" altLang="en-US" sz="2400" b="1">
                <a:solidFill>
                  <a:srgbClr val="FF3300"/>
                </a:solidFill>
              </a:rPr>
              <a:t>2元前缀码</a:t>
            </a:r>
            <a:endParaRPr lang="zh-CN" altLang="en-US" sz="2400" b="1"/>
          </a:p>
          <a:p>
            <a:pPr eaLnBrk="1" hangingPunct="1">
              <a:buFontTx/>
              <a:buNone/>
            </a:pPr>
            <a:endParaRPr lang="zh-CN" altLang="en-US" sz="2400" b="1"/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663300"/>
                </a:solidFill>
              </a:rPr>
              <a:t>例如</a:t>
            </a:r>
            <a:r>
              <a:rPr lang="zh-CN" altLang="en-US" sz="2400" b="1">
                <a:solidFill>
                  <a:schemeClr val="bg2"/>
                </a:solidFill>
              </a:rPr>
              <a:t>   </a:t>
            </a:r>
            <a:r>
              <a:rPr lang="zh-CN" altLang="en-US" sz="2400" b="1">
                <a:solidFill>
                  <a:srgbClr val="000066"/>
                </a:solidFill>
              </a:rPr>
              <a:t>{0,10,110, 1111}, {10,01,001,110}是2元前缀码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000066"/>
                </a:solidFill>
              </a:rPr>
              <a:t>           {0,10,010, 1010} 不是前缀码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12F5F-A4EE-488F-8604-427D09ABC800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用2元树产生2元前缀码的方法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19050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对每个分支点, 若关联2条边, 则给左边标0, 右边标1; 若只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关联1条边, 则可以给它标0(看作左边), 也可以标1(看作右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边). 将从树根到每一片树叶的通路上标的数字组成的字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符串记在树叶处, 所得的字符串构成一个前缀码.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209800" y="3733800"/>
            <a:ext cx="79248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例如</a:t>
            </a:r>
          </a:p>
          <a:p>
            <a:pPr algn="l" eaLnBrk="1" hangingPunct="1">
              <a:spcBef>
                <a:spcPct val="50000"/>
              </a:spcBef>
            </a:pPr>
            <a:endParaRPr lang="zh-CN" altLang="en-US" sz="2400" b="1">
              <a:solidFill>
                <a:srgbClr val="66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en-US" sz="2400" b="1">
              <a:solidFill>
                <a:srgbClr val="66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en-US" sz="2400" b="1">
              <a:solidFill>
                <a:srgbClr val="66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en-US" sz="2400" b="1">
              <a:solidFill>
                <a:srgbClr val="6633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8678" name="Picture 5" descr="16-10(1)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1"/>
            <a:ext cx="236220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6400800" y="4800601"/>
            <a:ext cx="2895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前缀码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{00, 11, 011, 0100}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F258C-C9C1-443A-972E-D870D699E22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899469" cy="4336551"/>
          </a:xfrm>
        </p:spPr>
        <p:txBody>
          <a:bodyPr/>
          <a:lstStyle/>
          <a:p>
            <a:pPr marL="1528763" indent="-1528763"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定理7.1的证明</a:t>
            </a:r>
          </a:p>
          <a:p>
            <a:pPr marL="1528763" indent="-1528763" algn="just">
              <a:buNone/>
            </a:pPr>
            <a:r>
              <a:rPr lang="en-US" altLang="zh-CN" sz="2400" dirty="0">
                <a:sym typeface="Symbol" pitchFamily="18" charset="2"/>
              </a:rPr>
              <a:t>(1)(2)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是树 (连通无回路)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中任意两个顶点之间存在唯一的路径</a:t>
            </a:r>
          </a:p>
          <a:p>
            <a:pPr marL="609600" indent="-60960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由连通性，任意 2 个顶点之间有一条路径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又，假设某 2 个顶点之间有 2 条路径，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则这 2 条路径可组合成一条回路，与树的定义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E11D25-CA1D-4619-81C6-99EB2D952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83B6-C63D-465D-9C3C-5AD8D55D63A4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9624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</a:rPr>
              <a:t>例2</a:t>
            </a:r>
            <a:r>
              <a:rPr lang="zh-CN" altLang="en-US" sz="2400" b="1"/>
              <a:t>  在通信中,设八进制数字出现的频率(%)如下: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/>
              <a:t>      0: 25,  1: 20,  2: 15,  3: 10,  4: 10,  5: 10,  6: 5,  7: 5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/>
              <a:t>采用2元前缀码, 求传输数字最少的2元前缀码 (称作</a:t>
            </a:r>
            <a:r>
              <a:rPr lang="zh-CN" altLang="en-US" sz="2400" b="1">
                <a:solidFill>
                  <a:srgbClr val="FF3300"/>
                </a:solidFill>
              </a:rPr>
              <a:t>最佳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前缀码</a:t>
            </a:r>
            <a:r>
              <a:rPr lang="zh-CN" altLang="en-US" sz="2400" b="1"/>
              <a:t>), 并求传输100个按上述比例出现的八进制数字需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/>
              <a:t>要多少个二进制数字？若用等长的 (长为3) 的码字传输需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/>
              <a:t>要多少个二进制数字?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/>
              <a:t>解  用</a:t>
            </a:r>
            <a:r>
              <a:rPr lang="en-US" altLang="zh-CN" sz="2400" b="1"/>
              <a:t>Huffman</a:t>
            </a:r>
            <a:r>
              <a:rPr lang="zh-CN" altLang="en-US" sz="2400" b="1"/>
              <a:t>算法求以频率(乘以100)为权的最优2元树.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b="1"/>
              <a:t>这里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1</a:t>
            </a:r>
            <a:r>
              <a:rPr lang="en-US" altLang="zh-CN" sz="2400" b="1"/>
              <a:t>=5,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2</a:t>
            </a:r>
            <a:r>
              <a:rPr lang="en-US" altLang="zh-CN" sz="2400" b="1"/>
              <a:t>=5,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3</a:t>
            </a:r>
            <a:r>
              <a:rPr lang="en-US" altLang="zh-CN" sz="2400" b="1"/>
              <a:t>=10,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4</a:t>
            </a:r>
            <a:r>
              <a:rPr lang="en-US" altLang="zh-CN" sz="2400" b="1"/>
              <a:t>=10,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5</a:t>
            </a:r>
            <a:r>
              <a:rPr lang="en-US" altLang="zh-CN" sz="2400" b="1"/>
              <a:t>=10,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6</a:t>
            </a:r>
            <a:r>
              <a:rPr lang="en-US" altLang="zh-CN" sz="2400" b="1"/>
              <a:t>=15,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7</a:t>
            </a:r>
            <a:r>
              <a:rPr lang="en-US" altLang="zh-CN" sz="2400" b="1"/>
              <a:t>=20,</a:t>
            </a:r>
            <a:r>
              <a:rPr lang="en-US" altLang="zh-CN" sz="2400" b="1" i="1"/>
              <a:t>w</a:t>
            </a:r>
            <a:r>
              <a:rPr lang="en-US" altLang="zh-CN" sz="2400" b="1" baseline="-30000"/>
              <a:t>8</a:t>
            </a:r>
            <a:r>
              <a:rPr lang="en-US" altLang="zh-CN" sz="2400" b="1"/>
              <a:t>=25.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17F5B-4E8B-4B81-A234-61F078BE9259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实例(续)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8600" y="1981200"/>
            <a:ext cx="1600200" cy="3505200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编码: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0---01         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1---11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2---001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3---100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4---101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5---0001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6---00000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7---00001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133600" y="5562601"/>
            <a:ext cx="77724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传100个按比例出现的八进制数字需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)=285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个二进制数</a:t>
            </a:r>
          </a:p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字, 用等长码(长为3)需要用 300个数字.</a:t>
            </a:r>
          </a:p>
        </p:txBody>
      </p:sp>
      <p:pic>
        <p:nvPicPr>
          <p:cNvPr id="30726" name="Picture 6" descr="E:\插图\离散\16-11(1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43100"/>
            <a:ext cx="4419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BB602-673A-4E6E-8FFC-E840E0196E80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根树的周游及其应用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505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/>
              <a:t>对根树的</a:t>
            </a:r>
            <a:r>
              <a:rPr lang="zh-CN" altLang="en-US" sz="2400" b="1">
                <a:solidFill>
                  <a:srgbClr val="FF3300"/>
                </a:solidFill>
              </a:rPr>
              <a:t>行遍</a:t>
            </a:r>
            <a:r>
              <a:rPr lang="zh-CN" altLang="en-US" sz="2400" b="1"/>
              <a:t>或</a:t>
            </a:r>
            <a:r>
              <a:rPr lang="zh-CN" altLang="en-US" sz="2400" b="1">
                <a:solidFill>
                  <a:srgbClr val="FF3300"/>
                </a:solidFill>
              </a:rPr>
              <a:t>周游</a:t>
            </a:r>
            <a:r>
              <a:rPr lang="en-US" altLang="zh-CN" sz="2400" b="1"/>
              <a:t>: </a:t>
            </a:r>
            <a:r>
              <a:rPr lang="zh-CN" altLang="en-US" sz="2400" b="1"/>
              <a:t>每个顶点访问一次且仅访问一次</a:t>
            </a:r>
          </a:p>
          <a:p>
            <a:pPr algn="just" eaLnBrk="1" hangingPunct="1">
              <a:buFontTx/>
              <a:buNone/>
            </a:pPr>
            <a:endParaRPr lang="zh-CN" altLang="en-US" sz="2400" b="1"/>
          </a:p>
          <a:p>
            <a:pPr algn="just" eaLnBrk="1" hangingPunct="1">
              <a:buFontTx/>
              <a:buNone/>
            </a:pPr>
            <a:r>
              <a:rPr lang="zh-CN" altLang="en-US" sz="2400" b="1"/>
              <a:t>行遍2元有序正则树的方式：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① </a:t>
            </a:r>
            <a:r>
              <a:rPr lang="zh-CN" altLang="en-US" sz="2400" b="1">
                <a:solidFill>
                  <a:srgbClr val="FF0000"/>
                </a:solidFill>
              </a:rPr>
              <a:t>中序行遍法</a:t>
            </a:r>
            <a:r>
              <a:rPr lang="zh-CN" altLang="en-US" sz="2400" b="1"/>
              <a:t>: 左子树、树根、右子树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② </a:t>
            </a:r>
            <a:r>
              <a:rPr lang="zh-CN" altLang="en-US" sz="2400" b="1">
                <a:solidFill>
                  <a:srgbClr val="FF0000"/>
                </a:solidFill>
              </a:rPr>
              <a:t>前序行遍法</a:t>
            </a:r>
            <a:r>
              <a:rPr lang="zh-CN" altLang="en-US" sz="2400" b="1"/>
              <a:t>:树根、左子树、右子树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③ </a:t>
            </a:r>
            <a:r>
              <a:rPr lang="zh-CN" altLang="en-US" sz="2400" b="1">
                <a:solidFill>
                  <a:srgbClr val="FF0000"/>
                </a:solidFill>
              </a:rPr>
              <a:t>后序行遍法</a:t>
            </a:r>
            <a:r>
              <a:rPr lang="zh-CN" altLang="en-US" sz="2400" b="1"/>
              <a:t>: 左子树、右子树、树根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9431-83B9-4987-9762-FAC01C6350B5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5052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</a:rPr>
              <a:t>例3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486400" y="2590800"/>
            <a:ext cx="1752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中序行遍: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前序行遍: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后序行遍:</a:t>
            </a:r>
          </a:p>
        </p:txBody>
      </p:sp>
      <p:pic>
        <p:nvPicPr>
          <p:cNvPr id="32774" name="Picture 5" descr="16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33"/>
          <a:stretch>
            <a:fillRect/>
          </a:stretch>
        </p:blipFill>
        <p:spPr bwMode="auto">
          <a:xfrm>
            <a:off x="3182938" y="2362200"/>
            <a:ext cx="19224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70104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7010400" y="3124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kumimoji="1"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7010400" y="3657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400" b="1" i="1" u="sng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kumimoji="1" lang="zh-CN" altLang="en-US" sz="2400" b="1" i="1" u="sng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5486400" y="4267201"/>
            <a:ext cx="35052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带下划线的是(子)树根,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一对括号内是一棵子树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0" grpId="0" autoUpdateAnimBg="0"/>
      <p:bldP spid="338951" grpId="0" autoUpdateAnimBg="0"/>
      <p:bldP spid="338952" grpId="0" autoUpdateAnimBg="0"/>
      <p:bldP spid="33895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4EAB6-5606-432F-A46E-360869E02573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  <a:latin typeface="宋体" pitchFamily="2" charset="-122"/>
              </a:rPr>
              <a:t>波兰符号法与逆波兰符号法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1905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/>
              <a:t>用2元有序正则树表示算术运算算式如下: 以中序行遍方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式将运算符和数标记在顶点上, 即将运算符放在分支点上, 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数放在树叶上, 每个运算符对它所在分支点的2棵子树进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行运算, 并规定左子树是被除数或被减数.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286000" y="3733800"/>
            <a:ext cx="7620000" cy="26776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例4</a:t>
            </a:r>
            <a:r>
              <a:rPr lang="zh-CN" altLang="en-US" sz="2400" b="1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右图表示算式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))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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798" name="Picture 5" descr="16-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r="14951" b="47244"/>
          <a:stretch>
            <a:fillRect/>
          </a:stretch>
        </p:blipFill>
        <p:spPr bwMode="auto">
          <a:xfrm>
            <a:off x="6705601" y="3763964"/>
            <a:ext cx="3109913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006B9-E36E-499A-BAF0-EA2EF1788535}" type="slidenum">
              <a:rPr lang="zh-CN" altLang="en-US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>
                <a:solidFill>
                  <a:srgbClr val="800000"/>
                </a:solidFill>
                <a:latin typeface="宋体" pitchFamily="2" charset="-122"/>
              </a:rPr>
              <a:t>波兰符号法与逆波兰符号法(续)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752600"/>
            <a:ext cx="8207375" cy="1828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波兰符号法(前缀符号法)</a:t>
            </a:r>
            <a:r>
              <a:rPr lang="zh-CN" altLang="en-US" sz="2400" b="1"/>
              <a:t>: 按前序行遍法访问, 不加括号</a:t>
            </a:r>
            <a:r>
              <a:rPr lang="en-US" altLang="zh-CN" sz="2400" b="1"/>
              <a:t>.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从右到左进行</a:t>
            </a:r>
            <a:r>
              <a:rPr lang="en-US" altLang="zh-CN" sz="2400" b="1"/>
              <a:t>, </a:t>
            </a:r>
            <a:r>
              <a:rPr lang="zh-CN" altLang="en-US" sz="2400" b="1"/>
              <a:t>每个运算符对其后面紧邻两个数进行运算. 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逆波兰符号法(后缀符号法)</a:t>
            </a:r>
            <a:r>
              <a:rPr lang="zh-CN" altLang="en-US" sz="2400" b="1"/>
              <a:t>: 按后序行遍法访问, 不加括号</a:t>
            </a:r>
            <a:r>
              <a:rPr lang="en-US" altLang="zh-CN" sz="2400" b="1"/>
              <a:t>.</a:t>
            </a:r>
          </a:p>
          <a:p>
            <a:pPr algn="just" eaLnBrk="1" hangingPunct="1">
              <a:buFontTx/>
              <a:buNone/>
            </a:pPr>
            <a:r>
              <a:rPr lang="zh-CN" altLang="en-US" sz="2400" b="1"/>
              <a:t>从左到右进行</a:t>
            </a:r>
            <a:r>
              <a:rPr lang="en-US" altLang="zh-CN" sz="2400" b="1"/>
              <a:t>, </a:t>
            </a:r>
            <a:r>
              <a:rPr lang="zh-CN" altLang="en-US" sz="2400" b="1"/>
              <a:t>每个运算符对前面紧邻两数运算. </a:t>
            </a:r>
            <a:endParaRPr lang="zh-CN" altLang="en-US" sz="2400" b="1">
              <a:solidFill>
                <a:schemeClr val="bg2"/>
              </a:solidFill>
              <a:sym typeface="Symbol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3600" y="3733802"/>
            <a:ext cx="7848600" cy="2678113"/>
            <a:chOff x="384" y="2400"/>
            <a:chExt cx="4944" cy="1687"/>
          </a:xfrm>
        </p:grpSpPr>
        <p:grpSp>
          <p:nvGrpSpPr>
            <p:cNvPr id="34822" name="Group 8"/>
            <p:cNvGrpSpPr>
              <a:grpSpLocks/>
            </p:cNvGrpSpPr>
            <p:nvPr/>
          </p:nvGrpSpPr>
          <p:grpSpPr bwMode="auto">
            <a:xfrm>
              <a:off x="384" y="2400"/>
              <a:ext cx="4944" cy="1687"/>
              <a:chOff x="384" y="2352"/>
              <a:chExt cx="4944" cy="1687"/>
            </a:xfrm>
          </p:grpSpPr>
          <p:sp>
            <p:nvSpPr>
              <p:cNvPr id="34825" name="Text Box 4"/>
              <p:cNvSpPr txBox="1">
                <a:spLocks noChangeArrowheads="1"/>
              </p:cNvSpPr>
              <p:nvPr/>
            </p:nvSpPr>
            <p:spPr bwMode="auto">
              <a:xfrm>
                <a:off x="384" y="2352"/>
                <a:ext cx="4944" cy="16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800000"/>
                    </a:solidFill>
                    <a:latin typeface="Times New Roman" pitchFamily="18" charset="0"/>
                    <a:ea typeface="宋体" pitchFamily="2" charset="-122"/>
                  </a:rPr>
                  <a:t>例4(续)</a:t>
                </a: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波兰符号法</a:t>
                </a:r>
              </a:p>
              <a:p>
                <a:pPr algn="l" eaLnBrk="1" hangingPunct="1">
                  <a:spcBef>
                    <a:spcPct val="50000"/>
                  </a:spcBef>
                </a:pPr>
                <a:endPara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逆波兰符号法</a:t>
                </a: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</a:p>
            </p:txBody>
          </p:sp>
          <p:pic>
            <p:nvPicPr>
              <p:cNvPr id="34826" name="Picture 7" descr="16-13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39" r="14951" b="47244"/>
              <a:stretch>
                <a:fillRect/>
              </a:stretch>
            </p:blipFill>
            <p:spPr bwMode="auto">
              <a:xfrm>
                <a:off x="3264" y="2371"/>
                <a:ext cx="1959" cy="1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823" name="Text Box 9"/>
            <p:cNvSpPr txBox="1">
              <a:spLocks noChangeArrowheads="1"/>
            </p:cNvSpPr>
            <p:nvPr/>
          </p:nvSpPr>
          <p:spPr bwMode="auto">
            <a:xfrm>
              <a:off x="384" y="3072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 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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+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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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+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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824" name="Text Box 10"/>
            <p:cNvSpPr txBox="1">
              <a:spLocks noChangeArrowheads="1"/>
            </p:cNvSpPr>
            <p:nvPr/>
          </p:nvSpPr>
          <p:spPr bwMode="auto">
            <a:xfrm>
              <a:off x="432" y="3744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+ +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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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+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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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</a:t>
              </a:r>
              <a:endPara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F258C-C9C1-443A-972E-D870D699E22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7"/>
            <a:ext cx="9729652" cy="4643441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3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定理7.1的证明（续）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zh-CN" altLang="en-US" sz="2400" dirty="0">
                <a:sym typeface="Symbol" pitchFamily="18" charset="2"/>
              </a:rPr>
              <a:t>(2)</a:t>
            </a:r>
            <a:r>
              <a:rPr lang="en-US" altLang="zh-CN" sz="2400" dirty="0">
                <a:sym typeface="Symbol" pitchFamily="18" charset="2"/>
              </a:rPr>
              <a:t>(3)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中任意两个顶点之间存在唯一的路径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</a:p>
          <a:p>
            <a:pPr algn="just" eaLnBrk="1" hangingPunct="1">
              <a:spcBef>
                <a:spcPts val="13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609600" indent="-609600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显然连通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要证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作归纳证明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09600" indent="-609600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时，显然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，结论成立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时结论成立，考虑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+ 1.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中任取一条边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，它是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之间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唯一的通路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删去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被分成 2个连通分支，设它们分别有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个顶点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条边，显然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. </a:t>
            </a:r>
          </a:p>
          <a:p>
            <a:pPr marL="609600" indent="-609600">
              <a:spcBef>
                <a:spcPts val="1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由归纳假设，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+ 1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1.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52B8C72-967E-490D-A59F-0E82664A3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  <p:extLst>
      <p:ext uri="{BB962C8B-B14F-4D97-AF65-F5344CB8AC3E}">
        <p14:creationId xmlns:p14="http://schemas.microsoft.com/office/powerpoint/2010/main" val="14676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11D87-D497-4F2F-8B4E-F07FF974F0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441054"/>
          </a:xfrm>
        </p:spPr>
        <p:txBody>
          <a:bodyPr>
            <a:noAutofit/>
          </a:bodyPr>
          <a:lstStyle/>
          <a:p>
            <a:pPr algn="just">
              <a:spcBef>
                <a:spcPct val="3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理7.1的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ct val="3000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(3)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(4)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假设有回路。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任取一个回路，删去回路中的一条边，所得图仍是连通的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重复这个做法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次，直到没有回路为止，得到一棵树，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它有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– 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条边，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0.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由(1)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(2)(3)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（此为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破圈法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4846323"/>
            <a:ext cx="4104457" cy="9787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是树(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连通无回路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中任意两个顶点之间存在唯一的路径;</a:t>
            </a:r>
          </a:p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是连通的且 </a:t>
            </a:r>
            <a:r>
              <a:rPr kumimoji="1" lang="en-US" altLang="zh-CN" sz="16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6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EA9AAD-B63D-4585-8659-7AE847F2B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11D87-D497-4F2F-8B4E-F07FF974F0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85424"/>
            <a:ext cx="9601199" cy="441493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None/>
              <a:tabLst>
                <a:tab pos="720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定理7.1的证明（续）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110000"/>
              </a:lnSpc>
              <a:buNone/>
              <a:tabLst>
                <a:tab pos="720000" algn="l"/>
              </a:tabLst>
            </a:pP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(1)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中无回路且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是树(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连通无回路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只需证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连通 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不连通，有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个连通分支.</a:t>
            </a:r>
          </a:p>
          <a:p>
            <a:pPr eaLnBrk="1" hangingPunct="1">
              <a:lnSpc>
                <a:spcPct val="110000"/>
              </a:lnSpc>
              <a:buFontTx/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个连通分支有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个顶点和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条边，由(1)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(2)(3),</a:t>
            </a:r>
          </a:p>
          <a:p>
            <a:pPr>
              <a:lnSpc>
                <a:spcPct val="110000"/>
              </a:lnSpc>
              <a:buNone/>
              <a:tabLst>
                <a:tab pos="720000" algn="l"/>
              </a:tabLst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1，从而得到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  <a:buFontTx/>
              <a:buNone/>
              <a:tabLst>
                <a:tab pos="72000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81D6DE-951B-4C62-8EDE-1BB425B0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24741-568F-4A9B-866D-272C13223569}"/>
              </a:ext>
            </a:extLst>
          </p:cNvPr>
          <p:cNvSpPr txBox="1"/>
          <p:nvPr/>
        </p:nvSpPr>
        <p:spPr>
          <a:xfrm>
            <a:off x="6560854" y="4805304"/>
            <a:ext cx="4104457" cy="9787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是树(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连通无回路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中任意两个顶点之间存在唯一的路径;</a:t>
            </a:r>
          </a:p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是连通的且 </a:t>
            </a:r>
            <a:r>
              <a:rPr kumimoji="1" lang="en-US" altLang="zh-CN" sz="16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6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3F012-4DFF-4FCD-A082-913D28D45E0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95800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定理7.1的证明（续）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just" eaLnBrk="1" hangingPunct="1">
              <a:buNone/>
            </a:pPr>
            <a:r>
              <a:rPr lang="zh-CN" altLang="en-US" sz="2400" dirty="0">
                <a:sym typeface="Symbol" pitchFamily="18" charset="2"/>
              </a:rPr>
              <a:t>(1)</a:t>
            </a:r>
            <a:r>
              <a:rPr lang="en-US" altLang="zh-CN" sz="2400" dirty="0">
                <a:sym typeface="Symbol" pitchFamily="18" charset="2"/>
              </a:rPr>
              <a:t>(5)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是树 (连通无回路)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中无回路，但在任何两个不相邻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的顶点之间加一条边，所得图中有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的一条初级回路 .</a:t>
            </a:r>
          </a:p>
          <a:p>
            <a:pPr eaLnBrk="1" hangingPunct="1">
              <a:buFontTx/>
              <a:buNone/>
            </a:pPr>
            <a:endParaRPr lang="en-US" altLang="zh-CN" sz="2400" dirty="0">
              <a:sym typeface="Symbol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	</a:t>
            </a:r>
            <a:r>
              <a:rPr lang="zh-CN" altLang="en-US" sz="2400" dirty="0">
                <a:sym typeface="Symbol" pitchFamily="18" charset="2"/>
              </a:rPr>
              <a:t>由(1)</a:t>
            </a:r>
            <a:r>
              <a:rPr lang="en-US" altLang="zh-CN" sz="2400" dirty="0">
                <a:sym typeface="Symbol" pitchFamily="18" charset="2"/>
              </a:rPr>
              <a:t>(2),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任意 2 个不相邻的顶点之间有一条唯一的路径，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故在这 2 个顶点之间添加一条新边，必得到一条唯一的初级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回路 .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A8731A1-7E74-4CFF-A46A-5DA9445C2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.1.1 无向树的定义及其性质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1615EA-59F2-4727-8F76-E1F58278AAED}"/>
              </a:ext>
            </a:extLst>
          </p:cNvPr>
          <p:cNvSpPr txBox="1"/>
          <p:nvPr/>
        </p:nvSpPr>
        <p:spPr>
          <a:xfrm>
            <a:off x="6560854" y="4859896"/>
            <a:ext cx="4104457" cy="9787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是树(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连通无回路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中任意两个顶点之间存在唯一的路径;</a:t>
            </a:r>
          </a:p>
          <a:p>
            <a:pPr marL="342900" indent="-342900" algn="just">
              <a:spcBef>
                <a:spcPct val="300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是连通的且 </a:t>
            </a:r>
            <a:r>
              <a:rPr kumimoji="1" lang="en-US" altLang="zh-CN" sz="16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16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6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5332</TotalTime>
  <Words>5762</Words>
  <Application>Microsoft Office PowerPoint</Application>
  <PresentationFormat>宽屏</PresentationFormat>
  <Paragraphs>633</Paragraphs>
  <Slides>55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华文行楷</vt:lpstr>
      <vt:lpstr>宋体</vt:lpstr>
      <vt:lpstr>微软雅黑</vt:lpstr>
      <vt:lpstr>新宋体</vt:lpstr>
      <vt:lpstr>幼圆</vt:lpstr>
      <vt:lpstr>Arial</vt:lpstr>
      <vt:lpstr>Symbol</vt:lpstr>
      <vt:lpstr>Times New Roman</vt:lpstr>
      <vt:lpstr>Wingdings</vt:lpstr>
      <vt:lpstr>菱形网格 16x9</vt:lpstr>
      <vt:lpstr>Equation</vt:lpstr>
      <vt:lpstr>PowerPoint 演示文稿</vt:lpstr>
      <vt:lpstr>7.1 无向树</vt:lpstr>
      <vt:lpstr>7.1.1 无向树的定义及其性质</vt:lpstr>
      <vt:lpstr>7.1.1 无向树的定义及其性质</vt:lpstr>
      <vt:lpstr>7.1.1 无向树的定义及其性质</vt:lpstr>
      <vt:lpstr>7.1.1 无向树的定义及其性质</vt:lpstr>
      <vt:lpstr>7.1.1 无向树的定义及其性质</vt:lpstr>
      <vt:lpstr>7.1.1 无向树的定义及其性质</vt:lpstr>
      <vt:lpstr>7.1.1 无向树的定义及其性质</vt:lpstr>
      <vt:lpstr>7.1.1 无向树的定义及其性质</vt:lpstr>
      <vt:lpstr>7.1.1 无向树的定义及其性质</vt:lpstr>
      <vt:lpstr>7.1.1 无向树的定义及其性质</vt:lpstr>
      <vt:lpstr>PowerPoint 演示文稿</vt:lpstr>
      <vt:lpstr>7.1.1 无向树的定义及其性质</vt:lpstr>
      <vt:lpstr>7.1.2 生成树</vt:lpstr>
      <vt:lpstr>7.1.2 生成树</vt:lpstr>
      <vt:lpstr>7.1.2 生成树</vt:lpstr>
      <vt:lpstr>7.1.2 生成树</vt:lpstr>
      <vt:lpstr>7.1.2 生成树</vt:lpstr>
      <vt:lpstr>7.1.2 生成树</vt:lpstr>
      <vt:lpstr>7.1.2 生成树</vt:lpstr>
      <vt:lpstr>PowerPoint 演示文稿</vt:lpstr>
      <vt:lpstr>基本回路与基本回路系统</vt:lpstr>
      <vt:lpstr>练习</vt:lpstr>
      <vt:lpstr>基本割集与基本割集系统</vt:lpstr>
      <vt:lpstr>练习</vt:lpstr>
      <vt:lpstr>图论小结（二部图）</vt:lpstr>
      <vt:lpstr>图论小结（欧拉图）</vt:lpstr>
      <vt:lpstr>图论小结（哈密顿图）</vt:lpstr>
      <vt:lpstr>图论小结（平面图）</vt:lpstr>
      <vt:lpstr>图论小结（树）</vt:lpstr>
      <vt:lpstr>例题</vt:lpstr>
      <vt:lpstr>例题</vt:lpstr>
      <vt:lpstr>例题</vt:lpstr>
      <vt:lpstr>例题</vt:lpstr>
      <vt:lpstr>例题</vt:lpstr>
      <vt:lpstr>作 业</vt:lpstr>
      <vt:lpstr>研 讨 题</vt:lpstr>
      <vt:lpstr>7.2 根树及其应用</vt:lpstr>
      <vt:lpstr>根树的定义</vt:lpstr>
      <vt:lpstr>实例</vt:lpstr>
      <vt:lpstr>家族树</vt:lpstr>
      <vt:lpstr>根树的分类</vt:lpstr>
      <vt:lpstr>最优2元树</vt:lpstr>
      <vt:lpstr>求最优2元树的算法</vt:lpstr>
      <vt:lpstr>实例</vt:lpstr>
      <vt:lpstr>实例(续)</vt:lpstr>
      <vt:lpstr>最佳前缀码</vt:lpstr>
      <vt:lpstr>用2元树产生2元前缀码的方法</vt:lpstr>
      <vt:lpstr>实例</vt:lpstr>
      <vt:lpstr>实例(续)</vt:lpstr>
      <vt:lpstr>根树的周游及其应用</vt:lpstr>
      <vt:lpstr>实例</vt:lpstr>
      <vt:lpstr>波兰符号法与逆波兰符号法</vt:lpstr>
      <vt:lpstr>波兰符号法与逆波兰符号法(续)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176</cp:revision>
  <dcterms:created xsi:type="dcterms:W3CDTF">2021-04-22T13:50:06Z</dcterms:created>
  <dcterms:modified xsi:type="dcterms:W3CDTF">2021-10-17T03:20:23Z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