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bmp" ContentType="image/bmp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410" r:id="rId2"/>
    <p:sldId id="300" r:id="rId3"/>
    <p:sldId id="301" r:id="rId4"/>
    <p:sldId id="302" r:id="rId5"/>
    <p:sldId id="365" r:id="rId6"/>
    <p:sldId id="354" r:id="rId7"/>
    <p:sldId id="355" r:id="rId8"/>
    <p:sldId id="356" r:id="rId9"/>
    <p:sldId id="358" r:id="rId10"/>
    <p:sldId id="357" r:id="rId11"/>
    <p:sldId id="359" r:id="rId12"/>
    <p:sldId id="310" r:id="rId13"/>
    <p:sldId id="311" r:id="rId14"/>
    <p:sldId id="366" r:id="rId15"/>
    <p:sldId id="312" r:id="rId16"/>
    <p:sldId id="313" r:id="rId17"/>
    <p:sldId id="369" r:id="rId18"/>
    <p:sldId id="314" r:id="rId19"/>
    <p:sldId id="315" r:id="rId20"/>
    <p:sldId id="316" r:id="rId21"/>
    <p:sldId id="398" r:id="rId22"/>
    <p:sldId id="317" r:id="rId23"/>
    <p:sldId id="370" r:id="rId24"/>
    <p:sldId id="318" r:id="rId25"/>
    <p:sldId id="399" r:id="rId26"/>
    <p:sldId id="372" r:id="rId27"/>
    <p:sldId id="319" r:id="rId28"/>
    <p:sldId id="373" r:id="rId29"/>
    <p:sldId id="320" r:id="rId30"/>
    <p:sldId id="400" r:id="rId31"/>
    <p:sldId id="374" r:id="rId32"/>
    <p:sldId id="321" r:id="rId33"/>
    <p:sldId id="322" r:id="rId34"/>
    <p:sldId id="375" r:id="rId35"/>
    <p:sldId id="323" r:id="rId36"/>
    <p:sldId id="401" r:id="rId37"/>
    <p:sldId id="376" r:id="rId38"/>
    <p:sldId id="380" r:id="rId39"/>
    <p:sldId id="381" r:id="rId40"/>
    <p:sldId id="367" r:id="rId41"/>
    <p:sldId id="368" r:id="rId42"/>
    <p:sldId id="324" r:id="rId43"/>
    <p:sldId id="382" r:id="rId44"/>
    <p:sldId id="383" r:id="rId45"/>
    <p:sldId id="402" r:id="rId46"/>
    <p:sldId id="326" r:id="rId47"/>
    <p:sldId id="403" r:id="rId48"/>
    <p:sldId id="329" r:id="rId49"/>
    <p:sldId id="363" r:id="rId50"/>
    <p:sldId id="387" r:id="rId51"/>
    <p:sldId id="360" r:id="rId52"/>
    <p:sldId id="388" r:id="rId53"/>
    <p:sldId id="361" r:id="rId54"/>
    <p:sldId id="405" r:id="rId55"/>
    <p:sldId id="362" r:id="rId56"/>
    <p:sldId id="406" r:id="rId57"/>
    <p:sldId id="331" r:id="rId58"/>
    <p:sldId id="332" r:id="rId59"/>
    <p:sldId id="407" r:id="rId60"/>
    <p:sldId id="333" r:id="rId61"/>
    <p:sldId id="408" r:id="rId62"/>
    <p:sldId id="334" r:id="rId63"/>
    <p:sldId id="335" r:id="rId64"/>
    <p:sldId id="336" r:id="rId65"/>
    <p:sldId id="404" r:id="rId66"/>
    <p:sldId id="385" r:id="rId67"/>
    <p:sldId id="386" r:id="rId68"/>
    <p:sldId id="337" r:id="rId69"/>
    <p:sldId id="389" r:id="rId70"/>
    <p:sldId id="339" r:id="rId71"/>
    <p:sldId id="409" r:id="rId72"/>
    <p:sldId id="341" r:id="rId73"/>
    <p:sldId id="342" r:id="rId74"/>
    <p:sldId id="364" r:id="rId75"/>
    <p:sldId id="397" r:id="rId76"/>
    <p:sldId id="343" r:id="rId77"/>
    <p:sldId id="344" r:id="rId78"/>
    <p:sldId id="345" r:id="rId79"/>
    <p:sldId id="377" r:id="rId80"/>
    <p:sldId id="396" r:id="rId81"/>
    <p:sldId id="390" r:id="rId82"/>
    <p:sldId id="391" r:id="rId83"/>
    <p:sldId id="392" r:id="rId84"/>
    <p:sldId id="393" r:id="rId85"/>
    <p:sldId id="394" r:id="rId86"/>
    <p:sldId id="395" r:id="rId87"/>
    <p:sldId id="378" r:id="rId88"/>
    <p:sldId id="379" r:id="rId8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61" autoAdjust="0"/>
    <p:restoredTop sz="94706" autoAdjust="0"/>
  </p:normalViewPr>
  <p:slideViewPr>
    <p:cSldViewPr snapToGrid="0">
      <p:cViewPr varScale="1">
        <p:scale>
          <a:sx n="48" d="100"/>
          <a:sy n="48" d="100"/>
        </p:scale>
        <p:origin x="444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2022年3月3日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273AD78-6372-4528-9016-00005A841BE2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4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506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506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893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974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464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450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259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360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567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1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845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567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648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2700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303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007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2700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774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279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674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736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523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0721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72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08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子群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：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(1)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是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的非空子集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(2)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e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 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(3)</a:t>
                </a:r>
                <a:r>
                  <a:rPr kumimoji="1" lang="en-US" altLang="zh-CN" sz="1200" b="1" i="0" kern="0" smtClean="0">
                    <a:solidFill>
                      <a:srgbClr val="FFFFFF"/>
                    </a:solidFill>
                    <a:latin typeface="Cambria Math"/>
                    <a:ea typeface="Cambria Math"/>
                  </a:rPr>
                  <a:t>∀</a:t>
                </a:r>
                <a:r>
                  <a:rPr kumimoji="1" lang="en-US" altLang="zh-CN" sz="1200" b="1" i="1" kern="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x 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H, x</a:t>
                </a:r>
                <a:r>
                  <a:rPr kumimoji="1" lang="en-US" altLang="zh-CN" sz="1200" b="1" i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  <a:sym typeface="Symbol" pitchFamily="18" charset="2"/>
                  </a:rPr>
                  <a:t></a:t>
                </a:r>
                <a:r>
                  <a:rPr kumimoji="1" lang="en-US" altLang="zh-CN" sz="1200" b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1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endParaRPr lang="en-US" altLang="zh-CN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  <a:p>
                <a:pPr algn="l" eaLnBrk="1" hangingPunct="1"/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(4)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关于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中运算封闭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39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01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40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41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eaLnBrk="1" hangingPunct="1">
                  <a:lnSpc>
                    <a:spcPct val="11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判定定理一：非空子集，封闭，</a:t>
                </a:r>
                <a:r>
                  <a:rPr lang="en-US" altLang="zh-CN" dirty="0" smtClean="0"/>
                  <a:t>a</a:t>
                </a:r>
                <a:r>
                  <a:rPr lang="en-US" altLang="zh-CN" baseline="30000" dirty="0" smtClean="0"/>
                  <a:t>-1</a:t>
                </a:r>
                <a:r>
                  <a:rPr lang="en-US" altLang="zh-CN" sz="1200" b="1" dirty="0" smtClean="0"/>
                  <a:t>∈</a:t>
                </a:r>
                <a:r>
                  <a:rPr lang="en-US" altLang="zh-CN" sz="1200" b="1" i="1" dirty="0" smtClean="0"/>
                  <a:t>H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endParaRPr lang="en-US" altLang="zh-CN" sz="1200" b="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Wingdings" pitchFamily="2" charset="2"/>
                </a:endParaRP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子群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：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(1) 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 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是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G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的非空子集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(2) 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e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 ∈</a:t>
                </a:r>
                <a:r>
                  <a:rPr kumimoji="1" lang="en-US" altLang="zh-CN" sz="1200" b="0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(3)</a:t>
                </a:r>
                <a:r>
                  <a:rPr kumimoji="1" lang="en-US" altLang="zh-CN" sz="1200" b="0" i="0" kern="0" smtClean="0">
                    <a:solidFill>
                      <a:srgbClr val="FFFFFF"/>
                    </a:solidFill>
                    <a:latin typeface="Cambria Math"/>
                    <a:ea typeface="Cambria Math"/>
                  </a:rPr>
                  <a:t>∀</a:t>
                </a:r>
                <a:r>
                  <a:rPr kumimoji="1" lang="en-US" altLang="zh-CN" sz="1200" b="0" i="1" kern="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x 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0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H, x</a:t>
                </a:r>
                <a:r>
                  <a:rPr kumimoji="1" lang="en-US" altLang="zh-CN" sz="1200" b="0" i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  <a:sym typeface="Symbol" pitchFamily="18" charset="2"/>
                  </a:rPr>
                  <a:t></a:t>
                </a:r>
                <a:r>
                  <a:rPr kumimoji="1" lang="en-US" altLang="zh-CN" sz="1200" b="0" kern="0" baseline="3000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1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0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endParaRPr lang="en-US" altLang="zh-CN" sz="1200" b="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  <a:p>
                <a:pPr algn="l" eaLnBrk="1" hangingPunct="1"/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(4) 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关于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G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中运算封闭</a:t>
                </a:r>
                <a:endParaRPr lang="zh-CN" altLang="en-US" sz="1200" b="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658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b="0" i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子群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：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(1)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是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的非空子集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(2)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e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 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(3)</a:t>
                </a:r>
                <a:r>
                  <a:rPr kumimoji="1" lang="en-US" altLang="zh-CN" sz="1200" b="1" i="0" kern="0" smtClean="0">
                    <a:solidFill>
                      <a:srgbClr val="FFFFFF"/>
                    </a:solidFill>
                    <a:latin typeface="Cambria Math"/>
                    <a:ea typeface="Cambria Math"/>
                  </a:rPr>
                  <a:t>∀</a:t>
                </a:r>
                <a:r>
                  <a:rPr kumimoji="1" lang="en-US" altLang="zh-CN" sz="1200" b="1" i="1" kern="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x 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H, x</a:t>
                </a:r>
                <a:r>
                  <a:rPr kumimoji="1" lang="en-US" altLang="zh-CN" sz="1200" b="1" i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  <a:sym typeface="Symbol" pitchFamily="18" charset="2"/>
                  </a:rPr>
                  <a:t></a:t>
                </a:r>
                <a:r>
                  <a:rPr kumimoji="1" lang="en-US" altLang="zh-CN" sz="1200" b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1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endParaRPr lang="en-US" altLang="zh-CN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  <a:p>
                <a:pPr algn="l" eaLnBrk="1" hangingPunct="1"/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(4)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关于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中运算封闭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43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230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子群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：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(1)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是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的非空子集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(2)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e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 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(3)</a:t>
                </a:r>
                <a:r>
                  <a:rPr kumimoji="1" lang="en-US" altLang="zh-CN" sz="1200" b="1" i="0" kern="0" smtClean="0">
                    <a:solidFill>
                      <a:srgbClr val="FFFFFF"/>
                    </a:solidFill>
                    <a:latin typeface="Cambria Math"/>
                    <a:ea typeface="Cambria Math"/>
                  </a:rPr>
                  <a:t>∀</a:t>
                </a:r>
                <a:r>
                  <a:rPr kumimoji="1" lang="en-US" altLang="zh-CN" sz="1200" b="1" i="1" kern="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x 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H, x</a:t>
                </a:r>
                <a:r>
                  <a:rPr kumimoji="1" lang="en-US" altLang="zh-CN" sz="1200" b="1" i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  <a:sym typeface="Symbol" pitchFamily="18" charset="2"/>
                  </a:rPr>
                  <a:t></a:t>
                </a:r>
                <a:r>
                  <a:rPr kumimoji="1" lang="en-US" altLang="zh-CN" sz="1200" b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1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endParaRPr lang="en-US" altLang="zh-CN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  <a:p>
                <a:pPr algn="l" eaLnBrk="1" hangingPunct="1"/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(4)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关于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中运算封闭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44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0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子群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：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(1)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是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的非空子集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(2)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e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 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(3)</a:t>
                </a:r>
                <a:r>
                  <a:rPr kumimoji="1" lang="en-US" altLang="zh-CN" sz="1200" b="1" i="0" kern="0" smtClean="0">
                    <a:solidFill>
                      <a:srgbClr val="FFFFFF"/>
                    </a:solidFill>
                    <a:latin typeface="Cambria Math"/>
                    <a:ea typeface="Cambria Math"/>
                  </a:rPr>
                  <a:t>∀</a:t>
                </a:r>
                <a:r>
                  <a:rPr kumimoji="1" lang="en-US" altLang="zh-CN" sz="1200" b="1" i="1" kern="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x 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H, x</a:t>
                </a:r>
                <a:r>
                  <a:rPr kumimoji="1" lang="en-US" altLang="zh-CN" sz="1200" b="1" i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  <a:sym typeface="Symbol" pitchFamily="18" charset="2"/>
                  </a:rPr>
                  <a:t></a:t>
                </a:r>
                <a:r>
                  <a:rPr kumimoji="1" lang="en-US" altLang="zh-CN" sz="1200" b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1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endParaRPr lang="en-US" altLang="zh-CN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  <a:p>
                <a:pPr algn="l" eaLnBrk="1" hangingPunct="1"/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(4)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关于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中运算封闭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45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838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9389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dirty="0">
              <a:sym typeface="Symbol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7818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dirty="0">
              <a:sym typeface="Symbol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9685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偏序：自反，反对称，传递</a:t>
                </a:r>
                <a:endParaRPr lang="en-US" altLang="zh-CN" dirty="0" smtClean="0"/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子群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：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(1) 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 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是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G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的非空子集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; 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2) 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e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 ∈</a:t>
                </a:r>
                <a:r>
                  <a:rPr kumimoji="1" lang="en-US" altLang="zh-CN" sz="1200" b="0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; 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(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3)</a:t>
                </a:r>
                <a:r>
                  <a:rPr kumimoji="1" lang="en-US" altLang="zh-CN" sz="1200" b="0" i="0" kern="0" smtClean="0">
                    <a:solidFill>
                      <a:srgbClr val="FFFFFF"/>
                    </a:solidFill>
                    <a:latin typeface="Cambria Math"/>
                    <a:ea typeface="Cambria Math"/>
                  </a:rPr>
                  <a:t>∀</a:t>
                </a:r>
                <a:r>
                  <a:rPr kumimoji="1" lang="en-US" altLang="zh-CN" sz="1200" b="0" i="1" kern="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x 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0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H, x</a:t>
                </a:r>
                <a:r>
                  <a:rPr kumimoji="1" lang="en-US" altLang="zh-CN" sz="1200" b="0" i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  <a:sym typeface="Symbol" pitchFamily="18" charset="2"/>
                  </a:rPr>
                  <a:t></a:t>
                </a:r>
                <a:r>
                  <a:rPr kumimoji="1" lang="en-US" altLang="zh-CN" sz="1200" b="0" kern="0" baseline="3000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1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0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H; 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(4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) 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关于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G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中运算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封闭</a:t>
                </a:r>
                <a:endParaRPr lang="en-US" altLang="zh-CN" sz="1200" b="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子群格考虑所有生成子群</a:t>
                </a:r>
                <a:endParaRPr lang="en-US" altLang="zh-CN" sz="1200" b="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Klein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四元群的所有生成子群：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&lt;e&gt;={e},</a:t>
                </a: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&lt;a&gt;={</a:t>
                </a:r>
                <a:r>
                  <a:rPr lang="en-US" altLang="zh-CN" sz="1200" b="0" baseline="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e,a</a:t>
                </a: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},&lt;b&gt;={</a:t>
                </a:r>
                <a:r>
                  <a:rPr lang="en-US" altLang="zh-CN" sz="1200" b="0" baseline="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e,b</a:t>
                </a: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},&lt;c&gt;={</a:t>
                </a:r>
                <a:r>
                  <a:rPr lang="en-US" altLang="zh-CN" sz="1200" b="0" baseline="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e,c</a:t>
                </a: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}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Z12</a:t>
                </a:r>
                <a:r>
                  <a:rPr lang="zh-CN" altLang="en-US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的所有生成子群：见讲义</a:t>
                </a: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P22/28</a:t>
                </a:r>
                <a:endParaRPr lang="zh-CN" altLang="en-US" sz="1200" b="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315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5672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9536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981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9501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3619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6596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8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1038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4760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8135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4683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2302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1875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8741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5356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855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110000"/>
              </a:lnSpc>
            </a:pPr>
            <a:r>
              <a:rPr lang="zh-CN" altLang="en-US" sz="1200" b="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讲义</a:t>
            </a:r>
            <a:r>
              <a:rPr lang="en-US" altLang="zh-CN" sz="1200" b="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P22/28</a:t>
            </a:r>
            <a:endParaRPr lang="zh-CN" altLang="en-US" sz="1200" b="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3399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55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6945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6066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870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1265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5256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1&amp;5@5&amp;1))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1&amp;2@2&amp;1))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1&amp;3@3&amp;1))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1&amp;6@6&amp;1))=(■8(1&amp;5&amp;2@5&amp;2&amp;1))(■8(1&amp;3@3&amp;1))(■8(1&amp;6@6&amp;1))=(■8(1&amp;5&amp;2&amp;3@5&amp;2&amp;3&amp;1))(■8(1&amp;6@6&amp;1))=(■8(1&amp;5&amp;2&amp;3&amp;6@5&amp;2&amp;3&amp;6&amp;1))</a:t>
                </a:r>
                <a:endParaRPr lang="en-US" altLang="zh-CN" dirty="0" smtClean="0"/>
              </a:p>
              <a:p>
                <a:pPr/>
                <a:r>
                  <a:rPr lang="zh-CN" altLang="en-US" dirty="0" smtClean="0"/>
                  <a:t>其中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1&amp;5@5&amp;1))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相当于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■8(1&amp;5&amp;2&amp;3&amp;4@5&amp;1&amp;2&amp;3&amp;4))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8715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5245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5520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79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723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80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930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81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9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373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82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5654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83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9572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84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22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85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58959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86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1369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87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88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811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3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BBAAF-0BA9-481F-AB4B-4AF14DAF64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970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605E7-6ABB-4637-9652-3BB10E21EB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98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55A9C-0A0C-4D67-BBF1-F8F98F1161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31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0" r:id="rId12"/>
    <p:sldLayoutId id="2147483671" r:id="rId13"/>
    <p:sldLayoutId id="214748367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bmp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7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5344A95-36CD-41C4-866A-C70BDE2641F1}"/>
              </a:ext>
            </a:extLst>
          </p:cNvPr>
          <p:cNvSpPr txBox="1">
            <a:spLocks/>
          </p:cNvSpPr>
          <p:nvPr/>
        </p:nvSpPr>
        <p:spPr>
          <a:xfrm>
            <a:off x="1293845" y="1909346"/>
            <a:ext cx="9604310" cy="3383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000" dirty="0"/>
              <a:t>第</a:t>
            </a:r>
            <a:r>
              <a:rPr lang="en-US" altLang="zh-CN" sz="6000" dirty="0"/>
              <a:t>14</a:t>
            </a:r>
            <a:r>
              <a:rPr lang="zh-CN" altLang="en-US" sz="6000" dirty="0"/>
              <a:t>章  代数系统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33AA043-179F-4961-B3D1-6EA6AFA47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计算机工程与科学学院     </a:t>
            </a:r>
            <a:r>
              <a:rPr lang="zh-CN" altLang="en-US" sz="2400" dirty="0"/>
              <a:t>封卫兵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DD7A59-B308-40B3-9379-762B8084448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295400" y="1595260"/>
            <a:ext cx="9601200" cy="452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半群与独异点的同态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14.13   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∗&gt;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半群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若对任意的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∈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有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∗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则称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为半群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到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同态映射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，简称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同态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2)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∗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独异点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 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若对任意的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∈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有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∗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且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 则称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为独异点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到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同态映射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，简称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同态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478FC47-CCC2-48E3-B84F-CE0331AA3D3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2A5384-D601-4E9D-8F9B-BAEA6BAA4F7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986099" y="4533782"/>
            <a:ext cx="7777163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是半群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· 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的自同态  ？ 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是独异点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·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的自同态  ？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915331"/>
              </p:ext>
            </p:extLst>
          </p:nvPr>
        </p:nvGraphicFramePr>
        <p:xfrm>
          <a:off x="4785859" y="2687678"/>
          <a:ext cx="26273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公式" r:id="rId4" imgW="1384200" imgH="457200" progId="Equation.3">
                  <p:embed/>
                </p:oleObj>
              </mc:Choice>
              <mc:Fallback>
                <p:oleObj name="公式" r:id="rId4" imgW="1384200" imgH="457200" progId="Equation.3">
                  <p:embed/>
                  <p:pic>
                    <p:nvPicPr>
                      <p:cNvPr id="20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859" y="2687678"/>
                        <a:ext cx="2627313" cy="866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1295399" y="1679182"/>
            <a:ext cx="9601199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设半群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，独异点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为矩阵乘法，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e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阶单位矩阵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155219"/>
              </p:ext>
            </p:extLst>
          </p:nvPr>
        </p:nvGraphicFramePr>
        <p:xfrm>
          <a:off x="2495551" y="3583249"/>
          <a:ext cx="23780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公式" r:id="rId6" imgW="1269720" imgH="457200" progId="Equation.3">
                  <p:embed/>
                </p:oleObj>
              </mc:Choice>
              <mc:Fallback>
                <p:oleObj name="公式" r:id="rId6" imgW="1269720" imgH="457200" progId="Equation.3">
                  <p:embed/>
                  <p:pic>
                    <p:nvPicPr>
                      <p:cNvPr id="20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583249"/>
                        <a:ext cx="2378075" cy="857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1986099" y="3755509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F176AA6-DD64-4A83-8A3C-4F02E0A2739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9BF1A19-6850-45CA-8FCF-80962742259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16932" y="4559908"/>
            <a:ext cx="396240" cy="3200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229D6E7-16DF-4D4E-87B8-B20097374AD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7732" y="5139629"/>
            <a:ext cx="29464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0183A-4795-4E2B-B69C-2D7FE31DF52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6719" y="1800535"/>
            <a:ext cx="7272338" cy="3830726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zh-CN" altLang="en-US" sz="2400" b="1" dirty="0"/>
              <a:t>群的定义与实例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群中的术语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群的性质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子群的定义及判别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群的同态与同构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循环群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置换群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4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A6819F-BC2F-4397-A066-5DA490E4E3E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7649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群的定义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14.14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为二元运算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可结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合的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，存在单位元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，并且对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任何元素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lnSpc>
                <a:spcPct val="11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若非单元代数系统有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，则它一定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1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独异点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6656746" y="4718731"/>
            <a:ext cx="3600400" cy="140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984340" y="4852948"/>
            <a:ext cx="2592288" cy="93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7380022" y="5001609"/>
            <a:ext cx="1260140" cy="5193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4173" y="50176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79671" y="544349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独异点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78663" y="567715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9C35989-7F47-4B6F-89C8-AB5F42C311F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D9B5DF6E-DB10-4576-8BF9-C14CF998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44A0183A-4795-4E2B-B69C-2D7FE31DF52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3" grpId="0" animBg="1"/>
      <p:bldP spid="16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68179"/>
            <a:ext cx="9601200" cy="4177975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/>
              <a:t>下列哪些代数系统是群</a:t>
            </a:r>
            <a:r>
              <a:rPr lang="en-US" altLang="zh-CN" sz="2400" dirty="0"/>
              <a:t>?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1)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+&gt;        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+&gt;        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+&gt;             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×&gt;</a:t>
            </a:r>
          </a:p>
          <a:p>
            <a:pPr marL="0" indent="0">
              <a:buNone/>
            </a:pPr>
            <a:r>
              <a:rPr lang="en-US" altLang="zh-CN" sz="2400" dirty="0"/>
              <a:t>2)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+&gt;         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×&gt;</a:t>
            </a:r>
          </a:p>
          <a:p>
            <a:pPr marL="0" indent="0">
              <a:buNone/>
            </a:pPr>
            <a:r>
              <a:rPr lang="en-US" altLang="zh-CN" sz="2400" dirty="0"/>
              <a:t>3)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&gt;            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  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4)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为对称差运算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CN" sz="2400" dirty="0"/>
              <a:t>5)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0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为模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矩形 1"/>
          <p:cNvSpPr/>
          <p:nvPr/>
        </p:nvSpPr>
        <p:spPr>
          <a:xfrm>
            <a:off x="6797365" y="3878417"/>
            <a:ext cx="1661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单位元为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Ø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4ACB3ED-E98A-45E4-B3B5-E9571F9E93D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BE952FD-DD68-41B3-A0A6-801610A25F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7957" y="2251009"/>
            <a:ext cx="396240" cy="32004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DD7D7DD-AAB7-4121-9FA1-5DF4DBCF5F5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78757" y="2803730"/>
            <a:ext cx="294640" cy="32004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F9F91C1-55BE-47B5-ACA2-3F8004E5D0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8634" y="2251009"/>
            <a:ext cx="396240" cy="32004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18B7641-966C-4D88-85A1-4756D07EDD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3663" y="2239693"/>
            <a:ext cx="396240" cy="32004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B4AC6C0-E124-44B5-B6F8-2848973684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2156" y="2239693"/>
            <a:ext cx="396240" cy="32004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70DB1CA-2299-42CE-BC8D-13635DD644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09434" y="2803730"/>
            <a:ext cx="294640" cy="32004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90E6A24-9CE2-466A-9F73-1550B3EC3FA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8680" y="2803730"/>
            <a:ext cx="294640" cy="32004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86680F7-48C0-4BAC-910F-67943FE218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7880" y="3359596"/>
            <a:ext cx="396240" cy="32004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EF06AF1-EDEF-4FA6-B091-599FED8E3B0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4326" y="3376740"/>
            <a:ext cx="294640" cy="3200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EF6B676-3C9E-4F96-9822-7DD98B16CB7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3526" y="3878417"/>
            <a:ext cx="396240" cy="32004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3251528-9EEE-4B17-8C83-C2B1FBE409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9760" y="4445574"/>
            <a:ext cx="396240" cy="320040"/>
          </a:xfrm>
          <a:prstGeom prst="rect">
            <a:avLst/>
          </a:prstGeom>
        </p:spPr>
      </p:pic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id="{68D923FB-5385-482D-BF30-D5C203603403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4A0183A-4795-4E2B-B69C-2D7FE31DF525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8D58F-B7CD-426D-A436-E3598493731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6238"/>
            <a:ext cx="9601200" cy="16382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Klein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四元群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上的运算由下表给出，称为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Klein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四元群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8965" name="Group 2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5905259"/>
              </p:ext>
            </p:extLst>
          </p:nvPr>
        </p:nvGraphicFramePr>
        <p:xfrm>
          <a:off x="7157244" y="3366898"/>
          <a:ext cx="2678112" cy="2590800"/>
        </p:xfrm>
        <a:graphic>
          <a:graphicData uri="http://schemas.openxmlformats.org/drawingml/2006/table">
            <a:tbl>
              <a:tblPr/>
              <a:tblGrid>
                <a:gridCol w="61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    a    b   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    a    b    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    e    c   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b    c    e   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c    b    a    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1558880" y="2800552"/>
            <a:ext cx="4537120" cy="315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运算表特征：</a:t>
            </a:r>
          </a:p>
          <a:p>
            <a:pPr marL="342900" indent="-342900" algn="l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为单位元；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主对角线元素都是单位元，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每个元素是自己的逆元；</a:t>
            </a:r>
          </a:p>
          <a:p>
            <a:pPr marL="342900" indent="-342900" algn="l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中任两个元素运算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都等于第三个元素；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对称性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运算可交换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6101965-9F0E-4BC4-8B4F-6246B7A2A86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295400" y="1630183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群中的术语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14.15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是有穷集，则称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有限群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，否则为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无限群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中的元素个数称为群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，有限群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的阶，记作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2)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中的二元运算是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可交换的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交换群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阿贝尔群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 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+&gt;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+&gt;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群和 </a:t>
            </a:r>
            <a:r>
              <a: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群；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群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群；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Klein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四元群是 </a:t>
            </a:r>
            <a:r>
              <a: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群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群；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阶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≥2)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实可逆矩阵集合关于矩阵乘法构成的群是交换群 ？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4768711" y="383034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12179" y="382414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7546" y="4375161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64E9C91-9F2A-465F-8D34-211AE16A4E8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5DE58DB-805D-4ABC-96A0-C56F68B4F1C2}"/>
              </a:ext>
            </a:extLst>
          </p:cNvPr>
          <p:cNvSpPr/>
          <p:nvPr/>
        </p:nvSpPr>
        <p:spPr>
          <a:xfrm>
            <a:off x="5199612" y="436949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46A610-29E8-4FF4-AA41-5AE27F835D21}"/>
              </a:ext>
            </a:extLst>
          </p:cNvPr>
          <p:cNvSpPr/>
          <p:nvPr/>
        </p:nvSpPr>
        <p:spPr>
          <a:xfrm>
            <a:off x="5787252" y="494662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3CF69BD-E4EE-40BF-BCD1-D28594DD48FF}"/>
              </a:ext>
            </a:extLst>
          </p:cNvPr>
          <p:cNvSpPr/>
          <p:nvPr/>
        </p:nvSpPr>
        <p:spPr>
          <a:xfrm>
            <a:off x="4143079" y="4945835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FB94AD3-AFDF-4975-86E7-8F2F15BB9F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235" y="5603717"/>
            <a:ext cx="294640" cy="320040"/>
          </a:xfrm>
          <a:prstGeom prst="rect">
            <a:avLst/>
          </a:prstGeom>
        </p:spPr>
      </p:pic>
      <p:sp>
        <p:nvSpPr>
          <p:cNvPr id="20" name="灯片编号占位符 6">
            <a:extLst>
              <a:ext uri="{FF2B5EF4-FFF2-40B4-BE49-F238E27FC236}">
                <a16:creationId xmlns:a16="http://schemas.microsoft.com/office/drawing/2014/main" id="{B95E6035-805C-4237-931B-7EBF9BAE3712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D38D58F-B7CD-426D-A436-E3598493731B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295400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群中的术语（续）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14.15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中只含单位元，则称为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平凡群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是只有一个元素的群，例如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此时，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单位元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零元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逆元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平凡群是唯一有零元的群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76143"/>
              </p:ext>
            </p:extLst>
          </p:nvPr>
        </p:nvGraphicFramePr>
        <p:xfrm>
          <a:off x="4990683" y="3740984"/>
          <a:ext cx="2210634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5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85C2CCA7-4E9C-4A55-9504-7B29463C021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EE1B0746-3975-4E03-9709-55BD100AB36E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D38D58F-B7CD-426D-A436-E3598493731B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53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962B5-6166-4427-B827-FA7030615E70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1295399" y="1807820"/>
            <a:ext cx="9601199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群的幂运算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14.16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是群，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次幂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定义为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1295399" y="4423718"/>
            <a:ext cx="9601198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</a:p>
          <a:p>
            <a:pPr eaLnBrk="0" hangingPunct="0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在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中有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(2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1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1 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0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b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en-US" altLang="zh-CN" sz="2400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中有  </a:t>
            </a:r>
            <a:r>
              <a:rPr lang="zh-CN" altLang="en-US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(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((2)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2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2 + 2 + 2 = 6 .     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676779"/>
              </p:ext>
            </p:extLst>
          </p:nvPr>
        </p:nvGraphicFramePr>
        <p:xfrm>
          <a:off x="3431379" y="2838139"/>
          <a:ext cx="5329237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公式" r:id="rId4" imgW="2323800" imgH="660240" progId="Equation.3">
                  <p:embed/>
                </p:oleObj>
              </mc:Choice>
              <mc:Fallback>
                <p:oleObj name="公式" r:id="rId4" imgW="2323800" imgH="660240" progId="Equation.3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379" y="2838139"/>
                        <a:ext cx="5329237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66AA7B97-FA08-4079-ADFA-E3611355E3D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666C9-BF02-4466-8735-D7842FBA814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6085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群中的术语（续）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14.17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，使得等式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成立的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最小正整数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</a:p>
          <a:p>
            <a:pPr marL="0" indent="228600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周期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），记作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若不存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28600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在这样的正整数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为无限阶元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Klein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四元群中，元素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的阶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阶元，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阶元，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阶元，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阶元，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阶元，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阶元 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阶元，其它整数是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矩形 1"/>
          <p:cNvSpPr/>
          <p:nvPr/>
        </p:nvSpPr>
        <p:spPr>
          <a:xfrm>
            <a:off x="6438946" y="3811518"/>
            <a:ext cx="4154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27913" y="44071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72010" y="4972139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90169" y="497214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72104" y="44071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27913" y="49721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90169" y="44071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60081" y="550245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27639" y="549456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无限阶元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32F8460-BB3D-4B2B-AC69-7304DA08075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AF5EEB-1971-4852-B145-65CCA67CBBE5}"/>
              </a:ext>
            </a:extLst>
          </p:cNvPr>
          <p:cNvSpPr/>
          <p:nvPr/>
        </p:nvSpPr>
        <p:spPr>
          <a:xfrm>
            <a:off x="6436297" y="3832799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D0EB8-E422-435F-9629-252F17F6BA9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14.3 </a:t>
            </a:r>
            <a:r>
              <a:rPr lang="zh-CN" altLang="en-US" dirty="0">
                <a:solidFill>
                  <a:schemeClr val="tx1"/>
                </a:solidFill>
              </a:rPr>
              <a:t>几个典型的代数系统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863670"/>
            <a:ext cx="9601199" cy="36800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400" b="1" dirty="0"/>
              <a:t>14.3.1 </a:t>
            </a:r>
            <a:r>
              <a:rPr lang="zh-CN" altLang="en-US" sz="2400" b="1" dirty="0"/>
              <a:t>半群与独异点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400" b="1" dirty="0"/>
              <a:t>14.3.2 </a:t>
            </a:r>
            <a:r>
              <a:rPr lang="zh-CN" altLang="en-US" sz="2400" b="1" dirty="0"/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782D1-16D1-46EF-A86F-0E5F7758D57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295400" y="1646238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幂运算规则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14.3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中的幂运算满足：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indent="457200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indent="457200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indent="457200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4)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indent="457200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5)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交换群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F2387E-363B-439F-BE55-8A380BEEDD8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782D1-16D1-46EF-A86F-0E5F7758D57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幂运算规则（续）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证明：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的逆元，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也是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的逆元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根据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逆元的唯一性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等式得证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或：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，因此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x =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同理，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y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，故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的逆元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根据逆元的唯一性得证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F2387E-363B-439F-BE55-8A380BEEDD8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8601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2FE41-EEA1-4197-8DBA-62558C4749B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4559300" y="4250453"/>
            <a:ext cx="213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666750" algn="l"/>
              </a:tabLst>
            </a:pPr>
            <a:r>
              <a:rPr lang="zh-CN" altLang="en-US" sz="1000">
                <a:latin typeface="ˎ̥" charset="0"/>
                <a:ea typeface="ˎ̥" charset="0"/>
                <a:cs typeface="宋体" pitchFamily="2" charset="-122"/>
              </a:rPr>
              <a:t> </a:t>
            </a:r>
            <a:endParaRPr lang="zh-CN" altLang="en-US">
              <a:ea typeface="ˎ̥" charset="0"/>
              <a:cs typeface="宋体" pitchFamily="2" charset="-122"/>
            </a:endParaRPr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295400" y="1646238"/>
            <a:ext cx="9703526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幂运算规则（续）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证明：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用数学归纳法证明对于自然数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等式为真，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然后讨论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为负数的情况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lvl="1" eaLnBrk="0" hangingPunct="0">
              <a:lnSpc>
                <a:spcPct val="90000"/>
              </a:lnSpc>
              <a:spcBef>
                <a:spcPts val="1500"/>
              </a:spcBef>
              <a:tabLst>
                <a:tab pos="66675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0: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90000"/>
              </a:lnSpc>
              <a:spcBef>
                <a:spcPts val="1500"/>
              </a:spcBef>
              <a:tabLst>
                <a:tab pos="66675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0: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0)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时成立，即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 + 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i="1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90000"/>
              </a:lnSpc>
              <a:spcBef>
                <a:spcPts val="1500"/>
              </a:spcBef>
              <a:tabLst>
                <a:tab pos="666750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当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+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1: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 +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 +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，成立；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90000"/>
              </a:lnSpc>
              <a:spcBef>
                <a:spcPts val="1500"/>
              </a:spcBef>
              <a:tabLst>
                <a:tab pos="66675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 0: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时成立，即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+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en-US" altLang="zh-CN" sz="2400" i="1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90000"/>
              </a:lnSpc>
              <a:spcBef>
                <a:spcPts val="1500"/>
              </a:spcBef>
              <a:tabLst>
                <a:tab pos="666750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当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1: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+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</a:p>
          <a:p>
            <a:pPr lvl="1" eaLnBrk="0" hangingPunct="0">
              <a:lnSpc>
                <a:spcPct val="90000"/>
              </a:lnSpc>
              <a:spcBef>
                <a:spcPts val="1500"/>
              </a:spcBef>
              <a:tabLst>
                <a:tab pos="666750" algn="l"/>
              </a:tabLst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		  = 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0DCAB0E-AE68-4EF7-AB64-4B013BFF46D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2FE41-EEA1-4197-8DBA-62558C4749B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295400" y="1646238"/>
            <a:ext cx="96012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幂运算规则（续）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定理中的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中的结果可以推广到有限多个元素的情况，即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lvl="0">
              <a:lnSpc>
                <a:spcPct val="90000"/>
              </a:lnSpc>
              <a:spcBef>
                <a:spcPts val="3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定理中的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(5)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交换群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是非交换群，那么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896745"/>
              </p:ext>
            </p:extLst>
          </p:nvPr>
        </p:nvGraphicFramePr>
        <p:xfrm>
          <a:off x="4076760" y="3364172"/>
          <a:ext cx="403848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3" imgW="2019240" imgH="241200" progId="Equation.DSMT4">
                  <p:embed/>
                </p:oleObj>
              </mc:Choice>
              <mc:Fallback>
                <p:oleObj name="Equation" r:id="rId3" imgW="2019240" imgH="241200" progId="Equation.DSMT4">
                  <p:embed/>
                  <p:pic>
                    <p:nvPicPr>
                      <p:cNvPr id="40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60" y="3364172"/>
                        <a:ext cx="4038480" cy="48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94CA1449-35A3-4AA5-BE58-B8E71F4A54D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58360D0C-1F61-4DAD-A93A-BCEA309EC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751966"/>
              </p:ext>
            </p:extLst>
          </p:nvPr>
        </p:nvGraphicFramePr>
        <p:xfrm>
          <a:off x="4711800" y="4549852"/>
          <a:ext cx="2768400" cy="78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5" imgW="1384200" imgH="393480" progId="Equation.DSMT4">
                  <p:embed/>
                </p:oleObj>
              </mc:Choice>
              <mc:Fallback>
                <p:oleObj name="Equation" r:id="rId5" imgW="1384200" imgH="393480" progId="Equation.DSMT4">
                  <p:embed/>
                  <p:pic>
                    <p:nvPicPr>
                      <p:cNvPr id="40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800" y="4549852"/>
                        <a:ext cx="2768400" cy="78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49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A90D3-0831-4DFA-B720-6D1ACD162CF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640013" y="184467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295400" y="1641097"/>
            <a:ext cx="9601199" cy="452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群方程存在唯一解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14.4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方程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ya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中有解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且仅有唯一解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代入方程左边的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得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eb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en-US" altLang="zh-CN" sz="2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所以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是该方程的解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下面证明唯一性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  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假设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 ≠ 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也是方程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的解，必有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ac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，从而有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ec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ac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同理可证，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是方程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ya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的唯一解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6BA3C25-3BBB-4754-86B6-1F57618E866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A90D3-0831-4DFA-B720-6D1ACD162CF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640013" y="184467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295399" y="1646690"/>
            <a:ext cx="9601199" cy="32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群方程存在唯一解（续）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设群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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，其中 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为对称差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求解下列群方程：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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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解：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 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 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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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6BA3C25-3BBB-4754-86B6-1F57618E866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14639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A90D3-0831-4DFA-B720-6D1ACD162CF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640013" y="184467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295399" y="1646238"/>
            <a:ext cx="9601199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群方程存在唯一解（续）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({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，其中 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为对称差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运算表：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这是一个什么群 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91692"/>
              </p:ext>
            </p:extLst>
          </p:nvPr>
        </p:nvGraphicFramePr>
        <p:xfrm>
          <a:off x="3411946" y="3089235"/>
          <a:ext cx="609600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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a, 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a, 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a, 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a, 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a, 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a, 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565217" y="5477025"/>
            <a:ext cx="1867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Klein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四元群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3E78C9A-3C2F-401A-9A81-2456B3C1FCC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991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E3651-17DD-46EF-9D73-780B4019E4A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14.5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中适合消去律，即对任意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所以存在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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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= c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或：将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作为未知数求解：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= 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ac 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ec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= c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同理可证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C4B61BC-5BC3-41E7-9403-FD7E504AA4E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E3651-17DD-46EF-9D73-780B4019E4A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52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消去律（续）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阶群，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  <a:p>
            <a:pPr algn="ctr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=1,2, … 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证明：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由群中运算的封闭性有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假设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，即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 &lt;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必有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，使得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≠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）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鸽巢原理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由消去律得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矛盾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故，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不成立，得证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C9AA411-BF8F-4BE6-A30A-B69628906A7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F0BBC-33F9-4767-9A9C-7894C5D64421}"/>
              </a:ext>
            </a:extLst>
          </p:cNvPr>
          <p:cNvSpPr txBox="1"/>
          <p:nvPr/>
        </p:nvSpPr>
        <p:spPr>
          <a:xfrm>
            <a:off x="8366077" y="2156346"/>
            <a:ext cx="2961564" cy="102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对无限群不成立，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+&gt; .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3AF89-D0B5-4DD2-AE08-57F9874379D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7923"/>
            <a:ext cx="9601200" cy="45046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群中元素阶的性质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cs typeface="Times New Roman" panose="02020603050405020304" pitchFamily="18" charset="0"/>
              </a:rPr>
              <a:t>14.6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=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必要性：对整数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，根据除法，存在整数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0 ≤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≤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，必有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这就证明了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6517B0-2DC0-4509-A59C-2D98388473A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9FDE6-FE87-4683-8D95-AF86F506D2F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399" y="1950659"/>
            <a:ext cx="9601199" cy="386328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半群与独异点的定义与实例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半群与独异点的幂运算</a:t>
            </a:r>
            <a:endParaRPr lang="en-US" altLang="zh-CN" sz="2400" b="1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半群与独异点的子代数和积代数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半群与独异点的同态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C85DA0-103F-4B1F-A2B7-E31FA842B5A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3AF89-D0B5-4DD2-AE08-57F9874379D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7922"/>
            <a:ext cx="9601200" cy="443936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群中元素阶的性质（续）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充分性：由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，必存在整数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的阶存在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-79375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，根据上面的证明有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-79375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的逆元，则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-79375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从而证明了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.   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6517B0-2DC0-4509-A59C-2D98388473A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0735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E3651-17DD-46EF-9D73-780B4019E4A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295399" y="1642253"/>
            <a:ext cx="9601199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验证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= |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12788"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u="sng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12788"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|2| =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12788"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|4| =   ?</a:t>
            </a:r>
          </a:p>
          <a:p>
            <a:pPr indent="712788"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|2| = |4|</a:t>
            </a:r>
          </a:p>
          <a:p>
            <a:pPr indent="712788" eaLnBrk="1" hangingPunct="1">
              <a:spcBef>
                <a:spcPts val="12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4170" y="2178006"/>
            <a:ext cx="3385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4170" y="2687654"/>
            <a:ext cx="3385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4170" y="3241651"/>
            <a:ext cx="3385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54641" y="2181245"/>
            <a:ext cx="3385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54799" y="2697800"/>
            <a:ext cx="3385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54641" y="3241651"/>
            <a:ext cx="3385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70C5C40-7A54-4869-9F43-292539809E6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15844-A936-4D3F-8FC5-6151AFEC9D29}"/>
              </a:ext>
            </a:extLst>
          </p:cNvPr>
          <p:cNvSpPr/>
          <p:nvPr/>
        </p:nvSpPr>
        <p:spPr>
          <a:xfrm>
            <a:off x="4527232" y="21815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712788"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又：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 ?</a:t>
            </a:r>
          </a:p>
          <a:p>
            <a:pPr indent="712788"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|1| =  ?</a:t>
            </a:r>
          </a:p>
          <a:p>
            <a:pPr indent="712788"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|5| =  ?</a:t>
            </a:r>
          </a:p>
          <a:p>
            <a:pPr indent="712788"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|1| = |5|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CD117-7E23-4A2C-8D84-A12D381A565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530725"/>
          </a:xfrm>
        </p:spPr>
        <p:txBody>
          <a:bodyPr>
            <a:noAutofit/>
          </a:bodyPr>
          <a:lstStyle/>
          <a:p>
            <a:pPr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群性质的应用</a:t>
            </a:r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证明单位元为群中唯一幂等元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中幂等元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从而得到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根据消去律得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e .   </a:t>
            </a:r>
          </a:p>
          <a:p>
            <a:pPr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为群，如果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都有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Abel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= 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，则由群的封闭性有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，于是</a:t>
            </a:r>
          </a:p>
          <a:p>
            <a:pPr algn="ctr">
              <a:spcBef>
                <a:spcPts val="1500"/>
              </a:spcBef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yx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Abel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0B9DEE-37B3-4BBD-98E4-BA96272D2E5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83695-D592-4214-8088-4A8199E78A4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Text Box 3"/>
              <p:cNvSpPr txBox="1">
                <a:spLocks noChangeArrowheads="1"/>
              </p:cNvSpPr>
              <p:nvPr/>
            </p:nvSpPr>
            <p:spPr bwMode="auto">
              <a:xfrm>
                <a:off x="1295399" y="1646238"/>
                <a:ext cx="9601199" cy="4622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ts val="1500"/>
                  </a:spcBef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子群的定义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14.18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是群，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非空子集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，如果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中的运算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构成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群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，则称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子群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记作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≤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的子群，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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，则称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真子群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，记作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H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&lt;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G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.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注：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子群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需满足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：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  <a:tabLst>
                    <a:tab pos="360000" algn="l"/>
                  </a:tabLs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	  1)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非空子集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；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  <a:tabLst>
                    <a:tab pos="360000" algn="l"/>
                  </a:tabLs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	  2)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中运算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封闭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  <a:tabLst>
                    <a:tab pos="360000" algn="l"/>
                  </a:tabLs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  3)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kumimoji="1" lang="zh-CN" altLang="en-US" sz="2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kumimoji="1" lang="en-US" altLang="zh-CN" sz="24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500"/>
                  </a:spcBef>
                  <a:tabLst>
                    <a:tab pos="360000" algn="l"/>
                  </a:tabLs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  4) </a:t>
                </a:r>
                <a14:m>
                  <m:oMath xmlns:m="http://schemas.openxmlformats.org/officeDocument/2006/math">
                    <m:r>
                      <a:rPr kumimoji="1" lang="en-US" altLang="zh-CN" sz="24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kumimoji="1" lang="en-US" altLang="zh-CN" sz="2400" i="1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kumimoji="1" lang="en-US" altLang="zh-CN" sz="2400" i="1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kumimoji="1" lang="en-US" altLang="zh-CN" sz="2400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en-US" altLang="zh-CN" sz="2400" i="1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en-US" altLang="zh-CN" sz="24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kern="0" baseline="30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i="1" kern="0" baseline="30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</a:t>
                </a:r>
                <a:r>
                  <a:rPr kumimoji="1" lang="en-US" altLang="zh-CN" sz="2400" kern="0" baseline="30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kumimoji="1" lang="en-US" altLang="zh-CN" sz="24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kumimoji="1" lang="en-US" altLang="zh-CN" sz="2400" i="1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.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67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1646238"/>
                <a:ext cx="9601199" cy="4622804"/>
              </a:xfrm>
              <a:prstGeom prst="rect">
                <a:avLst/>
              </a:prstGeom>
              <a:blipFill>
                <a:blip r:embed="rId3"/>
                <a:stretch>
                  <a:fillRect l="-952" t="-1847" b="-2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E67AB9A0-06B5-4CC7-A0A1-B0500215820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83695-D592-4214-8088-4A8199E78A4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13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子群的定义（续）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是自然数）是整数加群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的子群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当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≠ 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时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的真子群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</a:b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  <a:tabLst>
                <a:tab pos="612000" algn="l"/>
              </a:tabLst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注：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对任何群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都存在子群；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tabLst>
                <a:tab pos="612000" algn="l"/>
              </a:tabLst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都是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子群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平凡子群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 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1ABA64A-C5D8-414F-9430-9F093C9B104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23798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4105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子群判定定理一  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cs typeface="Times New Roman" panose="02020603050405020304" pitchFamily="18" charset="0"/>
              </a:rPr>
              <a:t>14.7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非空子集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的子群当且仅当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必要性：显然；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充分性：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即只需证明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非空，存在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根据已知必有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满足子群定义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BF80DB-C599-40A1-AB71-E5BF9ED4BBF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645B87B-68B8-4F21-B57B-58BAEE9FFBAA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9F83695-D592-4214-8088-4A8199E78A4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0186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子群判定定理一（续）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是整数加群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的非空子集，因为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</a:p>
          <a:p>
            <a:pPr algn="ctr" eaLnBrk="1" hangingPunct="1"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nl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 + 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 + 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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因为，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algn="ctr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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根据判定定理一，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是整数加群的子群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BF80DB-C599-40A1-AB71-E5BF9ED4BBF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E4F8202-05A7-455E-8E6F-4D783BC2E1A3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9F83695-D592-4214-8088-4A8199E78A4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判断下列命题的真假：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且</a:t>
            </a:r>
            <a:r>
              <a:rPr kumimoji="1"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gcd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5) = 1}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+&gt;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构成代数系统，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+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为普通加法；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* y = |x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y|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*&gt;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的单位元；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(1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10}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是半群；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任何代数系统都</a:t>
            </a:r>
            <a:r>
              <a:rPr kumimoji="1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存在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子代数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3018EF4-1DC0-48D9-B479-BE2534D45C7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24AC17A-836A-4B47-AAAC-3625ECC2AF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67191" y="4476018"/>
            <a:ext cx="396240" cy="3200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87EE43E-EF1B-4808-A445-9A696C3BD5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4802" y="2801389"/>
            <a:ext cx="294640" cy="3200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E41502-11D2-47A7-A49F-511981C2B5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72990" y="3391801"/>
            <a:ext cx="294640" cy="3200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55E48AF-DACC-4A6A-8076-FC955DD98B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34264" y="3959731"/>
            <a:ext cx="294640" cy="3200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6E3C87-5C57-4E88-879D-F105A63B74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5051742"/>
            <a:ext cx="3962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上的等价关系的集合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给出代数系统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∩&gt;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的运算表：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的单位元是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零元是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可逆元素是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逆元是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是半群 ？          独异点 ？           群 ？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01534" y="2175196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71191"/>
              </p:ext>
            </p:extLst>
          </p:nvPr>
        </p:nvGraphicFramePr>
        <p:xfrm>
          <a:off x="4305640" y="3324496"/>
          <a:ext cx="3168354" cy="14344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∩</a:t>
                      </a:r>
                      <a:endParaRPr lang="zh-CN" altLang="en-US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1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626583" y="4901855"/>
            <a:ext cx="500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60931" y="4901854"/>
            <a:ext cx="500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32131" y="4904767"/>
            <a:ext cx="500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9601" y="4901855"/>
            <a:ext cx="418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544AC19D-13F3-440A-92A9-9732D3210B1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505349A-1E7D-4FCB-A622-7D651329AB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5128" y="5572394"/>
            <a:ext cx="396240" cy="3200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D204B0C-153A-48F4-81F1-90C02E7CC65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7189" y="5572394"/>
            <a:ext cx="294640" cy="3200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AF3BFA5-36A6-4B58-B4CD-897B17FB10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3406" y="5572394"/>
            <a:ext cx="3962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0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39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≤ 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证明如果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200"/>
              </a:spcBef>
            </a:pP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xH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xh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的子群，则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xH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的子群，所以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xH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即存在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，使得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xh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因此，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又因为，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的子群，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由判定定理一，有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F83434-ED38-460D-8FC0-BC85A384B4B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13927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FC566-4BC2-4D53-9E74-420E20C930E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295399" y="1646238"/>
            <a:ext cx="9601199" cy="32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半群与独异点的定义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14.12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∘&gt;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是代数系统，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为二元运算，如果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运算是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可结合的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半群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2)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半群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，若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是关于 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运算的单位元，则称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含幺半群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，也叫做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独异点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有时也将独异点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记作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&gt; .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4D1818-D8B9-4B06-881A-B7293245894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06286"/>
            <a:ext cx="4176464" cy="1857375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altLang="zh-CN" sz="2400" b="1" dirty="0"/>
              <a:t>14.12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14.13</a:t>
            </a:r>
          </a:p>
          <a:p>
            <a:pPr marL="0" indent="0" algn="just" eaLnBrk="1" hangingPunct="1">
              <a:buNone/>
            </a:pPr>
            <a:endParaRPr lang="en-US" altLang="zh-CN" sz="2400" b="1" dirty="0"/>
          </a:p>
          <a:p>
            <a:pPr marL="0" indent="0" algn="just">
              <a:buNone/>
            </a:pPr>
            <a:endParaRPr lang="en-US" altLang="zh-CN" sz="2400" b="1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0EA5FF8-6A51-4770-816B-2BDC52530B4C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EEABBB7-FFD2-4FBB-8AFF-9DCD72EF2019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40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069BB2E-2990-47D7-9872-58739959BE5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作 业</a:t>
            </a:r>
          </a:p>
        </p:txBody>
      </p:sp>
    </p:spTree>
    <p:extLst>
      <p:ext uri="{BB962C8B-B14F-4D97-AF65-F5344CB8AC3E}">
        <p14:creationId xmlns:p14="http://schemas.microsoft.com/office/powerpoint/2010/main" val="186722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759587"/>
            <a:ext cx="9601199" cy="4327704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为哪种代数系统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◦&gt;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是一个半群，则对任意的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是一个子半群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是一个独异点，怎样类似地定义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一个子独异点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◦&gt;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是一个半群，若二元运算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满足交换律，则对任意的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幂等元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◦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上的自同态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064E473-A263-4AE3-9D44-41841FE30955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EEABBB7-FFD2-4FBB-8AFF-9DCD72EF2019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41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2177B1-469A-4FD7-8EBA-437BEC7A2E1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研 讨 题</a:t>
            </a:r>
          </a:p>
        </p:txBody>
      </p:sp>
    </p:spTree>
    <p:extLst>
      <p:ext uri="{BB962C8B-B14F-4D97-AF65-F5344CB8AC3E}">
        <p14:creationId xmlns:p14="http://schemas.microsoft.com/office/powerpoint/2010/main" val="416370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80F61-F927-4D38-B898-47F2CA39422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53707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子群判定定理二   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定理</a:t>
            </a:r>
            <a:r>
              <a:rPr lang="en-US" altLang="zh-CN" sz="2400" b="1" dirty="0"/>
              <a:t>14.8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非空子集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的子群当且仅当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证明：</a:t>
            </a:r>
            <a:r>
              <a:rPr lang="zh-CN" altLang="en-US" sz="2400" dirty="0"/>
              <a:t>只证充分性</a:t>
            </a:r>
            <a:r>
              <a:rPr lang="en-US" altLang="zh-CN" sz="2400" dirty="0"/>
              <a:t>.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非空，必有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由已知有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，从而得到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中元素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，得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，从而可得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根据判定定理一（或子群定义）得证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i="1" dirty="0"/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16E50E-9D62-42C1-B863-AF1A6956BE2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marL="342900" indent="-342900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子群判定定理二（续）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zh-CN" altLang="en-US" sz="24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是整数加群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kumimoji="1" lang="zh-CN" altLang="en-US" sz="24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1)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显然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非空子集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	2)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假设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endParaRPr kumimoji="1" lang="en-US" altLang="zh-CN" sz="2400" b="1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   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 + b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(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i="1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2400" kern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由判定定理二，得证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BB104FF-6404-4C91-90C9-CD390083F25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593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44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52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重要的子群（群的中心）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为群，证明下面的集合是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| 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 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)}.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方法一，根据判定定理一：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1)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是单位元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xe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非空子集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.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= 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3)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要证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C.</a:t>
            </a:r>
          </a:p>
          <a:p>
            <a:pPr algn="ctr"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= a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036474"/>
              </p:ext>
            </p:extLst>
          </p:nvPr>
        </p:nvGraphicFramePr>
        <p:xfrm>
          <a:off x="6456040" y="1628801"/>
          <a:ext cx="288032" cy="26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4" imgW="139680" imgH="126720" progId="Equation.DSMT4">
                  <p:embed/>
                </p:oleObj>
              </mc:Choice>
              <mc:Fallback>
                <p:oleObj name="Equation" r:id="rId4" imgW="139680" imgH="126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6040" y="1628801"/>
                        <a:ext cx="288032" cy="261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827327" y="4659426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xb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7776" y="4657599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7097" y="4651786"/>
            <a:ext cx="1119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7546" y="4662690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51058" y="4651785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C,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封闭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1925B0A-9D14-46D5-8F4C-039F144C0F2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4873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45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349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重要的子群（群的中心）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为群，证明下面的集合是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| 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 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)}.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方法二，根据判定定理二：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1)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是单位元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xe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非空子集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G.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6456040" y="1628801"/>
          <a:ext cx="288032" cy="26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4" imgW="139680" imgH="126720" progId="Equation.DSMT4">
                  <p:embed/>
                </p:oleObj>
              </mc:Choice>
              <mc:Fallback>
                <p:oleObj name="Equation" r:id="rId4" imgW="139680" imgH="126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6040" y="1628801"/>
                        <a:ext cx="288032" cy="261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078480" y="5700525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1925B0A-9D14-46D5-8F4C-039F144C0F2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B27A85-F6DE-4A05-960B-11943C45D5DE}"/>
              </a:ext>
            </a:extLst>
          </p:cNvPr>
          <p:cNvSpPr/>
          <p:nvPr/>
        </p:nvSpPr>
        <p:spPr>
          <a:xfrm>
            <a:off x="4395085" y="4651785"/>
            <a:ext cx="1462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xb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6817A1-03FB-450B-A1EB-31B22BAA5A57}"/>
              </a:ext>
            </a:extLst>
          </p:cNvPr>
          <p:cNvSpPr/>
          <p:nvPr/>
        </p:nvSpPr>
        <p:spPr>
          <a:xfrm>
            <a:off x="4395085" y="4657590"/>
            <a:ext cx="223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70ADBA-A5A1-4C30-9391-C060FDD2F198}"/>
              </a:ext>
            </a:extLst>
          </p:cNvPr>
          <p:cNvSpPr/>
          <p:nvPr/>
        </p:nvSpPr>
        <p:spPr>
          <a:xfrm>
            <a:off x="6403788" y="4651784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DDF810-9CAE-47C8-AD6F-95DE9DF92C7E}"/>
              </a:ext>
            </a:extLst>
          </p:cNvPr>
          <p:cNvSpPr/>
          <p:nvPr/>
        </p:nvSpPr>
        <p:spPr>
          <a:xfrm>
            <a:off x="3078480" y="5210162"/>
            <a:ext cx="1479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xb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291CB3-D70B-43D4-8882-92B833FB499E}"/>
              </a:ext>
            </a:extLst>
          </p:cNvPr>
          <p:cNvSpPr/>
          <p:nvPr/>
        </p:nvSpPr>
        <p:spPr>
          <a:xfrm>
            <a:off x="7955373" y="4651784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1C17AB-6999-4295-B568-A284DFB03ADA}"/>
              </a:ext>
            </a:extLst>
          </p:cNvPr>
          <p:cNvSpPr/>
          <p:nvPr/>
        </p:nvSpPr>
        <p:spPr>
          <a:xfrm>
            <a:off x="4377024" y="5210162"/>
            <a:ext cx="1385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C0B4A1-60DD-4A1B-A865-4315D2514FCB}"/>
              </a:ext>
            </a:extLst>
          </p:cNvPr>
          <p:cNvSpPr/>
          <p:nvPr/>
        </p:nvSpPr>
        <p:spPr>
          <a:xfrm>
            <a:off x="5675568" y="5210162"/>
            <a:ext cx="1385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346356-0A4A-45EA-A47B-6631A07DF8E2}"/>
              </a:ext>
            </a:extLst>
          </p:cNvPr>
          <p:cNvSpPr/>
          <p:nvPr/>
        </p:nvSpPr>
        <p:spPr>
          <a:xfrm>
            <a:off x="6940972" y="5212709"/>
            <a:ext cx="1436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EC690-CD53-4ED5-988E-96C4E6AC8F2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67179"/>
          </a:xfrm>
        </p:spPr>
        <p:txBody>
          <a:bodyPr>
            <a:noAutofit/>
          </a:bodyPr>
          <a:lstStyle/>
          <a:p>
            <a:pPr marL="0" lvl="1" indent="0"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重要的子群（生成子群）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zh-CN" altLang="en-US" sz="2400" b="1" dirty="0"/>
              <a:t>定义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，令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ctr">
              <a:spcBef>
                <a:spcPts val="18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8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的子群，称为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生成的子群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首先由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，知道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≠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非空子集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根据子群判定定理二可知，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b="1" dirty="0"/>
              <a:t>    </a:t>
            </a:r>
            <a:endParaRPr lang="zh-CN" altLang="en-US" sz="2400" b="1" dirty="0"/>
          </a:p>
          <a:p>
            <a:pPr marL="0" indent="0">
              <a:buNone/>
            </a:pPr>
            <a:r>
              <a:rPr lang="zh-CN" altLang="en-US" sz="2400" b="1" dirty="0"/>
              <a:t>             </a:t>
            </a:r>
            <a:r>
              <a:rPr lang="en-US" altLang="zh-CN" sz="2400" b="1" dirty="0"/>
              <a:t>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3336F5A-AFE7-4C64-A135-11411395ED7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EC690-CD53-4ED5-988E-96C4E6AC8F2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824412"/>
          </a:xfrm>
        </p:spPr>
        <p:txBody>
          <a:bodyPr>
            <a:noAutofit/>
          </a:bodyPr>
          <a:lstStyle/>
          <a:p>
            <a:pPr marL="0" lvl="1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重要的子群（生成子群）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整数加群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生成的子群是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&lt;2&gt; 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中，由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生成的子群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&lt;2&gt; =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Klein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四元群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所有生成子群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/>
              <a:t>             </a:t>
            </a:r>
            <a:r>
              <a:rPr lang="en-US" altLang="zh-CN" sz="2400" b="1" dirty="0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8099753" y="2274707"/>
            <a:ext cx="2847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2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= 2</a:t>
            </a:r>
            <a:r>
              <a:rPr kumimoji="1"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3" name="矩形 2"/>
          <p:cNvSpPr/>
          <p:nvPr/>
        </p:nvSpPr>
        <p:spPr>
          <a:xfrm>
            <a:off x="7486308" y="2938986"/>
            <a:ext cx="1710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spcBef>
                <a:spcPct val="20000"/>
              </a:spcBef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0, 2, 4 }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63682" y="4215445"/>
            <a:ext cx="2038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1624" y="4215445"/>
            <a:ext cx="2398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35680" y="4881382"/>
            <a:ext cx="2066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kumimoji="1"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1624" y="4881381"/>
            <a:ext cx="2002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.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3336F5A-AFE7-4C64-A135-11411395ED7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0506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C8FAD-F711-484E-B8F0-91D13721054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0391"/>
            <a:ext cx="9601200" cy="20882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子群格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定义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所有子群的集合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定义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上的偏序 ≼，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≼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≼&gt;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构成格（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哈斯图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），称为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子群格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例：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Klein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四元群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&gt;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的子群格：</a:t>
            </a:r>
          </a:p>
          <a:p>
            <a:pPr eaLnBrk="1" hangingPunct="1">
              <a:buFontTx/>
              <a:buNone/>
            </a:pPr>
            <a:endParaRPr lang="zh-CN" altLang="zh-CN" sz="2400" dirty="0">
              <a:cs typeface="Lucida Sans Unicode" pitchFamily="34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zh-CN" altLang="en-US" sz="2400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zh-CN" altLang="en-US" sz="2400" dirty="0">
              <a:sym typeface="Symbol" pitchFamily="18" charset="2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4C69898D-6817-45C3-A1CD-5E9E8F18DE6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16386" name="Picture 2" descr="未命名">
            <a:extLst>
              <a:ext uri="{FF2B5EF4-FFF2-40B4-BE49-F238E27FC236}">
                <a16:creationId xmlns:a16="http://schemas.microsoft.com/office/drawing/2014/main" id="{C1E62A1B-D91A-4F39-8207-6D67D616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61" y="4236125"/>
            <a:ext cx="2308267" cy="187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E7C1CD3-47BF-4E56-A4EA-E1DFF7672A9C}"/>
              </a:ext>
            </a:extLst>
          </p:cNvPr>
          <p:cNvGrpSpPr/>
          <p:nvPr/>
        </p:nvGrpSpPr>
        <p:grpSpPr>
          <a:xfrm>
            <a:off x="6082837" y="3795913"/>
            <a:ext cx="3463610" cy="2315090"/>
            <a:chOff x="5661923" y="3795913"/>
            <a:chExt cx="3463610" cy="2315090"/>
          </a:xfrm>
        </p:grpSpPr>
        <p:cxnSp>
          <p:nvCxnSpPr>
            <p:cNvPr id="39" name="直接连接符 38"/>
            <p:cNvCxnSpPr/>
            <p:nvPr/>
          </p:nvCxnSpPr>
          <p:spPr bwMode="auto">
            <a:xfrm>
              <a:off x="6294459" y="5252839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H="1">
              <a:off x="7012577" y="5247622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>
              <a:cxnSpLocks/>
            </p:cNvCxnSpPr>
            <p:nvPr/>
          </p:nvCxnSpPr>
          <p:spPr bwMode="auto">
            <a:xfrm flipH="1">
              <a:off x="7698677" y="4649813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>
              <a:cxnSpLocks/>
            </p:cNvCxnSpPr>
            <p:nvPr/>
          </p:nvCxnSpPr>
          <p:spPr bwMode="auto">
            <a:xfrm flipV="1">
              <a:off x="7001611" y="4041888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H="1" flipV="1">
              <a:off x="7015899" y="4656217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>
              <a:cxnSpLocks/>
            </p:cNvCxnSpPr>
            <p:nvPr/>
          </p:nvCxnSpPr>
          <p:spPr bwMode="auto">
            <a:xfrm>
              <a:off x="7718816" y="4041888"/>
              <a:ext cx="612000" cy="53874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>
              <a:cxnSpLocks/>
            </p:cNvCxnSpPr>
            <p:nvPr/>
          </p:nvCxnSpPr>
          <p:spPr bwMode="auto">
            <a:xfrm flipH="1">
              <a:off x="6317839" y="4649813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矩形 45"/>
            <p:cNvSpPr/>
            <p:nvPr/>
          </p:nvSpPr>
          <p:spPr>
            <a:xfrm>
              <a:off x="6928722" y="5710893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&lt;0&gt;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661923" y="5009690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&lt;4&gt;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644208" y="5117512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&lt;6&gt;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360957" y="4380579"/>
              <a:ext cx="75870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&lt;2&gt;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365146" y="4392757"/>
              <a:ext cx="7603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&lt;3&gt;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697965" y="3795913"/>
              <a:ext cx="7218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&lt;1&gt;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流程图: 联系 52"/>
            <p:cNvSpPr/>
            <p:nvPr/>
          </p:nvSpPr>
          <p:spPr bwMode="auto">
            <a:xfrm flipH="1">
              <a:off x="7610816" y="3953372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流程图: 联系 52">
              <a:extLst>
                <a:ext uri="{FF2B5EF4-FFF2-40B4-BE49-F238E27FC236}">
                  <a16:creationId xmlns:a16="http://schemas.microsoft.com/office/drawing/2014/main" id="{902AA628-BB6A-4EA6-886E-C7558B4C8FB5}"/>
                </a:ext>
              </a:extLst>
            </p:cNvPr>
            <p:cNvSpPr/>
            <p:nvPr/>
          </p:nvSpPr>
          <p:spPr bwMode="auto">
            <a:xfrm flipH="1">
              <a:off x="6917387" y="4555401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流程图: 联系 52">
              <a:extLst>
                <a:ext uri="{FF2B5EF4-FFF2-40B4-BE49-F238E27FC236}">
                  <a16:creationId xmlns:a16="http://schemas.microsoft.com/office/drawing/2014/main" id="{2806C965-1B71-4CBD-83BD-3FF2EBF8C0AF}"/>
                </a:ext>
              </a:extLst>
            </p:cNvPr>
            <p:cNvSpPr/>
            <p:nvPr/>
          </p:nvSpPr>
          <p:spPr bwMode="auto">
            <a:xfrm flipH="1">
              <a:off x="8313335" y="4557265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流程图: 联系 52">
              <a:extLst>
                <a:ext uri="{FF2B5EF4-FFF2-40B4-BE49-F238E27FC236}">
                  <a16:creationId xmlns:a16="http://schemas.microsoft.com/office/drawing/2014/main" id="{6CB5FC5C-31FB-492B-BD44-667851D006DF}"/>
                </a:ext>
              </a:extLst>
            </p:cNvPr>
            <p:cNvSpPr/>
            <p:nvPr/>
          </p:nvSpPr>
          <p:spPr bwMode="auto">
            <a:xfrm flipH="1">
              <a:off x="7604897" y="5155745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流程图: 联系 52">
              <a:extLst>
                <a:ext uri="{FF2B5EF4-FFF2-40B4-BE49-F238E27FC236}">
                  <a16:creationId xmlns:a16="http://schemas.microsoft.com/office/drawing/2014/main" id="{9D8ECED7-544A-4D1D-A94A-71DE94148C1A}"/>
                </a:ext>
              </a:extLst>
            </p:cNvPr>
            <p:cNvSpPr/>
            <p:nvPr/>
          </p:nvSpPr>
          <p:spPr bwMode="auto">
            <a:xfrm flipH="1">
              <a:off x="6916367" y="5775061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流程图: 联系 52">
              <a:extLst>
                <a:ext uri="{FF2B5EF4-FFF2-40B4-BE49-F238E27FC236}">
                  <a16:creationId xmlns:a16="http://schemas.microsoft.com/office/drawing/2014/main" id="{FA1C9780-7FF8-4B25-B905-E83E72E8D15D}"/>
                </a:ext>
              </a:extLst>
            </p:cNvPr>
            <p:cNvSpPr/>
            <p:nvPr/>
          </p:nvSpPr>
          <p:spPr bwMode="auto">
            <a:xfrm flipH="1">
              <a:off x="6226594" y="5155745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434512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群同态的定义与分类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14.19</a:t>
            </a:r>
            <a:r>
              <a:rPr lang="en-US" altLang="zh-CN" sz="2400" dirty="0"/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同态映射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如果同态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单同态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满同态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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2400" dirty="0"/>
              <a:t>;</a:t>
            </a:r>
          </a:p>
          <a:p>
            <a:pPr>
              <a:buNone/>
            </a:pPr>
            <a:r>
              <a:rPr lang="en-US" altLang="zh-CN" sz="2400" dirty="0"/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自同态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491E07-32D5-4B2D-96EA-1D4FD92671D9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EEABBB7-FFD2-4FBB-8AFF-9DCD72EF2019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49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BC6966-C296-4041-85F3-23C734D48A8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D8DF4-499B-42B9-A8CD-A96B606C420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1295399" y="1646238"/>
            <a:ext cx="9601199" cy="438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是普通加法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中：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是半群，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</a:t>
            </a:r>
            <a:r>
              <a:rPr kumimoji="1" lang="en-US" altLang="zh-CN" sz="2400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是独异点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是大于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的正整数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分别表示矩阵加法和矩阵乘法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半群：    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独异点：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为集合的对称差运算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为半群  ？                也是独异点  ？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80990" y="2101804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23669" y="2092109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2430" y="2101804"/>
            <a:ext cx="1157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96954" y="2096956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80414" y="2092109"/>
            <a:ext cx="1080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91945" y="2630314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99928" y="2630314"/>
            <a:ext cx="1157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33470" y="2637590"/>
            <a:ext cx="1059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+&gt;,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93378" y="2632743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3D817608-5E96-4C4C-ABF1-38720BFEB58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F2B9C59-8E74-4EB0-B299-6BD4CE404F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0439" y="3916753"/>
            <a:ext cx="396240" cy="32004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3DFBE35-1F04-4A65-9081-9BCEEB2D48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4070" y="3916753"/>
            <a:ext cx="396240" cy="32004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43A5099-1355-4461-9531-F9B1D66558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4070" y="4489959"/>
            <a:ext cx="396240" cy="32004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DD57DC4-683D-4668-AB60-56555940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0439" y="4489959"/>
            <a:ext cx="396240" cy="32004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8638D70-A3C5-40C1-8233-FC227DC4FD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5256" y="5591545"/>
            <a:ext cx="396240" cy="3200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32A2092-FC1E-46FE-99D3-CF33639FAA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4070" y="5591545"/>
            <a:ext cx="3962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4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11" grpId="0"/>
      <p:bldP spid="12" grpId="0"/>
      <p:bldP spid="13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43724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群同态的定义与分类（续）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是不是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的自同态 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axya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 ,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的自同态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E6712-7570-4547-A5BA-540272349A2C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EEABBB7-FFD2-4FBB-8AFF-9DCD72EF2019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50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851CFB-BFB5-423E-B1F9-B3D2273F7D0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52079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456A0-07E4-45C5-8877-498CBCFE36B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群同态的实例</a:t>
            </a:r>
          </a:p>
          <a:p>
            <a:pPr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/>
              <a:t>1)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是整数加群，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是模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的整数加群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 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同态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2) </a:t>
            </a:r>
            <a:r>
              <a:rPr lang="zh-CN" altLang="en-US" sz="2400" dirty="0"/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ym typeface="Symbol" pitchFamily="18" charset="2"/>
              </a:rPr>
              <a:t></a:t>
            </a:r>
            <a:r>
              <a:rPr lang="en-US" altLang="zh-CN" sz="2400" dirty="0"/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是模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整数加群，可以证明恰有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的自同态，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1 .</a:t>
            </a:r>
            <a:r>
              <a:rPr lang="en-US" altLang="zh-CN" sz="2400" dirty="0"/>
              <a:t> </a:t>
            </a:r>
            <a:r>
              <a:rPr lang="en-US" altLang="zh-CN" sz="2400" b="1" dirty="0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3874341" y="4391369"/>
            <a:ext cx="494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06898" y="3286116"/>
            <a:ext cx="7578204" cy="9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mod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21A05F-1835-4BC8-B2D2-78CD2801C7E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6957B3-424A-4D39-8A5D-B03152AD64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69484" y="2788420"/>
            <a:ext cx="39624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456A0-07E4-45C5-8877-498CBCFE36B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群同态的实例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例：（续）</a:t>
            </a:r>
            <a:r>
              <a:rPr lang="en-US" altLang="zh-CN" sz="2400" b="1" dirty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3)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的单位元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的同态，称为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零同态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 </a:t>
            </a:r>
          </a:p>
          <a:p>
            <a:pPr>
              <a:buNone/>
            </a:pPr>
            <a:r>
              <a:rPr lang="en-US" altLang="zh-CN" sz="2400" dirty="0"/>
              <a:t>4)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则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的自同构，称为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内自同构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B5BCA2-96C6-4086-AC79-1DA8CA7D2D5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26350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883B3-0FDF-46EE-A31F-B4EA21499F30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5040560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群同态的性质</a:t>
            </a: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的同态映射，则</a:t>
            </a:r>
          </a:p>
          <a:p>
            <a:pPr marL="609600" indent="-609600">
              <a:buNone/>
            </a:pPr>
            <a:r>
              <a:rPr lang="en-US" altLang="zh-CN" sz="2400" dirty="0"/>
              <a:t>1)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的单位元；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zh-CN" altLang="en-US" sz="2400" b="1" dirty="0">
                <a:sym typeface="Symbol" pitchFamily="18" charset="2"/>
              </a:rPr>
              <a:t>证明：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altLang="zh-CN" sz="2400" dirty="0"/>
              <a:t>2)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zh-CN" altLang="en-US" sz="2400" b="1" dirty="0">
                <a:sym typeface="Symbol" pitchFamily="18" charset="2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</a:p>
          <a:p>
            <a:pPr marL="609600" indent="-60960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	   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endParaRPr lang="en-US" altLang="zh-CN" sz="2400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 algn="ctr">
              <a:buNone/>
            </a:pP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</a:p>
          <a:p>
            <a:pPr marL="609600" indent="-609600">
              <a:buNone/>
            </a:pPr>
            <a:r>
              <a:rPr lang="en-US" altLang="zh-CN" sz="2400" baseline="-25000" dirty="0">
                <a:sym typeface="Symbol" pitchFamily="18" charset="2"/>
              </a:rPr>
              <a:t>    </a:t>
            </a:r>
            <a:r>
              <a:rPr lang="en-US" altLang="zh-CN" sz="2400" b="1" dirty="0">
                <a:sym typeface="Symbol" pitchFamily="18" charset="2"/>
              </a:rPr>
              <a:t>           </a:t>
            </a:r>
          </a:p>
          <a:p>
            <a:pPr marL="609600" indent="-609600">
              <a:buFont typeface="Wingdings" pitchFamily="2" charset="2"/>
              <a:buAutoNum type="arabicParenBoth"/>
            </a:pPr>
            <a:endParaRPr lang="zh-CN" altLang="en-US" sz="2400" dirty="0"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66498" y="4962452"/>
            <a:ext cx="1417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74616" y="4962451"/>
            <a:ext cx="1117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kern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19346" y="4960618"/>
            <a:ext cx="67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e</a:t>
            </a:r>
            <a:r>
              <a:rPr kumimoji="1" lang="en-US" altLang="zh-CN" sz="2400" kern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6571" y="3288524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kern="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kern="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D61AE4B-20A0-4845-A473-B104693E42F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883B3-0FDF-46EE-A31F-B4EA21499F30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14928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群同态的性质</a:t>
            </a: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的同态映射，则</a:t>
            </a:r>
          </a:p>
          <a:p>
            <a:pPr marL="609600" indent="-609600">
              <a:buNone/>
            </a:pPr>
            <a:r>
              <a:rPr lang="en-US" altLang="zh-CN" sz="2400" dirty="0">
                <a:sym typeface="Symbol" pitchFamily="18" charset="2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</a:t>
            </a:r>
          </a:p>
          <a:p>
            <a:pPr marL="609600" indent="-609600">
              <a:buNone/>
            </a:pPr>
            <a:r>
              <a:rPr lang="zh-CN" altLang="en-US" sz="2400" b="1" dirty="0">
                <a:sym typeface="Symbol" pitchFamily="18" charset="2"/>
              </a:rPr>
              <a:t>证明：</a:t>
            </a:r>
            <a:r>
              <a:rPr lang="zh-CN" altLang="en-US" sz="2400" dirty="0">
                <a:sym typeface="Symbol" pitchFamily="18" charset="2"/>
              </a:rPr>
              <a:t> 因为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，所以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 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	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使得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		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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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.</a:t>
            </a:r>
            <a:endParaRPr lang="zh-CN" altLang="en-US" sz="2400" dirty="0">
              <a:sym typeface="Symbol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9649" y="4396613"/>
            <a:ext cx="178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073" y="4396613"/>
            <a:ext cx="1510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dirty="0"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D61AE4B-20A0-4845-A473-B104693E42F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141448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45C6A-28A5-47BB-98B4-6EAB9155FCE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5411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Klein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四元群上所有的自同构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因为同态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y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因此只有以下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个双射函数是同构映射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b="1" dirty="0">
              <a:sym typeface="Symbol" pitchFamily="18" charset="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3D5B819-F6F7-451B-AB6B-DEE0C8F2666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1A8287-6DA5-4C68-B390-C46644F87DC0}"/>
              </a:ext>
            </a:extLst>
          </p:cNvPr>
          <p:cNvSpPr/>
          <p:nvPr/>
        </p:nvSpPr>
        <p:spPr>
          <a:xfrm>
            <a:off x="6860680" y="3131770"/>
            <a:ext cx="1526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45C6A-28A5-47BB-98B4-6EAB9155FCE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28429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&lt;Q*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&gt;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&lt;Q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的同构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= 0 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		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(1)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的双射性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矛盾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</a:t>
            </a:r>
            <a:r>
              <a:rPr lang="en-US" altLang="zh-CN" sz="2400" b="1" dirty="0">
                <a:sym typeface="Symbol" pitchFamily="18" charset="2"/>
              </a:rPr>
              <a:t>  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3D5B819-F6F7-451B-AB6B-DEE0C8F2666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58602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9074A-ACC6-4388-BFEE-96F820D5A83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6085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14.20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是群，若存在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整数加群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是循环群  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&lt;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是循环群 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&lt;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2651581" y="441201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71086" y="4412011"/>
            <a:ext cx="50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1581" y="552466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2058" y="552466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5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DB05BE3-BDF3-47FA-B483-49876EC11CD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46FF31D-D40C-4B6D-8DC6-48FB655C51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543" y="3883555"/>
            <a:ext cx="396240" cy="3200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4FE78C-A644-47B0-B818-61C78D9961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543" y="5002817"/>
            <a:ext cx="39624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3D782-A7CA-4739-8B1C-738D7231E6E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005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循环群的分类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设循环群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，根据生成元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的阶可以分成两类：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是循环群，若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阶循环群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是无限阶元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±1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±2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这时称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无限循环群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2400" b="1" i="1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752249E-4964-40FE-B8BB-B8E725F5D82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3D782-A7CA-4739-8B1C-738D7231E6E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005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循环群的分类（续）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循环群一定是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Abel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为循环群，则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使得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 algn="ctr"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m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n + m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m + 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m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Abel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752249E-4964-40FE-B8BB-B8E725F5D82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176755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D8DF4-499B-42B9-A8CD-A96B606C420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1295400" y="1646238"/>
            <a:ext cx="9601200" cy="38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例：（续）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4)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{0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…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1}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，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加法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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为半群  ？              也是独异点 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？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5)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为函数的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复合运算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则：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为半群  ？               也是独异点 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？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6)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*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为非零实数集合，∘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运算定义如下：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∈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*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*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为半群 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？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EC514D1-9C00-4F02-9231-9A2D1FCCF57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4911450-13EE-4820-8F53-D5743A9A890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0755" y="2815919"/>
            <a:ext cx="396240" cy="3200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77D404D-995A-4104-AD55-E48E8AA4849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2342" y="2815919"/>
            <a:ext cx="396240" cy="3200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EACFAD3-E3D6-40C7-A5F4-B26DC68AEA4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2342" y="3909037"/>
            <a:ext cx="396240" cy="3200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9FC3F61-4024-4C07-B329-B0AC7F14C4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0755" y="3909037"/>
            <a:ext cx="396240" cy="3200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0336EC9-5E4C-4E0E-8972-E1C7A2FFC0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2342" y="5002155"/>
            <a:ext cx="39624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36360" y="6248400"/>
            <a:ext cx="645840" cy="457200"/>
          </a:xfrm>
        </p:spPr>
        <p:txBody>
          <a:bodyPr/>
          <a:lstStyle/>
          <a:p>
            <a:pPr>
              <a:defRPr/>
            </a:pPr>
            <a:fld id="{DBE7D749-F9DA-403C-AA44-B8912F8A221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60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541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循环群的生成元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定理</a:t>
            </a:r>
            <a:r>
              <a:rPr lang="en-US" altLang="zh-CN" sz="2400" b="1" dirty="0"/>
              <a:t>14.9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是循环群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</a:p>
          <a:p>
            <a:pPr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无限循环群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只有两个生成元，即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阶循环群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含有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ϕ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个生成元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对于任何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的自然数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注：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ϕ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欧拉函数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1}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互素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Tx/>
              <a:buNone/>
            </a:pPr>
            <a:endParaRPr lang="en-US" altLang="zh-CN" sz="24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1909EA9-8D68-4F2C-A28F-D0C92BEF7FA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36360" y="6248400"/>
            <a:ext cx="645840" cy="457200"/>
          </a:xfrm>
        </p:spPr>
        <p:txBody>
          <a:bodyPr/>
          <a:lstStyle/>
          <a:p>
            <a:pPr>
              <a:defRPr/>
            </a:pPr>
            <a:fld id="{DBE7D749-F9DA-403C-AA44-B8912F8A221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61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541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循环群的生成元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b="1" dirty="0"/>
              <a:t>例：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ϕ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(18)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(= 0)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358775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(= 0)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70506" y="224858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79458" y="2248580"/>
            <a:ext cx="5845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互素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的正整数为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17.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1909EA9-8D68-4F2C-A28F-D0C92BEF7FA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0452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12845-614D-4D87-8DAB-337F7AEB675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53249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/>
              <a:t>例：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阶循环群，小于或等于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互素的数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由定理可知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的整数加群，小于或等于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互素的数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 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根据定理，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{3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上的运算是普通加法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是：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28226" y="261034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23069" y="261034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28226" y="3132132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96262" y="4167812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8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01447" y="416370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22388" y="468959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1775" y="5726542"/>
            <a:ext cx="1122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5FF7AF6-42E0-4D74-AC19-3B5CBBCC7C3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6D5193-A9B4-4D42-A482-48AC77BE14A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3809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循环群的子群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定理</a:t>
            </a:r>
            <a:r>
              <a:rPr lang="en-US" altLang="zh-CN" sz="2400" b="1" dirty="0">
                <a:solidFill>
                  <a:schemeClr val="tx1"/>
                </a:solidFill>
              </a:rPr>
              <a:t>14.10 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是循环群，则</a:t>
            </a:r>
            <a:r>
              <a:rPr lang="en-US" altLang="zh-CN" sz="2400" dirty="0">
                <a:solidFill>
                  <a:schemeClr val="tx1"/>
                </a:solidFill>
              </a:rPr>
              <a:t> 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1)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的子群仍是循环群；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无限循环群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的子群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以外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都是无限循环群；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3)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阶循环群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的每个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正因子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恰好含有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阶子群，就是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br>
              <a:rPr lang="en-US" altLang="zh-CN" sz="2400" b="1" dirty="0">
                <a:solidFill>
                  <a:schemeClr val="tx1"/>
                </a:solidFill>
              </a:rPr>
            </a:br>
            <a:br>
              <a:rPr lang="en-US" altLang="zh-CN" sz="2400" dirty="0">
                <a:solidFill>
                  <a:schemeClr val="tx1"/>
                </a:solidFill>
              </a:rPr>
            </a:br>
            <a:br>
              <a:rPr lang="en-US" altLang="zh-CN" sz="2400" dirty="0">
                <a:solidFill>
                  <a:schemeClr val="tx1"/>
                </a:solidFill>
              </a:rPr>
            </a:b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DA02A2B-BBCF-4B3D-B589-F8E9C6F19A6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C6779-2923-4C7A-9280-358C0BEE9ED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3866" y="1646238"/>
            <a:ext cx="9582733" cy="3185069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>
                <a:cs typeface="Times New Roman" panose="02020603050405020304" pitchFamily="18" charset="0"/>
              </a:rPr>
              <a:t>1)</a:t>
            </a:r>
            <a:r>
              <a:rPr lang="en-US" altLang="zh-CN" sz="2400" i="1" dirty="0"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是无限循环群，子群有：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&lt;0&gt; = { 0 } = 0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对于自然数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次幂是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生成的子群是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&lt;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{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mz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84057C6-5E13-47FA-B17B-81BD17A20C4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C6779-2923-4C7A-9280-358C0BEE9ED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3866" y="1646238"/>
            <a:ext cx="9582733" cy="537368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/>
              <a:t>2)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&lt;1&gt;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阶循环群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18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的正因子是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的子群有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个，分别是：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阶子群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阶子群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阶子群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阶子群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阶子群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阶子群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97807" y="2720614"/>
            <a:ext cx="244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&lt;0&gt; = {0}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88949" y="3281898"/>
            <a:ext cx="1922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9 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0535" y="3843182"/>
            <a:ext cx="2383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12 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7807" y="4405177"/>
            <a:ext cx="3461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9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15 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05338" y="4964879"/>
            <a:ext cx="4692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16 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97807" y="5524580"/>
            <a:ext cx="6037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&lt;5&gt; = &lt;7&gt; = &lt;11&gt; = &lt;13&gt; = &lt;17&gt; = </a:t>
            </a:r>
            <a:r>
              <a:rPr kumimoji="1"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kern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53974" y="216915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84057C6-5E13-47FA-B17B-81BD17A20C4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C6E7121-C6CB-4E0E-8E79-9E171D0D56DC}"/>
              </a:ext>
            </a:extLst>
          </p:cNvPr>
          <p:cNvGrpSpPr/>
          <p:nvPr/>
        </p:nvGrpSpPr>
        <p:grpSpPr>
          <a:xfrm>
            <a:off x="7394865" y="2556697"/>
            <a:ext cx="3236397" cy="2309309"/>
            <a:chOff x="8058045" y="2303755"/>
            <a:chExt cx="3236397" cy="2309309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67B184E-044A-45EF-A4AD-8C6485176D31}"/>
                </a:ext>
              </a:extLst>
            </p:cNvPr>
            <p:cNvCxnSpPr/>
            <p:nvPr/>
          </p:nvCxnSpPr>
          <p:spPr bwMode="auto">
            <a:xfrm>
              <a:off x="9385906" y="3817089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E8C621A-22AC-44D0-915F-C171696BD60A}"/>
                </a:ext>
              </a:extLst>
            </p:cNvPr>
            <p:cNvCxnSpPr/>
            <p:nvPr/>
          </p:nvCxnSpPr>
          <p:spPr bwMode="auto">
            <a:xfrm flipH="1">
              <a:off x="10104024" y="3811872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506EB72-C2AC-4319-92F2-891DFC5EF5B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395765" y="3215271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BB95160-66CD-4AC7-A038-95FD2639F00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698699" y="2607346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96D5E8E-8242-47AA-93E4-D274CE6EED9B}"/>
                </a:ext>
              </a:extLst>
            </p:cNvPr>
            <p:cNvCxnSpPr/>
            <p:nvPr/>
          </p:nvCxnSpPr>
          <p:spPr bwMode="auto">
            <a:xfrm flipH="1" flipV="1">
              <a:off x="8712987" y="3221675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9B79578-A217-4361-8402-FC625753F4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15904" y="2607346"/>
              <a:ext cx="612000" cy="53874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B053BCE-B035-4702-BFF4-97E7CBFA2D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90360" y="3203563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CC7DDA6-CEC9-430F-B0F5-CFEB322A4E08}"/>
                </a:ext>
              </a:extLst>
            </p:cNvPr>
            <p:cNvSpPr/>
            <p:nvPr/>
          </p:nvSpPr>
          <p:spPr>
            <a:xfrm>
              <a:off x="9439532" y="4212954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&lt;0&gt;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0C7E7D3-0A73-4C67-B135-F921A9B5420D}"/>
                </a:ext>
              </a:extLst>
            </p:cNvPr>
            <p:cNvSpPr/>
            <p:nvPr/>
          </p:nvSpPr>
          <p:spPr>
            <a:xfrm>
              <a:off x="10692995" y="3469125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&lt;9&gt;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CB601DB-66C8-471E-83C1-2EDB524160BB}"/>
                </a:ext>
              </a:extLst>
            </p:cNvPr>
            <p:cNvSpPr/>
            <p:nvPr/>
          </p:nvSpPr>
          <p:spPr>
            <a:xfrm>
              <a:off x="8747890" y="3595384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&lt;6&gt;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3AC6478-51C2-43FD-B8A8-412B05DD4413}"/>
                </a:ext>
              </a:extLst>
            </p:cNvPr>
            <p:cNvSpPr/>
            <p:nvPr/>
          </p:nvSpPr>
          <p:spPr>
            <a:xfrm>
              <a:off x="8058045" y="2946037"/>
              <a:ext cx="75870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&lt;2&gt;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E7842CC-E16E-4762-8C7E-0C35781680A4}"/>
                </a:ext>
              </a:extLst>
            </p:cNvPr>
            <p:cNvSpPr/>
            <p:nvPr/>
          </p:nvSpPr>
          <p:spPr>
            <a:xfrm>
              <a:off x="10044418" y="2893239"/>
              <a:ext cx="7603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&lt;3&gt;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27D918D-D6FA-4586-9BFD-28FB34F198C1}"/>
                </a:ext>
              </a:extLst>
            </p:cNvPr>
            <p:cNvSpPr/>
            <p:nvPr/>
          </p:nvSpPr>
          <p:spPr>
            <a:xfrm>
              <a:off x="9360985" y="2303755"/>
              <a:ext cx="7218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&lt;1&gt;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流程图: 联系 52">
              <a:extLst>
                <a:ext uri="{FF2B5EF4-FFF2-40B4-BE49-F238E27FC236}">
                  <a16:creationId xmlns:a16="http://schemas.microsoft.com/office/drawing/2014/main" id="{8D0B67D2-E310-42C1-8743-750A3407D4EB}"/>
                </a:ext>
              </a:extLst>
            </p:cNvPr>
            <p:cNvSpPr/>
            <p:nvPr/>
          </p:nvSpPr>
          <p:spPr bwMode="auto">
            <a:xfrm flipH="1">
              <a:off x="9307904" y="2518830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流程图: 联系 52">
              <a:extLst>
                <a:ext uri="{FF2B5EF4-FFF2-40B4-BE49-F238E27FC236}">
                  <a16:creationId xmlns:a16="http://schemas.microsoft.com/office/drawing/2014/main" id="{B2B30DCE-4186-417E-9BDF-5BE27ED18433}"/>
                </a:ext>
              </a:extLst>
            </p:cNvPr>
            <p:cNvSpPr/>
            <p:nvPr/>
          </p:nvSpPr>
          <p:spPr bwMode="auto">
            <a:xfrm flipH="1">
              <a:off x="8614475" y="3120859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流程图: 联系 52">
              <a:extLst>
                <a:ext uri="{FF2B5EF4-FFF2-40B4-BE49-F238E27FC236}">
                  <a16:creationId xmlns:a16="http://schemas.microsoft.com/office/drawing/2014/main" id="{B03B48A8-9AE9-4DD8-B1C4-AE7BADD897EC}"/>
                </a:ext>
              </a:extLst>
            </p:cNvPr>
            <p:cNvSpPr/>
            <p:nvPr/>
          </p:nvSpPr>
          <p:spPr bwMode="auto">
            <a:xfrm flipH="1">
              <a:off x="10010423" y="3122723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流程图: 联系 52">
              <a:extLst>
                <a:ext uri="{FF2B5EF4-FFF2-40B4-BE49-F238E27FC236}">
                  <a16:creationId xmlns:a16="http://schemas.microsoft.com/office/drawing/2014/main" id="{FAEF42FA-6CA8-468E-A1C3-141340C2B4C7}"/>
                </a:ext>
              </a:extLst>
            </p:cNvPr>
            <p:cNvSpPr/>
            <p:nvPr/>
          </p:nvSpPr>
          <p:spPr bwMode="auto">
            <a:xfrm flipH="1">
              <a:off x="9301985" y="3721203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流程图: 联系 52">
              <a:extLst>
                <a:ext uri="{FF2B5EF4-FFF2-40B4-BE49-F238E27FC236}">
                  <a16:creationId xmlns:a16="http://schemas.microsoft.com/office/drawing/2014/main" id="{FB6FE882-36DD-4AD1-802E-DC923A111C66}"/>
                </a:ext>
              </a:extLst>
            </p:cNvPr>
            <p:cNvSpPr/>
            <p:nvPr/>
          </p:nvSpPr>
          <p:spPr bwMode="auto">
            <a:xfrm flipH="1">
              <a:off x="10007814" y="4339311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流程图: 联系 52">
              <a:extLst>
                <a:ext uri="{FF2B5EF4-FFF2-40B4-BE49-F238E27FC236}">
                  <a16:creationId xmlns:a16="http://schemas.microsoft.com/office/drawing/2014/main" id="{2AF52DFE-9890-4C16-A210-A21DBCF15C53}"/>
                </a:ext>
              </a:extLst>
            </p:cNvPr>
            <p:cNvSpPr/>
            <p:nvPr/>
          </p:nvSpPr>
          <p:spPr bwMode="auto">
            <a:xfrm flipH="1">
              <a:off x="10692209" y="3721203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42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9" grpId="0"/>
      <p:bldP spid="10" grpId="0"/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C8FAD-F711-484E-B8F0-91D13721054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52237"/>
            <a:ext cx="9601200" cy="42508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循环群的子群格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cs typeface="Lucida Sans Unicode" pitchFamily="34" charset="0"/>
                <a:sym typeface="Symbol" pitchFamily="18" charset="2"/>
              </a:rPr>
              <a:t>例：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的子群格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cs typeface="Lucida Sans Unicode" pitchFamily="34" charset="0"/>
                <a:sym typeface="Symbol" pitchFamily="18" charset="2"/>
              </a:rPr>
              <a:t>解</a:t>
            </a:r>
            <a:r>
              <a:rPr lang="zh-CN" altLang="en-US" sz="2400" b="1" dirty="0">
                <a:cs typeface="Lucida Sans Unicode" pitchFamily="34" charset="0"/>
                <a:sym typeface="Wingdings" panose="05000000000000000000" pitchFamily="2" charset="2"/>
              </a:rPr>
              <a:t>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×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×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×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     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&lt;2&gt;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&lt;3&gt;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&lt;5&gt;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&lt;6&gt;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&lt;10&gt;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&lt;15&gt;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&lt;0&gt;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FC4A718-3D3E-48D4-9253-647C38C70489}"/>
              </a:ext>
            </a:extLst>
          </p:cNvPr>
          <p:cNvGrpSpPr/>
          <p:nvPr/>
        </p:nvGrpSpPr>
        <p:grpSpPr>
          <a:xfrm>
            <a:off x="7118316" y="3267967"/>
            <a:ext cx="3745627" cy="2906074"/>
            <a:chOff x="7877773" y="3347503"/>
            <a:chExt cx="3745627" cy="2906074"/>
          </a:xfrm>
        </p:grpSpPr>
        <p:cxnSp>
          <p:nvCxnSpPr>
            <p:cNvPr id="16" name="直接连接符 15"/>
            <p:cNvCxnSpPr/>
            <p:nvPr/>
          </p:nvCxnSpPr>
          <p:spPr bwMode="auto">
            <a:xfrm>
              <a:off x="8548427" y="5280774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flipH="1">
              <a:off x="9707570" y="5290901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8565101" y="4495434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9721556" y="4492505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9683441" y="5279522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8561232" y="4488581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H="1">
              <a:off x="9705284" y="4486923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9725006" y="3698018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8560338" y="3698018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H="1" flipV="1">
              <a:off x="8517948" y="4509543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9684335" y="3732803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10837636" y="4470218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矩形 50"/>
            <p:cNvSpPr/>
            <p:nvPr/>
          </p:nvSpPr>
          <p:spPr>
            <a:xfrm>
              <a:off x="9022344" y="5853467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&lt;0&gt;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877773" y="4990163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&lt;6&gt;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914182" y="5012450"/>
              <a:ext cx="7296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&lt;10&gt;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0893713" y="5012450"/>
              <a:ext cx="7296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&lt;15&gt;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882365" y="4182552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&lt;2&gt;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068372" y="4197642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&lt;3&gt;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0872670" y="4195687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&lt;5&gt;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114872" y="3347503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&lt;1&gt;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流程图: 联系 52"/>
            <p:cNvSpPr/>
            <p:nvPr/>
          </p:nvSpPr>
          <p:spPr bwMode="auto">
            <a:xfrm flipH="1">
              <a:off x="10787197" y="4394579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流程图: 联系 52"/>
            <p:cNvSpPr/>
            <p:nvPr/>
          </p:nvSpPr>
          <p:spPr bwMode="auto">
            <a:xfrm flipH="1">
              <a:off x="10785284" y="5192130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流程图: 联系 52"/>
            <p:cNvSpPr/>
            <p:nvPr/>
          </p:nvSpPr>
          <p:spPr bwMode="auto">
            <a:xfrm flipH="1">
              <a:off x="9620307" y="5988413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流程图: 联系 52"/>
            <p:cNvSpPr/>
            <p:nvPr/>
          </p:nvSpPr>
          <p:spPr bwMode="auto">
            <a:xfrm flipH="1">
              <a:off x="9623791" y="5176755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流程图: 联系 52"/>
            <p:cNvSpPr/>
            <p:nvPr/>
          </p:nvSpPr>
          <p:spPr bwMode="auto">
            <a:xfrm flipH="1">
              <a:off x="9623791" y="4430094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流程图: 联系 52"/>
            <p:cNvSpPr/>
            <p:nvPr/>
          </p:nvSpPr>
          <p:spPr bwMode="auto">
            <a:xfrm flipH="1">
              <a:off x="9629666" y="3608938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流程图: 联系 52"/>
            <p:cNvSpPr/>
            <p:nvPr/>
          </p:nvSpPr>
          <p:spPr bwMode="auto">
            <a:xfrm flipH="1">
              <a:off x="8467005" y="5198567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流程图: 联系 52"/>
            <p:cNvSpPr/>
            <p:nvPr/>
          </p:nvSpPr>
          <p:spPr bwMode="auto">
            <a:xfrm flipH="1">
              <a:off x="8468711" y="4392016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Rectangle 2">
            <a:extLst>
              <a:ext uri="{FF2B5EF4-FFF2-40B4-BE49-F238E27FC236}">
                <a16:creationId xmlns:a16="http://schemas.microsoft.com/office/drawing/2014/main" id="{292FD5F7-2C97-4074-BF17-544B4EF3B99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F236F0-F414-4FCA-A392-A4FC4B1268A8}"/>
              </a:ext>
            </a:extLst>
          </p:cNvPr>
          <p:cNvSpPr/>
          <p:nvPr/>
        </p:nvSpPr>
        <p:spPr>
          <a:xfrm>
            <a:off x="5200541" y="49198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&lt;0&gt; = {0}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29}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&lt;2&gt;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28}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&lt;3&gt;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9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27}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&lt;5&gt;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25}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&lt;6&gt;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24}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&lt;10&gt;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20}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&lt;15&gt;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15}    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487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C8FAD-F711-484E-B8F0-91D13721054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706"/>
            <a:ext cx="9601199" cy="4388333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循环群的子群格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cs typeface="Lucida Sans Unicode" pitchFamily="34" charset="0"/>
                <a:sym typeface="Symbol" pitchFamily="18" charset="2"/>
              </a:rPr>
              <a:t>例：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36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&gt; </a:t>
            </a:r>
            <a:r>
              <a:rPr lang="zh-CN" altLang="en-US" sz="2400" dirty="0">
                <a:cs typeface="Lucida Sans Unicode" pitchFamily="34" charset="0"/>
                <a:sym typeface="Symbol" pitchFamily="18" charset="2"/>
              </a:rPr>
              <a:t>的子群格 </a:t>
            </a:r>
            <a:r>
              <a:rPr lang="en-US" altLang="zh-CN" sz="2400" dirty="0">
                <a:cs typeface="Lucida Sans Unicode" pitchFamily="34" charset="0"/>
                <a:sym typeface="Symbol" pitchFamily="18" charset="2"/>
              </a:rPr>
              <a:t>.</a:t>
            </a:r>
            <a:endParaRPr lang="zh-CN" altLang="en-US" sz="2400" dirty="0">
              <a:cs typeface="Lucida Sans Unicode" pitchFamily="34" charset="0"/>
              <a:sym typeface="Symbol" pitchFamily="18" charset="2"/>
            </a:endParaRPr>
          </a:p>
          <a:p>
            <a:pPr>
              <a:buNone/>
            </a:pPr>
            <a:r>
              <a:rPr lang="zh-CN" altLang="en-US" sz="2400" b="1" dirty="0">
                <a:cs typeface="Lucida Sans Unicode" pitchFamily="34" charset="0"/>
                <a:sym typeface="Symbol" pitchFamily="18" charset="2"/>
              </a:rPr>
              <a:t>解</a:t>
            </a:r>
            <a:r>
              <a:rPr lang="zh-CN" altLang="en-US" sz="2400" b="1" dirty="0">
                <a:cs typeface="Lucida Sans Unicode" pitchFamily="34" charset="0"/>
                <a:sym typeface="Wingdings" panose="05000000000000000000" pitchFamily="2" charset="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      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&lt;2&gt;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&lt;3&gt;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&lt;4&gt;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&lt;6&gt;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&lt;9&gt;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&lt;12&gt;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&lt;18&gt;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&lt;0&gt;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     </a:t>
            </a:r>
            <a:endParaRPr lang="zh-CN" altLang="en-US" sz="2400" dirty="0">
              <a:sym typeface="Symbol" pitchFamily="18" charset="2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9D8D33E7-8CCC-40D8-8690-C66665BBB5F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18E828-7B53-45DF-B596-ED35635117F6}"/>
              </a:ext>
            </a:extLst>
          </p:cNvPr>
          <p:cNvSpPr/>
          <p:nvPr/>
        </p:nvSpPr>
        <p:spPr>
          <a:xfrm>
            <a:off x="5310717" y="34588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&lt;0&gt; = {0}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35}=Z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36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&lt;2&gt;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34}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&lt;3&gt;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9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33}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&lt;4&gt;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32}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&lt;6&gt;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30}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&lt;9&gt;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9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27}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&lt;12&gt;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24}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&lt;18&gt;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18}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8B2918-4FA2-400B-986F-6322502038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9027" y="2723834"/>
            <a:ext cx="38957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6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D94E8A-2126-468A-9EE5-7AA0353B12B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6238"/>
            <a:ext cx="9601200" cy="44541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</a:t>
            </a:r>
          </a:p>
          <a:p>
            <a:pPr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cs typeface="Times New Roman" panose="02020603050405020304" pitchFamily="18" charset="0"/>
              </a:rPr>
              <a:t>14.21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记为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eaLnBrk="1" hangingPunct="1">
              <a:spcBef>
                <a:spcPts val="4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都是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00532519"/>
              </p:ext>
            </p:extLst>
          </p:nvPr>
        </p:nvGraphicFramePr>
        <p:xfrm>
          <a:off x="4702175" y="3257688"/>
          <a:ext cx="27876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公式" r:id="rId4" imgW="1536480" imgH="431640" progId="Equation.3">
                  <p:embed/>
                </p:oleObj>
              </mc:Choice>
              <mc:Fallback>
                <p:oleObj name="公式" r:id="rId4" imgW="1536480" imgH="43164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3257688"/>
                        <a:ext cx="27876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11030045"/>
              </p:ext>
            </p:extLst>
          </p:nvPr>
        </p:nvGraphicFramePr>
        <p:xfrm>
          <a:off x="3318536" y="4652966"/>
          <a:ext cx="6053137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公式" r:id="rId6" imgW="2971800" imgH="431640" progId="Equation.3">
                  <p:embed/>
                </p:oleObj>
              </mc:Choice>
              <mc:Fallback>
                <p:oleObj name="公式" r:id="rId6" imgW="2971800" imgH="431640" progId="Equation.3">
                  <p:embed/>
                  <p:pic>
                    <p:nvPicPr>
                      <p:cNvPr id="51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536" y="4652966"/>
                        <a:ext cx="6053137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>
            <a:off x="5300989" y="4083323"/>
            <a:ext cx="20882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椭圆形标注 7"/>
          <p:cNvSpPr/>
          <p:nvPr/>
        </p:nvSpPr>
        <p:spPr bwMode="auto">
          <a:xfrm>
            <a:off x="7703379" y="3620770"/>
            <a:ext cx="1440160" cy="519390"/>
          </a:xfrm>
          <a:prstGeom prst="wedgeEllipseCallout">
            <a:avLst>
              <a:gd name="adj1" fmla="val -70242"/>
              <a:gd name="adj2" fmla="val 40034"/>
            </a:avLst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不重复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1B782A8-3E3C-4F52-A6D0-56A207173D7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D94E8A-2126-468A-9EE5-7AA0353B12B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6238"/>
            <a:ext cx="9601200" cy="4327525"/>
          </a:xfrm>
        </p:spPr>
        <p:txBody>
          <a:bodyPr/>
          <a:lstStyle/>
          <a:p>
            <a:pPr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元置换（续）</a:t>
            </a:r>
          </a:p>
          <a:p>
            <a:pPr lvl="0" eaLnBrk="1" hangingPunct="1"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14.22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复合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</a:p>
          <a:p>
            <a:pPr lvl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乘积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记为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τ.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: </a:t>
            </a:r>
          </a:p>
          <a:p>
            <a:pPr eaLnBrk="1" hangingPunct="1">
              <a:buFontTx/>
              <a:buNone/>
            </a:pP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zh-CN" altLang="en-US" sz="2400" dirty="0"/>
              <a:t>则</a:t>
            </a:r>
            <a:endParaRPr lang="en-US" altLang="zh-CN" sz="2400" dirty="0"/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341367"/>
              </p:ext>
            </p:extLst>
          </p:nvPr>
        </p:nvGraphicFramePr>
        <p:xfrm>
          <a:off x="3310731" y="3429000"/>
          <a:ext cx="557053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" name="Equation" r:id="rId4" imgW="2717640" imgH="457200" progId="Equation.DSMT4">
                  <p:embed/>
                </p:oleObj>
              </mc:Choice>
              <mc:Fallback>
                <p:oleObj name="Equation" r:id="rId4" imgW="2717640" imgH="4572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5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310731" y="3429000"/>
                        <a:ext cx="5570538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670476"/>
              </p:ext>
            </p:extLst>
          </p:nvPr>
        </p:nvGraphicFramePr>
        <p:xfrm>
          <a:off x="2999657" y="4784329"/>
          <a:ext cx="30194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Equation" r:id="rId6" imgW="1473120" imgH="457200" progId="Equation.DSMT4">
                  <p:embed/>
                </p:oleObj>
              </mc:Choice>
              <mc:Fallback>
                <p:oleObj name="Equation" r:id="rId6" imgW="1473120" imgH="4572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7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999657" y="4784329"/>
                        <a:ext cx="3019425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529896"/>
              </p:ext>
            </p:extLst>
          </p:nvPr>
        </p:nvGraphicFramePr>
        <p:xfrm>
          <a:off x="6456040" y="4767263"/>
          <a:ext cx="29146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Equation" r:id="rId8" imgW="1422360" imgH="457200" progId="Equation.DSMT4">
                  <p:embed/>
                </p:oleObj>
              </mc:Choice>
              <mc:Fallback>
                <p:oleObj name="Equation" r:id="rId8" imgW="1422360" imgH="4572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9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456040" y="4767263"/>
                        <a:ext cx="2914650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5949D5CC-2703-436B-B6A1-5291C2E67B6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8912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1DFDE-DA66-4FB7-AD6E-BCFD804123C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295400" y="1646556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半群与独异点的幂运算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   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在半群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中，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，规定：</a:t>
            </a: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n 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n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2)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在独异点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0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 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用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数学归纳法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不难证明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的幂遵从以下运算规则：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     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nm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在半群中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，在独异点中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kumimoji="1"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19B563-4D1C-461A-B2B7-C13D538EA04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94A3F-B96D-4DEC-B8E9-0239FE612AF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6238"/>
            <a:ext cx="9601200" cy="43757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阶轮换与对换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cs typeface="Times New Roman" panose="02020603050405020304" pitchFamily="18" charset="0"/>
              </a:rPr>
              <a:t>14.23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… 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endParaRPr lang="en-US" altLang="zh-C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且保持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中的其他元素不变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阶轮换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92C2216-C36E-4940-A825-39842E36DB0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94A3F-B96D-4DEC-B8E9-0239FE612AF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6238"/>
            <a:ext cx="9601200" cy="50267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阶轮换与对换（续）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元置换：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也叫做对换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lnSpc>
                <a:spcPct val="100000"/>
              </a:lnSpc>
              <a:buNone/>
            </a:pP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492865"/>
              </p:ext>
            </p:extLst>
          </p:nvPr>
        </p:nvGraphicFramePr>
        <p:xfrm>
          <a:off x="1905000" y="3060363"/>
          <a:ext cx="8382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4" imgW="4089240" imgH="457200" progId="Equation.DSMT4">
                  <p:embed/>
                </p:oleObj>
              </mc:Choice>
              <mc:Fallback>
                <p:oleObj name="Equation" r:id="rId4" imgW="4089240" imgH="4572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3060363"/>
                        <a:ext cx="8382000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033987" y="4379683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阶轮换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76126" y="437968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1 2 3 4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3987" y="4978559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阶轮换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70012" y="4978559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1 3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33987" y="5559340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阶轮换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49999" y="5564469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3 2 1 5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92C2216-C36E-4940-A825-39842E36DB0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49273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6" grpId="0"/>
      <p:bldP spid="1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20336" y="6248400"/>
            <a:ext cx="861864" cy="457200"/>
          </a:xfrm>
        </p:spPr>
        <p:txBody>
          <a:bodyPr/>
          <a:lstStyle/>
          <a:p>
            <a:pPr>
              <a:defRPr/>
            </a:pPr>
            <a:fld id="{AD7BCC34-7CF0-472C-A343-45E2F3EE0D2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72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6350"/>
            <a:ext cx="9601200" cy="4608513"/>
          </a:xfrm>
        </p:spPr>
        <p:txBody>
          <a:bodyPr>
            <a:noAutofit/>
          </a:bodyPr>
          <a:lstStyle/>
          <a:p>
            <a:pPr>
              <a:spcBef>
                <a:spcPts val="1600"/>
              </a:spcBef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元置换分解为轮换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中分解出来的轮换式有：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的轮换表示式为：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 5 2 3 6) (4) (7 8) = (1 5 2 3 6) (7 8)</a:t>
            </a:r>
          </a:p>
          <a:p>
            <a:pPr eaLnBrk="1" hangingPunct="1">
              <a:spcBef>
                <a:spcPts val="16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的分解式为：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FontTx/>
              <a:buNone/>
            </a:pPr>
            <a:r>
              <a:rPr lang="zh-CN" altLang="en-US" sz="2400" b="1" dirty="0"/>
              <a:t>注</a:t>
            </a:r>
            <a:r>
              <a:rPr lang="zh-CN" altLang="en-US" sz="2400" b="1" dirty="0">
                <a:sym typeface="Wingdings" panose="05000000000000000000" pitchFamily="2" charset="2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在轮换分解式中，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阶轮换（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恒等置换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）可以省略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FontTx/>
              <a:buNone/>
            </a:pPr>
            <a:r>
              <a:rPr lang="en-US" altLang="zh-CN" sz="2400" dirty="0"/>
              <a:t>       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元置换都可以写为若干个轮换的乘积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0147789"/>
              </p:ext>
            </p:extLst>
          </p:nvPr>
        </p:nvGraphicFramePr>
        <p:xfrm>
          <a:off x="2855913" y="2591651"/>
          <a:ext cx="6119812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公式" r:id="rId3" imgW="2958840" imgH="431640" progId="Equation.3">
                  <p:embed/>
                </p:oleObj>
              </mc:Choice>
              <mc:Fallback>
                <p:oleObj name="公式" r:id="rId3" imgW="2958840" imgH="43164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591651"/>
                        <a:ext cx="6119812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568392" y="3488941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(1 5 2 3 6)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1466" y="3488941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19514" y="3485710"/>
            <a:ext cx="774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(7 8)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63005" y="4577854"/>
            <a:ext cx="2364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 8 3 4 2) (5 6 7)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710C11-B83D-4657-AFB5-1499061709B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F36318-B15A-4DC7-A51D-E8DFA5A6A67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1796" y="1646238"/>
            <a:ext cx="9601200" cy="4608512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分解成对换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可以分解成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的乘积，因为任何轮换都可以表示成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对换乘积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一种可行的表示方法是： 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…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</a:p>
          <a:p>
            <a:pPr eaLnBrk="1" hangingPunct="1"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zh-CN" altLang="en-US" sz="2400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919686"/>
              </p:ext>
            </p:extLst>
          </p:nvPr>
        </p:nvGraphicFramePr>
        <p:xfrm>
          <a:off x="4292171" y="3972245"/>
          <a:ext cx="3600450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公式" r:id="rId4" imgW="1663560" imgH="863280" progId="Equation.3">
                  <p:embed/>
                </p:oleObj>
              </mc:Choice>
              <mc:Fallback>
                <p:oleObj name="公式" r:id="rId4" imgW="1663560" imgH="863280" progId="Equation.3">
                  <p:embed/>
                  <p:pic>
                    <p:nvPicPr>
                      <p:cNvPr id="81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171" y="3972245"/>
                        <a:ext cx="3600450" cy="18716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39315DE3-D388-417D-A269-3820DF5E00C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4B6E-1F74-4B72-B9A8-46F6F4FB9B0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74</a:t>
            </a:fld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0" name="Rectangle 4"/>
              <p:cNvSpPr>
                <a:spLocks noChangeArrowheads="1"/>
              </p:cNvSpPr>
              <p:nvPr/>
            </p:nvSpPr>
            <p:spPr bwMode="auto">
              <a:xfrm>
                <a:off x="1295399" y="1646238"/>
                <a:ext cx="9601199" cy="4595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奇置换与偶置换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注：</a:t>
                </a:r>
                <a:r>
                  <a:rPr kumimoji="1"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轮换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分解中的</a:t>
                </a:r>
                <a:r>
                  <a:rPr kumimoji="1"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轮换是可以交换的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，且分解式是唯一的；</a:t>
                </a:r>
              </a:p>
              <a:p>
                <a:pPr algn="l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例：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7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8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(1 5 2 3 6)(7 8) = (7 8)(1 5 2 3 6) = (7 8)(2 3 6 1 5)</a:t>
                </a:r>
              </a:p>
              <a:p>
                <a:pPr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对换分解中的</a:t>
                </a:r>
                <a:r>
                  <a:rPr kumimoji="1"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对换不能交换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，分解式也</a:t>
                </a:r>
                <a:r>
                  <a:rPr kumimoji="1"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不是唯一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的；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例如：上式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(1 5)(1 2)(1 3)(1 6)(7 8) ≠ (1 2)(1 5)(1 3)(1 6)(7 8)</a:t>
                </a:r>
              </a:p>
              <a:p>
                <a:pPr algn="l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又如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：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(1 2 3) = (1 2)(1 3) = (2 3)(2 1)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但是分解式含有对换个数的</a:t>
                </a:r>
                <a:r>
                  <a:rPr kumimoji="1"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奇偶性不变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506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1646238"/>
                <a:ext cx="9601199" cy="4595938"/>
              </a:xfrm>
              <a:prstGeom prst="rect">
                <a:avLst/>
              </a:prstGeom>
              <a:blipFill>
                <a:blip r:embed="rId2"/>
                <a:stretch>
                  <a:fillRect l="-952" t="-1857" b="-21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902267DE-F3A3-48C7-850D-05915272768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4B6E-1F74-4B72-B9A8-46F6F4FB9B0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奇置换与偶置换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如果一个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元置换在它的对换表示式含有偶数个对换，则称为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偶置换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否则称为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奇置换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使用一一对应的思想可以知道奇置换和偶置换的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个数都是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!/2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元置换的乘法与求逆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元置换的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乘法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就是函数的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复合运算；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元置换的求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就是求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反函数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607951-8B51-4CDF-96DB-A8BB09DD7E9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21896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301" y="1646238"/>
            <a:ext cx="9601200" cy="532791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/>
              <a:t>例：设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/>
              <a:t>                </a:t>
            </a:r>
          </a:p>
          <a:p>
            <a:pPr eaLnBrk="1" hangingPunct="1">
              <a:lnSpc>
                <a:spcPct val="90000"/>
              </a:lnSpc>
              <a:spcBef>
                <a:spcPts val="3000"/>
              </a:spcBef>
              <a:buFontTx/>
              <a:buNone/>
            </a:pPr>
            <a:r>
              <a:rPr lang="zh-CN" altLang="en-US" sz="2400" dirty="0"/>
              <a:t>使用轮换表示是：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/>
              <a:t>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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 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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1524001" y="2844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654315"/>
              </p:ext>
            </p:extLst>
          </p:nvPr>
        </p:nvGraphicFramePr>
        <p:xfrm>
          <a:off x="3503513" y="1929647"/>
          <a:ext cx="518477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公式" r:id="rId4" imgW="2831760" imgH="1320480" progId="Equation.3">
                  <p:embed/>
                </p:oleObj>
              </mc:Choice>
              <mc:Fallback>
                <p:oleObj name="公式" r:id="rId4" imgW="2831760" imgH="1320480" progId="Equation.3">
                  <p:embed/>
                  <p:pic>
                    <p:nvPicPr>
                      <p:cNvPr id="92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513" y="1929647"/>
                        <a:ext cx="5184775" cy="24177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385946" y="4711612"/>
            <a:ext cx="2877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 5 4) (2 3) (1 4 2 3)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17563" y="4707599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(1 5 2)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5946" y="518995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( 1 4 2 3) (1 5 4) (2 3)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98317" y="5189954"/>
            <a:ext cx="1082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(3 5 4)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5946" y="5668296"/>
            <a:ext cx="2153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(1 5 4)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(2 3)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1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82153" y="5668296"/>
            <a:ext cx="1749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(4 5 1) (3 2)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62155" y="5668296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 4 5) (2 3)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123117" y="4155095"/>
            <a:ext cx="184731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4416716-2D0E-41C1-AB62-1BA0FCED711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179BF90B-1207-40AC-B338-853F37F22BF9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4CD4B6E-1F74-4B72-B9A8-46F6F4FB9B0F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76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  <p:bldP spid="10" grpId="0"/>
      <p:bldP spid="11" grpId="0"/>
      <p:bldP spid="1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0FC8-3668-47E8-BE39-645922E766D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31964"/>
            <a:ext cx="9601200" cy="44719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元置换群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考虑所有的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集合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关于置换的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封闭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置换的乘法满足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结合律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恒等置换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逆置换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这就证明了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关于置换的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乘法构成一个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元对称群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元对称群的子群称为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元对称群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{(1)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(1 2)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(1 3)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(2 3)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(1 2 3)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3 2)}.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8BA713D-F6EB-4307-8D3D-45144C45236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4CEFC-148D-4F79-90A5-6AA190F799F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092325" y="1075045"/>
            <a:ext cx="77724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的运算表</a:t>
            </a:r>
          </a:p>
        </p:txBody>
      </p:sp>
      <p:graphicFrame>
        <p:nvGraphicFramePr>
          <p:cNvPr id="372750" name="Group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991295"/>
              </p:ext>
            </p:extLst>
          </p:nvPr>
        </p:nvGraphicFramePr>
        <p:xfrm>
          <a:off x="2232025" y="2276475"/>
          <a:ext cx="7632700" cy="3378680"/>
        </p:xfrm>
        <a:graphic>
          <a:graphicData uri="http://schemas.openxmlformats.org/drawingml/2006/table">
            <a:tbl>
              <a:tblPr/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       (1 2)      (1 3)      (2 3)     (1 2 3)    (1 3 2)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(2 3)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(1 2 3)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(1 3 2)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       (1 2)      (1 3)      (2 3)     (1 2 3)    (1 3 2)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(1 2)       (1)      (1 2 3)    (1 3 2)     (1 3)       (2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(1 3)    (1 3 2)      (1)       (1 2 3)     (2 3)       (1 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(2 3)    (1 2 3)   (1 3 2)      (1)         (1 2)       (1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(1 2 3)    (2 3)      (1 2)      (1 3)     (1 3 2)       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(1 3 2)    (1 3)      (2 3)      (1 2)        (1)       (1 2 3) 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AE3247B-9C60-43DA-8B28-EDAF8AB5CFF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79</a:t>
            </a:fld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Text Box 3"/>
              <p:cNvSpPr txBox="1">
                <a:spLocks noChangeArrowheads="1"/>
              </p:cNvSpPr>
              <p:nvPr/>
            </p:nvSpPr>
            <p:spPr bwMode="auto">
              <a:xfrm>
                <a:off x="1295399" y="1549224"/>
                <a:ext cx="9601199" cy="4647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9pPr>
              </a:lstStyle>
              <a:p>
                <a:pPr eaLnBrk="1" hangingPunct="1">
                  <a:spcBef>
                    <a:spcPts val="12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{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◦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上的二元运算，且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◦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l" eaLnBrk="1" hangingPunct="1">
                  <a:spcBef>
                    <a:spcPts val="12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找出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上所有的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双射函数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l" eaLnBrk="1" hangingPunct="1">
                  <a:spcBef>
                    <a:spcPts val="12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说明这些函数是否为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◦</m:t>
                    </m:r>
                    <m:r>
                      <a:rPr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的自同构，为什么 ？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所有的双射函数：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0" algn="ctr" eaLnBrk="1" hangingPunct="1">
                  <a:spcBef>
                    <a:spcPts val="12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(a) = 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(b) = 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(c) = 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(a) = 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(b) = 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(c) = 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</a:p>
              <a:p>
                <a:pPr lvl="0" algn="ctr" eaLnBrk="1" hangingPunct="1">
                  <a:spcBef>
                    <a:spcPts val="12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(a) = 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(b) = 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(c) = 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(a) = 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(b) = 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(c) = 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</a:p>
              <a:p>
                <a:pPr lvl="0" algn="ctr" eaLnBrk="1" hangingPunct="1">
                  <a:spcBef>
                    <a:spcPts val="12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(a) = 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(b) = 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(c) = 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(a) = 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(b) = 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(c) = 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l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采用置换的表示为：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ts val="12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55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1549224"/>
                <a:ext cx="9601199" cy="4647426"/>
              </a:xfrm>
              <a:prstGeom prst="rect">
                <a:avLst/>
              </a:prstGeom>
              <a:blipFill>
                <a:blip r:embed="rId3"/>
                <a:stretch>
                  <a:fillRect l="-952" t="-1180" b="-19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539049" y="5656798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40813" y="5656798"/>
            <a:ext cx="756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8303" y="5656798"/>
            <a:ext cx="947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69484" y="5656799"/>
            <a:ext cx="91082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95664" y="5661848"/>
            <a:ext cx="75693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62821" y="5656800"/>
            <a:ext cx="91082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C3D36C7-7C2F-4A89-AC75-CFF503BD847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7711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38C2C-B219-486E-B390-01AF61E1DAF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半群与独异点的子代数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   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半群与独异点的子代数分别称为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子半群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子独异点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判定方法：  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是半群，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非空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，如果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中的运算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封闭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子半群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设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是独异点，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非空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，如果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中的运算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封闭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，而且 </a:t>
            </a:r>
            <a:r>
              <a:rPr kumimoji="1"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∈</a:t>
            </a:r>
            <a:r>
              <a:rPr kumimoji="1"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构成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子独异点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 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AF9DD2-0BD2-4398-8F1A-8BF1D3F2F7A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80</a:t>
            </a:fld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Text Box 3"/>
              <p:cNvSpPr txBox="1">
                <a:spLocks noChangeArrowheads="1"/>
              </p:cNvSpPr>
              <p:nvPr/>
            </p:nvSpPr>
            <p:spPr bwMode="auto">
              <a:xfrm>
                <a:off x="1295399" y="1646238"/>
                <a:ext cx="9601199" cy="3804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{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◦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上的二元运算，且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◦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找出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上所有的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双射函数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说明这些函数是否为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◦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的自同构，为什么 ？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因为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◦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，如果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是同态，则</a:t>
                </a:r>
                <a:endPara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◦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◦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◦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0"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所以，只有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为自同构，他们能满足同态映射条件，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0"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零元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映到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零元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，即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c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55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1646238"/>
                <a:ext cx="9601199" cy="3804118"/>
              </a:xfrm>
              <a:prstGeom prst="rect">
                <a:avLst/>
              </a:prstGeom>
              <a:blipFill>
                <a:blip r:embed="rId3"/>
                <a:stretch>
                  <a:fillRect l="-952" t="-2404" b="-27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4FDB9EFC-5322-4F75-9326-C748D5A9366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286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80376" y="6248400"/>
            <a:ext cx="501824" cy="457200"/>
          </a:xfrm>
        </p:spPr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81</a:t>
            </a:fld>
            <a:endParaRPr lang="en-US" altLang="zh-C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Text Box 3"/>
              <p:cNvSpPr txBox="1">
                <a:spLocks noChangeArrowheads="1"/>
              </p:cNvSpPr>
              <p:nvPr/>
            </p:nvSpPr>
            <p:spPr bwMode="auto">
              <a:xfrm>
                <a:off x="1295400" y="1646238"/>
                <a:ext cx="9601200" cy="4479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设群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&lt;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+&gt;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</a:p>
              <a:p>
                <a:pPr algn="ctr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{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|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的转置，证明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的子群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证明：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显然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非空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  <a:sym typeface="Symbol" panose="05050102010706020507" pitchFamily="18" charset="2"/>
                      </a:rPr>
                      <m:t>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  <a:sym typeface="Symbol" panose="05050102010706020507" pitchFamily="18" charset="2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l" eaLnBrk="1" hangingPunct="1">
                  <a:lnSpc>
                    <a:spcPct val="90000"/>
                  </a:lnSpc>
                </a:pPr>
                <a:endParaRPr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itchFamily="2" charset="-122"/>
                  <a:sym typeface="Symbol" panose="05050102010706020507" pitchFamily="18" charset="2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𝑏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𝑏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m:t></m:t>
                      </m:r>
                      <m:r>
                        <a:rPr lang="en-US" altLang="zh-C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m:t>𝐻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根据子群判定定理，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是子群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55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646238"/>
                <a:ext cx="9601200" cy="4479175"/>
              </a:xfrm>
              <a:prstGeom prst="rect">
                <a:avLst/>
              </a:prstGeom>
              <a:blipFill>
                <a:blip r:embed="rId3"/>
                <a:stretch>
                  <a:fillRect l="-1016" t="-1905" b="-21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480D5870-7A3E-4ABD-907A-102D92007CD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42095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10003971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的同态映射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非空，因此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非空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任取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则存在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H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使得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于是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因为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的同态映射，所以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，且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综上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y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由于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H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是子群，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所以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根据子群判定定理，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3763A3-2EA1-4C4C-B707-E8FE1F194C6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1758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为非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Abel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群，证明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构成的群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至少含有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为非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Abel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必存在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满足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= 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xa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/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xya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为同态映射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再由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为单射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且对任意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/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aca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aca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于是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为满射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所以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为同构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如果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AutG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只含有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个元素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恒等映射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那么对于所有的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= 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xa= 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即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=ax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从而得到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ab=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6F13CCF-E6F4-42CB-A016-1E7DD501C22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15424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47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求循环群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16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&gt;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的所有生成元和子群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16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&gt;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16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阶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循环群，含有 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ϕ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个生成元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对于任何小于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en-US" altLang="zh-CN" sz="2400" i="1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互质的自然数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1</a:t>
            </a:r>
            <a:r>
              <a:rPr kumimoji="1" lang="en-US" altLang="zh-CN" sz="2400" i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16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&gt;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的生成元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16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&gt;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的所有生成元为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阶循环群，则对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的每个正因子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恰好含有一个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阶子群，就是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1" lang="en-US" altLang="zh-CN" sz="2400" i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 = 1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，正因子有：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8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16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所以，子群有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5891953" y="3275461"/>
            <a:ext cx="302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69817" y="5513606"/>
            <a:ext cx="3300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&lt;0&gt;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&lt;8&gt;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&lt;4&gt;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&lt;2&gt;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&lt;1&gt;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ECD5B05-B127-4BE7-8C23-1B71DF2F357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7831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873344" cy="438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阶循环群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中的方程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恰好有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个解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是解，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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 则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 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tm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即存在正整数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= km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为整数，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又由于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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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km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从而得到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1)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容易验证以上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的幂都是方程的解，且两两不等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B59988D-C6FB-48D5-A6E0-327EA2280D6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2597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设多项式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找出使得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保持不变的所有下标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的置换，这些置换是否构成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的子群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解：所有的置换 是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algn="l" eaLnBrk="1" hangingPunct="1"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                                                               </a:t>
            </a:r>
          </a:p>
          <a:p>
            <a:pPr algn="l" eaLnBrk="1" hangingPunct="1"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ts val="24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根据乘法的封闭性可知这些置换构成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2142325" y="3444622"/>
            <a:ext cx="696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5345" y="3444623"/>
            <a:ext cx="936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(1 2)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00498" y="3444623"/>
            <a:ext cx="1016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(3 4)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2325" y="4121406"/>
            <a:ext cx="1549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 3)(2 4)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92221" y="4121405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 4)(2 3)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00498" y="4136590"/>
            <a:ext cx="1390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(1 4 2 3)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95946" y="4121404"/>
            <a:ext cx="123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(1 3 2 4)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95946" y="3444623"/>
            <a:ext cx="1595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 2) (3 4)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D249F61-C157-48C3-9A55-A5B62ADD892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9459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  <p:bldP spid="9" grpId="0"/>
      <p:bldP spid="10" grpId="0"/>
      <p:bldP spid="1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4176464" cy="1857375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30000"/>
              </a:spcBef>
              <a:buNone/>
            </a:pPr>
            <a:endParaRPr lang="en-US" altLang="zh-CN" sz="2400" dirty="0"/>
          </a:p>
          <a:p>
            <a:pPr marL="0" indent="0" algn="just" eaLnBrk="1" hangingPunct="1">
              <a:spcBef>
                <a:spcPct val="30000"/>
              </a:spcBef>
              <a:buNone/>
            </a:pPr>
            <a:r>
              <a:rPr lang="en-US" altLang="zh-CN" sz="2400" dirty="0"/>
              <a:t>14.18</a:t>
            </a:r>
          </a:p>
          <a:p>
            <a:pPr marL="0" indent="0" algn="just" eaLnBrk="1" hangingPunct="1">
              <a:spcBef>
                <a:spcPct val="30000"/>
              </a:spcBef>
              <a:buNone/>
            </a:pPr>
            <a:r>
              <a:rPr lang="en-US" altLang="zh-CN" sz="2400" dirty="0"/>
              <a:t>14.19</a:t>
            </a:r>
          </a:p>
          <a:p>
            <a:pPr marL="0" indent="0" algn="just" eaLnBrk="1" hangingPunct="1">
              <a:spcBef>
                <a:spcPct val="30000"/>
              </a:spcBef>
              <a:buNone/>
            </a:pPr>
            <a:endParaRPr lang="en-US" altLang="zh-CN" sz="2400" dirty="0"/>
          </a:p>
          <a:p>
            <a:pPr marL="0" indent="0" algn="just">
              <a:buNone/>
            </a:pPr>
            <a:endParaRPr lang="en-US" altLang="zh-CN" sz="2400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E0EAC33-D3F6-4CD3-BDEF-A00F3AFA47C7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EEABBB7-FFD2-4FBB-8AFF-9DCD72EF2019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87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8384B5-A418-42A4-AD38-685E21D5205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作 业</a:t>
            </a:r>
          </a:p>
        </p:txBody>
      </p:sp>
    </p:spTree>
    <p:extLst>
      <p:ext uri="{BB962C8B-B14F-4D97-AF65-F5344CB8AC3E}">
        <p14:creationId xmlns:p14="http://schemas.microsoft.com/office/powerpoint/2010/main" val="371485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8369"/>
            <a:ext cx="9601200" cy="43975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◦&gt;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上的自同态，令</a:t>
            </a:r>
          </a:p>
          <a:p>
            <a:pPr marL="0" indent="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endParaRPr lang="zh-CN" altLang="zh-CN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◦&gt;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是交换群，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是任意给定的整数，令</a:t>
            </a:r>
          </a:p>
          <a:p>
            <a:pPr marL="0" indent="0" algn="ctr"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endParaRPr lang="zh-CN" altLang="zh-CN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的子群。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的所有生成元和子群，并画出子群格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9B1D32C-F463-48BD-AF9E-C2E74DE57EB6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EEABBB7-FFD2-4FBB-8AFF-9DCD72EF2019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88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CB8362-0CD8-4C02-817F-243B2A95A51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研 讨 题</a:t>
            </a:r>
          </a:p>
        </p:txBody>
      </p:sp>
    </p:spTree>
    <p:extLst>
      <p:ext uri="{BB962C8B-B14F-4D97-AF65-F5344CB8AC3E}">
        <p14:creationId xmlns:p14="http://schemas.microsoft.com/office/powerpoint/2010/main" val="22753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9D1C4-5379-4EDA-9491-16878525CBA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1368426" y="4222385"/>
            <a:ext cx="9528174" cy="185897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的子独异点吗？</a:t>
            </a:r>
            <a:endParaRPr kumimoji="1"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3000"/>
              </a:spcBef>
              <a:spcAft>
                <a:spcPts val="1200"/>
              </a:spcAft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的单位元，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本身可以构成独异点，但不是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的子独异点，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的单位元是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678129"/>
              </p:ext>
            </p:extLst>
          </p:nvPr>
        </p:nvGraphicFramePr>
        <p:xfrm>
          <a:off x="1368426" y="4673098"/>
          <a:ext cx="940195" cy="87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公式" r:id="rId4" imgW="457200" imgH="431640" progId="Equation.3">
                  <p:embed/>
                </p:oleObj>
              </mc:Choice>
              <mc:Fallback>
                <p:oleObj name="公式" r:id="rId4" imgW="457200" imgH="43164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6" y="4673098"/>
                        <a:ext cx="940195" cy="8718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968776"/>
              </p:ext>
            </p:extLst>
          </p:nvPr>
        </p:nvGraphicFramePr>
        <p:xfrm>
          <a:off x="2842388" y="2729543"/>
          <a:ext cx="650722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公式" r:id="rId6" imgW="2882880" imgH="457200" progId="Equation.3">
                  <p:embed/>
                </p:oleObj>
              </mc:Choice>
              <mc:Fallback>
                <p:oleObj name="公式" r:id="rId6" imgW="2882880" imgH="457200" progId="Equation.3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388" y="2729543"/>
                        <a:ext cx="6507223" cy="866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1295400" y="1646238"/>
            <a:ext cx="9601200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设半群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，独异点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为矩阵乘法，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e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阶单位矩阵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</a:t>
            </a: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1368426" y="3691660"/>
            <a:ext cx="5546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，且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· 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的子半群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301ED3C-9992-45F4-AF2F-8E8B0ECBC0B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6418</TotalTime>
  <Words>10988</Words>
  <Application>Microsoft Office PowerPoint</Application>
  <PresentationFormat>宽屏</PresentationFormat>
  <Paragraphs>1107</Paragraphs>
  <Slides>88</Slides>
  <Notes>76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88</vt:i4>
      </vt:variant>
    </vt:vector>
  </HeadingPairs>
  <TitlesOfParts>
    <vt:vector size="103" baseType="lpstr">
      <vt:lpstr>ˎ̥</vt:lpstr>
      <vt:lpstr>Kingsoft Phonetic Plain</vt:lpstr>
      <vt:lpstr>华文行楷</vt:lpstr>
      <vt:lpstr>宋体</vt:lpstr>
      <vt:lpstr>微软雅黑</vt:lpstr>
      <vt:lpstr>幼圆</vt:lpstr>
      <vt:lpstr>Arial</vt:lpstr>
      <vt:lpstr>Cambria Math</vt:lpstr>
      <vt:lpstr>Lucida Sans Unicode</vt:lpstr>
      <vt:lpstr>Symbol</vt:lpstr>
      <vt:lpstr>Times New Roman</vt:lpstr>
      <vt:lpstr>Wingdings</vt:lpstr>
      <vt:lpstr>菱形网格 16x9</vt:lpstr>
      <vt:lpstr>公式</vt:lpstr>
      <vt:lpstr>Equation</vt:lpstr>
      <vt:lpstr>PowerPoint 演示文稿</vt:lpstr>
      <vt:lpstr>14.3 几个典型的代数系统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S3 的运算表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/>
  <cp:lastModifiedBy>封卫兵</cp:lastModifiedBy>
  <cp:revision>283</cp:revision>
  <dcterms:created xsi:type="dcterms:W3CDTF">2021-04-22T13:50:06Z</dcterms:created>
  <dcterms:modified xsi:type="dcterms:W3CDTF">2022-03-03T07:07:48Z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