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1" r:id="rId2"/>
    <p:sldId id="257" r:id="rId3"/>
    <p:sldId id="300" r:id="rId4"/>
    <p:sldId id="258" r:id="rId5"/>
    <p:sldId id="259" r:id="rId6"/>
    <p:sldId id="282" r:id="rId7"/>
    <p:sldId id="260" r:id="rId8"/>
    <p:sldId id="261" r:id="rId9"/>
    <p:sldId id="262" r:id="rId10"/>
    <p:sldId id="263" r:id="rId11"/>
    <p:sldId id="301" r:id="rId12"/>
    <p:sldId id="264" r:id="rId13"/>
    <p:sldId id="290" r:id="rId14"/>
    <p:sldId id="265" r:id="rId15"/>
    <p:sldId id="266" r:id="rId16"/>
    <p:sldId id="267" r:id="rId17"/>
    <p:sldId id="268" r:id="rId18"/>
    <p:sldId id="269" r:id="rId19"/>
    <p:sldId id="289" r:id="rId2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14" autoAdjust="0"/>
    <p:restoredTop sz="94706" autoAdjust="0"/>
  </p:normalViewPr>
  <p:slideViewPr>
    <p:cSldViewPr snapToGrid="0">
      <p:cViewPr varScale="1">
        <p:scale>
          <a:sx n="48" d="100"/>
          <a:sy n="48" d="100"/>
        </p:scale>
        <p:origin x="318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2022年3月3日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273AD78-6372-4528-9016-00005A841BE2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4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283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讲义</a:t>
            </a:r>
            <a:r>
              <a:rPr lang="en-US" altLang="zh-CN" dirty="0"/>
              <a:t>13/30</a:t>
            </a:r>
            <a:r>
              <a:rPr lang="zh-CN" altLang="en-US" dirty="0"/>
              <a:t>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470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>
                <a:solidFill>
                  <a:srgbClr val="C0504D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657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546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629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239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>
                <a:solidFill>
                  <a:srgbClr val="C0504D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657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讲义</a:t>
            </a:r>
            <a:r>
              <a:rPr lang="en-US" altLang="zh-CN"/>
              <a:t>11/30</a:t>
            </a:r>
            <a:r>
              <a:rPr lang="zh-CN" altLang="en-US"/>
              <a:t>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38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讲义</a:t>
            </a:r>
            <a:r>
              <a:rPr lang="en-US" altLang="zh-CN"/>
              <a:t>11/30</a:t>
            </a:r>
            <a:r>
              <a:rPr lang="zh-CN" altLang="en-US"/>
              <a:t>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2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91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10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799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132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88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5344A95-36CD-41C4-866A-C70BDE2641F1}"/>
              </a:ext>
            </a:extLst>
          </p:cNvPr>
          <p:cNvSpPr txBox="1">
            <a:spLocks/>
          </p:cNvSpPr>
          <p:nvPr/>
        </p:nvSpPr>
        <p:spPr>
          <a:xfrm>
            <a:off x="1293845" y="1909346"/>
            <a:ext cx="9604310" cy="3383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000" dirty="0"/>
              <a:t>第</a:t>
            </a:r>
            <a:r>
              <a:rPr lang="en-US" altLang="zh-CN" sz="6000" dirty="0"/>
              <a:t>6</a:t>
            </a:r>
            <a:r>
              <a:rPr lang="zh-CN" altLang="en-US" sz="6000" dirty="0"/>
              <a:t>章  图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33AA043-179F-4961-B3D1-6EA6AFA47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计算机工程与科学学院     </a:t>
            </a:r>
            <a:r>
              <a:rPr lang="zh-CN" altLang="en-US" sz="2400" dirty="0"/>
              <a:t>封卫兵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821CD-D7FE-425F-B1FF-84EBC07F089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26550"/>
            <a:ext cx="9601200" cy="513623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点割集与边割集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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E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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</a:t>
            </a:r>
          </a:p>
          <a:p>
            <a:pPr algn="just" eaLnBrk="1" hangingPunct="1"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中删除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及关联的边</a:t>
            </a:r>
          </a:p>
          <a:p>
            <a:pPr algn="just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中删除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中所有的顶点及关联的边</a:t>
            </a:r>
          </a:p>
          <a:p>
            <a:pPr algn="just" eaLnBrk="1" hangingPunct="1"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中删除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中所有边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删除结点后连通分支会增加？不变？减少？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删除边后呢？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5362" y="49484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都可能！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0368" y="54992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都可能？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42B05CB-8B93-4281-9FCE-029D4557456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无向图的连通性与连通度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06E08849-E73B-4121-9FB8-20329DC6A58C}"/>
              </a:ext>
            </a:extLst>
          </p:cNvPr>
          <p:cNvSpPr txBox="1"/>
          <p:nvPr/>
        </p:nvSpPr>
        <p:spPr>
          <a:xfrm>
            <a:off x="5194666" y="549922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不可能减少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821CD-D7FE-425F-B1FF-84EBC07F089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26550"/>
            <a:ext cx="9601200" cy="4486867"/>
          </a:xfrm>
        </p:spPr>
        <p:txBody>
          <a:bodyPr>
            <a:noAutofit/>
          </a:bodyPr>
          <a:lstStyle/>
          <a:p>
            <a:pPr algn="just">
              <a:spcBef>
                <a:spcPts val="14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点割集与边割集（续）</a:t>
            </a: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zh-CN" altLang="en-US" sz="2400" b="1" dirty="0"/>
              <a:t>定义6.15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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点割集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为点割集</a:t>
            </a:r>
            <a:r>
              <a:rPr lang="zh-CN" altLang="en-US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割点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355600" algn="just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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355600" algn="just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边割集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若{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为边割集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割边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桥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400"/>
              </a:spcBef>
              <a:buClr>
                <a:schemeClr val="bg2"/>
              </a:buClr>
              <a:buSzPct val="75000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en-US" altLang="zh-CN" sz="2400" dirty="0">
                <a:cs typeface="Times New Roman" panose="02020603050405020304" pitchFamily="18" charset="0"/>
              </a:rPr>
              <a:t>1)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30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无点割集，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阶零图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既无点割集，也无边割集；</a:t>
            </a:r>
          </a:p>
          <a:p>
            <a:pPr marL="0" indent="0" algn="just">
              <a:spcBef>
                <a:spcPts val="14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为边割集，则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14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为点割集，则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42B05CB-8B93-4281-9FCE-029D4557456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无向图的连通性与连通度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E857F6-12DD-4763-9167-00A528F95DEC}"/>
              </a:ext>
            </a:extLst>
          </p:cNvPr>
          <p:cNvSpPr/>
          <p:nvPr/>
        </p:nvSpPr>
        <p:spPr>
          <a:xfrm>
            <a:off x="6330414" y="5135916"/>
            <a:ext cx="1805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5ED6CF-9E14-41AC-B619-8F799A5B3DF3}"/>
              </a:ext>
            </a:extLst>
          </p:cNvPr>
          <p:cNvSpPr/>
          <p:nvPr/>
        </p:nvSpPr>
        <p:spPr>
          <a:xfrm>
            <a:off x="6193774" y="5651752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881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50" name="Text Box 58"/>
          <p:cNvSpPr txBox="1">
            <a:spLocks noChangeArrowheads="1"/>
          </p:cNvSpPr>
          <p:nvPr/>
        </p:nvSpPr>
        <p:spPr bwMode="auto">
          <a:xfrm>
            <a:off x="2589648" y="21958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315451" name="Text Box 59"/>
          <p:cNvSpPr txBox="1">
            <a:spLocks noChangeArrowheads="1"/>
          </p:cNvSpPr>
          <p:nvPr/>
        </p:nvSpPr>
        <p:spPr bwMode="auto">
          <a:xfrm>
            <a:off x="2995671" y="22250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</a:t>
            </a:r>
          </a:p>
        </p:txBody>
      </p:sp>
      <p:sp>
        <p:nvSpPr>
          <p:cNvPr id="315452" name="Text Box 60"/>
          <p:cNvSpPr txBox="1">
            <a:spLocks noChangeArrowheads="1"/>
          </p:cNvSpPr>
          <p:nvPr/>
        </p:nvSpPr>
        <p:spPr bwMode="auto">
          <a:xfrm>
            <a:off x="1675246" y="2695929"/>
            <a:ext cx="24383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点割集：{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},</a:t>
            </a:r>
          </a:p>
        </p:txBody>
      </p:sp>
      <p:sp>
        <p:nvSpPr>
          <p:cNvPr id="315453" name="Text Box 61"/>
          <p:cNvSpPr txBox="1">
            <a:spLocks noChangeArrowheads="1"/>
          </p:cNvSpPr>
          <p:nvPr/>
        </p:nvSpPr>
        <p:spPr bwMode="auto">
          <a:xfrm>
            <a:off x="1702544" y="2225017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割点：</a:t>
            </a:r>
          </a:p>
        </p:txBody>
      </p:sp>
      <p:sp>
        <p:nvSpPr>
          <p:cNvPr id="315454" name="Text Box 62"/>
          <p:cNvSpPr txBox="1">
            <a:spLocks noChangeArrowheads="1"/>
          </p:cNvSpPr>
          <p:nvPr/>
        </p:nvSpPr>
        <p:spPr bwMode="auto">
          <a:xfrm>
            <a:off x="2361048" y="317558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15455" name="Text Box 63"/>
          <p:cNvSpPr txBox="1">
            <a:spLocks noChangeArrowheads="1"/>
          </p:cNvSpPr>
          <p:nvPr/>
        </p:nvSpPr>
        <p:spPr bwMode="auto">
          <a:xfrm>
            <a:off x="1675248" y="3683017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桥：</a:t>
            </a:r>
          </a:p>
        </p:txBody>
      </p:sp>
      <p:sp>
        <p:nvSpPr>
          <p:cNvPr id="315456" name="Text Box 64"/>
          <p:cNvSpPr txBox="1">
            <a:spLocks noChangeArrowheads="1"/>
          </p:cNvSpPr>
          <p:nvPr/>
        </p:nvSpPr>
        <p:spPr bwMode="auto">
          <a:xfrm>
            <a:off x="2232107" y="3684365"/>
            <a:ext cx="542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315457" name="Text Box 65"/>
          <p:cNvSpPr txBox="1">
            <a:spLocks noChangeArrowheads="1"/>
          </p:cNvSpPr>
          <p:nvPr/>
        </p:nvSpPr>
        <p:spPr bwMode="auto">
          <a:xfrm>
            <a:off x="2746280" y="3678803"/>
            <a:ext cx="45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5458" name="Text Box 66"/>
          <p:cNvSpPr txBox="1">
            <a:spLocks noChangeArrowheads="1"/>
          </p:cNvSpPr>
          <p:nvPr/>
        </p:nvSpPr>
        <p:spPr bwMode="auto">
          <a:xfrm>
            <a:off x="1653117" y="4269001"/>
            <a:ext cx="2632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边割集：{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5459" name="Text Box 67"/>
          <p:cNvSpPr txBox="1">
            <a:spLocks noChangeArrowheads="1"/>
          </p:cNvSpPr>
          <p:nvPr/>
        </p:nvSpPr>
        <p:spPr bwMode="auto">
          <a:xfrm>
            <a:off x="4292215" y="4271433"/>
            <a:ext cx="13415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5460" name="Text Box 68"/>
          <p:cNvSpPr txBox="1">
            <a:spLocks noChangeArrowheads="1"/>
          </p:cNvSpPr>
          <p:nvPr/>
        </p:nvSpPr>
        <p:spPr bwMode="auto">
          <a:xfrm>
            <a:off x="2864881" y="4838292"/>
            <a:ext cx="167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}?</a:t>
            </a:r>
          </a:p>
        </p:txBody>
      </p:sp>
      <p:sp>
        <p:nvSpPr>
          <p:cNvPr id="315461" name="Text Box 69"/>
          <p:cNvSpPr txBox="1">
            <a:spLocks noChangeArrowheads="1"/>
          </p:cNvSpPr>
          <p:nvPr/>
        </p:nvSpPr>
        <p:spPr bwMode="auto">
          <a:xfrm>
            <a:off x="7787577" y="4835439"/>
            <a:ext cx="21920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}?</a:t>
            </a:r>
          </a:p>
        </p:txBody>
      </p:sp>
      <p:sp>
        <p:nvSpPr>
          <p:cNvPr id="38" name="Text Box 62"/>
          <p:cNvSpPr txBox="1">
            <a:spLocks noChangeArrowheads="1"/>
          </p:cNvSpPr>
          <p:nvPr/>
        </p:nvSpPr>
        <p:spPr bwMode="auto">
          <a:xfrm>
            <a:off x="3732648" y="3161873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十字形 1"/>
          <p:cNvSpPr/>
          <p:nvPr/>
        </p:nvSpPr>
        <p:spPr bwMode="auto">
          <a:xfrm rot="2419106">
            <a:off x="3435297" y="3258278"/>
            <a:ext cx="342000" cy="342000"/>
          </a:xfrm>
          <a:prstGeom prst="plus">
            <a:avLst>
              <a:gd name="adj" fmla="val 36093"/>
            </a:avLst>
          </a:prstGeom>
          <a:solidFill>
            <a:srgbClr val="FF0000"/>
          </a:solidFill>
          <a:ln w="63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十字形 39"/>
          <p:cNvSpPr/>
          <p:nvPr/>
        </p:nvSpPr>
        <p:spPr bwMode="auto">
          <a:xfrm rot="2419106">
            <a:off x="5174272" y="3258279"/>
            <a:ext cx="342000" cy="342000"/>
          </a:xfrm>
          <a:prstGeom prst="plus">
            <a:avLst>
              <a:gd name="adj" fmla="val 36093"/>
            </a:avLst>
          </a:prstGeom>
          <a:solidFill>
            <a:srgbClr val="FF0000"/>
          </a:solidFill>
          <a:ln w="63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Text Box 67"/>
          <p:cNvSpPr txBox="1">
            <a:spLocks noChangeArrowheads="1"/>
          </p:cNvSpPr>
          <p:nvPr/>
        </p:nvSpPr>
        <p:spPr bwMode="auto">
          <a:xfrm>
            <a:off x="5861093" y="4277505"/>
            <a:ext cx="20616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470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683" y="4926418"/>
            <a:ext cx="34200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71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844" y="4958005"/>
            <a:ext cx="34200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 Box 68"/>
          <p:cNvSpPr txBox="1">
            <a:spLocks noChangeArrowheads="1"/>
          </p:cNvSpPr>
          <p:nvPr/>
        </p:nvSpPr>
        <p:spPr bwMode="auto">
          <a:xfrm>
            <a:off x="5239532" y="4835440"/>
            <a:ext cx="2036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}?</a:t>
            </a:r>
          </a:p>
        </p:txBody>
      </p:sp>
      <p:pic>
        <p:nvPicPr>
          <p:cNvPr id="49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415" y="4388715"/>
            <a:ext cx="34200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37" y="4388714"/>
            <a:ext cx="34200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十字形 40"/>
          <p:cNvSpPr/>
          <p:nvPr/>
        </p:nvSpPr>
        <p:spPr bwMode="auto">
          <a:xfrm rot="2419106">
            <a:off x="7368333" y="4945425"/>
            <a:ext cx="342000" cy="342000"/>
          </a:xfrm>
          <a:prstGeom prst="plus">
            <a:avLst>
              <a:gd name="adj" fmla="val 36093"/>
            </a:avLst>
          </a:prstGeom>
          <a:solidFill>
            <a:srgbClr val="FF0000"/>
          </a:solidFill>
          <a:ln w="63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5754EA-5868-4B75-A9A1-A064CF346A0D}"/>
              </a:ext>
            </a:extLst>
          </p:cNvPr>
          <p:cNvSpPr/>
          <p:nvPr/>
        </p:nvSpPr>
        <p:spPr>
          <a:xfrm>
            <a:off x="1642392" y="5536863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任何一个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点所关联的所有边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构成边割集吗？</a:t>
            </a:r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903252AC-A86F-45C2-8042-3D7B0DF9632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无向图的连通性与连通度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2" name="灯片编号占位符 5">
            <a:extLst>
              <a:ext uri="{FF2B5EF4-FFF2-40B4-BE49-F238E27FC236}">
                <a16:creationId xmlns:a16="http://schemas.microsoft.com/office/drawing/2014/main" id="{9A4B2A23-0F58-4F83-8859-942D344B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D4A821CD-D7FE-425F-B1FF-84EBC07F089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046E53-60CA-4E05-8A65-32A211DEFC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9342" y="1846468"/>
            <a:ext cx="4740285" cy="233476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F92D0FE-17B1-42FB-BA01-B9D672536C4E}"/>
              </a:ext>
            </a:extLst>
          </p:cNvPr>
          <p:cNvSpPr/>
          <p:nvPr/>
        </p:nvSpPr>
        <p:spPr>
          <a:xfrm>
            <a:off x="7780357" y="5536863"/>
            <a:ext cx="2664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若不包含桥，则是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50" grpId="0" autoUpdateAnimBg="0"/>
      <p:bldP spid="315451" grpId="0" autoUpdateAnimBg="0"/>
      <p:bldP spid="315452" grpId="0" autoUpdateAnimBg="0"/>
      <p:bldP spid="315453" grpId="0" autoUpdateAnimBg="0"/>
      <p:bldP spid="315454" grpId="0" autoUpdateAnimBg="0"/>
      <p:bldP spid="315455" grpId="0" autoUpdateAnimBg="0"/>
      <p:bldP spid="315456" grpId="0" autoUpdateAnimBg="0"/>
      <p:bldP spid="315457" grpId="0" autoUpdateAnimBg="0"/>
      <p:bldP spid="315458" grpId="0" autoUpdateAnimBg="0"/>
      <p:bldP spid="315459" grpId="0" autoUpdateAnimBg="0"/>
      <p:bldP spid="315460" grpId="0" autoUpdateAnimBg="0"/>
      <p:bldP spid="315461" grpId="0" autoUpdateAnimBg="0"/>
      <p:bldP spid="38" grpId="0" autoUpdateAnimBg="0"/>
      <p:bldP spid="2" grpId="0" animBg="1"/>
      <p:bldP spid="40" grpId="0" animBg="1"/>
      <p:bldP spid="43" grpId="0" autoUpdateAnimBg="0"/>
      <p:bldP spid="48" grpId="0" autoUpdateAnimBg="0"/>
      <p:bldP spid="41" grpId="0" animBg="1"/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1646238"/>
            <a:ext cx="9601199" cy="4481607"/>
          </a:xfrm>
        </p:spPr>
        <p:txBody>
          <a:bodyPr>
            <a:noAutofit/>
          </a:bodyPr>
          <a:lstStyle/>
          <a:p>
            <a:pPr marL="0" indent="0">
              <a:spcBef>
                <a:spcPts val="14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为无环无向图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中的一条割边的一个端点，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证明：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为割点当且仅当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不是悬挂顶点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证如果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为割点，则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不是悬挂顶点：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反证法：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是悬挂顶点，则从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中删除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，只是将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及关联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割边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中去掉了，因而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− 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为割点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矛盾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证如果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不是悬挂顶点，则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为割点：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度顶点，所以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除与割边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关联外，还必须与另外一些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边关联，假设这些边为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中删除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全部被删除，由于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是割边，所以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− 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为割点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D706E-A0ED-43B3-9CD9-9372498940E7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0FF245-51AB-4A92-9D65-17AD7BD3914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无向图的连通性与连通度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9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157D-D8AF-40D9-BB5D-A283CD5A37E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68475"/>
            <a:ext cx="9601200" cy="32196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点连通度与边连通度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定义6.16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设无向连通图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min{|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点割集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或使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zh-CN" altLang="he-IL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成为平凡图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点连通度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min{|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zh-CN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边割集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边连通度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DF4FEE2-4464-486B-B8CE-3275F1DB1F4B}"/>
              </a:ext>
            </a:extLst>
          </p:cNvPr>
          <p:cNvGrpSpPr/>
          <p:nvPr/>
        </p:nvGrpSpPr>
        <p:grpSpPr>
          <a:xfrm>
            <a:off x="1295400" y="4284758"/>
            <a:ext cx="9825314" cy="1736725"/>
            <a:chOff x="1295400" y="4284758"/>
            <a:chExt cx="9825314" cy="1736725"/>
          </a:xfrm>
        </p:grpSpPr>
        <p:sp>
          <p:nvSpPr>
            <p:cNvPr id="19466" name="Text Box 7"/>
            <p:cNvSpPr txBox="1">
              <a:spLocks noChangeArrowheads="1"/>
            </p:cNvSpPr>
            <p:nvPr/>
          </p:nvSpPr>
          <p:spPr bwMode="auto">
            <a:xfrm>
              <a:off x="1295400" y="5153120"/>
              <a:ext cx="2832248" cy="4616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25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</a:t>
              </a:r>
              <a:endPara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7" name="Picture 12" descr="连通度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1518" y="4284758"/>
              <a:ext cx="1949196" cy="1736725"/>
            </a:xfrm>
            <a:prstGeom prst="rect">
              <a:avLst/>
            </a:prstGeom>
            <a:noFill/>
            <a:ln>
              <a:noFill/>
            </a:ln>
            <a:extLst/>
          </p:spPr>
        </p:pic>
      </p:grpSp>
      <p:sp>
        <p:nvSpPr>
          <p:cNvPr id="316430" name="Text Box 14"/>
          <p:cNvSpPr txBox="1">
            <a:spLocks noChangeArrowheads="1"/>
          </p:cNvSpPr>
          <p:nvPr/>
        </p:nvSpPr>
        <p:spPr bwMode="auto">
          <a:xfrm>
            <a:off x="3118909" y="514865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25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3，</a:t>
            </a:r>
          </a:p>
        </p:txBody>
      </p:sp>
      <p:sp>
        <p:nvSpPr>
          <p:cNvPr id="316431" name="Text Box 15"/>
          <p:cNvSpPr txBox="1">
            <a:spLocks noChangeArrowheads="1"/>
          </p:cNvSpPr>
          <p:nvPr/>
        </p:nvSpPr>
        <p:spPr bwMode="auto">
          <a:xfrm>
            <a:off x="2176991" y="515312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250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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6432" name="Text Box 16"/>
          <p:cNvSpPr txBox="1">
            <a:spLocks noChangeArrowheads="1"/>
          </p:cNvSpPr>
          <p:nvPr/>
        </p:nvSpPr>
        <p:spPr bwMode="auto">
          <a:xfrm>
            <a:off x="4809249" y="514865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25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6433" name="Text Box 17"/>
          <p:cNvSpPr txBox="1">
            <a:spLocks noChangeArrowheads="1"/>
          </p:cNvSpPr>
          <p:nvPr/>
        </p:nvSpPr>
        <p:spPr bwMode="auto">
          <a:xfrm>
            <a:off x="3849779" y="515758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250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145FDC6-9BC8-4AF3-8124-3F91B9A6F08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无向图的连通性与连通度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30" grpId="0" autoUpdateAnimBg="0"/>
      <p:bldP spid="316431" grpId="0" autoUpdateAnimBg="0"/>
      <p:bldP spid="316432" grpId="0" autoUpdateAnimBg="0"/>
      <p:bldP spid="31643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DC2B-B270-45CB-A986-3C81C7DC42A7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0737"/>
            <a:ext cx="9601200" cy="450075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点连通度与边连通度（续）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/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平凡图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完全图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−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−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3) 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割点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1;  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割边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4) 规定非连通图的点连通度和边连通度均为 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圈图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轮图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≥4)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/>
              <a:t>定理6.5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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88833" y="414163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88833" y="467989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005328F-D3BA-4955-A130-7D054D7FA2B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无向图的连通性与连通度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F895E-DB7F-4F57-83EC-A798387B131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1479"/>
            <a:ext cx="9601199" cy="4511127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定义6.1</a:t>
            </a:r>
            <a:r>
              <a:rPr lang="en-US" altLang="zh-CN" sz="2400" b="1" dirty="0">
                <a:cs typeface="Times New Roman" panose="02020603050405020304" pitchFamily="18" charset="0"/>
              </a:rPr>
              <a:t>7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设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可达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有通路.  规定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的；</a:t>
            </a:r>
          </a:p>
          <a:p>
            <a:pPr algn="just" eaLnBrk="1" hangingPunct="1"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与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相互可达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弱连通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(连通)：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略去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各边的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方向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所得无向图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为连通图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单向连通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强连通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相互可达；</a:t>
            </a:r>
          </a:p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强连通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经过所有顶点的回路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单向连通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经过所有顶点的通路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62712E-6E50-4595-B5BC-F64C23F2B4F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有向图的连通性及其分类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E47C59-B076-44EC-9561-A6D151B1DA3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6365" y="2129478"/>
            <a:ext cx="7772400" cy="446224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</a:rPr>
              <a:t>例：</a:t>
            </a:r>
          </a:p>
        </p:txBody>
      </p:sp>
      <p:grpSp>
        <p:nvGrpSpPr>
          <p:cNvPr id="22532" name="Group 16"/>
          <p:cNvGrpSpPr>
            <a:grpSpLocks/>
          </p:cNvGrpSpPr>
          <p:nvPr/>
        </p:nvGrpSpPr>
        <p:grpSpPr bwMode="auto">
          <a:xfrm>
            <a:off x="2135189" y="2000250"/>
            <a:ext cx="7602537" cy="3227388"/>
            <a:chOff x="385" y="1260"/>
            <a:chExt cx="4789" cy="2033"/>
          </a:xfrm>
          <a:noFill/>
        </p:grpSpPr>
        <p:sp>
          <p:nvSpPr>
            <p:cNvPr id="22533" name="Text Box 10"/>
            <p:cNvSpPr txBox="1">
              <a:spLocks noChangeArrowheads="1"/>
            </p:cNvSpPr>
            <p:nvPr/>
          </p:nvSpPr>
          <p:spPr bwMode="auto">
            <a:xfrm>
              <a:off x="385" y="1260"/>
              <a:ext cx="4789" cy="1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/>
              <a:r>
                <a: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br>
                <a: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br>
                <a: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br>
                <a: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br>
                <a: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br>
                <a: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br>
                <a: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2534" name="Picture 11" descr="14-1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93"/>
            <a:stretch>
              <a:fillRect/>
            </a:stretch>
          </p:blipFill>
          <p:spPr bwMode="auto">
            <a:xfrm>
              <a:off x="768" y="1536"/>
              <a:ext cx="4150" cy="7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5" name="Text Box 12"/>
            <p:cNvSpPr txBox="1">
              <a:spLocks noChangeArrowheads="1"/>
            </p:cNvSpPr>
            <p:nvPr/>
          </p:nvSpPr>
          <p:spPr bwMode="auto">
            <a:xfrm>
              <a:off x="824" y="2294"/>
              <a:ext cx="1006" cy="9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强连通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单向连通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弱连通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</p:txBody>
        </p:sp>
        <p:sp>
          <p:nvSpPr>
            <p:cNvPr id="22536" name="Text Box 13"/>
            <p:cNvSpPr txBox="1">
              <a:spLocks noChangeArrowheads="1"/>
            </p:cNvSpPr>
            <p:nvPr/>
          </p:nvSpPr>
          <p:spPr bwMode="auto">
            <a:xfrm>
              <a:off x="2429" y="2304"/>
              <a:ext cx="1006" cy="9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强连通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单向连通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弱连通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</p:txBody>
        </p:sp>
        <p:sp>
          <p:nvSpPr>
            <p:cNvPr id="22537" name="Text Box 14"/>
            <p:cNvSpPr txBox="1">
              <a:spLocks noChangeArrowheads="1"/>
            </p:cNvSpPr>
            <p:nvPr/>
          </p:nvSpPr>
          <p:spPr bwMode="auto">
            <a:xfrm>
              <a:off x="4049" y="2304"/>
              <a:ext cx="1029" cy="9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强连通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单向连通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弱连通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</p:txBody>
        </p:sp>
      </p:grpSp>
      <p:pic>
        <p:nvPicPr>
          <p:cNvPr id="12" name="Picture 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019" y="3680449"/>
            <a:ext cx="344922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306" y="4299617"/>
            <a:ext cx="344922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899" y="4827302"/>
            <a:ext cx="344922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063F4483-6CA8-451F-B3A4-0F5060AB17A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有向图的连通性及其分类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A74C9-8D9C-4F60-9C71-0F50862E6C5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76399"/>
            <a:ext cx="9601199" cy="437170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有向图中的短程线与距离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短程线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长度最短的通路（设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距离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d&lt;u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的短程线的长度；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不可达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d&lt;u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性质：</a:t>
            </a:r>
          </a:p>
          <a:p>
            <a:pPr algn="just">
              <a:buNone/>
            </a:pP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</a:rPr>
              <a:t>1) 非负性：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d&lt;u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d&lt;u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三角不等式：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d&lt;u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d&lt;v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d&lt;u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没有对称性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v&gt; ≠ d&lt;v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8EF738-4D67-4A4C-A9BD-4451BCA7418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有向图的连通性及其分类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1646238"/>
            <a:ext cx="9601199" cy="4643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中只有两个奇度顶点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，证明：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必连通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不连通，即它们之间无通路，则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必处于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</a:p>
          <a:p>
            <a:pPr marL="0" indent="0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的不同连通分支中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的连通分支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在连通分支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中，由于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</a:p>
          <a:p>
            <a:pPr marL="0" indent="0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中只有两个奇度顶点，于是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均各有一个奇度顶点，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这样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都与握手定理推论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矛盾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所以奇度顶点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必处于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的同一个连通分支中，即它们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之间必有通路，也即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必连通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D706E-A0ED-43B3-9CD9-9372498940E7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4B06348-2C79-4765-A6D4-C36FC111732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有向图的连通性及其分类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3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4771-6D3E-44F4-8FA7-2568FC7CF51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15153"/>
            <a:ext cx="9601200" cy="4258102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zh-CN" altLang="en-US" sz="2400" b="1" dirty="0"/>
              <a:t>6.2.1 通路与回路</a:t>
            </a:r>
          </a:p>
          <a:p>
            <a:pPr marL="274320" lvl="1" indent="0" eaLnBrk="1" hangingPunct="1">
              <a:spcBef>
                <a:spcPts val="1800"/>
              </a:spcBef>
              <a:buNone/>
            </a:pPr>
            <a:r>
              <a:rPr lang="zh-CN" altLang="en-US" sz="2400" b="1" dirty="0"/>
              <a:t>      </a:t>
            </a:r>
            <a:r>
              <a:rPr lang="zh-CN" altLang="en-US" sz="2400" dirty="0"/>
              <a:t>初级通路(回路)与简单通路(回路)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6.2.2 无向图的连通性与连通度</a:t>
            </a:r>
          </a:p>
          <a:p>
            <a:pPr marL="274320" lvl="1" indent="0" eaLnBrk="1" hangingPunct="1">
              <a:spcBef>
                <a:spcPts val="1800"/>
              </a:spcBef>
              <a:buNone/>
            </a:pPr>
            <a:r>
              <a:rPr lang="zh-CN" altLang="en-US" sz="2400" b="1" dirty="0"/>
              <a:t>      </a:t>
            </a:r>
            <a:r>
              <a:rPr lang="zh-CN" altLang="en-US" sz="2400" dirty="0"/>
              <a:t>连通图、连通分支、短程线与距离</a:t>
            </a:r>
          </a:p>
          <a:p>
            <a:pPr marL="274320" lvl="1" indent="0" eaLnBrk="1" hangingPunct="1">
              <a:spcBef>
                <a:spcPts val="1800"/>
              </a:spcBef>
              <a:buNone/>
            </a:pPr>
            <a:r>
              <a:rPr lang="zh-CN" altLang="en-US" sz="2400" dirty="0"/>
              <a:t>      点割集、割点、边割集、割边(桥)、点连通度与边连通度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/>
              <a:t>6.2.3 有向图的连通性及其分类</a:t>
            </a:r>
          </a:p>
          <a:p>
            <a:pPr marL="274320" lvl="1" indent="0">
              <a:spcBef>
                <a:spcPts val="1800"/>
              </a:spcBef>
              <a:buNone/>
            </a:pPr>
            <a:r>
              <a:rPr lang="zh-CN" altLang="en-US" sz="2400" b="1" dirty="0"/>
              <a:t>      </a:t>
            </a:r>
            <a:r>
              <a:rPr lang="zh-CN" altLang="en-US" sz="2400" dirty="0"/>
              <a:t>弱连通、单向连通、强连通</a:t>
            </a:r>
          </a:p>
          <a:p>
            <a:pPr marL="274320" lvl="1" indent="0">
              <a:spcBef>
                <a:spcPts val="1800"/>
              </a:spcBef>
              <a:buNone/>
            </a:pPr>
            <a:r>
              <a:rPr lang="zh-CN" altLang="en-US" sz="2400" dirty="0"/>
              <a:t>      短程线与距离、可达性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9DAEEF-3083-4803-B6CC-F56339C7E03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 图的连通性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A916E-F8E3-4B8F-A867-82A7A96F681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81607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通路与回路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None/>
            </a:pPr>
            <a:r>
              <a:rPr lang="zh-CN" altLang="en-US" sz="2400" b="1" dirty="0"/>
              <a:t>定义6.13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无向或有向)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顶点与边的交替序列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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(1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(或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i="1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的通路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分别为通路的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终点</a:t>
            </a:r>
            <a:r>
              <a:rPr lang="zh-CN" altLang="en-US" sz="2400" dirty="0">
                <a:cs typeface="Times New Roman" panose="02020603050405020304" pitchFamily="18" charset="0"/>
              </a:rPr>
              <a:t>,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为通路的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长度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又若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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回路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indent="0"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若通路(回路)中所有</a:t>
            </a:r>
            <a:r>
              <a:rPr lang="zh-CN" altLang="en-US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各异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简单通路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否则称为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复杂通路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复杂回路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74D968-2CCF-4CA8-98AF-5EF1ECC039D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6.2.1 通路与回路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A916E-F8E3-4B8F-A867-82A7A96F681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81607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通路与回路（续）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若通路(回路)中所有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(对于回路, 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各异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初级通路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0" algn="just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初级回路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长度为奇数的圈称作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奇圈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长度为偶数的圈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偶圈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2400" dirty="0"/>
              <a:t>1) </a:t>
            </a:r>
            <a:r>
              <a:rPr lang="zh-CN" altLang="zh-CN" sz="2400" dirty="0"/>
              <a:t>回路是通路的特殊情况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533400" indent="-533400">
              <a:buNone/>
            </a:pPr>
            <a:r>
              <a:rPr lang="en-US" altLang="zh-CN" sz="2400" dirty="0"/>
              <a:t>2) </a:t>
            </a:r>
            <a:r>
              <a:rPr lang="zh-CN" altLang="en-US" sz="2400" dirty="0"/>
              <a:t>在有向图和无向图中,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长度为 1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的圈</a:t>
            </a:r>
            <a:r>
              <a:rPr lang="zh-CN" altLang="en-US" sz="2400" dirty="0"/>
              <a:t>由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环</a:t>
            </a:r>
            <a:r>
              <a:rPr lang="zh-CN" altLang="en-US" sz="2400" dirty="0"/>
              <a:t>构成；</a:t>
            </a:r>
            <a:endParaRPr lang="en-US" altLang="zh-CN" sz="2400" dirty="0"/>
          </a:p>
          <a:p>
            <a:pPr marL="533400" indent="-533400" algn="just">
              <a:buNone/>
            </a:pPr>
            <a:r>
              <a:rPr lang="en-US" altLang="zh-CN" sz="2400" dirty="0"/>
              <a:t>3) </a:t>
            </a:r>
            <a:r>
              <a:rPr lang="zh-CN" altLang="en-US" sz="2400" dirty="0"/>
              <a:t>在无向图中,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长度为 2 的圈</a:t>
            </a:r>
            <a:r>
              <a:rPr lang="zh-CN" altLang="en-US" sz="2400" dirty="0"/>
              <a:t>由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两条平行边</a:t>
            </a:r>
            <a:r>
              <a:rPr lang="zh-CN" altLang="en-US" sz="2400" dirty="0"/>
              <a:t>构成；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74D968-2CCF-4CA8-98AF-5EF1ECC039D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6.2.1 通路与回路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B7179-932C-42A9-8E7D-84C088D10C80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1" y="1646238"/>
            <a:ext cx="9601199" cy="4345129"/>
          </a:xfrm>
        </p:spPr>
        <p:txBody>
          <a:bodyPr/>
          <a:lstStyle/>
          <a:p>
            <a:pPr marL="533400" indent="-533400" algn="just">
              <a:buNone/>
            </a:pPr>
            <a:r>
              <a:rPr lang="zh-CN" altLang="en-US" sz="2400" b="1" dirty="0"/>
              <a:t>注（续）：</a:t>
            </a:r>
            <a:endParaRPr lang="en-US" altLang="zh-CN" sz="2400" b="1" dirty="0"/>
          </a:p>
          <a:p>
            <a:pPr marL="533400" indent="-533400" algn="just">
              <a:buNone/>
            </a:pPr>
            <a:r>
              <a:rPr lang="en-US" altLang="zh-CN" sz="2400" dirty="0"/>
              <a:t>4)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在无向简单图中，所有圈的长度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3；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533400" algn="just">
              <a:buNone/>
            </a:pPr>
            <a:r>
              <a:rPr lang="en-US" altLang="zh-CN" sz="2400" dirty="0"/>
              <a:t>5) </a:t>
            </a:r>
            <a:r>
              <a:rPr lang="zh-CN" altLang="en-US" sz="2400" dirty="0"/>
              <a:t>在有向简单图中，所有圈的长度 </a:t>
            </a:r>
            <a:r>
              <a:rPr lang="zh-CN" altLang="en-US" sz="2400" dirty="0">
                <a:sym typeface="Symbol" pitchFamily="18" charset="2"/>
              </a:rPr>
              <a:t> </a:t>
            </a:r>
            <a:r>
              <a:rPr lang="zh-CN" altLang="en-US" sz="2400" dirty="0"/>
              <a:t>2；</a:t>
            </a:r>
            <a:endParaRPr lang="en-US" altLang="zh-CN" sz="2400" dirty="0"/>
          </a:p>
          <a:p>
            <a:pPr marL="533400" indent="-533400" algn="just"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) 表示方法</a:t>
            </a:r>
          </a:p>
          <a:p>
            <a:pPr marL="533400" indent="-533400" algn="just">
              <a:buNone/>
            </a:pPr>
            <a:r>
              <a:rPr lang="zh-CN" altLang="en-US" sz="2400" dirty="0"/>
              <a:t>    ① 按定义用顶点和边的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交替序列</a:t>
            </a:r>
            <a:r>
              <a:rPr lang="zh-CN" altLang="en-US" sz="2400" dirty="0"/>
              <a:t>,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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just">
              <a:buNone/>
            </a:pPr>
            <a:r>
              <a:rPr lang="en-US" altLang="zh-CN" sz="2400" dirty="0"/>
              <a:t>    ②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边序列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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是相邻边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，长度为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③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中, 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顶点序列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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，长度为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400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76C19C-62FC-4880-A399-1554A66BF89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6.2.1 通路与回路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3CF7-4204-40B5-8515-CE4CA85B3857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97657"/>
            <a:ext cx="9601200" cy="935600"/>
          </a:xfrm>
        </p:spPr>
        <p:txBody>
          <a:bodyPr>
            <a:noAutofit/>
          </a:bodyPr>
          <a:lstStyle/>
          <a:p>
            <a:pPr marL="533400" indent="-533400">
              <a:buNone/>
            </a:pPr>
            <a:r>
              <a:rPr lang="zh-CN" altLang="en-US" sz="2400" b="1" dirty="0"/>
              <a:t>注（续）：</a:t>
            </a:r>
            <a:endParaRPr lang="en-US" altLang="zh-CN" sz="2400" b="1" dirty="0"/>
          </a:p>
          <a:p>
            <a:pPr marL="533400" indent="-533400">
              <a:buNone/>
            </a:pPr>
            <a:r>
              <a:rPr lang="en-US" altLang="zh-CN" sz="2400" dirty="0"/>
              <a:t>7</a:t>
            </a:r>
            <a:r>
              <a:rPr lang="zh-CN" altLang="en-US" sz="2400" dirty="0"/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初级</a:t>
            </a:r>
            <a:r>
              <a:rPr lang="zh-CN" altLang="en-US" sz="2400" dirty="0"/>
              <a:t>通路(回路)是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简单</a:t>
            </a:r>
            <a:r>
              <a:rPr lang="zh-CN" altLang="en-US" sz="2400" dirty="0"/>
              <a:t>通路(回路), 但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反之不真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17" name="Text Box 16"/>
          <p:cNvSpPr txBox="1">
            <a:spLocks noChangeArrowheads="1"/>
          </p:cNvSpPr>
          <p:nvPr/>
        </p:nvSpPr>
        <p:spPr bwMode="auto">
          <a:xfrm>
            <a:off x="2063750" y="2997200"/>
            <a:ext cx="7848600" cy="2743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25000"/>
              </a:spcBef>
            </a:pPr>
            <a:endParaRPr kumimoji="1"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5000"/>
              </a:spcBef>
            </a:pPr>
            <a:endParaRPr kumimoji="1"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5000"/>
              </a:spcBef>
            </a:pPr>
            <a:endParaRPr kumimoji="1"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5000"/>
              </a:spcBef>
            </a:pPr>
            <a:endParaRPr kumimoji="1"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5000"/>
              </a:spcBef>
            </a:pPr>
            <a:endParaRPr kumimoji="1"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5000"/>
              </a:spcBef>
            </a:pPr>
            <a:endParaRPr kumimoji="1"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18" name="Group 17"/>
          <p:cNvGrpSpPr>
            <a:grpSpLocks/>
          </p:cNvGrpSpPr>
          <p:nvPr/>
        </p:nvGrpSpPr>
        <p:grpSpPr bwMode="auto">
          <a:xfrm>
            <a:off x="2667000" y="3276600"/>
            <a:ext cx="2401888" cy="628650"/>
            <a:chOff x="1008" y="2688"/>
            <a:chExt cx="1513" cy="396"/>
          </a:xfrm>
        </p:grpSpPr>
        <p:pic>
          <p:nvPicPr>
            <p:cNvPr id="13328" name="Picture 18" descr="E:\插图\离散\初级通路.t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2688"/>
              <a:ext cx="151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9" name="Text Box 19"/>
            <p:cNvSpPr txBox="1">
              <a:spLocks noChangeArrowheads="1"/>
            </p:cNvSpPr>
            <p:nvPr/>
          </p:nvSpPr>
          <p:spPr bwMode="auto">
            <a:xfrm>
              <a:off x="1296" y="2832"/>
              <a:ext cx="11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初级通路</a:t>
              </a:r>
            </a:p>
          </p:txBody>
        </p:sp>
      </p:grpSp>
      <p:grpSp>
        <p:nvGrpSpPr>
          <p:cNvPr id="13319" name="Group 20"/>
          <p:cNvGrpSpPr>
            <a:grpSpLocks/>
          </p:cNvGrpSpPr>
          <p:nvPr/>
        </p:nvGrpSpPr>
        <p:grpSpPr bwMode="auto">
          <a:xfrm>
            <a:off x="2514600" y="4495800"/>
            <a:ext cx="2819400" cy="1085850"/>
            <a:chOff x="912" y="3264"/>
            <a:chExt cx="1776" cy="684"/>
          </a:xfrm>
        </p:grpSpPr>
        <p:pic>
          <p:nvPicPr>
            <p:cNvPr id="13326" name="Picture 21" descr="E:\插图\离散\简单通路.t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3264"/>
              <a:ext cx="1513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7" name="Text Box 22"/>
            <p:cNvSpPr txBox="1">
              <a:spLocks noChangeArrowheads="1"/>
            </p:cNvSpPr>
            <p:nvPr/>
          </p:nvSpPr>
          <p:spPr bwMode="auto">
            <a:xfrm>
              <a:off x="912" y="3696"/>
              <a:ext cx="17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非初级的简单通路</a:t>
              </a:r>
            </a:p>
          </p:txBody>
        </p:sp>
      </p:grpSp>
      <p:grpSp>
        <p:nvGrpSpPr>
          <p:cNvPr id="13320" name="Group 23"/>
          <p:cNvGrpSpPr>
            <a:grpSpLocks/>
          </p:cNvGrpSpPr>
          <p:nvPr/>
        </p:nvGrpSpPr>
        <p:grpSpPr bwMode="auto">
          <a:xfrm>
            <a:off x="5867400" y="3657600"/>
            <a:ext cx="1524000" cy="1652588"/>
            <a:chOff x="2928" y="2715"/>
            <a:chExt cx="960" cy="1041"/>
          </a:xfrm>
        </p:grpSpPr>
        <p:pic>
          <p:nvPicPr>
            <p:cNvPr id="13324" name="Picture 24" descr="E:\插图\离散\初级回路.t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715"/>
              <a:ext cx="720" cy="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5" name="Text Box 25"/>
            <p:cNvSpPr txBox="1">
              <a:spLocks noChangeArrowheads="1"/>
            </p:cNvSpPr>
            <p:nvPr/>
          </p:nvSpPr>
          <p:spPr bwMode="auto">
            <a:xfrm>
              <a:off x="2928" y="3504"/>
              <a:ext cx="9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初级回路</a:t>
              </a:r>
            </a:p>
          </p:txBody>
        </p:sp>
      </p:grpSp>
      <p:grpSp>
        <p:nvGrpSpPr>
          <p:cNvPr id="13321" name="Group 26"/>
          <p:cNvGrpSpPr>
            <a:grpSpLocks/>
          </p:cNvGrpSpPr>
          <p:nvPr/>
        </p:nvGrpSpPr>
        <p:grpSpPr bwMode="auto">
          <a:xfrm>
            <a:off x="8077200" y="3657601"/>
            <a:ext cx="1524000" cy="1851025"/>
            <a:chOff x="4080" y="2688"/>
            <a:chExt cx="960" cy="1166"/>
          </a:xfrm>
        </p:grpSpPr>
        <p:pic>
          <p:nvPicPr>
            <p:cNvPr id="13322" name="Picture 27" descr="E:\插图\离散\简单回路.t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2688"/>
              <a:ext cx="720" cy="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3" name="Text Box 28"/>
            <p:cNvSpPr txBox="1">
              <a:spLocks noChangeArrowheads="1"/>
            </p:cNvSpPr>
            <p:nvPr/>
          </p:nvSpPr>
          <p:spPr bwMode="auto">
            <a:xfrm>
              <a:off x="4080" y="3408"/>
              <a:ext cx="96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非初级的</a:t>
              </a:r>
            </a:p>
            <a:p>
              <a:pPr algn="l" eaLnBrk="1" hangingPunct="1"/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简单回路</a:t>
              </a:r>
            </a:p>
          </p:txBody>
        </p:sp>
      </p:grpSp>
      <p:sp>
        <p:nvSpPr>
          <p:cNvPr id="2" name="椭圆 1"/>
          <p:cNvSpPr/>
          <p:nvPr/>
        </p:nvSpPr>
        <p:spPr bwMode="auto">
          <a:xfrm>
            <a:off x="3554323" y="4451730"/>
            <a:ext cx="144016" cy="144000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30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6" y="3749299"/>
            <a:ext cx="152400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">
            <a:extLst>
              <a:ext uri="{FF2B5EF4-FFF2-40B4-BE49-F238E27FC236}">
                <a16:creationId xmlns:a16="http://schemas.microsoft.com/office/drawing/2014/main" id="{DB7DB24A-66E9-4093-B456-6ACB8CBA697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6.2.1 通路与回路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7" presetClass="emph" presetSubtype="0" repeatCount="2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3B7F4-5B54-46F2-B48E-9975AABD4A2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61540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通路与回路（续）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定理6.3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阶图中，若从顶点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存在通路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小于等于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的初级通路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若通路中没有相同的顶点（即初级通路），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长度必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若有相同的顶点，删去这两个顶点之间的这一段, 仍是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的通路.  重复进行，直到没有相同的顶点为止.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定理6.4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阶图中，若存在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到自身的简单回路，则一定存在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到自身长度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小于等于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初级回路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495600" y="4286404"/>
            <a:ext cx="2736304" cy="714375"/>
            <a:chOff x="971600" y="4221088"/>
            <a:chExt cx="2736304" cy="714375"/>
          </a:xfrm>
        </p:grpSpPr>
        <p:pic>
          <p:nvPicPr>
            <p:cNvPr id="14341" name="Picture 5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221088"/>
              <a:ext cx="2736304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>
                  <a:solidFill>
                    <a:srgbClr val="00FFFF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051528" y="42930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endParaRPr lang="zh-CN" altLang="en-US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63805" y="428380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endParaRPr lang="zh-CN" altLang="en-US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735960" y="4070379"/>
            <a:ext cx="3019400" cy="1031336"/>
            <a:chOff x="4211960" y="4005064"/>
            <a:chExt cx="3019400" cy="1031336"/>
          </a:xfrm>
        </p:grpSpPr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4120149"/>
              <a:ext cx="3019400" cy="916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>
                  <a:solidFill>
                    <a:srgbClr val="00FFFF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211960" y="42838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endParaRPr lang="zh-CN" altLang="en-US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64205" y="425960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endParaRPr lang="zh-CN" altLang="en-US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73617" y="40050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endParaRPr lang="zh-CN" altLang="en-US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6672066" y="4644986"/>
            <a:ext cx="183230" cy="166199"/>
            <a:chOff x="5220072" y="4477762"/>
            <a:chExt cx="203587" cy="184666"/>
          </a:xfrm>
        </p:grpSpPr>
        <p:cxnSp>
          <p:nvCxnSpPr>
            <p:cNvPr id="6" name="直接连接符 5"/>
            <p:cNvCxnSpPr/>
            <p:nvPr/>
          </p:nvCxnSpPr>
          <p:spPr bwMode="auto">
            <a:xfrm>
              <a:off x="5220072" y="4477762"/>
              <a:ext cx="203586" cy="18466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 flipH="1">
              <a:off x="5220072" y="4477762"/>
              <a:ext cx="203587" cy="184666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7080247" y="4572978"/>
            <a:ext cx="183230" cy="166199"/>
            <a:chOff x="5220072" y="4477762"/>
            <a:chExt cx="203587" cy="184666"/>
          </a:xfrm>
        </p:grpSpPr>
        <p:cxnSp>
          <p:nvCxnSpPr>
            <p:cNvPr id="22" name="直接连接符 21"/>
            <p:cNvCxnSpPr/>
            <p:nvPr/>
          </p:nvCxnSpPr>
          <p:spPr bwMode="auto">
            <a:xfrm>
              <a:off x="5220072" y="4477762"/>
              <a:ext cx="203586" cy="18466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H="1">
              <a:off x="5220072" y="4477762"/>
              <a:ext cx="203587" cy="184666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6926259" y="4803526"/>
            <a:ext cx="183230" cy="166199"/>
            <a:chOff x="5220072" y="4477762"/>
            <a:chExt cx="203587" cy="184666"/>
          </a:xfrm>
        </p:grpSpPr>
        <p:cxnSp>
          <p:nvCxnSpPr>
            <p:cNvPr id="25" name="直接连接符 24"/>
            <p:cNvCxnSpPr/>
            <p:nvPr/>
          </p:nvCxnSpPr>
          <p:spPr bwMode="auto">
            <a:xfrm>
              <a:off x="5220072" y="4477762"/>
              <a:ext cx="203586" cy="18466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H="1">
              <a:off x="5220072" y="4477762"/>
              <a:ext cx="203587" cy="184666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Rectangle 2">
            <a:extLst>
              <a:ext uri="{FF2B5EF4-FFF2-40B4-BE49-F238E27FC236}">
                <a16:creationId xmlns:a16="http://schemas.microsoft.com/office/drawing/2014/main" id="{199D6C7B-42D6-4D90-AEE5-077BA51E452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6.2.1 通路与回路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E4FC7E-28E8-46EE-A639-1B7FABE74FB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601199" cy="4467179"/>
          </a:xfrm>
        </p:spPr>
        <p:txBody>
          <a:bodyPr>
            <a:noAutofit/>
          </a:bodyPr>
          <a:lstStyle/>
          <a:p>
            <a:pPr algn="just">
              <a:spcBef>
                <a:spcPts val="14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无向图的连通性与连通分支</a:t>
            </a: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与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有通路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规定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与自身总是连通的.</a:t>
            </a:r>
          </a:p>
          <a:p>
            <a:pPr algn="just">
              <a:spcBef>
                <a:spcPts val="14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连通图：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任意两点都连通的图 .  平凡图是连通图 .</a:t>
            </a: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连通关系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连通}.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是等价关系（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algn="just">
              <a:spcBef>
                <a:spcPts val="14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连通分支：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导出子图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4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的连通分支为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u="sng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just">
              <a:spcBef>
                <a:spcPts val="14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连通分支</a:t>
            </a:r>
            <a:r>
              <a:rPr lang="zh-CN" altLang="en-US" sz="2400" b="1" dirty="0">
                <a:cs typeface="Times New Roman" panose="02020603050405020304" pitchFamily="18" charset="0"/>
              </a:rPr>
              <a:t>数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4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是连通图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 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一定是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非连通图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25E053-05A3-4900-8172-2A8A6661BF2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无向图的连通性与连通度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B9934-BA03-415C-8115-5AAD984AF19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1" y="1673095"/>
            <a:ext cx="9601199" cy="434819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短程线与距离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之间的短程线：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之间长度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最短的通路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连通）；</a:t>
            </a:r>
          </a:p>
          <a:p>
            <a:pPr algn="just" eaLnBrk="1" hangingPunct="1"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之间的距离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dirty="0"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之间短程线的长度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不连通，规定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 .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性质：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1)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非负性：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v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对称性：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三角不等式：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6389" name="Text Box 16"/>
          <p:cNvSpPr txBox="1">
            <a:spLocks noChangeArrowheads="1"/>
          </p:cNvSpPr>
          <p:nvPr/>
        </p:nvSpPr>
        <p:spPr bwMode="auto">
          <a:xfrm>
            <a:off x="8245473" y="5002237"/>
            <a:ext cx="2911622" cy="101566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</a:p>
          <a:p>
            <a:pPr algn="r"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，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16391" name="Group 20"/>
          <p:cNvGrpSpPr>
            <a:grpSpLocks/>
          </p:cNvGrpSpPr>
          <p:nvPr/>
        </p:nvGrpSpPr>
        <p:grpSpPr bwMode="auto">
          <a:xfrm>
            <a:off x="7945435" y="2737372"/>
            <a:ext cx="2951164" cy="2138363"/>
            <a:chOff x="3411" y="2096"/>
            <a:chExt cx="1859" cy="1347"/>
          </a:xfrm>
        </p:grpSpPr>
        <p:pic>
          <p:nvPicPr>
            <p:cNvPr id="16392" name="Picture 21" descr="短程线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375"/>
              <a:ext cx="1440" cy="8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3" name="Text Box 22"/>
            <p:cNvSpPr txBox="1">
              <a:spLocks noChangeArrowheads="1"/>
            </p:cNvSpPr>
            <p:nvPr/>
          </p:nvSpPr>
          <p:spPr bwMode="auto">
            <a:xfrm>
              <a:off x="3819" y="21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4" name="Text Box 23"/>
            <p:cNvSpPr txBox="1">
              <a:spLocks noChangeArrowheads="1"/>
            </p:cNvSpPr>
            <p:nvPr/>
          </p:nvSpPr>
          <p:spPr bwMode="auto">
            <a:xfrm>
              <a:off x="3411" y="26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5" name="Text Box 24"/>
            <p:cNvSpPr txBox="1">
              <a:spLocks noChangeArrowheads="1"/>
            </p:cNvSpPr>
            <p:nvPr/>
          </p:nvSpPr>
          <p:spPr bwMode="auto">
            <a:xfrm>
              <a:off x="3936" y="3139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6" name="Text Box 25"/>
            <p:cNvSpPr txBox="1">
              <a:spLocks noChangeArrowheads="1"/>
            </p:cNvSpPr>
            <p:nvPr/>
          </p:nvSpPr>
          <p:spPr bwMode="auto">
            <a:xfrm>
              <a:off x="4272" y="273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7" name="Text Box 26"/>
            <p:cNvSpPr txBox="1">
              <a:spLocks noChangeArrowheads="1"/>
            </p:cNvSpPr>
            <p:nvPr/>
          </p:nvSpPr>
          <p:spPr bwMode="auto">
            <a:xfrm>
              <a:off x="4368" y="31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endParaRPr lang="zh-CN" altLang="en-US" sz="2400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8" name="Text Box 27"/>
            <p:cNvSpPr txBox="1">
              <a:spLocks noChangeArrowheads="1"/>
            </p:cNvSpPr>
            <p:nvPr/>
          </p:nvSpPr>
          <p:spPr bwMode="auto">
            <a:xfrm>
              <a:off x="4464" y="230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f </a:t>
              </a:r>
              <a:endPara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9" name="Text Box 28"/>
            <p:cNvSpPr txBox="1">
              <a:spLocks noChangeArrowheads="1"/>
            </p:cNvSpPr>
            <p:nvPr/>
          </p:nvSpPr>
          <p:spPr bwMode="auto">
            <a:xfrm>
              <a:off x="4849" y="20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00" name="Text Box 29"/>
            <p:cNvSpPr txBox="1">
              <a:spLocks noChangeArrowheads="1"/>
            </p:cNvSpPr>
            <p:nvPr/>
          </p:nvSpPr>
          <p:spPr bwMode="auto">
            <a:xfrm>
              <a:off x="4560" y="3155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01" name="Text Box 30"/>
            <p:cNvSpPr txBox="1">
              <a:spLocks noChangeArrowheads="1"/>
            </p:cNvSpPr>
            <p:nvPr/>
          </p:nvSpPr>
          <p:spPr bwMode="auto">
            <a:xfrm>
              <a:off x="5030" y="288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sz="2400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393671" y="499793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3671" y="551364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4009EE34-812C-4F7E-88EE-0151D895F61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无向图的连通性与连通度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6377</TotalTime>
  <Words>2495</Words>
  <Application>Microsoft Office PowerPoint</Application>
  <PresentationFormat>宽屏</PresentationFormat>
  <Paragraphs>248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微软雅黑</vt:lpstr>
      <vt:lpstr>幼圆</vt:lpstr>
      <vt:lpstr>Arial</vt:lpstr>
      <vt:lpstr>Symbol</vt:lpstr>
      <vt:lpstr>Times New Roman</vt:lpstr>
      <vt:lpstr>菱形网格 16x9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/>
  <cp:lastModifiedBy>封卫兵</cp:lastModifiedBy>
  <cp:revision>229</cp:revision>
  <dcterms:created xsi:type="dcterms:W3CDTF">2021-04-22T13:50:06Z</dcterms:created>
  <dcterms:modified xsi:type="dcterms:W3CDTF">2022-03-03T07:00:40Z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