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2" r:id="rId2"/>
    <p:sldId id="283" r:id="rId3"/>
    <p:sldId id="270" r:id="rId4"/>
    <p:sldId id="271" r:id="rId5"/>
    <p:sldId id="272" r:id="rId6"/>
    <p:sldId id="273" r:id="rId7"/>
    <p:sldId id="279" r:id="rId8"/>
    <p:sldId id="274" r:id="rId9"/>
    <p:sldId id="275" r:id="rId10"/>
    <p:sldId id="276" r:id="rId11"/>
    <p:sldId id="277" r:id="rId12"/>
    <p:sldId id="278" r:id="rId13"/>
    <p:sldId id="288" r:id="rId14"/>
    <p:sldId id="296" r:id="rId15"/>
    <p:sldId id="293" r:id="rId16"/>
    <p:sldId id="280" r:id="rId17"/>
    <p:sldId id="281" r:id="rId18"/>
    <p:sldId id="294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14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31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3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60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24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996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Warshall</a:t>
            </a:r>
            <a:r>
              <a:rPr lang="zh-CN" altLang="en-US" dirty="0"/>
              <a:t>算法求</a:t>
            </a:r>
            <a:r>
              <a:rPr lang="en-US" altLang="zh-CN" dirty="0"/>
              <a:t>P</a:t>
            </a:r>
            <a:r>
              <a:rPr lang="zh-CN" altLang="en-US" dirty="0"/>
              <a:t>（讲义</a:t>
            </a:r>
            <a:r>
              <a:rPr lang="en-US" altLang="zh-CN" dirty="0"/>
              <a:t>P18/30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29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47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9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66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3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12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52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69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6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6</a:t>
            </a:r>
            <a:r>
              <a:rPr lang="zh-CN" altLang="en-US" sz="6000" dirty="0"/>
              <a:t>章  图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2E8E1-1490-448F-9164-681FAF5AC61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1298104" y="1646238"/>
            <a:ext cx="959849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有向图中的通路数与回路数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定理6.6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的邻接矩阵，则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        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通路(含回路)数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到自身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通路(含回路)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总数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等于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的回路总数.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88C265E-040D-458C-9396-5F9684369E6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EBDFC5A-3B5E-43F1-B0A0-9C1A2B481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51129"/>
              </p:ext>
            </p:extLst>
          </p:nvPr>
        </p:nvGraphicFramePr>
        <p:xfrm>
          <a:off x="9976512" y="2142403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r:id="rId3" imgW="228501" imgH="253890" progId="Equation.DSMT4">
                  <p:embed/>
                </p:oleObj>
              </mc:Choice>
              <mc:Fallback>
                <p:oleObj r:id="rId3" imgW="228501" imgH="25389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6512" y="2142403"/>
                        <a:ext cx="468427" cy="520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C923FAC-0A84-41F7-BDC1-7B7AED666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58253"/>
              </p:ext>
            </p:extLst>
          </p:nvPr>
        </p:nvGraphicFramePr>
        <p:xfrm>
          <a:off x="7861113" y="2690173"/>
          <a:ext cx="46863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r:id="rId5" imgW="228600" imgH="241300" progId="Equation.DSMT4">
                  <p:embed/>
                </p:oleObj>
              </mc:Choice>
              <mc:Fallback>
                <p:oleObj r:id="rId5" imgW="228600" imgH="241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113" y="2690173"/>
                        <a:ext cx="468630" cy="494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11F83D0-C012-4C49-8D2E-2E7E1499C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149"/>
              </p:ext>
            </p:extLst>
          </p:nvPr>
        </p:nvGraphicFramePr>
        <p:xfrm>
          <a:off x="4448092" y="3266726"/>
          <a:ext cx="1249139" cy="91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r:id="rId7" imgW="609336" imgH="444307" progId="Equation.DSMT4">
                  <p:embed/>
                </p:oleObj>
              </mc:Choice>
              <mc:Fallback>
                <p:oleObj r:id="rId7" imgW="609336" imgH="444307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092" y="3266726"/>
                        <a:ext cx="1249139" cy="91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D68EE99-528D-4D41-A4CC-853CC19F8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5296"/>
              </p:ext>
            </p:extLst>
          </p:nvPr>
        </p:nvGraphicFramePr>
        <p:xfrm>
          <a:off x="2614564" y="3971497"/>
          <a:ext cx="884807" cy="88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r:id="rId9" imgW="431613" imgH="431613" progId="Equation.DSMT4">
                  <p:embed/>
                </p:oleObj>
              </mc:Choice>
              <mc:Fallback>
                <p:oleObj r:id="rId9" imgW="431613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564" y="3971497"/>
                        <a:ext cx="884807" cy="884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5FF3C-12C7-4838-AD08-225C5CE7368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1295399" y="1646237"/>
            <a:ext cx="9601199" cy="435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有向图中的通路数与回路数（续）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 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altLang="zh-CN" sz="2400" i="1" baseline="-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长度小于等于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通路(含回路)数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长度小于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中长度小于等于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(含回路)数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 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中长度小于等于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2B7B3BA-CD47-421B-B2C4-D9F066219C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ABF600E-2FE8-4E5F-9B35-1E662C801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30113"/>
              </p:ext>
            </p:extLst>
          </p:nvPr>
        </p:nvGraphicFramePr>
        <p:xfrm>
          <a:off x="7861107" y="2169991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r:id="rId3" imgW="228501" imgH="253890" progId="Equation.DSMT4">
                  <p:embed/>
                </p:oleObj>
              </mc:Choice>
              <mc:Fallback>
                <p:oleObj r:id="rId3" imgW="228501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107" y="2169991"/>
                        <a:ext cx="468427" cy="520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D2BB8ED-A814-40A6-993C-0CD916800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99232"/>
              </p:ext>
            </p:extLst>
          </p:nvPr>
        </p:nvGraphicFramePr>
        <p:xfrm>
          <a:off x="6455388" y="2731409"/>
          <a:ext cx="46863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r:id="rId5" imgW="228600" imgH="241300" progId="Equation.DSMT4">
                  <p:embed/>
                </p:oleObj>
              </mc:Choice>
              <mc:Fallback>
                <p:oleObj r:id="rId5" imgW="228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388" y="2731409"/>
                        <a:ext cx="468630" cy="494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CB65ED3-821D-466A-83F6-0DAA53079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01870"/>
              </p:ext>
            </p:extLst>
          </p:nvPr>
        </p:nvGraphicFramePr>
        <p:xfrm>
          <a:off x="4162572" y="3265903"/>
          <a:ext cx="1249139" cy="91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r:id="rId7" imgW="609336" imgH="444307" progId="Equation.DSMT4">
                  <p:embed/>
                </p:oleObj>
              </mc:Choice>
              <mc:Fallback>
                <p:oleObj r:id="rId7" imgW="609336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572" y="3265903"/>
                        <a:ext cx="1249139" cy="91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052FF69-2774-47CC-8A3C-40055BEF7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37102"/>
              </p:ext>
            </p:extLst>
          </p:nvPr>
        </p:nvGraphicFramePr>
        <p:xfrm>
          <a:off x="3487517" y="3971498"/>
          <a:ext cx="858782" cy="88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r:id="rId9" imgW="418918" imgH="431613" progId="Equation.DSMT4">
                  <p:embed/>
                </p:oleObj>
              </mc:Choice>
              <mc:Fallback>
                <p:oleObj r:id="rId9" imgW="418918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517" y="3971498"/>
                        <a:ext cx="858782" cy="884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A211C-0FB8-4B2F-8AB7-932E2B15F005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2" y="1611075"/>
            <a:ext cx="2950096" cy="53618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038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667872" y="5629608"/>
            <a:ext cx="61077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在这里的通路和回路数是定义意义下的</a:t>
            </a:r>
          </a:p>
        </p:txBody>
      </p:sp>
      <p:grpSp>
        <p:nvGrpSpPr>
          <p:cNvPr id="28678" name="Group 5"/>
          <p:cNvGrpSpPr>
            <a:grpSpLocks/>
          </p:cNvGrpSpPr>
          <p:nvPr/>
        </p:nvGrpSpPr>
        <p:grpSpPr bwMode="auto">
          <a:xfrm>
            <a:off x="6211890" y="1798638"/>
            <a:ext cx="2168526" cy="1790700"/>
            <a:chOff x="2906" y="1584"/>
            <a:chExt cx="1366" cy="1128"/>
          </a:xfrm>
          <a:noFill/>
        </p:grpSpPr>
        <p:sp>
          <p:nvSpPr>
            <p:cNvPr id="28713" name="Text Box 6"/>
            <p:cNvSpPr txBox="1">
              <a:spLocks noChangeArrowheads="1"/>
            </p:cNvSpPr>
            <p:nvPr/>
          </p:nvSpPr>
          <p:spPr bwMode="auto">
            <a:xfrm>
              <a:off x="2906" y="2016"/>
              <a:ext cx="454" cy="29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4" name="Text Box 7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0  0  1  0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1  0  2  0</a:t>
              </a:r>
            </a:p>
          </p:txBody>
        </p:sp>
        <p:sp>
          <p:nvSpPr>
            <p:cNvPr id="28715" name="Line 8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6" name="Line 9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7" name="Line 10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8" name="Line 11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9" name="Line 12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0" name="Line 13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9" name="Group 41"/>
          <p:cNvGrpSpPr>
            <a:grpSpLocks/>
          </p:cNvGrpSpPr>
          <p:nvPr/>
        </p:nvGrpSpPr>
        <p:grpSpPr bwMode="auto">
          <a:xfrm>
            <a:off x="8721725" y="1785613"/>
            <a:ext cx="2174876" cy="1790700"/>
            <a:chOff x="2135" y="1152"/>
            <a:chExt cx="1370" cy="1128"/>
          </a:xfrm>
          <a:noFill/>
        </p:grpSpPr>
        <p:sp>
          <p:nvSpPr>
            <p:cNvPr id="28705" name="Text Box 15"/>
            <p:cNvSpPr txBox="1">
              <a:spLocks noChangeArrowheads="1"/>
            </p:cNvSpPr>
            <p:nvPr/>
          </p:nvSpPr>
          <p:spPr bwMode="auto">
            <a:xfrm>
              <a:off x="2135" y="1584"/>
              <a:ext cx="505" cy="29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6" name="Text Box 16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3  1  0  0</a:t>
              </a:r>
            </a:p>
          </p:txBody>
        </p:sp>
        <p:sp>
          <p:nvSpPr>
            <p:cNvPr id="28707" name="Line 17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8" name="Line 18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9" name="Line 19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0" name="Line 20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1" name="Line 21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2" name="Line 22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80" name="Group 42"/>
          <p:cNvGrpSpPr>
            <a:grpSpLocks/>
          </p:cNvGrpSpPr>
          <p:nvPr/>
        </p:nvGrpSpPr>
        <p:grpSpPr bwMode="auto">
          <a:xfrm>
            <a:off x="6172201" y="3637604"/>
            <a:ext cx="2208213" cy="1790700"/>
            <a:chOff x="3601" y="1152"/>
            <a:chExt cx="1391" cy="1128"/>
          </a:xfrm>
          <a:noFill/>
        </p:grpSpPr>
        <p:sp>
          <p:nvSpPr>
            <p:cNvPr id="28697" name="Text Box 24"/>
            <p:cNvSpPr txBox="1">
              <a:spLocks noChangeArrowheads="1"/>
            </p:cNvSpPr>
            <p:nvPr/>
          </p:nvSpPr>
          <p:spPr bwMode="auto">
            <a:xfrm>
              <a:off x="3601" y="1584"/>
              <a:ext cx="479" cy="29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4128" y="1152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3  3  1  0</a:t>
              </a:r>
            </a:p>
          </p:txBody>
        </p: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>
              <a:off x="4080" y="1296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>
              <a:off x="4992" y="1296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1" name="Line 28"/>
            <p:cNvSpPr>
              <a:spLocks noChangeShapeType="1"/>
            </p:cNvSpPr>
            <p:nvPr/>
          </p:nvSpPr>
          <p:spPr bwMode="auto">
            <a:xfrm>
              <a:off x="4080" y="1296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2" name="Line 29"/>
            <p:cNvSpPr>
              <a:spLocks noChangeShapeType="1"/>
            </p:cNvSpPr>
            <p:nvPr/>
          </p:nvSpPr>
          <p:spPr bwMode="auto">
            <a:xfrm>
              <a:off x="4944" y="1296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3" name="Line 30"/>
            <p:cNvSpPr>
              <a:spLocks noChangeShapeType="1"/>
            </p:cNvSpPr>
            <p:nvPr/>
          </p:nvSpPr>
          <p:spPr bwMode="auto">
            <a:xfrm>
              <a:off x="4080" y="2160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4" name="Line 31"/>
            <p:cNvSpPr>
              <a:spLocks noChangeShapeType="1"/>
            </p:cNvSpPr>
            <p:nvPr/>
          </p:nvSpPr>
          <p:spPr bwMode="auto">
            <a:xfrm>
              <a:off x="4944" y="2160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81" name="Group 43"/>
          <p:cNvGrpSpPr>
            <a:grpSpLocks/>
          </p:cNvGrpSpPr>
          <p:nvPr/>
        </p:nvGrpSpPr>
        <p:grpSpPr bwMode="auto">
          <a:xfrm>
            <a:off x="8688387" y="3653166"/>
            <a:ext cx="2168526" cy="1790700"/>
            <a:chOff x="507" y="2448"/>
            <a:chExt cx="1366" cy="1128"/>
          </a:xfrm>
          <a:noFill/>
        </p:grpSpPr>
        <p:sp>
          <p:nvSpPr>
            <p:cNvPr id="28689" name="Text Box 33"/>
            <p:cNvSpPr txBox="1">
              <a:spLocks noChangeArrowheads="1"/>
            </p:cNvSpPr>
            <p:nvPr/>
          </p:nvSpPr>
          <p:spPr bwMode="auto">
            <a:xfrm>
              <a:off x="507" y="2880"/>
              <a:ext cx="549" cy="28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0" name="Text Box 34"/>
            <p:cNvSpPr txBox="1">
              <a:spLocks noChangeArrowheads="1"/>
            </p:cNvSpPr>
            <p:nvPr/>
          </p:nvSpPr>
          <p:spPr bwMode="auto">
            <a:xfrm>
              <a:off x="1008" y="2448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3  2  1  0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2  1  1  0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4  3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</p:txBody>
        </p:sp>
        <p:sp>
          <p:nvSpPr>
            <p:cNvPr id="28691" name="Line 35"/>
            <p:cNvSpPr>
              <a:spLocks noChangeShapeType="1"/>
            </p:cNvSpPr>
            <p:nvPr/>
          </p:nvSpPr>
          <p:spPr bwMode="auto">
            <a:xfrm>
              <a:off x="960" y="2592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2" name="Line 36"/>
            <p:cNvSpPr>
              <a:spLocks noChangeShapeType="1"/>
            </p:cNvSpPr>
            <p:nvPr/>
          </p:nvSpPr>
          <p:spPr bwMode="auto">
            <a:xfrm>
              <a:off x="1872" y="2592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3" name="Line 37"/>
            <p:cNvSpPr>
              <a:spLocks noChangeShapeType="1"/>
            </p:cNvSpPr>
            <p:nvPr/>
          </p:nvSpPr>
          <p:spPr bwMode="auto">
            <a:xfrm>
              <a:off x="960" y="2592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4" name="Line 38"/>
            <p:cNvSpPr>
              <a:spLocks noChangeShapeType="1"/>
            </p:cNvSpPr>
            <p:nvPr/>
          </p:nvSpPr>
          <p:spPr bwMode="auto">
            <a:xfrm>
              <a:off x="1824" y="2592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5" name="Line 39"/>
            <p:cNvSpPr>
              <a:spLocks noChangeShapeType="1"/>
            </p:cNvSpPr>
            <p:nvPr/>
          </p:nvSpPr>
          <p:spPr bwMode="auto">
            <a:xfrm>
              <a:off x="960" y="345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6" name="Line 40"/>
            <p:cNvSpPr>
              <a:spLocks noChangeShapeType="1"/>
            </p:cNvSpPr>
            <p:nvPr/>
          </p:nvSpPr>
          <p:spPr bwMode="auto">
            <a:xfrm>
              <a:off x="1824" y="345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682" name="Text Box 44"/>
          <p:cNvSpPr txBox="1">
            <a:spLocks noChangeArrowheads="1"/>
          </p:cNvSpPr>
          <p:nvPr/>
        </p:nvSpPr>
        <p:spPr bwMode="auto">
          <a:xfrm>
            <a:off x="1290641" y="3799208"/>
            <a:ext cx="5565769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 1 条；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 1 条；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到自身长为 3 的回路有 2 条；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中长为 3 的通路共有 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其中回路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683" name="Group 53"/>
          <p:cNvGrpSpPr>
            <a:grpSpLocks/>
          </p:cNvGrpSpPr>
          <p:nvPr/>
        </p:nvGrpSpPr>
        <p:grpSpPr bwMode="auto">
          <a:xfrm>
            <a:off x="2641337" y="2147851"/>
            <a:ext cx="2430044" cy="1413429"/>
            <a:chOff x="3310" y="2918"/>
            <a:chExt cx="1289" cy="722"/>
          </a:xfrm>
        </p:grpSpPr>
        <p:pic>
          <p:nvPicPr>
            <p:cNvPr id="28688" name="Picture 58" descr="E:\插图\离散\6.3-3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918"/>
              <a:ext cx="958" cy="7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4"/>
            <p:cNvSpPr txBox="1">
              <a:spLocks noChangeArrowheads="1"/>
            </p:cNvSpPr>
            <p:nvPr/>
          </p:nvSpPr>
          <p:spPr bwMode="auto">
            <a:xfrm>
              <a:off x="3314" y="2934"/>
              <a:ext cx="33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85" name="Text Box 55"/>
            <p:cNvSpPr txBox="1">
              <a:spLocks noChangeArrowheads="1"/>
            </p:cNvSpPr>
            <p:nvPr/>
          </p:nvSpPr>
          <p:spPr bwMode="auto">
            <a:xfrm>
              <a:off x="3310" y="3424"/>
              <a:ext cx="21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686" name="Text Box 56"/>
            <p:cNvSpPr txBox="1">
              <a:spLocks noChangeArrowheads="1"/>
            </p:cNvSpPr>
            <p:nvPr/>
          </p:nvSpPr>
          <p:spPr bwMode="auto">
            <a:xfrm>
              <a:off x="4224" y="3417"/>
              <a:ext cx="3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687" name="Text Box 57"/>
            <p:cNvSpPr txBox="1">
              <a:spLocks noChangeArrowheads="1"/>
            </p:cNvSpPr>
            <p:nvPr/>
          </p:nvSpPr>
          <p:spPr bwMode="auto">
            <a:xfrm>
              <a:off x="4227" y="2958"/>
              <a:ext cx="3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BF53A9C9-C433-4FDC-80F4-EAFDB153D56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288" y="1724472"/>
            <a:ext cx="8640960" cy="43427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若简单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个顶点，而边数大于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− 2)/2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是具有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个结点的简单无向图，如果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中每一对结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点度数之和均大于等于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个杯子，杯口均朝上放在桌子上。要求每次只能翻动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只杯子，能否把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只杯子全部翻成底朝上。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D706E-A0ED-43B3-9CD9-9372498940E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460C-E753-435E-9B1E-F5635052FC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4404047"/>
            <a:ext cx="9601199" cy="1706596"/>
          </a:xfrm>
        </p:spPr>
        <p:txBody>
          <a:bodyPr>
            <a:normAutofit/>
          </a:bodyPr>
          <a:lstStyle/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主对角线上的元素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	2)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强连通当且仅当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	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295400" y="1641097"/>
            <a:ext cx="8077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有向图的可达矩阵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可达矩阵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象 1"/>
          <p:cNvSpPr txBox="1"/>
          <p:nvPr/>
        </p:nvSpPr>
        <p:spPr>
          <a:xfrm>
            <a:off x="5284651" y="5480535"/>
            <a:ext cx="2461438" cy="452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spc="-21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spc="-2100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− 1)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 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 .</a:t>
            </a:r>
            <a:endParaRPr lang="zh-CN" altLang="en-US" sz="2400" baseline="44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>
              <a:xfrm>
                <a:off x="3117833" y="2742705"/>
                <a:ext cx="5378921" cy="9728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ij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baseline="-25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baseline="-2500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可达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vj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否则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33" y="2742705"/>
                <a:ext cx="5378921" cy="97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81167" y="4378314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全为 1 </a:t>
            </a:r>
            <a:r>
              <a:rPr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3025" y="494049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全为 1 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F5F1A2-8EB8-4334-99F8-634595656B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</p:spTree>
    <p:extLst>
      <p:ext uri="{BB962C8B-B14F-4D97-AF65-F5344CB8AC3E}">
        <p14:creationId xmlns:p14="http://schemas.microsoft.com/office/powerpoint/2010/main" val="10545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460C-E753-435E-9B1E-F5635052FC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4744"/>
            <a:ext cx="6128982" cy="4227441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bg2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如何得到图的可达矩阵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写出邻接矩阵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Clr>
                <a:schemeClr val="bg2"/>
              </a:buClr>
              <a:buSzPct val="75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取多少？）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7" indent="0" algn="just"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中非零元素改为“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7" indent="0" algn="just"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中对角线元素改为“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95210" y="1578499"/>
            <a:ext cx="4401390" cy="39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endParaRPr kumimoji="0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r>
              <a:rPr kumimoji="0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Tx/>
              <a:buNone/>
            </a:pP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写出邻接矩阵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2" indent="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中非零元素改为“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2" indent="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的对角线元素改为“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kumimoji="0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算法直接得到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495210" y="2473110"/>
            <a:ext cx="4110608" cy="21544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算法？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E9FD7A-B95F-4A65-9D48-491C5FADBF9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54BF5D-25D0-40F1-9558-C7B9B623C4BA}"/>
              </a:ext>
            </a:extLst>
          </p:cNvPr>
          <p:cNvSpPr/>
          <p:nvPr/>
        </p:nvSpPr>
        <p:spPr>
          <a:xfrm>
            <a:off x="3558178" y="3686576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66B-CF9A-4AE4-B4F1-B1F2AFEF82F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36926"/>
            <a:ext cx="9369903" cy="411784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长为 3 的通路各有多少条?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到自身长为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的回路各有多少条?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长为 4 的通路共有多少条 ? 其中有多少条回路?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长度小于等于 4 的回路共有多少条?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写出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的可达矩阵，并问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是强连通的吗?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A91237B-AB2E-4D46-AC3D-AF6DC01ED8D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EE68046-DA7C-4990-B7F9-367DBC152B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0901" y="952851"/>
            <a:ext cx="3086980" cy="2292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69917"/>
            <a:ext cx="5326360" cy="465366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1295399" y="4026496"/>
            <a:ext cx="3904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32833" name="Text Box 33"/>
          <p:cNvSpPr txBox="1">
            <a:spLocks noChangeArrowheads="1"/>
          </p:cNvSpPr>
          <p:nvPr/>
        </p:nvSpPr>
        <p:spPr bwMode="auto">
          <a:xfrm>
            <a:off x="5222875" y="4022663"/>
            <a:ext cx="4166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295399" y="4586323"/>
            <a:ext cx="5310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到自身长为 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的回路各有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1284457" y="5156870"/>
            <a:ext cx="5976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4 的通路共有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，其中有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回路；</a:t>
            </a:r>
          </a:p>
        </p:txBody>
      </p:sp>
      <p:sp>
        <p:nvSpPr>
          <p:cNvPr id="332840" name="Text Box 40"/>
          <p:cNvSpPr txBox="1">
            <a:spLocks noChangeArrowheads="1"/>
          </p:cNvSpPr>
          <p:nvPr/>
        </p:nvSpPr>
        <p:spPr bwMode="auto">
          <a:xfrm>
            <a:off x="1284457" y="572053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长度小于等于4的回路共有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灯片编号占位符 5">
            <a:extLst>
              <a:ext uri="{FF2B5EF4-FFF2-40B4-BE49-F238E27FC236}">
                <a16:creationId xmlns:a16="http://schemas.microsoft.com/office/drawing/2014/main" id="{2CDE4AC8-390B-4CB9-8C39-044EC69D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9507E66B-CF9A-4AE4-B4F1-B1F2AFEF82F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AAE086-8913-4D05-86F7-F953FF536EBA}"/>
              </a:ext>
            </a:extLst>
          </p:cNvPr>
          <p:cNvGrpSpPr>
            <a:grpSpLocks noChangeAspect="1"/>
          </p:cNvGrpSpPr>
          <p:nvPr/>
        </p:nvGrpSpPr>
        <p:grpSpPr>
          <a:xfrm>
            <a:off x="1612710" y="2127829"/>
            <a:ext cx="2045728" cy="1714500"/>
            <a:chOff x="2388653" y="2399342"/>
            <a:chExt cx="1091054" cy="914400"/>
          </a:xfrm>
        </p:grpSpPr>
        <p:sp>
          <p:nvSpPr>
            <p:cNvPr id="64" name="Rectangle 79">
              <a:extLst>
                <a:ext uri="{FF2B5EF4-FFF2-40B4-BE49-F238E27FC236}">
                  <a16:creationId xmlns:a16="http://schemas.microsoft.com/office/drawing/2014/main" id="{5642F4FC-97D1-4F21-8515-F8BA8108A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653" y="2476381"/>
              <a:ext cx="409433" cy="66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B1BD3A08-4799-499D-9ED4-5DD1BE3C21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8995641"/>
                </p:ext>
              </p:extLst>
            </p:nvPr>
          </p:nvGraphicFramePr>
          <p:xfrm>
            <a:off x="2765332" y="2399342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5" r:id="rId3" imgW="711200" imgH="914400" progId="Equation.DSMT4">
                    <p:embed/>
                  </p:oleObj>
                </mc:Choice>
                <mc:Fallback>
                  <p:oleObj r:id="rId3" imgW="711200" imgH="9144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BA440300-B839-4016-9BAA-F3E836EC58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332" y="2399342"/>
                          <a:ext cx="714375" cy="914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6363BB3-E768-44F6-B0FE-78760030BA43}"/>
              </a:ext>
            </a:extLst>
          </p:cNvPr>
          <p:cNvGrpSpPr>
            <a:grpSpLocks noChangeAspect="1"/>
          </p:cNvGrpSpPr>
          <p:nvPr/>
        </p:nvGrpSpPr>
        <p:grpSpPr>
          <a:xfrm>
            <a:off x="3810432" y="2133600"/>
            <a:ext cx="2082170" cy="1714500"/>
            <a:chOff x="4123943" y="2080642"/>
            <a:chExt cx="1110490" cy="914400"/>
          </a:xfrm>
        </p:grpSpPr>
        <p:sp>
          <p:nvSpPr>
            <p:cNvPr id="67" name="Rectangle 84">
              <a:extLst>
                <a:ext uri="{FF2B5EF4-FFF2-40B4-BE49-F238E27FC236}">
                  <a16:creationId xmlns:a16="http://schemas.microsoft.com/office/drawing/2014/main" id="{744B6103-1A5A-466F-A78B-37F28344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943" y="2220832"/>
              <a:ext cx="450376" cy="66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id="{F9CE4034-269F-4938-9349-4CF17AD003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190509"/>
                </p:ext>
              </p:extLst>
            </p:nvPr>
          </p:nvGraphicFramePr>
          <p:xfrm>
            <a:off x="4520058" y="2080642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6" r:id="rId5" imgW="711200" imgH="914400" progId="Equation.DSMT4">
                    <p:embed/>
                  </p:oleObj>
                </mc:Choice>
                <mc:Fallback>
                  <p:oleObj r:id="rId5" imgW="711200" imgH="9144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8915CCC7-7EFC-42CF-8232-6E6D745A06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058" y="2080642"/>
                          <a:ext cx="71437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83D9004-C68E-4D8C-B767-F5E93D564F8B}"/>
              </a:ext>
            </a:extLst>
          </p:cNvPr>
          <p:cNvGrpSpPr>
            <a:grpSpLocks noChangeAspect="1"/>
          </p:cNvGrpSpPr>
          <p:nvPr/>
        </p:nvGrpSpPr>
        <p:grpSpPr>
          <a:xfrm>
            <a:off x="6027510" y="2139371"/>
            <a:ext cx="2071386" cy="1714500"/>
            <a:chOff x="5936914" y="2080641"/>
            <a:chExt cx="1104739" cy="914400"/>
          </a:xfrm>
        </p:grpSpPr>
        <p:sp>
          <p:nvSpPr>
            <p:cNvPr id="70" name="Rectangle 86">
              <a:extLst>
                <a:ext uri="{FF2B5EF4-FFF2-40B4-BE49-F238E27FC236}">
                  <a16:creationId xmlns:a16="http://schemas.microsoft.com/office/drawing/2014/main" id="{A147BE1B-AFCD-4E3E-A6FD-BAFFC64E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914" y="2368565"/>
              <a:ext cx="7143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14F1488D-E8A2-413C-8FBD-3F8E2433CA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235149"/>
                </p:ext>
              </p:extLst>
            </p:nvPr>
          </p:nvGraphicFramePr>
          <p:xfrm>
            <a:off x="6327278" y="2080641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r:id="rId7" imgW="711200" imgH="914400" progId="Equation.DSMT4">
                    <p:embed/>
                  </p:oleObj>
                </mc:Choice>
                <mc:Fallback>
                  <p:oleObj r:id="rId7" imgW="711200" imgH="91440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BFFA2EC7-7657-479B-9A34-DD61BC36C3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7278" y="2080641"/>
                          <a:ext cx="71437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741C47C-A775-4813-B193-14E62E654787}"/>
              </a:ext>
            </a:extLst>
          </p:cNvPr>
          <p:cNvGrpSpPr>
            <a:grpSpLocks noChangeAspect="1"/>
          </p:cNvGrpSpPr>
          <p:nvPr/>
        </p:nvGrpSpPr>
        <p:grpSpPr>
          <a:xfrm>
            <a:off x="8237400" y="2139371"/>
            <a:ext cx="2028645" cy="1714500"/>
            <a:chOff x="7744134" y="2096030"/>
            <a:chExt cx="1081944" cy="914400"/>
          </a:xfrm>
        </p:grpSpPr>
        <p:sp>
          <p:nvSpPr>
            <p:cNvPr id="73" name="Rectangle 88">
              <a:extLst>
                <a:ext uri="{FF2B5EF4-FFF2-40B4-BE49-F238E27FC236}">
                  <a16:creationId xmlns:a16="http://schemas.microsoft.com/office/drawing/2014/main" id="{BA0DAC6C-D8FB-44CF-A559-449B227DD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4134" y="2190054"/>
              <a:ext cx="450376" cy="66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74" name="对象 73">
              <a:extLst>
                <a:ext uri="{FF2B5EF4-FFF2-40B4-BE49-F238E27FC236}">
                  <a16:creationId xmlns:a16="http://schemas.microsoft.com/office/drawing/2014/main" id="{1B196059-8297-42E7-913F-94045684FB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656663"/>
                </p:ext>
              </p:extLst>
            </p:nvPr>
          </p:nvGraphicFramePr>
          <p:xfrm>
            <a:off x="8111703" y="2096030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r:id="rId9" imgW="711200" imgH="914400" progId="Equation.DSMT4">
                    <p:embed/>
                  </p:oleObj>
                </mc:Choice>
                <mc:Fallback>
                  <p:oleObj r:id="rId9" imgW="711200" imgH="914400" progId="Equation.DSMT4">
                    <p:embed/>
                    <p:pic>
                      <p:nvPicPr>
                        <p:cNvPr id="45058" name="对象 45057">
                          <a:extLst>
                            <a:ext uri="{FF2B5EF4-FFF2-40B4-BE49-F238E27FC236}">
                              <a16:creationId xmlns:a16="http://schemas.microsoft.com/office/drawing/2014/main" id="{C3A673DD-49E0-4E4B-BCDF-E510744EEB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703" y="2096030"/>
                          <a:ext cx="71437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Rectangle 2">
            <a:extLst>
              <a:ext uri="{FF2B5EF4-FFF2-40B4-BE49-F238E27FC236}">
                <a16:creationId xmlns:a16="http://schemas.microsoft.com/office/drawing/2014/main" id="{88956C1F-C609-4794-A9BA-A89B19010A1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utoUpdateAnimBg="0"/>
      <p:bldP spid="332833" grpId="0" autoUpdateAnimBg="0"/>
      <p:bldP spid="332835" grpId="0" autoUpdateAnimBg="0"/>
      <p:bldP spid="332837" grpId="0" autoUpdateAnimBg="0"/>
      <p:bldP spid="3328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42" name="Text Box 42"/>
          <p:cNvSpPr txBox="1">
            <a:spLocks noChangeArrowheads="1"/>
          </p:cNvSpPr>
          <p:nvPr/>
        </p:nvSpPr>
        <p:spPr bwMode="auto">
          <a:xfrm>
            <a:off x="1295400" y="1707615"/>
            <a:ext cx="2832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求可达矩阵：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843" name="Text Box 43"/>
          <p:cNvSpPr txBox="1">
            <a:spLocks noChangeArrowheads="1"/>
          </p:cNvSpPr>
          <p:nvPr/>
        </p:nvSpPr>
        <p:spPr bwMode="auto">
          <a:xfrm>
            <a:off x="6327403" y="5478320"/>
            <a:ext cx="115659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强连通？</a:t>
            </a: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8210719" y="5478320"/>
            <a:ext cx="12591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单连通？</a:t>
            </a:r>
          </a:p>
        </p:txBody>
      </p:sp>
      <p:pic>
        <p:nvPicPr>
          <p:cNvPr id="64" name="Picture 3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2" y="5519264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十字形 64"/>
          <p:cNvSpPr>
            <a:spLocks/>
          </p:cNvSpPr>
          <p:nvPr/>
        </p:nvSpPr>
        <p:spPr bwMode="auto">
          <a:xfrm rot="2419106">
            <a:off x="7673693" y="5530919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1295400" y="2234012"/>
            <a:ext cx="3790995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方法一：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</a:pP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= A + A</a:t>
            </a:r>
            <a:r>
              <a:rPr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A</a:t>
            </a:r>
            <a:r>
              <a:rPr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82116"/>
              </p:ext>
            </p:extLst>
          </p:nvPr>
        </p:nvGraphicFramePr>
        <p:xfrm>
          <a:off x="4037013" y="2169280"/>
          <a:ext cx="1791393" cy="174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5" imgW="558720" imgH="939600" progId="Equation.DSMT4">
                  <p:embed/>
                </p:oleObj>
              </mc:Choice>
              <mc:Fallback>
                <p:oleObj name="Equation" r:id="rId5" imgW="558720" imgH="939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037013" y="2169280"/>
                        <a:ext cx="1791393" cy="1747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6450424" y="2205436"/>
            <a:ext cx="3790995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400" i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 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588339" y="4475086"/>
            <a:ext cx="381000" cy="51935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49038"/>
              </p:ext>
            </p:extLst>
          </p:nvPr>
        </p:nvGraphicFramePr>
        <p:xfrm>
          <a:off x="7182737" y="3109611"/>
          <a:ext cx="1886713" cy="174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7" imgW="533160" imgH="939600" progId="Equation.DSMT4">
                  <p:embed/>
                </p:oleObj>
              </mc:Choice>
              <mc:Fallback>
                <p:oleObj name="Equation" r:id="rId7" imgW="533160" imgH="939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182737" y="3109611"/>
                        <a:ext cx="1886713" cy="1747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7814360" y="3571330"/>
            <a:ext cx="184731" cy="369332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118354" y="3967958"/>
            <a:ext cx="184731" cy="369332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8364875" y="4417034"/>
            <a:ext cx="184731" cy="369332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67" name="灯片编号占位符 5">
            <a:extLst>
              <a:ext uri="{FF2B5EF4-FFF2-40B4-BE49-F238E27FC236}">
                <a16:creationId xmlns:a16="http://schemas.microsoft.com/office/drawing/2014/main" id="{425A99CC-9F69-45A9-A1AD-4E452F9779D5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507E66B-CF9A-4AE4-B4F1-B1F2AFEF82F8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0AD2C205-EEFF-4096-896A-7D8D4CB6C55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CBA82A-B494-4D3B-A80A-592300A99219}"/>
              </a:ext>
            </a:extLst>
          </p:cNvPr>
          <p:cNvGrpSpPr/>
          <p:nvPr/>
        </p:nvGrpSpPr>
        <p:grpSpPr>
          <a:xfrm>
            <a:off x="1632826" y="4118455"/>
            <a:ext cx="1937507" cy="1719072"/>
            <a:chOff x="998463" y="4335628"/>
            <a:chExt cx="1937507" cy="1719072"/>
          </a:xfrm>
        </p:grpSpPr>
        <p:sp>
          <p:nvSpPr>
            <p:cNvPr id="8" name="Rectangle 55">
              <a:extLst>
                <a:ext uri="{FF2B5EF4-FFF2-40B4-BE49-F238E27FC236}">
                  <a16:creationId xmlns:a16="http://schemas.microsoft.com/office/drawing/2014/main" id="{5FFBDB02-75EA-488A-B680-47DADB443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463" y="4936868"/>
              <a:ext cx="695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endPara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309C04AA-0FE8-4987-90F1-88A7FE1649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512673"/>
                </p:ext>
              </p:extLst>
            </p:nvPr>
          </p:nvGraphicFramePr>
          <p:xfrm>
            <a:off x="1622790" y="4335628"/>
            <a:ext cx="1313180" cy="1719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r:id="rId9" imgW="698500" imgH="914400" progId="Equation.DSMT4">
                    <p:embed/>
                  </p:oleObj>
                </mc:Choice>
                <mc:Fallback>
                  <p:oleObj r:id="rId9" imgW="698500" imgH="9144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790" y="4335628"/>
                          <a:ext cx="1313180" cy="17190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878847-84E3-4368-8049-E7EB2E03B7A3}"/>
              </a:ext>
            </a:extLst>
          </p:cNvPr>
          <p:cNvSpPr/>
          <p:nvPr/>
        </p:nvSpPr>
        <p:spPr>
          <a:xfrm>
            <a:off x="3887266" y="2720080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17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3" grpId="0" autoUpdateAnimBg="0"/>
      <p:bldP spid="63" grpId="0" autoUpdateAnimBg="0"/>
      <p:bldP spid="65" grpId="0" animBg="1"/>
      <p:bldP spid="4" grpId="0" animBg="1"/>
      <p:bldP spid="10" grpId="0" animBg="1"/>
      <p:bldP spid="77" grpId="0" animBg="1"/>
      <p:bldP spid="78" grpId="0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68097-21A9-42A9-B410-988E42A605F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55075"/>
            <a:ext cx="8208912" cy="334844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6.3.1 无向图的关联矩阵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6.3.2 有向无环图的关联矩阵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6.3.3 有向图的邻接矩阵，无向图的相邻矩阵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图中的通路数与回路数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6.3.4 图的可达矩阵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7886FA-43CA-488A-A8A5-0ABEDDC4091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 图的矩阵表示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A3B20-09F1-44E2-8D96-7A54D5F680C6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0779" y="1656835"/>
            <a:ext cx="9244531" cy="18872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的关联次数，称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的关联矩阵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的可能取值为：0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Text Box 46"/>
          <p:cNvSpPr txBox="1">
            <a:spLocks noChangeArrowheads="1"/>
          </p:cNvSpPr>
          <p:nvPr/>
        </p:nvSpPr>
        <p:spPr bwMode="auto">
          <a:xfrm>
            <a:off x="1420779" y="3810000"/>
            <a:ext cx="8485221" cy="22860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algn="l" eaLnBrk="1" hangingPunct="1">
              <a:spcBef>
                <a:spcPct val="25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5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606" name="Group 47"/>
          <p:cNvGrpSpPr>
            <a:grpSpLocks/>
          </p:cNvGrpSpPr>
          <p:nvPr/>
        </p:nvGrpSpPr>
        <p:grpSpPr bwMode="auto">
          <a:xfrm>
            <a:off x="7467602" y="3212976"/>
            <a:ext cx="2503971" cy="2730626"/>
            <a:chOff x="3840" y="2553"/>
            <a:chExt cx="1222" cy="1335"/>
          </a:xfrm>
        </p:grpSpPr>
        <p:pic>
          <p:nvPicPr>
            <p:cNvPr id="25616" name="Picture 48" descr="E:\插图\离散\6.1-4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7" name="Text Box 49"/>
            <p:cNvSpPr txBox="1">
              <a:spLocks noChangeArrowheads="1"/>
            </p:cNvSpPr>
            <p:nvPr/>
          </p:nvSpPr>
          <p:spPr bwMode="auto">
            <a:xfrm>
              <a:off x="4201" y="255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18" name="Text Box 50"/>
            <p:cNvSpPr txBox="1">
              <a:spLocks noChangeArrowheads="1"/>
            </p:cNvSpPr>
            <p:nvPr/>
          </p:nvSpPr>
          <p:spPr bwMode="auto">
            <a:xfrm>
              <a:off x="4272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19" name="Text Box 51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20" name="Text Box 52"/>
            <p:cNvSpPr txBox="1">
              <a:spLocks noChangeArrowheads="1"/>
            </p:cNvSpPr>
            <p:nvPr/>
          </p:nvSpPr>
          <p:spPr bwMode="auto">
            <a:xfrm>
              <a:off x="4224" y="325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21" name="Text Box 53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22" name="Text Box 54"/>
            <p:cNvSpPr txBox="1">
              <a:spLocks noChangeArrowheads="1"/>
            </p:cNvSpPr>
            <p:nvPr/>
          </p:nvSpPr>
          <p:spPr bwMode="auto">
            <a:xfrm>
              <a:off x="4822" y="318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23" name="Text Box 55"/>
            <p:cNvSpPr txBox="1">
              <a:spLocks noChangeArrowheads="1"/>
            </p:cNvSpPr>
            <p:nvPr/>
          </p:nvSpPr>
          <p:spPr bwMode="auto">
            <a:xfrm>
              <a:off x="3888" y="344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24" name="Text Box 56"/>
            <p:cNvSpPr txBox="1">
              <a:spLocks noChangeArrowheads="1"/>
            </p:cNvSpPr>
            <p:nvPr/>
          </p:nvSpPr>
          <p:spPr bwMode="auto">
            <a:xfrm>
              <a:off x="4014" y="286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5" name="Text Box 57"/>
            <p:cNvSpPr txBox="1">
              <a:spLocks noChangeArrowheads="1"/>
            </p:cNvSpPr>
            <p:nvPr/>
          </p:nvSpPr>
          <p:spPr bwMode="auto">
            <a:xfrm>
              <a:off x="4560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6" name="Text Box 58"/>
            <p:cNvSpPr txBox="1">
              <a:spLocks noChangeArrowheads="1"/>
            </p:cNvSpPr>
            <p:nvPr/>
          </p:nvSpPr>
          <p:spPr bwMode="auto">
            <a:xfrm>
              <a:off x="4656" y="349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27" name="Text Box 59"/>
            <p:cNvSpPr txBox="1">
              <a:spLocks noChangeArrowheads="1"/>
            </p:cNvSpPr>
            <p:nvPr/>
          </p:nvSpPr>
          <p:spPr bwMode="auto">
            <a:xfrm>
              <a:off x="4320" y="3619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5608" name="Text Box 61"/>
          <p:cNvSpPr txBox="1">
            <a:spLocks noChangeArrowheads="1"/>
          </p:cNvSpPr>
          <p:nvPr/>
        </p:nvSpPr>
        <p:spPr bwMode="auto">
          <a:xfrm>
            <a:off x="2820988" y="48006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15FAF30-873B-43AA-B0DD-CEC9F8FED55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.1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无向图的关联矩阵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0B92ADE-AA19-4BE5-900A-E0039D876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13464"/>
              </p:ext>
            </p:extLst>
          </p:nvPr>
        </p:nvGraphicFramePr>
        <p:xfrm>
          <a:off x="3938773" y="4088673"/>
          <a:ext cx="1486822" cy="198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5" imgW="876300" imgH="1168400" progId="Equation.DSMT4">
                  <p:embed/>
                </p:oleObj>
              </mc:Choice>
              <mc:Fallback>
                <p:oleObj r:id="rId5" imgW="876300" imgH="116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73" y="4088673"/>
                        <a:ext cx="1486822" cy="1987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3CD7D-4C55-4506-ADFD-2097FC5F0299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95399" y="1647046"/>
            <a:ext cx="6426997" cy="45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关联矩阵的性质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是平行边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第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列与第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列相同；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是孤立点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行全为 0；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是环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第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列的一个元素为 2，其余为 0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>
              <a:xfrm>
                <a:off x="1669558" y="2070399"/>
                <a:ext cx="5696299" cy="57970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8" y="2070399"/>
                <a:ext cx="5696299" cy="579703"/>
              </a:xfrm>
              <a:prstGeom prst="rect">
                <a:avLst/>
              </a:prstGeom>
              <a:blipFill>
                <a:blip r:embed="rId4"/>
                <a:stretch>
                  <a:fillRect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/>
              <p:cNvSpPr txBox="1"/>
              <p:nvPr/>
            </p:nvSpPr>
            <p:spPr>
              <a:xfrm>
                <a:off x="1669558" y="2846120"/>
                <a:ext cx="5887529" cy="56536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8" y="2846120"/>
                <a:ext cx="5887529" cy="565364"/>
              </a:xfrm>
              <a:prstGeom prst="rect">
                <a:avLst/>
              </a:prstGeom>
              <a:blipFill>
                <a:blip r:embed="rId5"/>
                <a:stretch>
                  <a:fillRect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/>
              <p:cNvSpPr txBox="1"/>
              <p:nvPr/>
            </p:nvSpPr>
            <p:spPr>
              <a:xfrm>
                <a:off x="1669558" y="3632915"/>
                <a:ext cx="2641184" cy="63994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8" y="3632915"/>
                <a:ext cx="2641184" cy="639942"/>
              </a:xfrm>
              <a:prstGeom prst="rect">
                <a:avLst/>
              </a:prstGeom>
              <a:blipFill>
                <a:blip r:embed="rId6"/>
                <a:stretch>
                  <a:fillRect b="-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349414" y="806015"/>
            <a:ext cx="2503971" cy="2730626"/>
            <a:chOff x="3840" y="2553"/>
            <a:chExt cx="1222" cy="1335"/>
          </a:xfrm>
        </p:grpSpPr>
        <p:pic>
          <p:nvPicPr>
            <p:cNvPr id="12" name="Picture 48" descr="E:\插图\离散\6.1-4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4201" y="255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4272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4224" y="325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4822" y="318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3888" y="344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" name="Text Box 56"/>
            <p:cNvSpPr txBox="1">
              <a:spLocks noChangeArrowheads="1"/>
            </p:cNvSpPr>
            <p:nvPr/>
          </p:nvSpPr>
          <p:spPr bwMode="auto">
            <a:xfrm>
              <a:off x="4014" y="286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4560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4656" y="349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4320" y="3619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8020595" y="4926912"/>
            <a:ext cx="1120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81B28139-3A9C-4CA7-8D62-A1A2B0FB0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20016"/>
              </p:ext>
            </p:extLst>
          </p:nvPr>
        </p:nvGraphicFramePr>
        <p:xfrm>
          <a:off x="9154994" y="4190112"/>
          <a:ext cx="1486822" cy="198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r:id="rId8" imgW="876300" imgH="1168400" progId="Equation.DSMT4">
                  <p:embed/>
                </p:oleObj>
              </mc:Choice>
              <mc:Fallback>
                <p:oleObj r:id="rId8" imgW="876300" imgH="1168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0B92ADE-AA19-4BE5-900A-E0039D876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4994" y="4190112"/>
                        <a:ext cx="1486822" cy="1987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>
            <a:extLst>
              <a:ext uri="{FF2B5EF4-FFF2-40B4-BE49-F238E27FC236}">
                <a16:creationId xmlns:a16="http://schemas.microsoft.com/office/drawing/2014/main" id="{4A42A9E8-D4D9-40E3-BC1E-01891AD2C16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.1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无向图的关联矩阵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34DA3-F27B-4D9A-92AC-04E23AD3CB08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48262" y="1646238"/>
            <a:ext cx="9648335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无环有向图的关联矩阵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设无环有向图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}.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关联矩阵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024"/>
              <p:cNvSpPr txBox="1"/>
              <p:nvPr/>
            </p:nvSpPr>
            <p:spPr bwMode="auto">
              <a:xfrm>
                <a:off x="1685411" y="3649567"/>
                <a:ext cx="4365935" cy="1497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  1 ,   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为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的始点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  0 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   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与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不关联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−1 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   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为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的终点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5411" y="3649567"/>
                <a:ext cx="4365935" cy="1497837"/>
              </a:xfrm>
              <a:prstGeom prst="rect">
                <a:avLst/>
              </a:prstGeom>
              <a:blipFill>
                <a:blip r:embed="rId3"/>
                <a:stretch>
                  <a:fillRect b="-13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6283235" y="4121299"/>
            <a:ext cx="4877950" cy="2124074"/>
            <a:chOff x="384" y="1392"/>
            <a:chExt cx="2640" cy="1338"/>
          </a:xfrm>
        </p:grpSpPr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 =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−1    1    0    0    0  –1    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−1    1    0    0    0  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  0  −1  −1  −1    1  −1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1    0    0     1    1    0    0</a:t>
              </a:r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929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F131800B-06EB-4135-A0D1-CBE41242D6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.2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无环有向图的关联矩阵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3A7944-B2E8-4B18-9E8E-94DAF469A4E7}"/>
              </a:ext>
            </a:extLst>
          </p:cNvPr>
          <p:cNvGrpSpPr/>
          <p:nvPr/>
        </p:nvGrpSpPr>
        <p:grpSpPr>
          <a:xfrm>
            <a:off x="7496660" y="1674664"/>
            <a:ext cx="3168651" cy="2436864"/>
            <a:chOff x="7186047" y="3058932"/>
            <a:chExt cx="3168651" cy="2436864"/>
          </a:xfrm>
        </p:grpSpPr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7186047" y="3352671"/>
              <a:ext cx="3168651" cy="2143125"/>
              <a:chOff x="3116" y="1536"/>
              <a:chExt cx="1996" cy="1350"/>
            </a:xfrm>
          </p:grpSpPr>
          <p:pic>
            <p:nvPicPr>
              <p:cNvPr id="15" name="Picture 32" descr="E:\插图\离散\6.3-2.t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1824"/>
                <a:ext cx="1404" cy="8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 Box 33"/>
              <p:cNvSpPr txBox="1">
                <a:spLocks noChangeArrowheads="1"/>
              </p:cNvSpPr>
              <p:nvPr/>
            </p:nvSpPr>
            <p:spPr bwMode="auto">
              <a:xfrm>
                <a:off x="3116" y="1632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4728" y="249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4608" y="157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0" name="Text Box 37"/>
              <p:cNvSpPr txBox="1">
                <a:spLocks noChangeArrowheads="1"/>
              </p:cNvSpPr>
              <p:nvPr/>
            </p:nvSpPr>
            <p:spPr bwMode="auto">
              <a:xfrm>
                <a:off x="3116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1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" name="Text Box 39"/>
              <p:cNvSpPr txBox="1">
                <a:spLocks noChangeArrowheads="1"/>
              </p:cNvSpPr>
              <p:nvPr/>
            </p:nvSpPr>
            <p:spPr bwMode="auto">
              <a:xfrm>
                <a:off x="3888" y="259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" name="Text Box 40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27E17B-2B49-44ED-9208-421CD1C01A70}"/>
                </a:ext>
              </a:extLst>
            </p:cNvPr>
            <p:cNvSpPr/>
            <p:nvPr/>
          </p:nvSpPr>
          <p:spPr>
            <a:xfrm>
              <a:off x="7333099" y="30589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54975-F51C-4B4A-B5D3-E8B220EC154D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289808" y="1667805"/>
            <a:ext cx="7677150" cy="43673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性质：</a:t>
            </a:r>
            <a:endParaRPr kumimoji="1"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每列恰好有一个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和一个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−1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AutoNum type="arabicParenBoth"/>
              <a:defRPr/>
            </a:pP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AutoNum type="arabicParenBoth"/>
              <a:defRPr/>
            </a:pP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总个数等于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的总个数等于边数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（握手定理）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1 的个数等于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，第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个数等于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是平行边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列与第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列相同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>
              <a:xfrm>
                <a:off x="1755858" y="2881423"/>
                <a:ext cx="7944773" cy="78160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;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从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sz="240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而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58" y="2881423"/>
                <a:ext cx="7944773" cy="781607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623953" y="3961148"/>
            <a:ext cx="3168651" cy="2143125"/>
            <a:chOff x="3116" y="1536"/>
            <a:chExt cx="1996" cy="1350"/>
          </a:xfrm>
        </p:grpSpPr>
        <p:pic>
          <p:nvPicPr>
            <p:cNvPr id="8" name="Picture 32" descr="E:\插图\离散\6.3-2.ti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824"/>
              <a:ext cx="1404" cy="8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3116" y="163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316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4728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4608" y="157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11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984" y="15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3888" y="259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04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4320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3936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3696" y="22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2" name="Group 44">
            <a:extLst>
              <a:ext uri="{FF2B5EF4-FFF2-40B4-BE49-F238E27FC236}">
                <a16:creationId xmlns:a16="http://schemas.microsoft.com/office/drawing/2014/main" id="{1984A027-E1EB-4579-950F-E83F6E033E5E}"/>
              </a:ext>
            </a:extLst>
          </p:cNvPr>
          <p:cNvGrpSpPr>
            <a:grpSpLocks/>
          </p:cNvGrpSpPr>
          <p:nvPr/>
        </p:nvGrpSpPr>
        <p:grpSpPr bwMode="auto">
          <a:xfrm>
            <a:off x="6596481" y="716770"/>
            <a:ext cx="4877950" cy="2124074"/>
            <a:chOff x="384" y="1392"/>
            <a:chExt cx="2640" cy="1338"/>
          </a:xfrm>
        </p:grpSpPr>
        <p:sp>
          <p:nvSpPr>
            <p:cNvPr id="33" name="Text Box 45">
              <a:extLst>
                <a:ext uri="{FF2B5EF4-FFF2-40B4-BE49-F238E27FC236}">
                  <a16:creationId xmlns:a16="http://schemas.microsoft.com/office/drawing/2014/main" id="{D7B01BD6-411C-4233-99F1-42973630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 =</a:t>
              </a: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A2F6351C-3342-4854-B07B-05848BE57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−1    1    0    0    0  –1    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−1    1    0    0    0  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  0  −1  −1  −1    1  −1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1    0    0     1    1    0    0</a:t>
              </a:r>
            </a:p>
          </p:txBody>
        </p:sp>
        <p:sp>
          <p:nvSpPr>
            <p:cNvPr id="35" name="Line 47">
              <a:extLst>
                <a:ext uri="{FF2B5EF4-FFF2-40B4-BE49-F238E27FC236}">
                  <a16:creationId xmlns:a16="http://schemas.microsoft.com/office/drawing/2014/main" id="{136C26AE-38DF-4BA1-8982-67CE17EEC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BF4F383A-85C8-4D0B-BB38-FF183539C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49">
              <a:extLst>
                <a:ext uri="{FF2B5EF4-FFF2-40B4-BE49-F238E27FC236}">
                  <a16:creationId xmlns:a16="http://schemas.microsoft.com/office/drawing/2014/main" id="{EA151F39-7B19-4668-9EC1-878C62BBE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50">
              <a:extLst>
                <a:ext uri="{FF2B5EF4-FFF2-40B4-BE49-F238E27FC236}">
                  <a16:creationId xmlns:a16="http://schemas.microsoft.com/office/drawing/2014/main" id="{B0D867B0-BD68-496B-8DDB-21528D28A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51">
              <a:extLst>
                <a:ext uri="{FF2B5EF4-FFF2-40B4-BE49-F238E27FC236}">
                  <a16:creationId xmlns:a16="http://schemas.microsoft.com/office/drawing/2014/main" id="{53EC2571-2702-4ED3-8FB9-3061AAFAD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52">
              <a:extLst>
                <a:ext uri="{FF2B5EF4-FFF2-40B4-BE49-F238E27FC236}">
                  <a16:creationId xmlns:a16="http://schemas.microsoft.com/office/drawing/2014/main" id="{289B7327-28C6-40B7-97A3-E3921FDCC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ABEAFC07-E5FE-4AC9-AB23-C6B6ED933F9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.2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无环有向图的关联矩阵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3127253"/>
            <a:ext cx="9081500" cy="933089"/>
          </a:xfrm>
          <a:noFill/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写出无向图的相邻矩阵，并求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的回路数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55" name="组合 26"/>
          <p:cNvGrpSpPr>
            <a:grpSpLocks/>
          </p:cNvGrpSpPr>
          <p:nvPr/>
        </p:nvGrpSpPr>
        <p:grpSpPr bwMode="auto">
          <a:xfrm>
            <a:off x="8639176" y="3813485"/>
            <a:ext cx="1243013" cy="1508125"/>
            <a:chOff x="6558183" y="3991875"/>
            <a:chExt cx="1242608" cy="1508827"/>
          </a:xfrm>
          <a:noFill/>
        </p:grpSpPr>
        <p:grpSp>
          <p:nvGrpSpPr>
            <p:cNvPr id="6160" name="组合 22"/>
            <p:cNvGrpSpPr>
              <a:grpSpLocks/>
            </p:cNvGrpSpPr>
            <p:nvPr/>
          </p:nvGrpSpPr>
          <p:grpSpPr bwMode="auto">
            <a:xfrm>
              <a:off x="6715140" y="4357694"/>
              <a:ext cx="857256" cy="785817"/>
              <a:chOff x="6357950" y="4000505"/>
              <a:chExt cx="857256" cy="785817"/>
            </a:xfrm>
            <a:grpFill/>
          </p:grpSpPr>
          <p:sp>
            <p:nvSpPr>
              <p:cNvPr id="6165" name="Oval 9"/>
              <p:cNvSpPr>
                <a:spLocks noChangeArrowheads="1"/>
              </p:cNvSpPr>
              <p:nvPr/>
            </p:nvSpPr>
            <p:spPr bwMode="auto">
              <a:xfrm>
                <a:off x="6357950" y="4000505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7132153" y="4000505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Oval 11"/>
              <p:cNvSpPr>
                <a:spLocks noChangeArrowheads="1"/>
              </p:cNvSpPr>
              <p:nvPr/>
            </p:nvSpPr>
            <p:spPr bwMode="auto">
              <a:xfrm>
                <a:off x="6357950" y="4709506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12"/>
              <p:cNvSpPr>
                <a:spLocks noChangeArrowheads="1"/>
              </p:cNvSpPr>
              <p:nvPr/>
            </p:nvSpPr>
            <p:spPr bwMode="auto">
              <a:xfrm>
                <a:off x="7132153" y="4709506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69" name="AutoShape 13"/>
              <p:cNvCxnSpPr>
                <a:cxnSpLocks noChangeShapeType="1"/>
              </p:cNvCxnSpPr>
              <p:nvPr/>
            </p:nvCxnSpPr>
            <p:spPr bwMode="auto">
              <a:xfrm>
                <a:off x="6441003" y="4045535"/>
                <a:ext cx="6911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" name="AutoShape 14"/>
              <p:cNvCxnSpPr>
                <a:cxnSpLocks noChangeShapeType="1"/>
              </p:cNvCxnSpPr>
              <p:nvPr/>
            </p:nvCxnSpPr>
            <p:spPr bwMode="auto">
              <a:xfrm>
                <a:off x="6429547" y="4758069"/>
                <a:ext cx="6911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6171" name="AutoShape 15"/>
              <p:cNvCxnSpPr>
                <a:cxnSpLocks noChangeShapeType="1"/>
              </p:cNvCxnSpPr>
              <p:nvPr/>
            </p:nvCxnSpPr>
            <p:spPr bwMode="auto">
              <a:xfrm>
                <a:off x="6403771" y="4077321"/>
                <a:ext cx="0" cy="632186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6172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6441003" y="4077321"/>
                <a:ext cx="679696" cy="632186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6558183" y="399187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7358082" y="399187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3" name="Text Box 17"/>
            <p:cNvSpPr txBox="1">
              <a:spLocks noChangeArrowheads="1"/>
            </p:cNvSpPr>
            <p:nvPr/>
          </p:nvSpPr>
          <p:spPr bwMode="auto">
            <a:xfrm>
              <a:off x="6572264" y="506344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4" name="Text Box 17"/>
            <p:cNvSpPr txBox="1">
              <a:spLocks noChangeArrowheads="1"/>
            </p:cNvSpPr>
            <p:nvPr/>
          </p:nvSpPr>
          <p:spPr bwMode="auto">
            <a:xfrm>
              <a:off x="7358082" y="506344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56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90263"/>
              </p:ext>
            </p:extLst>
          </p:nvPr>
        </p:nvGraphicFramePr>
        <p:xfrm>
          <a:off x="2166938" y="3956359"/>
          <a:ext cx="1763712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3" imgW="1180800" imgH="927000" progId="Equation.3">
                  <p:embed/>
                </p:oleObj>
              </mc:Choice>
              <mc:Fallback>
                <p:oleObj name="Equation" r:id="rId3" imgW="1180800" imgH="927000" progId="Equation.3">
                  <p:embed/>
                  <p:pic>
                    <p:nvPicPr>
                      <p:cNvPr id="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956359"/>
                        <a:ext cx="1763712" cy="1376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00685"/>
              </p:ext>
            </p:extLst>
          </p:nvPr>
        </p:nvGraphicFramePr>
        <p:xfrm>
          <a:off x="4167189" y="3956359"/>
          <a:ext cx="1785937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5" imgW="1244520" imgH="927000" progId="Equation.3">
                  <p:embed/>
                </p:oleObj>
              </mc:Choice>
              <mc:Fallback>
                <p:oleObj name="Equation" r:id="rId5" imgW="1244520" imgH="927000" progId="Equation.3">
                  <p:embed/>
                  <p:pic>
                    <p:nvPicPr>
                      <p:cNvPr id="6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3956359"/>
                        <a:ext cx="1785937" cy="1331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60031"/>
              </p:ext>
            </p:extLst>
          </p:nvPr>
        </p:nvGraphicFramePr>
        <p:xfrm>
          <a:off x="6096001" y="3956359"/>
          <a:ext cx="1749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7" imgW="1257120" imgH="927000" progId="Equation.3">
                  <p:embed/>
                </p:oleObj>
              </mc:Choice>
              <mc:Fallback>
                <p:oleObj name="Equation" r:id="rId7" imgW="1257120" imgH="927000" progId="Equation.3">
                  <p:embed/>
                  <p:pic>
                    <p:nvPicPr>
                      <p:cNvPr id="61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956359"/>
                        <a:ext cx="1749425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295399" y="5301385"/>
            <a:ext cx="9081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的通路有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条：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的回路有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条：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39A15333-CA9B-439D-9E31-AC839103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35554975-F51C-4B4A-B5D3-E8B220EC154D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9B0657B-CC52-4F98-BB29-39418F0B814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1E6BCD-2289-4D4A-B617-9BA6F819576C}"/>
              </a:ext>
            </a:extLst>
          </p:cNvPr>
          <p:cNvGrpSpPr/>
          <p:nvPr/>
        </p:nvGrpSpPr>
        <p:grpSpPr>
          <a:xfrm>
            <a:off x="1295399" y="1646238"/>
            <a:ext cx="9601199" cy="1438529"/>
            <a:chOff x="1295399" y="1646238"/>
            <a:chExt cx="9601199" cy="1438529"/>
          </a:xfrm>
        </p:grpSpPr>
        <p:sp>
          <p:nvSpPr>
            <p:cNvPr id="6150" name="Text Box 7"/>
            <p:cNvSpPr txBox="1">
              <a:spLocks noChangeArrowheads="1"/>
            </p:cNvSpPr>
            <p:nvPr/>
          </p:nvSpPr>
          <p:spPr bwMode="auto">
            <a:xfrm>
              <a:off x="1295399" y="1646238"/>
              <a:ext cx="9601199" cy="139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bg2"/>
                </a:buClr>
                <a:buSzPct val="75000"/>
                <a:defRPr/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无向图的相邻矩阵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bg2"/>
                </a:buClr>
                <a:buSzPct val="75000"/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设无向简单图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&lt;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{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…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30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令       为顶点 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sz="24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lang="en-US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sz="2400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sz="24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bg2"/>
                </a:buClr>
                <a:buSzPct val="75000"/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之间边的条数，称 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)</a:t>
              </a:r>
              <a:r>
                <a:rPr lang="en-US" sz="2400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</a:t>
              </a:r>
              <a:r>
                <a:rPr lang="en-US" sz="2400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的相邻矩阵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记作 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).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36FBE5FD-B85A-416D-BA49-9957520D7B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929078"/>
                </p:ext>
              </p:extLst>
            </p:nvPr>
          </p:nvGraphicFramePr>
          <p:xfrm>
            <a:off x="7768988" y="2084763"/>
            <a:ext cx="468427" cy="520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3" r:id="rId9" imgW="228501" imgH="253890" progId="Equation.DSMT4">
                    <p:embed/>
                  </p:oleObj>
                </mc:Choice>
                <mc:Fallback>
                  <p:oleObj r:id="rId9" imgW="228501" imgH="25389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8988" y="2084763"/>
                          <a:ext cx="468427" cy="5204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1A7C2739-F157-4026-9078-3F5C9DB59B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8698609"/>
                </p:ext>
              </p:extLst>
            </p:nvPr>
          </p:nvGraphicFramePr>
          <p:xfrm>
            <a:off x="3998887" y="2564293"/>
            <a:ext cx="468427" cy="520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4" r:id="rId11" imgW="228501" imgH="253890" progId="Equation.DSMT4">
                    <p:embed/>
                  </p:oleObj>
                </mc:Choice>
                <mc:Fallback>
                  <p:oleObj r:id="rId11" imgW="228501" imgH="25389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36FBE5FD-B85A-416D-BA49-9957520D7B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887" y="2564293"/>
                          <a:ext cx="468427" cy="5204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96C14-63CB-4F13-8897-6C4ED86DDE4E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295400" y="1634589"/>
            <a:ext cx="9601200" cy="153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边的条数，称 (       )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邻接矩阵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88559"/>
              </p:ext>
            </p:extLst>
          </p:nvPr>
        </p:nvGraphicFramePr>
        <p:xfrm>
          <a:off x="6960353" y="1998703"/>
          <a:ext cx="46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253800" imgH="253800" progId="Equation.DSMT4">
                  <p:embed/>
                </p:oleObj>
              </mc:Choice>
              <mc:Fallback>
                <p:oleObj name="Equation" r:id="rId4" imgW="253800" imgH="253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353" y="1998703"/>
                        <a:ext cx="46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6651889" y="3952724"/>
            <a:ext cx="2062163" cy="1790700"/>
            <a:chOff x="2973" y="1584"/>
            <a:chExt cx="1299" cy="1128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2973" y="2016"/>
              <a:ext cx="387" cy="29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2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0  0  1  0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1  0  2  0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2733328" y="3798710"/>
            <a:ext cx="3073152" cy="1889125"/>
            <a:chOff x="680" y="1632"/>
            <a:chExt cx="1845" cy="1190"/>
          </a:xfrm>
        </p:grpSpPr>
        <p:pic>
          <p:nvPicPr>
            <p:cNvPr id="24" name="Picture 28" descr="E:\插图\离散\6.3-3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632"/>
              <a:ext cx="1672" cy="11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756" y="170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711" y="25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141" y="16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981" y="24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495524"/>
            <a:ext cx="1437928" cy="457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20EF22F-2828-466A-B237-7CAC834C05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B4EB716-C1DD-4A79-80C3-29BE8DE58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69747"/>
              </p:ext>
            </p:extLst>
          </p:nvPr>
        </p:nvGraphicFramePr>
        <p:xfrm>
          <a:off x="9543197" y="1646238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r:id="rId7" imgW="228501" imgH="253890" progId="Equation.DSMT4">
                  <p:embed/>
                </p:oleObj>
              </mc:Choice>
              <mc:Fallback>
                <p:oleObj r:id="rId7" imgW="228501" imgH="25389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6FBE5FD-B85A-416D-BA49-9957520D7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3197" y="1646238"/>
                        <a:ext cx="468427" cy="520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60EC3B8-608B-41A0-AD0B-75B37D706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69747"/>
              </p:ext>
            </p:extLst>
          </p:nvPr>
        </p:nvGraphicFramePr>
        <p:xfrm>
          <a:off x="6490643" y="2138605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r:id="rId9" imgW="228501" imgH="253890" progId="Equation.DSMT4">
                  <p:embed/>
                </p:oleObj>
              </mc:Choice>
              <mc:Fallback>
                <p:oleObj r:id="rId9" imgW="228501" imgH="25389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B4EB716-C1DD-4A79-80C3-29BE8DE58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643" y="2138605"/>
                        <a:ext cx="468427" cy="520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8D2E9-AD58-4082-A6E9-5322427021C9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/>
              <p:cNvSpPr txBox="1"/>
              <p:nvPr/>
            </p:nvSpPr>
            <p:spPr bwMode="auto">
              <a:xfrm>
                <a:off x="1295400" y="1698862"/>
                <a:ext cx="6260027" cy="440655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i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性质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 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1)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2)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3)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4)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等于</m:t>
                      </m:r>
                      <m:r>
                        <m:rPr>
                          <m:nor/>
                        </m:rPr>
                        <a:rPr lang="en-US" altLang="zh-CN" sz="2400" b="0" i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中</m:t>
                      </m:r>
                      <m:r>
                        <m:rPr>
                          <m:nor/>
                        </m:rPr>
                        <a:rPr lang="zh-CN" altLang="en-US" sz="2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环的个数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98862"/>
                <a:ext cx="6260027" cy="4406559"/>
              </a:xfrm>
              <a:prstGeom prst="rect">
                <a:avLst/>
              </a:prstGeom>
              <a:blipFill>
                <a:blip r:embed="rId3"/>
                <a:stretch>
                  <a:fillRect l="-97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8243961" y="3924016"/>
            <a:ext cx="2114550" cy="1790700"/>
            <a:chOff x="2940" y="1584"/>
            <a:chExt cx="1332" cy="1128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2940" y="2016"/>
              <a:ext cx="438" cy="29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2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0  0  1  0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1  0  2  0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782498" y="1489270"/>
            <a:ext cx="3073152" cy="1889125"/>
            <a:chOff x="680" y="1632"/>
            <a:chExt cx="1845" cy="1190"/>
          </a:xfrm>
          <a:noFill/>
        </p:grpSpPr>
        <p:pic>
          <p:nvPicPr>
            <p:cNvPr id="33" name="Picture 28" descr="E:\插图\离散\6.3-3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632"/>
              <a:ext cx="1672" cy="11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756" y="1706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11" y="2522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141" y="1691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981" y="2432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B9236C11-59CF-4249-862B-AF9DA669C69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6377</TotalTime>
  <Words>1864</Words>
  <Application>Microsoft Office PowerPoint</Application>
  <PresentationFormat>宽屏</PresentationFormat>
  <Paragraphs>296</Paragraphs>
  <Slides>18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Equation.DSMT4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例：</vt:lpstr>
      <vt:lpstr>研讨题</vt:lpstr>
      <vt:lpstr>PowerPoint 演示文稿</vt:lpstr>
      <vt:lpstr>PowerPoint 演示文稿</vt:lpstr>
      <vt:lpstr>PowerPoint 演示文稿</vt:lpstr>
      <vt:lpstr>解：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229</cp:revision>
  <dcterms:created xsi:type="dcterms:W3CDTF">2021-04-22T13:50:06Z</dcterms:created>
  <dcterms:modified xsi:type="dcterms:W3CDTF">2022-03-03T07:01:33Z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