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68" r:id="rId2"/>
    <p:sldId id="1480" r:id="rId3"/>
    <p:sldId id="1479" r:id="rId4"/>
    <p:sldId id="1481" r:id="rId5"/>
    <p:sldId id="285" r:id="rId6"/>
    <p:sldId id="1477" r:id="rId7"/>
    <p:sldId id="1483" r:id="rId8"/>
    <p:sldId id="1484" r:id="rId9"/>
    <p:sldId id="1485" r:id="rId10"/>
    <p:sldId id="1487" r:id="rId11"/>
    <p:sldId id="1493" r:id="rId12"/>
    <p:sldId id="1488" r:id="rId13"/>
    <p:sldId id="1489" r:id="rId14"/>
    <p:sldId id="1491" r:id="rId15"/>
    <p:sldId id="1492" r:id="rId16"/>
    <p:sldId id="1496" r:id="rId17"/>
    <p:sldId id="1497" r:id="rId18"/>
    <p:sldId id="14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413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EE36A-80F0-493B-8399-E16DE5C11BE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8B51-5047-408F-866C-054737DFB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8B51-5047-408F-866C-054737DFB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8B51-5047-408F-866C-054737DFBF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1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8B51-5047-408F-866C-054737DFBF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5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B4B3F-5777-43E0-9C52-8A7D3176A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D89409-D476-452D-8AE4-792CB3EC0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A7AC2-C188-4ED3-B261-AB0E4E56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2E249-CC35-4B53-9E9B-CE6AA3D0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39ACA-8F76-4E8F-A2B7-EE46B2EE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7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04C90-979E-46A2-B684-36A274A6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66E6AD-8E00-415A-8767-CB5B246B5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F0772-678B-4FE6-9AC8-276DBC38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4F39A-45E9-493E-8335-FA9562EA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9BD62-73D0-4455-ABB4-16BD3937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6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9BABE5-F5D5-4074-9446-676C24887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042290-3247-4CE3-9861-88B0050EB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C8142-750F-41D5-973E-94B50FA9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8E221-AAD5-4231-94DA-56482692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0BD8D-1BA7-411C-9C36-15F81741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9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79332-7BB6-43D3-95B7-009ED0AA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2D35B-53EB-4AB6-A945-EB9BC96A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2ABF4-492A-4C6D-88D5-E11A6CB3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44AC2-388B-4F67-8B31-2B432D84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BD8E2-C62C-46AE-AEE2-3F091F8E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45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4D6D8-2DC8-4F39-8B39-A57F2D3E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EB0A3-69FC-461F-8330-5085AD157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19382-60A6-4331-A79B-6AA80311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4BDC5-DC0C-4DF1-AD15-1F906C90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D8667-CDA2-4A44-9BC3-494ED1A1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5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F91CD-124A-4E25-B97B-216FDCEE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8BA9F-7B61-468B-8C91-C9F5404F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A1613-CA72-4F42-891E-71D465FEC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F2C61-8B91-4F3E-A019-5F251E3A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74D5CB-A074-43C0-87B7-27BCBE73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54BF3-0D9F-45D9-AFCE-E916D1B3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51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7A844-0241-41DB-AD4A-0903BAB5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63523C-8252-4F5E-ABF8-E8423306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C0048C-4E76-4869-AC90-FA6C28C5A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034026-CFAB-4E73-BA77-B23605F3E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681995-D198-4F8B-A877-5AEDC717A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B1097B-8691-4DA6-AEE1-0894A2C9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D1DF50-3B5F-489E-B147-035997C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F37D06-56DC-40FF-99FF-73FD17CA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16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77F63-20A5-4850-A9CA-17D449C9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A32F10-4DA1-4BB9-A0EE-481E4227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AFA2F5-7B16-4D90-82F8-EEFE3287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C5E8F4-4A5E-425A-BB1B-3764996A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E5592-9988-4910-A37B-7E88160A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702FDC-0571-45D3-9350-53DDE5A2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890364-01EF-49E5-A323-7E9D173F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7CA5A-1D7A-4CC3-9E9F-20DD039E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8C2F4-B9D7-4562-AAE6-E11C52A9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F18B46-2FB2-41AA-84B5-D94F6357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F5600-8FD8-4268-99A8-1BFA11B2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D6404-E542-41B1-8848-FA427CA3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63FDEA-B789-4B6F-9BE6-B2A711AD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7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A2FD6-FFBE-4207-8B8A-0763DB84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239B7B-07EA-45F4-9476-DB49719E4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E972F2-5B55-43CA-87DC-DC6973079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D3493-011D-44E1-8DD8-A565A6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B53402-F320-44BA-A56B-CBA7A81F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DE8294-589C-4B44-BF38-89394D24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1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68514D-2690-4698-B7AB-B8C86C7A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9A6E5-1B59-45D3-91D7-C41B71E1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DA1F9-F794-4ECF-9CA5-E3E8242F6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BD6C-5F7D-44C5-AC9F-ABD51734826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240C4-A886-419B-B910-08FA2665A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4E65F-2775-4EA0-90B1-9C0996DC3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2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339317A-46B5-49A8-91BF-8028AB66551B}"/>
              </a:ext>
            </a:extLst>
          </p:cNvPr>
          <p:cNvSpPr txBox="1"/>
          <p:nvPr/>
        </p:nvSpPr>
        <p:spPr>
          <a:xfrm>
            <a:off x="3325313" y="509268"/>
            <a:ext cx="237917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Git</a:t>
            </a:r>
            <a:endParaRPr lang="en-US" sz="115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6F034C-1926-4B27-9307-CE753C85E2D9}"/>
              </a:ext>
            </a:extLst>
          </p:cNvPr>
          <p:cNvSpPr txBox="1"/>
          <p:nvPr/>
        </p:nvSpPr>
        <p:spPr>
          <a:xfrm>
            <a:off x="4718833" y="5468109"/>
            <a:ext cx="2868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20121034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胡才郁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       	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5FFC7180-212B-77E6-4F3D-0C291B4E0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81" y="2993507"/>
            <a:ext cx="2133600" cy="21336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E1519E6-598C-7CAD-4F3D-06CF05893297}"/>
              </a:ext>
            </a:extLst>
          </p:cNvPr>
          <p:cNvSpPr txBox="1"/>
          <p:nvPr/>
        </p:nvSpPr>
        <p:spPr>
          <a:xfrm>
            <a:off x="4146057" y="2283173"/>
            <a:ext cx="401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500" b="1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r>
              <a:rPr lang="en-US" sz="1800" dirty="0"/>
              <a:t>Where the world builds software</a:t>
            </a:r>
            <a:endParaRPr lang="en-US" sz="1800" dirty="0">
              <a:hlinkClick r:id="rId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4AF484-42FD-53D7-0B27-DA14C81C1DEC}"/>
              </a:ext>
            </a:extLst>
          </p:cNvPr>
          <p:cNvSpPr txBox="1"/>
          <p:nvPr/>
        </p:nvSpPr>
        <p:spPr>
          <a:xfrm>
            <a:off x="5704490" y="522915"/>
            <a:ext cx="338862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Hub</a:t>
            </a:r>
            <a:endParaRPr lang="en-US" sz="115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643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3DF6A37-7471-9AB0-A2F7-5D6BF6DC6331}"/>
              </a:ext>
            </a:extLst>
          </p:cNvPr>
          <p:cNvSpPr txBox="1"/>
          <p:nvPr/>
        </p:nvSpPr>
        <p:spPr>
          <a:xfrm>
            <a:off x="5060576" y="272908"/>
            <a:ext cx="20708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u="sng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图书馆</a:t>
            </a:r>
            <a:endParaRPr lang="en-US" sz="4800" b="1" u="sng" dirty="0">
              <a:solidFill>
                <a:srgbClr val="0E1116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B864CC-FCFD-AD2C-5C43-C04AF7866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537" y="1370197"/>
            <a:ext cx="8690759" cy="44658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1F93DD-FAD5-49D5-59D6-C5DFD862EBC2}"/>
              </a:ext>
            </a:extLst>
          </p:cNvPr>
          <p:cNvSpPr txBox="1"/>
          <p:nvPr/>
        </p:nvSpPr>
        <p:spPr>
          <a:xfrm>
            <a:off x="596151" y="1605043"/>
            <a:ext cx="23532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defRPr sz="2000" b="0" i="0">
                <a:solidFill>
                  <a:srgbClr val="222222"/>
                </a:solidFill>
                <a:effectLst/>
                <a:latin typeface="Helvetica Neue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电子书资源丰富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开箱即用</a:t>
            </a:r>
            <a:endParaRPr lang="en-US" dirty="0"/>
          </a:p>
        </p:txBody>
      </p:sp>
      <p:pic>
        <p:nvPicPr>
          <p:cNvPr id="40" name="图片 39" descr="图标&#10;&#10;描述已自动生成">
            <a:extLst>
              <a:ext uri="{FF2B5EF4-FFF2-40B4-BE49-F238E27FC236}">
                <a16:creationId xmlns:a16="http://schemas.microsoft.com/office/drawing/2014/main" id="{01F5CC88-2366-7388-7943-7F87C4324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02" y="86243"/>
            <a:ext cx="1074646" cy="107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696BD62-F64E-8757-7C41-332D63A2C654}"/>
              </a:ext>
            </a:extLst>
          </p:cNvPr>
          <p:cNvSpPr txBox="1"/>
          <p:nvPr/>
        </p:nvSpPr>
        <p:spPr>
          <a:xfrm>
            <a:off x="5358653" y="217874"/>
            <a:ext cx="14746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u="sng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云盘</a:t>
            </a:r>
            <a:endParaRPr lang="en-US" sz="4800" b="1" u="sng" dirty="0">
              <a:solidFill>
                <a:srgbClr val="0E1116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6686C8C9-55CE-6ADB-36D0-95044BB6C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02" y="86243"/>
            <a:ext cx="1074646" cy="10746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5A4AA54-A30E-56DD-CCC1-1FD13E12D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575" y="1779727"/>
            <a:ext cx="3998342" cy="452542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DC9CDE3-211A-4DE9-8230-84DAD77B57DE}"/>
              </a:ext>
            </a:extLst>
          </p:cNvPr>
          <p:cNvSpPr txBox="1"/>
          <p:nvPr/>
        </p:nvSpPr>
        <p:spPr>
          <a:xfrm>
            <a:off x="8720443" y="1093984"/>
            <a:ext cx="2353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defRPr sz="2000" b="0" i="0">
                <a:solidFill>
                  <a:srgbClr val="222222"/>
                </a:solidFill>
                <a:effectLst/>
                <a:latin typeface="Helvetica Neue"/>
              </a:defRPr>
            </a:lvl1pPr>
          </a:lstStyle>
          <a:p>
            <a:r>
              <a:rPr lang="zh-CN" altLang="en-US" dirty="0"/>
              <a:t>图床</a:t>
            </a:r>
            <a:endParaRPr 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139A164-2030-B243-600A-04B1ACD7E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27" y="1446294"/>
            <a:ext cx="4838726" cy="51922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3CE666E-62CE-EB30-80CF-9C797F1378CB}"/>
              </a:ext>
            </a:extLst>
          </p:cNvPr>
          <p:cNvSpPr txBox="1"/>
          <p:nvPr/>
        </p:nvSpPr>
        <p:spPr>
          <a:xfrm>
            <a:off x="1436579" y="1046184"/>
            <a:ext cx="2353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defRPr sz="2000" b="0" i="0">
                <a:solidFill>
                  <a:srgbClr val="222222"/>
                </a:solidFill>
                <a:effectLst/>
                <a:latin typeface="Helvetica Neue"/>
              </a:defRPr>
            </a:lvl1pPr>
          </a:lstStyle>
          <a:p>
            <a:r>
              <a:rPr lang="en-US" altLang="zh-CN" dirty="0"/>
              <a:t>ACM</a:t>
            </a:r>
            <a:r>
              <a:rPr lang="zh-CN" altLang="en-US" dirty="0"/>
              <a:t>模板存放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74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D604CC-94DD-03D7-4E17-412A60BF07FF}"/>
              </a:ext>
            </a:extLst>
          </p:cNvPr>
          <p:cNvSpPr txBox="1"/>
          <p:nvPr/>
        </p:nvSpPr>
        <p:spPr>
          <a:xfrm>
            <a:off x="5060576" y="272908"/>
            <a:ext cx="28462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u="sng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小猿搜题</a:t>
            </a:r>
            <a:endParaRPr lang="en-US" sz="4800" b="1" u="sng" dirty="0">
              <a:solidFill>
                <a:srgbClr val="0E1116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8CD962-6368-5572-AE06-D1831EF15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478" y="1103905"/>
            <a:ext cx="8092786" cy="55637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2A6911B-9849-B49B-AE84-4F3BE5D54238}"/>
              </a:ext>
            </a:extLst>
          </p:cNvPr>
          <p:cNvSpPr txBox="1"/>
          <p:nvPr/>
        </p:nvSpPr>
        <p:spPr>
          <a:xfrm>
            <a:off x="596151" y="1605043"/>
            <a:ext cx="28373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defRPr sz="2000" b="0" i="0">
                <a:solidFill>
                  <a:srgbClr val="222222"/>
                </a:solidFill>
                <a:effectLst/>
                <a:latin typeface="Helvetica Neue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Clone</a:t>
            </a:r>
            <a:r>
              <a:rPr lang="zh-CN" altLang="en-US" dirty="0"/>
              <a:t>代码 借鉴思路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避免重复造轮子</a:t>
            </a:r>
            <a:endParaRPr lang="en-US" dirty="0"/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D7613494-730E-DEB4-6CD0-EC84E9058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02" y="86243"/>
            <a:ext cx="1074646" cy="107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03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BA6BB42-A352-44B1-1049-E8347F318C57}"/>
              </a:ext>
            </a:extLst>
          </p:cNvPr>
          <p:cNvSpPr txBox="1"/>
          <p:nvPr/>
        </p:nvSpPr>
        <p:spPr>
          <a:xfrm>
            <a:off x="3352801" y="179737"/>
            <a:ext cx="48857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b="1" u="sng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GitHub Actions</a:t>
            </a:r>
            <a:endParaRPr lang="en-US" sz="4800" b="1" u="sng" dirty="0">
              <a:solidFill>
                <a:srgbClr val="0E1116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3FF014-D8FA-5327-BC85-478D68655B62}"/>
              </a:ext>
            </a:extLst>
          </p:cNvPr>
          <p:cNvSpPr txBox="1"/>
          <p:nvPr/>
        </p:nvSpPr>
        <p:spPr>
          <a:xfrm>
            <a:off x="542364" y="3952220"/>
            <a:ext cx="594808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0" i="0" dirty="0" err="1">
                <a:solidFill>
                  <a:srgbClr val="222222"/>
                </a:solidFill>
                <a:effectLst/>
                <a:latin typeface="Helvetica Neue"/>
              </a:rPr>
              <a:t>Github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Helvetica Neue"/>
              </a:rPr>
              <a:t>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Helvetica Neue"/>
              </a:rPr>
              <a:t>给我们提供了一个以下配置的服务器来运行我们配置对应的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Helvetica Neue"/>
              </a:rPr>
              <a:t>Actions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Helvetica Neue"/>
              </a:rPr>
              <a:t>2-core CPU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Helvetica Neue"/>
              </a:rPr>
              <a:t>7 GB of RAM memory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Helvetica Neue"/>
              </a:rPr>
              <a:t>14 GB of SSD disk space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996CA4-94BF-3B01-C52C-2057EF860316}"/>
              </a:ext>
            </a:extLst>
          </p:cNvPr>
          <p:cNvSpPr txBox="1"/>
          <p:nvPr/>
        </p:nvSpPr>
        <p:spPr>
          <a:xfrm>
            <a:off x="981634" y="1820196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defRPr sz="2000" b="0" i="0">
                <a:solidFill>
                  <a:srgbClr val="222222"/>
                </a:solidFill>
                <a:effectLst/>
                <a:latin typeface="Helvetica Neue"/>
              </a:defRPr>
            </a:lvl1pPr>
          </a:lstStyle>
          <a:p>
            <a:r>
              <a:rPr lang="en-US" altLang="zh-CN" dirty="0"/>
              <a:t>GitHub Actions </a:t>
            </a:r>
            <a:r>
              <a:rPr lang="zh-CN" altLang="en-US" dirty="0"/>
              <a:t>的仓库中自动化、自定义和执行软件开发工作流程。 发现、创建和共享操作以执行喜欢的任何作业（包括 </a:t>
            </a:r>
            <a:r>
              <a:rPr lang="en-US" altLang="zh-CN" dirty="0"/>
              <a:t>CI/CD</a:t>
            </a:r>
            <a:r>
              <a:rPr lang="zh-CN" altLang="en-US" dirty="0"/>
              <a:t>），并将操作合并到完全自定义的工作流程中。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FFDB25-11B9-5D2D-C252-5A09B0C6BB47}"/>
              </a:ext>
            </a:extLst>
          </p:cNvPr>
          <p:cNvSpPr txBox="1"/>
          <p:nvPr/>
        </p:nvSpPr>
        <p:spPr>
          <a:xfrm>
            <a:off x="224119" y="1274564"/>
            <a:ext cx="4885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u="sng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GitHub Actions</a:t>
            </a:r>
            <a:r>
              <a:rPr lang="zh-CN" altLang="en-US" sz="2800" b="1" u="sng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endParaRPr lang="en-US" sz="2800" b="1" u="sng" dirty="0">
              <a:solidFill>
                <a:srgbClr val="0E1116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2FBA9A-7AA2-5A69-3B02-833B61B9E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927" y="1186772"/>
            <a:ext cx="4262719" cy="5249287"/>
          </a:xfrm>
          <a:prstGeom prst="rect">
            <a:avLst/>
          </a:prstGeom>
        </p:spPr>
      </p:pic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19CFDFFD-533A-5FEE-E21C-790687D3C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02" y="86243"/>
            <a:ext cx="1074646" cy="107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86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DE88AD-5445-0B1B-CDE2-6D7628F121E7}"/>
              </a:ext>
            </a:extLst>
          </p:cNvPr>
          <p:cNvSpPr txBox="1"/>
          <p:nvPr/>
        </p:nvSpPr>
        <p:spPr>
          <a:xfrm>
            <a:off x="3859306" y="170773"/>
            <a:ext cx="44733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u="sng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程序员的朋友圈</a:t>
            </a:r>
            <a:endParaRPr lang="en-US" sz="4800" b="1" u="sng" dirty="0">
              <a:solidFill>
                <a:srgbClr val="0E1116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98A859-07A0-A7A7-4563-E7B4793C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001770"/>
            <a:ext cx="4238625" cy="56201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151748D-143D-D05E-104E-384AFE283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50" y="1001770"/>
            <a:ext cx="4333875" cy="572837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BFCDDAC-3B3B-C8CD-8122-A0E02341DE53}"/>
              </a:ext>
            </a:extLst>
          </p:cNvPr>
          <p:cNvSpPr txBox="1"/>
          <p:nvPr/>
        </p:nvSpPr>
        <p:spPr>
          <a:xfrm>
            <a:off x="204787" y="1404546"/>
            <a:ext cx="25241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defRPr sz="2000" b="0" i="0">
                <a:solidFill>
                  <a:srgbClr val="222222"/>
                </a:solidFill>
                <a:effectLst/>
                <a:latin typeface="Helvetica Neue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喜欢的编程语言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喜欢使用的</a:t>
            </a:r>
            <a:r>
              <a:rPr lang="en-US" altLang="zh-CN" dirty="0"/>
              <a:t>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提交过多少代码</a:t>
            </a:r>
            <a:endParaRPr lang="en-US" dirty="0"/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A1D50577-1722-A75D-722F-34FEBC248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02" y="86243"/>
            <a:ext cx="1074646" cy="107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98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DE88AD-5445-0B1B-CDE2-6D7628F121E7}"/>
              </a:ext>
            </a:extLst>
          </p:cNvPr>
          <p:cNvSpPr txBox="1"/>
          <p:nvPr/>
        </p:nvSpPr>
        <p:spPr>
          <a:xfrm>
            <a:off x="3859306" y="170773"/>
            <a:ext cx="44733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u="sng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程序员的朋友圈</a:t>
            </a:r>
            <a:endParaRPr lang="en-US" sz="4800" b="1" u="sng" dirty="0">
              <a:solidFill>
                <a:srgbClr val="0E1116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84EA7B-AE39-9D92-CF79-9BE54DE38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6" y="1112560"/>
            <a:ext cx="7483488" cy="50677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7D3CA9-916A-EE5C-4B96-2B4C390625E1}"/>
              </a:ext>
            </a:extLst>
          </p:cNvPr>
          <p:cNvSpPr txBox="1"/>
          <p:nvPr/>
        </p:nvSpPr>
        <p:spPr>
          <a:xfrm>
            <a:off x="724741" y="1440405"/>
            <a:ext cx="25241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defRPr sz="2000" b="0" i="0">
                <a:solidFill>
                  <a:srgbClr val="222222"/>
                </a:solidFill>
                <a:effectLst/>
                <a:latin typeface="Helvetica Neue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关注了哪些人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为哪些项目点赞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创建了哪些仓库</a:t>
            </a:r>
            <a:endParaRPr 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E9851923-F91E-CDB1-12B9-9B8183CB5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02" y="86243"/>
            <a:ext cx="1074646" cy="107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0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44BE4D-D6AE-7DB2-16D4-D09A7D56D67A}"/>
              </a:ext>
            </a:extLst>
          </p:cNvPr>
          <p:cNvSpPr txBox="1"/>
          <p:nvPr/>
        </p:nvSpPr>
        <p:spPr>
          <a:xfrm>
            <a:off x="305867" y="241045"/>
            <a:ext cx="4849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GitHub</a:t>
            </a:r>
            <a:r>
              <a:rPr lang="zh-CN" altLang="en-US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与开源</a:t>
            </a:r>
            <a:endParaRPr lang="en-US" sz="5400" b="1" u="sng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AB53C8-CD16-9C5B-9056-5EC1F50B4F11}"/>
              </a:ext>
            </a:extLst>
          </p:cNvPr>
          <p:cNvSpPr txBox="1"/>
          <p:nvPr/>
        </p:nvSpPr>
        <p:spPr>
          <a:xfrm>
            <a:off x="305867" y="5916838"/>
            <a:ext cx="7199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E1116"/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Talk is cheap</a:t>
            </a:r>
            <a:r>
              <a:rPr lang="zh-CN" altLang="en-US" sz="3200" dirty="0">
                <a:solidFill>
                  <a:srgbClr val="0E1116"/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，</a:t>
            </a:r>
            <a:r>
              <a:rPr lang="en-US" altLang="zh-CN" sz="3200" dirty="0">
                <a:solidFill>
                  <a:srgbClr val="0E1116"/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show me the code</a:t>
            </a:r>
            <a:r>
              <a:rPr lang="zh-CN" altLang="en-US" sz="3200" dirty="0">
                <a:solidFill>
                  <a:srgbClr val="0E1116"/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！</a:t>
            </a:r>
            <a:endParaRPr lang="en-US" sz="3200" dirty="0">
              <a:solidFill>
                <a:srgbClr val="0E1116"/>
              </a:solidFill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pic>
        <p:nvPicPr>
          <p:cNvPr id="16" name="图片 15" descr="图标&#10;&#10;描述已自动生成">
            <a:extLst>
              <a:ext uri="{FF2B5EF4-FFF2-40B4-BE49-F238E27FC236}">
                <a16:creationId xmlns:a16="http://schemas.microsoft.com/office/drawing/2014/main" id="{604AC945-BDF3-8587-8669-336611D0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02" y="86243"/>
            <a:ext cx="1074646" cy="107464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5BA6C8-CAA6-06CE-C235-9FDA3668501F}"/>
              </a:ext>
            </a:extLst>
          </p:cNvPr>
          <p:cNvSpPr txBox="1"/>
          <p:nvPr/>
        </p:nvSpPr>
        <p:spPr>
          <a:xfrm>
            <a:off x="305867" y="1837765"/>
            <a:ext cx="2627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开源社区知名度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实力证明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避免重复造轮子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C7E299-1F66-C5D8-46BF-1A8F6E9B6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560" y="1703294"/>
            <a:ext cx="7991940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792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1C7278-5AC2-1404-601B-AFECF72A791E}"/>
              </a:ext>
            </a:extLst>
          </p:cNvPr>
          <p:cNvSpPr txBox="1"/>
          <p:nvPr/>
        </p:nvSpPr>
        <p:spPr>
          <a:xfrm>
            <a:off x="2944906" y="4222943"/>
            <a:ext cx="63021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Git</a:t>
            </a:r>
            <a:r>
              <a:rPr lang="zh-CN" altLang="en-US" sz="24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的精髓在于让所有人的贡献无缝合并。</a:t>
            </a:r>
            <a:endParaRPr lang="en-US" altLang="zh-CN" sz="2400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r>
              <a:rPr lang="zh-CN" altLang="en-US" sz="24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而</a:t>
            </a:r>
            <a:r>
              <a:rPr lang="en-US" altLang="zh-CN" sz="24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GitHub</a:t>
            </a:r>
            <a:r>
              <a:rPr lang="zh-CN" altLang="en-US" sz="24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的天才之处，在于理解了</a:t>
            </a:r>
            <a:r>
              <a:rPr lang="en-US" altLang="zh-CN" sz="24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Git</a:t>
            </a:r>
            <a:r>
              <a:rPr lang="zh-CN" altLang="en-US" sz="24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的精髓。</a:t>
            </a:r>
          </a:p>
          <a:p>
            <a:endParaRPr lang="en-US" sz="2400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4D102F16-EB47-5794-7790-7BA316EC2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634" y="1758271"/>
            <a:ext cx="1670729" cy="16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63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8DEA2B-77F2-2356-7F43-22FC28D44004}"/>
              </a:ext>
            </a:extLst>
          </p:cNvPr>
          <p:cNvSpPr txBox="1"/>
          <p:nvPr/>
        </p:nvSpPr>
        <p:spPr>
          <a:xfrm>
            <a:off x="4157007" y="679464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谢谢观看</a:t>
            </a:r>
            <a:endParaRPr lang="en-US" sz="72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EDD95B-C554-63AC-6408-67341FEC3A07}"/>
              </a:ext>
            </a:extLst>
          </p:cNvPr>
          <p:cNvSpPr txBox="1"/>
          <p:nvPr/>
        </p:nvSpPr>
        <p:spPr>
          <a:xfrm>
            <a:off x="4661751" y="5515180"/>
            <a:ext cx="2868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20121034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胡才郁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570CB8-3F95-33B6-9185-F9A2168A66F5}"/>
              </a:ext>
            </a:extLst>
          </p:cNvPr>
          <p:cNvSpPr txBox="1"/>
          <p:nvPr/>
        </p:nvSpPr>
        <p:spPr>
          <a:xfrm>
            <a:off x="3307382" y="1879793"/>
            <a:ext cx="557723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GitHub</a:t>
            </a:r>
            <a:endParaRPr lang="en-US" sz="115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729DB2AD-A181-346E-D210-C83EEAE57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633" y="3653132"/>
            <a:ext cx="1670729" cy="16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38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339317A-46B5-49A8-91BF-8028AB66551B}"/>
              </a:ext>
            </a:extLst>
          </p:cNvPr>
          <p:cNvSpPr txBox="1"/>
          <p:nvPr/>
        </p:nvSpPr>
        <p:spPr>
          <a:xfrm>
            <a:off x="2279483" y="898466"/>
            <a:ext cx="237917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Git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B3CA816-5715-6B7B-A175-6E0E1F866232}"/>
              </a:ext>
            </a:extLst>
          </p:cNvPr>
          <p:cNvSpPr txBox="1"/>
          <p:nvPr/>
        </p:nvSpPr>
        <p:spPr>
          <a:xfrm>
            <a:off x="6523589" y="898065"/>
            <a:ext cx="338862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Hub</a:t>
            </a:r>
            <a:endParaRPr lang="en-US" sz="115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765FE1B-8BB7-BD18-A66F-953E2B50F6ED}"/>
              </a:ext>
            </a:extLst>
          </p:cNvPr>
          <p:cNvSpPr txBox="1"/>
          <p:nvPr/>
        </p:nvSpPr>
        <p:spPr>
          <a:xfrm>
            <a:off x="4996634" y="882197"/>
            <a:ext cx="136928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&amp;</a:t>
            </a:r>
          </a:p>
        </p:txBody>
      </p:sp>
      <p:pic>
        <p:nvPicPr>
          <p:cNvPr id="17" name="图片 16" descr="图标&#10;&#10;描述已自动生成">
            <a:extLst>
              <a:ext uri="{FF2B5EF4-FFF2-40B4-BE49-F238E27FC236}">
                <a16:creationId xmlns:a16="http://schemas.microsoft.com/office/drawing/2014/main" id="{5836AEF1-E419-C980-83EF-35FD913CE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02" y="86243"/>
            <a:ext cx="1074646" cy="107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71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F8552A-5C53-5595-FBF0-9187B5ED9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929" y="1277430"/>
            <a:ext cx="7942140" cy="49790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4696F4-3B22-E813-E57F-A6D64D243CAF}"/>
              </a:ext>
            </a:extLst>
          </p:cNvPr>
          <p:cNvSpPr txBox="1"/>
          <p:nvPr/>
        </p:nvSpPr>
        <p:spPr>
          <a:xfrm>
            <a:off x="3859306" y="170773"/>
            <a:ext cx="44733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u="sng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为什么要会</a:t>
            </a:r>
            <a:r>
              <a:rPr lang="en-US" altLang="zh-CN" sz="4800" b="1" u="sng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Git</a:t>
            </a:r>
            <a:r>
              <a:rPr lang="zh-CN" altLang="en-US" sz="4800" b="1" u="sng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？</a:t>
            </a:r>
            <a:endParaRPr lang="en-US" sz="4800" b="1" u="sng" dirty="0">
              <a:solidFill>
                <a:srgbClr val="0E1116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85662C27-6177-5C53-3DC3-86751F566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02" y="86243"/>
            <a:ext cx="1074646" cy="107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7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339317A-46B5-49A8-91BF-8028AB66551B}"/>
              </a:ext>
            </a:extLst>
          </p:cNvPr>
          <p:cNvSpPr txBox="1"/>
          <p:nvPr/>
        </p:nvSpPr>
        <p:spPr>
          <a:xfrm>
            <a:off x="1114071" y="1176372"/>
            <a:ext cx="237917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Git</a:t>
            </a:r>
          </a:p>
        </p:txBody>
      </p: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37449BDA-7096-FC26-F321-6CCF8065D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585" y="3363602"/>
            <a:ext cx="1688148" cy="168814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B541129-6F32-D91A-84F8-CE925E938E22}"/>
              </a:ext>
            </a:extLst>
          </p:cNvPr>
          <p:cNvSpPr txBox="1"/>
          <p:nvPr/>
        </p:nvSpPr>
        <p:spPr>
          <a:xfrm>
            <a:off x="1359887" y="2791319"/>
            <a:ext cx="2074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版本控制工具</a:t>
            </a:r>
            <a:endParaRPr 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FC830A-BA90-97D9-B256-77EFF32974F2}"/>
              </a:ext>
            </a:extLst>
          </p:cNvPr>
          <p:cNvSpPr txBox="1"/>
          <p:nvPr/>
        </p:nvSpPr>
        <p:spPr>
          <a:xfrm>
            <a:off x="4726062" y="14610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是一个开源的分布式版本控制系统，可以有效、高速地处理从很小到非常大的项目版本管理。</a:t>
            </a:r>
            <a:endParaRPr 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9EDF63-306F-AA38-E942-5412A42513CC}"/>
              </a:ext>
            </a:extLst>
          </p:cNvPr>
          <p:cNvSpPr txBox="1"/>
          <p:nvPr/>
        </p:nvSpPr>
        <p:spPr>
          <a:xfrm>
            <a:off x="4726062" y="363186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适合分布式开发，强调个体；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公共服务器压力和数据量都不会太大；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速度快、灵活；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任意两个开发者之间可以很容易的解决冲突；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离线工作。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31735B-453F-2F05-485D-37798D885874}"/>
              </a:ext>
            </a:extLst>
          </p:cNvPr>
          <p:cNvSpPr txBox="1"/>
          <p:nvPr/>
        </p:nvSpPr>
        <p:spPr>
          <a:xfrm>
            <a:off x="4706470" y="3170200"/>
            <a:ext cx="35410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0" dirty="0">
                <a:solidFill>
                  <a:srgbClr val="4D4D4D"/>
                </a:solidFill>
                <a:effectLst/>
                <a:latin typeface="-apple-system"/>
              </a:rPr>
              <a:t>优点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</a:p>
        </p:txBody>
      </p:sp>
      <p:pic>
        <p:nvPicPr>
          <p:cNvPr id="20" name="图片 19" descr="图标&#10;&#10;描述已自动生成">
            <a:extLst>
              <a:ext uri="{FF2B5EF4-FFF2-40B4-BE49-F238E27FC236}">
                <a16:creationId xmlns:a16="http://schemas.microsoft.com/office/drawing/2014/main" id="{43267BC5-A64E-B316-64D2-E433CCFDC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02" y="86243"/>
            <a:ext cx="1074646" cy="107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7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9FAD53E1-FEB2-D17D-7AE9-3CA978F1A159}"/>
              </a:ext>
            </a:extLst>
          </p:cNvPr>
          <p:cNvSpPr txBox="1"/>
          <p:nvPr/>
        </p:nvSpPr>
        <p:spPr>
          <a:xfrm>
            <a:off x="4227893" y="397472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版本控制工具</a:t>
            </a:r>
            <a:endParaRPr lang="en-US" sz="5400" b="1" u="sng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FB88BA-9134-5F79-FE63-95B0FDD87C6E}"/>
              </a:ext>
            </a:extLst>
          </p:cNvPr>
          <p:cNvSpPr txBox="1"/>
          <p:nvPr/>
        </p:nvSpPr>
        <p:spPr>
          <a:xfrm>
            <a:off x="1213184" y="2715943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QQ?</a:t>
            </a:r>
            <a:endParaRPr lang="en-US" sz="1200" dirty="0"/>
          </a:p>
        </p:txBody>
      </p:sp>
      <p:pic>
        <p:nvPicPr>
          <p:cNvPr id="3" name="图片 2" descr="卡通画&#10;&#10;描述已自动生成">
            <a:extLst>
              <a:ext uri="{FF2B5EF4-FFF2-40B4-BE49-F238E27FC236}">
                <a16:creationId xmlns:a16="http://schemas.microsoft.com/office/drawing/2014/main" id="{CCE39356-1B8F-6B0A-FDBB-6CCCDDBAC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34" y="3429000"/>
            <a:ext cx="1090207" cy="129660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014D85E0-7668-F7C9-19A7-8658BA1C8E01}"/>
              </a:ext>
            </a:extLst>
          </p:cNvPr>
          <p:cNvSpPr txBox="1"/>
          <p:nvPr/>
        </p:nvSpPr>
        <p:spPr>
          <a:xfrm>
            <a:off x="2910570" y="397472"/>
            <a:ext cx="1631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你的</a:t>
            </a:r>
            <a:endParaRPr lang="en-US" sz="5400" b="1" u="sng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E2DD9CF-AA65-6890-4216-7451578A54A8}"/>
              </a:ext>
            </a:extLst>
          </p:cNvPr>
          <p:cNvSpPr txBox="1"/>
          <p:nvPr/>
        </p:nvSpPr>
        <p:spPr>
          <a:xfrm>
            <a:off x="8329735" y="397472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？</a:t>
            </a:r>
            <a:endParaRPr lang="en-US" sz="5400" b="1" u="sng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BBD1B39-644C-ACAB-8CD1-7418F96F9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718" y="1508497"/>
            <a:ext cx="7808259" cy="4952031"/>
          </a:xfrm>
          <a:prstGeom prst="rect">
            <a:avLst/>
          </a:prstGeom>
        </p:spPr>
      </p:pic>
      <p:pic>
        <p:nvPicPr>
          <p:cNvPr id="21" name="图片 20" descr="图标&#10;&#10;描述已自动生成">
            <a:extLst>
              <a:ext uri="{FF2B5EF4-FFF2-40B4-BE49-F238E27FC236}">
                <a16:creationId xmlns:a16="http://schemas.microsoft.com/office/drawing/2014/main" id="{F8E05D00-34E3-D2CB-2AA3-763E5E364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725" y="133613"/>
            <a:ext cx="1090207" cy="109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03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606C1B-7AA8-0A38-08B9-F8714118D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66" y="2705066"/>
            <a:ext cx="2371725" cy="21336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2FF3E45-D0E8-0EF5-4747-1FC5E6A83EB2}"/>
              </a:ext>
            </a:extLst>
          </p:cNvPr>
          <p:cNvSpPr txBox="1"/>
          <p:nvPr/>
        </p:nvSpPr>
        <p:spPr>
          <a:xfrm>
            <a:off x="4227893" y="397472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版本控制工具</a:t>
            </a:r>
            <a:endParaRPr lang="en-US" sz="5400" b="1" u="sng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EC3479E-D119-C99D-4DE5-7F5988193795}"/>
              </a:ext>
            </a:extLst>
          </p:cNvPr>
          <p:cNvSpPr txBox="1"/>
          <p:nvPr/>
        </p:nvSpPr>
        <p:spPr>
          <a:xfrm>
            <a:off x="2910570" y="397472"/>
            <a:ext cx="1631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你的</a:t>
            </a:r>
            <a:endParaRPr lang="en-US" sz="5400" b="1" u="sng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28E90EA-68DB-45C1-FE47-CD6251CF47B9}"/>
              </a:ext>
            </a:extLst>
          </p:cNvPr>
          <p:cNvSpPr txBox="1"/>
          <p:nvPr/>
        </p:nvSpPr>
        <p:spPr>
          <a:xfrm>
            <a:off x="8329735" y="397472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？</a:t>
            </a:r>
            <a:endParaRPr lang="en-US" sz="5400" b="1" u="sng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15D294-1081-F307-03D3-9181951D0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82" y="1592589"/>
            <a:ext cx="7308964" cy="4867939"/>
          </a:xfrm>
          <a:prstGeom prst="rect">
            <a:avLst/>
          </a:prstGeom>
        </p:spPr>
      </p:pic>
      <p:pic>
        <p:nvPicPr>
          <p:cNvPr id="30" name="图片 29" descr="图标&#10;&#10;描述已自动生成">
            <a:extLst>
              <a:ext uri="{FF2B5EF4-FFF2-40B4-BE49-F238E27FC236}">
                <a16:creationId xmlns:a16="http://schemas.microsoft.com/office/drawing/2014/main" id="{9AF81325-E4DE-38E8-15F3-BC70A4F85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725" y="133613"/>
            <a:ext cx="1090207" cy="109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86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F0A20FB-5813-3A4C-7992-2CBB64FF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97" y="4075266"/>
            <a:ext cx="9861135" cy="2042337"/>
          </a:xfrm>
          <a:prstGeom prst="rect">
            <a:avLst/>
          </a:prstGeom>
        </p:spPr>
      </p:pic>
      <p:pic>
        <p:nvPicPr>
          <p:cNvPr id="7" name="图片 6" descr="图形用户界面, 应用程序, Word&#10;&#10;描述已自动生成">
            <a:extLst>
              <a:ext uri="{FF2B5EF4-FFF2-40B4-BE49-F238E27FC236}">
                <a16:creationId xmlns:a16="http://schemas.microsoft.com/office/drawing/2014/main" id="{127F63A1-29E3-0399-2332-95DF4C04F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79" y="169476"/>
            <a:ext cx="5755901" cy="39057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FC1CDC9-2861-AAC8-D40A-D6AD440054E3}"/>
              </a:ext>
            </a:extLst>
          </p:cNvPr>
          <p:cNvSpPr txBox="1"/>
          <p:nvPr/>
        </p:nvSpPr>
        <p:spPr>
          <a:xfrm>
            <a:off x="510987" y="599747"/>
            <a:ext cx="36559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想删除一个段落，</a:t>
            </a:r>
          </a:p>
          <a:p>
            <a:r>
              <a:rPr lang="zh-CN" altLang="en-US" sz="20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又怕将来想恢复找不回来</a:t>
            </a:r>
          </a:p>
          <a:p>
            <a:r>
              <a:rPr lang="zh-CN" altLang="en-US" sz="20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怎么办？</a:t>
            </a:r>
          </a:p>
        </p:txBody>
      </p:sp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6EF7FA12-4829-91EA-CEFF-F34B030BE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725" y="133613"/>
            <a:ext cx="1090207" cy="109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24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1EB2A4-A074-D732-B3D3-289856664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07" y="639838"/>
            <a:ext cx="4976291" cy="55783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EF507B4-9028-D25C-79BA-03A6C2A09A6D}"/>
              </a:ext>
            </a:extLst>
          </p:cNvPr>
          <p:cNvSpPr/>
          <p:nvPr/>
        </p:nvSpPr>
        <p:spPr>
          <a:xfrm>
            <a:off x="4953000" y="639838"/>
            <a:ext cx="1954306" cy="241712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0E97B5-CF80-E6A0-3EDA-1CFEA400E6AC}"/>
              </a:ext>
            </a:extLst>
          </p:cNvPr>
          <p:cNvSpPr txBox="1"/>
          <p:nvPr/>
        </p:nvSpPr>
        <p:spPr>
          <a:xfrm>
            <a:off x="395515" y="79685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远程仓库</a:t>
            </a:r>
            <a:endParaRPr lang="en-US" sz="5400" b="1" u="sng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36ED48-8A4A-0F06-0BEA-7D96B7CF2027}"/>
              </a:ext>
            </a:extLst>
          </p:cNvPr>
          <p:cNvSpPr txBox="1"/>
          <p:nvPr/>
        </p:nvSpPr>
        <p:spPr>
          <a:xfrm>
            <a:off x="8662535" y="2184944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u="sng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常用远程仓库</a:t>
            </a:r>
            <a:endParaRPr lang="en-US" altLang="zh-CN" sz="4000" b="1" u="sng" dirty="0">
              <a:solidFill>
                <a:srgbClr val="0E1116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r>
              <a:rPr lang="zh-CN" altLang="en-US" sz="4000" b="1" u="sng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码云</a:t>
            </a:r>
            <a:endParaRPr lang="en-US" altLang="zh-CN" sz="4000" b="1" u="sng" dirty="0">
              <a:solidFill>
                <a:srgbClr val="0E1116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r>
              <a:rPr lang="en-US" altLang="zh-CN" sz="4000" b="1" u="sng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GitHub</a:t>
            </a:r>
            <a:endParaRPr lang="en-US" sz="4000" b="1" u="sng" dirty="0">
              <a:solidFill>
                <a:srgbClr val="0E1116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C211C088-8676-FA7F-A238-1407C80A9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725" y="133613"/>
            <a:ext cx="1090207" cy="109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90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DB2C0BA8-A015-8743-1EE6-2F795D4B7BE0}"/>
              </a:ext>
            </a:extLst>
          </p:cNvPr>
          <p:cNvSpPr txBox="1"/>
          <p:nvPr/>
        </p:nvSpPr>
        <p:spPr>
          <a:xfrm>
            <a:off x="2823882" y="269623"/>
            <a:ext cx="66428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u="sng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GitHub Pages</a:t>
            </a:r>
            <a:r>
              <a:rPr lang="zh-CN" altLang="en-US" sz="4000" b="1" u="sng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搭建博客主页</a:t>
            </a:r>
            <a:endParaRPr lang="en-US" sz="4000" b="1" u="sng" dirty="0">
              <a:solidFill>
                <a:srgbClr val="0E1116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183375-2C90-ADAF-982A-BD3644334972}"/>
              </a:ext>
            </a:extLst>
          </p:cNvPr>
          <p:cNvSpPr txBox="1"/>
          <p:nvPr/>
        </p:nvSpPr>
        <p:spPr>
          <a:xfrm>
            <a:off x="394447" y="1160889"/>
            <a:ext cx="58176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 fontAlgn="base">
              <a:buFont typeface="Arial" panose="020B0604020202020204" pitchFamily="34" charset="0"/>
              <a:buChar char="•"/>
              <a:defRPr sz="2000" b="0" i="0">
                <a:solidFill>
                  <a:srgbClr val="222222"/>
                </a:solidFill>
                <a:effectLst/>
                <a:latin typeface="Helvetica Neue"/>
              </a:defRPr>
            </a:lvl1pPr>
          </a:lstStyle>
          <a:p>
            <a:r>
              <a:rPr lang="zh-CN" altLang="en-US" dirty="0"/>
              <a:t>无需个人服务器</a:t>
            </a:r>
            <a:endParaRPr lang="en-US" altLang="zh-CN" dirty="0"/>
          </a:p>
          <a:p>
            <a:r>
              <a:rPr lang="zh-CN" altLang="en-US" dirty="0"/>
              <a:t>知识整理 生活记录</a:t>
            </a:r>
            <a:endParaRPr lang="en-US" dirty="0"/>
          </a:p>
        </p:txBody>
      </p:sp>
      <p:pic>
        <p:nvPicPr>
          <p:cNvPr id="20" name="图片 19" descr="图标&#10;&#10;描述已自动生成">
            <a:extLst>
              <a:ext uri="{FF2B5EF4-FFF2-40B4-BE49-F238E27FC236}">
                <a16:creationId xmlns:a16="http://schemas.microsoft.com/office/drawing/2014/main" id="{980E90CF-4C23-3735-2F35-0CA683E62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02" y="86243"/>
            <a:ext cx="1074646" cy="10746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8CD202-A76A-8D38-6BA7-D15F629C8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202" y="2052155"/>
            <a:ext cx="8348610" cy="44743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4175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3649</TotalTime>
  <Words>339</Words>
  <Application>Microsoft Office PowerPoint</Application>
  <PresentationFormat>宽屏</PresentationFormat>
  <Paragraphs>71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-apple-system</vt:lpstr>
      <vt:lpstr>Helvetica Neue</vt:lpstr>
      <vt:lpstr>思源宋体 CN</vt:lpstr>
      <vt:lpstr>思源宋体 CN Heavy</vt:lpstr>
      <vt:lpstr>思源宋体 CN Medium</vt:lpstr>
      <vt:lpstr>思源宋体 CN SemiBold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才郁</dc:creator>
  <cp:lastModifiedBy>胡 才郁</cp:lastModifiedBy>
  <cp:revision>36</cp:revision>
  <dcterms:created xsi:type="dcterms:W3CDTF">2022-04-01T12:00:23Z</dcterms:created>
  <dcterms:modified xsi:type="dcterms:W3CDTF">2022-05-17T09:18:55Z</dcterms:modified>
</cp:coreProperties>
</file>