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68" r:id="rId2"/>
    <p:sldId id="1515" r:id="rId3"/>
    <p:sldId id="1505" r:id="rId4"/>
    <p:sldId id="1503" r:id="rId5"/>
    <p:sldId id="1504" r:id="rId6"/>
    <p:sldId id="1508" r:id="rId7"/>
    <p:sldId id="1513" r:id="rId8"/>
    <p:sldId id="1506" r:id="rId9"/>
    <p:sldId id="1507" r:id="rId10"/>
    <p:sldId id="1510" r:id="rId11"/>
    <p:sldId id="1511" r:id="rId12"/>
    <p:sldId id="1512" r:id="rId13"/>
    <p:sldId id="1520" r:id="rId14"/>
    <p:sldId id="1514" r:id="rId15"/>
    <p:sldId id="1518" r:id="rId16"/>
    <p:sldId id="1519" r:id="rId17"/>
    <p:sldId id="1521" r:id="rId18"/>
    <p:sldId id="14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83" d="100"/>
          <a:sy n="83" d="100"/>
        </p:scale>
        <p:origin x="192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EE36A-80F0-493B-8399-E16DE5C11BE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8B51-5047-408F-866C-054737DF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9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2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B4B3F-5777-43E0-9C52-8A7D3176A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89409-D476-452D-8AE4-792CB3EC0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A7AC2-C188-4ED3-B261-AB0E4E56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2E249-CC35-4B53-9E9B-CE6AA3D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39ACA-8F76-4E8F-A2B7-EE46B2EE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7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4C90-979E-46A2-B684-36A274A6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6E6AD-8E00-415A-8767-CB5B246B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F0772-678B-4FE6-9AC8-276DBC38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4F39A-45E9-493E-8335-FA9562EA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9BD62-73D0-4455-ABB4-16BD3937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BABE5-F5D5-4074-9446-676C24887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42290-3247-4CE3-9861-88B0050EB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C8142-750F-41D5-973E-94B50FA9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E221-AAD5-4231-94DA-56482692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0BD8D-1BA7-411C-9C36-15F81741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9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9332-7BB6-43D3-95B7-009ED0A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2D35B-53EB-4AB6-A945-EB9BC96A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2ABF4-492A-4C6D-88D5-E11A6CB3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44AC2-388B-4F67-8B31-2B432D8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BD8E2-C62C-46AE-AEE2-3F091F8E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4D6D8-2DC8-4F39-8B39-A57F2D3E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EB0A3-69FC-461F-8330-5085AD15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19382-60A6-4331-A79B-6AA80311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4BDC5-DC0C-4DF1-AD15-1F906C90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D8667-CDA2-4A44-9BC3-494ED1A1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F91CD-124A-4E25-B97B-216FDCEE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8BA9F-7B61-468B-8C91-C9F5404F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A1613-CA72-4F42-891E-71D465FEC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F2C61-8B91-4F3E-A019-5F251E3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4D5CB-A074-43C0-87B7-27BCBE7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54BF3-0D9F-45D9-AFCE-E916D1B3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1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A844-0241-41DB-AD4A-0903BAB5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3523C-8252-4F5E-ABF8-E8423306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0048C-4E76-4869-AC90-FA6C28C5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034026-CFAB-4E73-BA77-B23605F3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81995-D198-4F8B-A877-5AEDC717A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1097B-8691-4DA6-AEE1-0894A2C9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D1DF50-3B5F-489E-B147-035997C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F37D06-56DC-40FF-99FF-73FD17CA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7F63-20A5-4850-A9CA-17D449C9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32F10-4DA1-4BB9-A0EE-481E4227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FA2F5-7B16-4D90-82F8-EEFE3287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C5E8F4-4A5E-425A-BB1B-3764996A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E5592-9988-4910-A37B-7E88160A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702FDC-0571-45D3-9350-53DDE5A2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90364-01EF-49E5-A323-7E9D173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7CA5A-1D7A-4CC3-9E9F-20DD039E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8C2F4-B9D7-4562-AAE6-E11C52A9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18B46-2FB2-41AA-84B5-D94F6357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F5600-8FD8-4268-99A8-1BFA11B2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D6404-E542-41B1-8848-FA427CA3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3FDEA-B789-4B6F-9BE6-B2A711AD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2FD6-FFBE-4207-8B8A-0763DB84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239B7B-07EA-45F4-9476-DB49719E4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972F2-5B55-43CA-87DC-DC697307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D3493-011D-44E1-8DD8-A565A6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53402-F320-44BA-A56B-CBA7A81F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E8294-589C-4B44-BF38-89394D24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68514D-2690-4698-B7AB-B8C86C7A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9A6E5-1B59-45D3-91D7-C41B71E1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DA1F9-F794-4ECF-9CA5-E3E8242F6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BD6C-5F7D-44C5-AC9F-ABD51734826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240C4-A886-419B-B910-08FA2665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4E65F-2775-4EA0-90B1-9C0996DC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96F034C-1926-4B27-9307-CE753C85E2D9}"/>
              </a:ext>
            </a:extLst>
          </p:cNvPr>
          <p:cNvSpPr txBox="1"/>
          <p:nvPr/>
        </p:nvSpPr>
        <p:spPr>
          <a:xfrm>
            <a:off x="5087523" y="3792467"/>
            <a:ext cx="2016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第八小组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4AF484-42FD-53D7-0B27-DA14C81C1DEC}"/>
              </a:ext>
            </a:extLst>
          </p:cNvPr>
          <p:cNvSpPr txBox="1"/>
          <p:nvPr/>
        </p:nvSpPr>
        <p:spPr>
          <a:xfrm>
            <a:off x="4019630" y="245524"/>
            <a:ext cx="41527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Flask</a:t>
            </a:r>
            <a:endParaRPr lang="en-US" sz="115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9538135-D809-7796-6F77-BFF3466C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54" y="2044318"/>
            <a:ext cx="1548092" cy="13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517C882-5426-7A79-45ED-FB0A4A127744}"/>
              </a:ext>
            </a:extLst>
          </p:cNvPr>
          <p:cNvSpPr txBox="1"/>
          <p:nvPr/>
        </p:nvSpPr>
        <p:spPr>
          <a:xfrm>
            <a:off x="4847690" y="4539013"/>
            <a:ext cx="24966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20121034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胡才郁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20121036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黄逸弘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20121054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徐鼎力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20121059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朱若时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20121706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张俊雄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4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59D409-618C-E105-C757-EABBA834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8" y="952285"/>
            <a:ext cx="6020322" cy="49534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A1DFAC-B7B9-78D6-27F2-7ABC07B302E0}"/>
              </a:ext>
            </a:extLst>
          </p:cNvPr>
          <p:cNvSpPr txBox="1"/>
          <p:nvPr/>
        </p:nvSpPr>
        <p:spPr>
          <a:xfrm>
            <a:off x="1618016" y="129427"/>
            <a:ext cx="2572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u="sng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zh-CN" altLang="en-US" dirty="0"/>
              <a:t>模型类配置</a:t>
            </a:r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4C5E6DB5-191F-F66F-2BDF-61D6DE61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C7535A-CCF1-74B3-8038-3EB166A6B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936" y="3527973"/>
            <a:ext cx="5341126" cy="11129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8ED258-7B35-1C1D-C32E-D637B4536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330" y="1582008"/>
            <a:ext cx="2293819" cy="8611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0C963E-C7AA-E831-9434-7BEE4FB5E9D6}"/>
              </a:ext>
            </a:extLst>
          </p:cNvPr>
          <p:cNvSpPr txBox="1"/>
          <p:nvPr/>
        </p:nvSpPr>
        <p:spPr>
          <a:xfrm>
            <a:off x="7222330" y="695123"/>
            <a:ext cx="1933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u="sng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en-US" altLang="zh-CN" dirty="0"/>
              <a:t>Role</a:t>
            </a:r>
            <a:r>
              <a:rPr lang="zh-CN" altLang="en-US" dirty="0"/>
              <a:t>表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202026-2B75-D020-3453-10477985DC98}"/>
              </a:ext>
            </a:extLst>
          </p:cNvPr>
          <p:cNvSpPr txBox="1"/>
          <p:nvPr/>
        </p:nvSpPr>
        <p:spPr>
          <a:xfrm>
            <a:off x="7222330" y="2683697"/>
            <a:ext cx="1933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u="sng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en-US" altLang="zh-CN" dirty="0"/>
              <a:t>User</a:t>
            </a:r>
            <a:r>
              <a:rPr lang="zh-CN" altLang="en-US" dirty="0"/>
              <a:t>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412156-50BA-7252-5507-E9EA895A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54" y="1180905"/>
            <a:ext cx="7132938" cy="44961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DCEB07-7A03-10B5-BF8C-86BC5D1F838E}"/>
              </a:ext>
            </a:extLst>
          </p:cNvPr>
          <p:cNvSpPr txBox="1"/>
          <p:nvPr/>
        </p:nvSpPr>
        <p:spPr>
          <a:xfrm>
            <a:off x="2091543" y="213884"/>
            <a:ext cx="705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u="sng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zh-CN" altLang="en-US" dirty="0"/>
              <a:t>增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9E694C-7E2E-EBDB-65FF-065AC7CC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65" y="1314843"/>
            <a:ext cx="3002540" cy="12878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A79C4F0-EF67-10FE-7C21-1B94611AC0BB}"/>
              </a:ext>
            </a:extLst>
          </p:cNvPr>
          <p:cNvSpPr txBox="1"/>
          <p:nvPr/>
        </p:nvSpPr>
        <p:spPr>
          <a:xfrm>
            <a:off x="9747734" y="213884"/>
            <a:ext cx="705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u="sng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zh-CN" altLang="en-US" dirty="0"/>
              <a:t>删</a:t>
            </a:r>
            <a:endParaRPr lang="en-US" dirty="0"/>
          </a:p>
        </p:txBody>
      </p:sp>
      <p:pic>
        <p:nvPicPr>
          <p:cNvPr id="11" name="Picture 2" descr="Logo">
            <a:extLst>
              <a:ext uri="{FF2B5EF4-FFF2-40B4-BE49-F238E27FC236}">
                <a16:creationId xmlns:a16="http://schemas.microsoft.com/office/drawing/2014/main" id="{B1513B90-D564-A3D0-5CC7-CCA7F65A7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76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3D2832-1D08-0220-707C-29F3DAB1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650" y="1393058"/>
            <a:ext cx="2621507" cy="13107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C8EBD4-67E5-FA47-66B0-EDA1E4AE7B29}"/>
              </a:ext>
            </a:extLst>
          </p:cNvPr>
          <p:cNvSpPr txBox="1"/>
          <p:nvPr/>
        </p:nvSpPr>
        <p:spPr>
          <a:xfrm>
            <a:off x="9986682" y="213884"/>
            <a:ext cx="705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u="sng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zh-CN" altLang="en-US"/>
              <a:t>改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F6F2AD-A826-709B-F00D-1681A85EC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43" y="1459555"/>
            <a:ext cx="7437765" cy="28272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7143FF-E0C2-FA08-76BD-94810B148D7D}"/>
              </a:ext>
            </a:extLst>
          </p:cNvPr>
          <p:cNvSpPr txBox="1"/>
          <p:nvPr/>
        </p:nvSpPr>
        <p:spPr>
          <a:xfrm>
            <a:off x="3738282" y="213884"/>
            <a:ext cx="705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u="sng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zh-CN" altLang="en-US" dirty="0"/>
              <a:t>查</a:t>
            </a:r>
            <a:endParaRPr lang="en-US" dirty="0"/>
          </a:p>
        </p:txBody>
      </p:sp>
      <p:pic>
        <p:nvPicPr>
          <p:cNvPr id="10" name="Picture 2" descr="Logo">
            <a:extLst>
              <a:ext uri="{FF2B5EF4-FFF2-40B4-BE49-F238E27FC236}">
                <a16:creationId xmlns:a16="http://schemas.microsoft.com/office/drawing/2014/main" id="{49B4A241-72B4-1457-7042-47DA696E7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077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6AF0A8A8-D194-88B3-C329-C82FDAFB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4D5881-6E1F-2816-E05C-E1D5544314C2}"/>
              </a:ext>
            </a:extLst>
          </p:cNvPr>
          <p:cNvSpPr txBox="1"/>
          <p:nvPr/>
        </p:nvSpPr>
        <p:spPr>
          <a:xfrm>
            <a:off x="179294" y="129427"/>
            <a:ext cx="774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夹带一些私货</a:t>
            </a:r>
            <a:r>
              <a:rPr lang="en-US" altLang="zh-CN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</a:t>
            </a:r>
            <a:r>
              <a:rPr lang="en-US" altLang="zh-CN" sz="5400" b="1" u="sng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t</a:t>
            </a:r>
            <a:r>
              <a:rPr lang="en-US" sz="5400" b="1" u="sng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ù</a:t>
            </a:r>
            <a:r>
              <a:rPr lang="en-US" altLang="zh-CN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US" altLang="zh-CN" sz="5400" b="1" u="sng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ca</a:t>
            </a:r>
            <a:r>
              <a:rPr lang="en-US" sz="5400" b="1" u="sng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ó</a:t>
            </a:r>
            <a:r>
              <a:rPr lang="en-US" altLang="zh-CN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)...</a:t>
            </a:r>
            <a:endParaRPr lang="en-US" sz="5400" b="1" u="sng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15D0E7-2B3F-413B-BC3D-90C7CD8279E5}"/>
              </a:ext>
            </a:extLst>
          </p:cNvPr>
          <p:cNvSpPr txBox="1"/>
          <p:nvPr/>
        </p:nvSpPr>
        <p:spPr>
          <a:xfrm>
            <a:off x="108644" y="2761130"/>
            <a:ext cx="4782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社区小、资料难查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工作岗位少、需求小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生态不好、工具少、重复造轮子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复杂的数据接口难以编写</a:t>
            </a:r>
            <a:endParaRPr 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A8154B-FD03-7BF9-F4EF-2DB871DA4EB9}"/>
              </a:ext>
            </a:extLst>
          </p:cNvPr>
          <p:cNvSpPr txBox="1"/>
          <p:nvPr/>
        </p:nvSpPr>
        <p:spPr>
          <a:xfrm>
            <a:off x="278973" y="1757525"/>
            <a:ext cx="5574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Flask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作为</a:t>
            </a:r>
            <a:r>
              <a:rPr lang="en-US" altLang="zh-CN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Web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框架 </a:t>
            </a:r>
            <a:endParaRPr lang="en-US" sz="3600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C2195C-2D08-76AD-C265-C19164662531}"/>
              </a:ext>
            </a:extLst>
          </p:cNvPr>
          <p:cNvSpPr txBox="1"/>
          <p:nvPr/>
        </p:nvSpPr>
        <p:spPr>
          <a:xfrm>
            <a:off x="5053857" y="1757525"/>
            <a:ext cx="5574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个人认为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的适用范围？</a:t>
            </a:r>
            <a:endParaRPr lang="en-US" sz="3600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DF7D6D-6610-A555-05FF-91DC80E249AB}"/>
              </a:ext>
            </a:extLst>
          </p:cNvPr>
          <p:cNvSpPr txBox="1"/>
          <p:nvPr/>
        </p:nvSpPr>
        <p:spPr>
          <a:xfrm>
            <a:off x="4785984" y="2761130"/>
            <a:ext cx="7226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Python</a:t>
            </a:r>
            <a:r>
              <a:rPr lang="zh-CN" altLang="en-US" sz="2400" dirty="0"/>
              <a:t>作为第一语言的同学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Python</a:t>
            </a:r>
            <a:r>
              <a:rPr lang="zh-CN" altLang="en-US" sz="2400" dirty="0"/>
              <a:t>计算大作业</a:t>
            </a:r>
            <a:r>
              <a:rPr lang="en-US" altLang="zh-CN" sz="2400" dirty="0"/>
              <a:t>….</a:t>
            </a:r>
            <a:r>
              <a:rPr lang="zh-CN" altLang="en-US" sz="2400" dirty="0"/>
              <a:t>数据库大作业</a:t>
            </a:r>
            <a:r>
              <a:rPr lang="en-US" altLang="zh-CN" sz="2400" dirty="0"/>
              <a:t>…. </a:t>
            </a:r>
            <a:r>
              <a:rPr lang="zh-CN" altLang="en-US" sz="2400" dirty="0"/>
              <a:t>各种大作业</a:t>
            </a:r>
            <a:r>
              <a:rPr lang="en-US" altLang="zh-CN" sz="24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编写不需要定制的数据接口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机器学习项目</a:t>
            </a:r>
            <a:r>
              <a:rPr lang="en-US" altLang="zh-CN" sz="2400" dirty="0"/>
              <a:t>WEB</a:t>
            </a:r>
            <a:r>
              <a:rPr lang="zh-CN" altLang="en-US" sz="2400" dirty="0"/>
              <a:t>端展示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4141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E57EE-165C-B6A7-55BD-364D8CC9F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62"/>
          <a:stretch/>
        </p:blipFill>
        <p:spPr>
          <a:xfrm>
            <a:off x="316016" y="1113317"/>
            <a:ext cx="5327402" cy="5311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A3AAE8-2E78-EE00-ADC1-F30BB96EF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85"/>
          <a:stretch/>
        </p:blipFill>
        <p:spPr>
          <a:xfrm>
            <a:off x="6548584" y="1113317"/>
            <a:ext cx="5397261" cy="52582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4543CC-3597-A9CD-DB4C-19CF736D23E6}"/>
              </a:ext>
            </a:extLst>
          </p:cNvPr>
          <p:cNvSpPr txBox="1"/>
          <p:nvPr/>
        </p:nvSpPr>
        <p:spPr>
          <a:xfrm>
            <a:off x="234149" y="179737"/>
            <a:ext cx="7143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Flask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与其他</a:t>
            </a:r>
            <a:r>
              <a:rPr lang="en-US" altLang="zh-CN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Web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框架播放量对比</a:t>
            </a:r>
            <a:endParaRPr lang="en-US" sz="3600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44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6AF0A8A8-D194-88B3-C329-C82FDAFB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4D5881-6E1F-2816-E05C-E1D5544314C2}"/>
              </a:ext>
            </a:extLst>
          </p:cNvPr>
          <p:cNvSpPr txBox="1"/>
          <p:nvPr/>
        </p:nvSpPr>
        <p:spPr>
          <a:xfrm>
            <a:off x="179294" y="129427"/>
            <a:ext cx="774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夹带一些私货</a:t>
            </a:r>
            <a:r>
              <a:rPr lang="en-US" altLang="zh-CN" sz="54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</a:t>
            </a:r>
            <a:r>
              <a:rPr lang="en-US" altLang="zh-CN" sz="5400" b="1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t</a:t>
            </a:r>
            <a:r>
              <a:rPr lang="en-US" sz="5400" b="1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ù</a:t>
            </a:r>
            <a:r>
              <a:rPr lang="en-US" altLang="zh-CN" sz="54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US" altLang="zh-CN" sz="5400" b="1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ca</a:t>
            </a:r>
            <a:r>
              <a:rPr lang="en-US" sz="5400" b="1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ó</a:t>
            </a:r>
            <a:r>
              <a:rPr lang="en-US" altLang="zh-CN" sz="54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)...</a:t>
            </a:r>
            <a:endParaRPr lang="en-US" sz="5400" b="1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15D0E7-2B3F-413B-BC3D-90C7CD8279E5}"/>
              </a:ext>
            </a:extLst>
          </p:cNvPr>
          <p:cNvSpPr txBox="1"/>
          <p:nvPr/>
        </p:nvSpPr>
        <p:spPr>
          <a:xfrm>
            <a:off x="108644" y="2761130"/>
            <a:ext cx="4782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社区小、资料难查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工作岗位少、需求小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生态不好、工具少、重复造轮子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复杂的数据接口难以编写</a:t>
            </a:r>
            <a:endParaRPr 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A8154B-FD03-7BF9-F4EF-2DB871DA4EB9}"/>
              </a:ext>
            </a:extLst>
          </p:cNvPr>
          <p:cNvSpPr txBox="1"/>
          <p:nvPr/>
        </p:nvSpPr>
        <p:spPr>
          <a:xfrm>
            <a:off x="278973" y="1757525"/>
            <a:ext cx="5574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Flask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作为</a:t>
            </a:r>
            <a:r>
              <a:rPr lang="en-US" altLang="zh-CN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Web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框架 </a:t>
            </a:r>
            <a:endParaRPr lang="en-US" sz="3600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C2195C-2D08-76AD-C265-C19164662531}"/>
              </a:ext>
            </a:extLst>
          </p:cNvPr>
          <p:cNvSpPr txBox="1"/>
          <p:nvPr/>
        </p:nvSpPr>
        <p:spPr>
          <a:xfrm>
            <a:off x="5053857" y="1757525"/>
            <a:ext cx="5574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个人认为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的</a:t>
            </a:r>
            <a:r>
              <a:rPr lang="en-US" altLang="zh-CN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Flask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适用范围？</a:t>
            </a:r>
            <a:endParaRPr lang="en-US" sz="3600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DF7D6D-6610-A555-05FF-91DC80E249AB}"/>
              </a:ext>
            </a:extLst>
          </p:cNvPr>
          <p:cNvSpPr txBox="1"/>
          <p:nvPr/>
        </p:nvSpPr>
        <p:spPr>
          <a:xfrm>
            <a:off x="4785984" y="2761130"/>
            <a:ext cx="7226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Python</a:t>
            </a:r>
            <a:r>
              <a:rPr lang="zh-CN" altLang="en-US" sz="2400" dirty="0"/>
              <a:t>作为第一语言的同学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Python</a:t>
            </a:r>
            <a:r>
              <a:rPr lang="zh-CN" altLang="en-US" sz="2400" dirty="0"/>
              <a:t>计算大作业</a:t>
            </a:r>
            <a:r>
              <a:rPr lang="en-US" altLang="zh-CN" sz="2400" dirty="0"/>
              <a:t>….</a:t>
            </a:r>
            <a:r>
              <a:rPr lang="zh-CN" altLang="en-US" sz="2400" dirty="0"/>
              <a:t>数据库大作业</a:t>
            </a:r>
            <a:r>
              <a:rPr lang="en-US" altLang="zh-CN" sz="2400" dirty="0"/>
              <a:t>…. </a:t>
            </a:r>
            <a:r>
              <a:rPr lang="zh-CN" altLang="en-US" sz="2400" dirty="0"/>
              <a:t>各种大作业</a:t>
            </a:r>
            <a:r>
              <a:rPr lang="en-US" altLang="zh-CN" sz="24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编写不需要定制的数据接口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机器学习项目</a:t>
            </a:r>
            <a:r>
              <a:rPr lang="en-US" altLang="zh-CN" sz="2400" dirty="0"/>
              <a:t>WEB</a:t>
            </a:r>
            <a:r>
              <a:rPr lang="zh-CN" altLang="en-US" sz="2400" dirty="0"/>
              <a:t>端展示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1820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6BAB7C-B7DA-C8DC-E707-75D3FB1DD894}"/>
              </a:ext>
            </a:extLst>
          </p:cNvPr>
          <p:cNvSpPr txBox="1"/>
          <p:nvPr/>
        </p:nvSpPr>
        <p:spPr>
          <a:xfrm>
            <a:off x="179294" y="129427"/>
            <a:ext cx="774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夹带一些私货</a:t>
            </a:r>
            <a:r>
              <a:rPr lang="en-US" altLang="zh-CN" sz="54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</a:t>
            </a:r>
            <a:r>
              <a:rPr lang="en-US" altLang="zh-CN" sz="5400" b="1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t</a:t>
            </a:r>
            <a:r>
              <a:rPr lang="en-US" sz="5400" b="1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ù</a:t>
            </a:r>
            <a:r>
              <a:rPr lang="en-US" altLang="zh-CN" sz="54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US" altLang="zh-CN" sz="5400" b="1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ca</a:t>
            </a:r>
            <a:r>
              <a:rPr lang="en-US" sz="5400" b="1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ó</a:t>
            </a:r>
            <a:r>
              <a:rPr lang="en-US" altLang="zh-CN" sz="54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)...</a:t>
            </a:r>
            <a:endParaRPr lang="en-US" sz="5400" b="1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9D8D6C-A2D3-3F97-209E-AE2411E326F5}"/>
              </a:ext>
            </a:extLst>
          </p:cNvPr>
          <p:cNvSpPr txBox="1"/>
          <p:nvPr/>
        </p:nvSpPr>
        <p:spPr>
          <a:xfrm>
            <a:off x="259974" y="1162427"/>
            <a:ext cx="385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r>
              <a:rPr lang="zh-CN" altLang="en-US" dirty="0"/>
              <a:t>复杂的数据接口难以编写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7DC6AB-AB2C-950D-75EA-C14084F2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4" y="1733763"/>
            <a:ext cx="9421907" cy="4966227"/>
          </a:xfrm>
          <a:prstGeom prst="rect">
            <a:avLst/>
          </a:prstGeom>
        </p:spPr>
      </p:pic>
      <p:pic>
        <p:nvPicPr>
          <p:cNvPr id="11" name="Picture 2" descr="Logo">
            <a:extLst>
              <a:ext uri="{FF2B5EF4-FFF2-40B4-BE49-F238E27FC236}">
                <a16:creationId xmlns:a16="http://schemas.microsoft.com/office/drawing/2014/main" id="{4B88915E-D0D9-DF7A-4112-66F60324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41233A0-D6F8-1717-27DF-8AB1BDB95D1C}"/>
              </a:ext>
            </a:extLst>
          </p:cNvPr>
          <p:cNvSpPr txBox="1"/>
          <p:nvPr/>
        </p:nvSpPr>
        <p:spPr>
          <a:xfrm>
            <a:off x="6893859" y="1254760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如果用</a:t>
            </a:r>
            <a:r>
              <a:rPr lang="en-US" altLang="zh-CN" dirty="0"/>
              <a:t>Flask</a:t>
            </a:r>
            <a:r>
              <a:rPr lang="zh-CN" altLang="en-US" dirty="0"/>
              <a:t>实现，</a:t>
            </a:r>
            <a:r>
              <a:rPr lang="zh-CN" altLang="en-US" b="1" strike="sngStrike" dirty="0"/>
              <a:t>痛苦</a:t>
            </a:r>
            <a:r>
              <a:rPr lang="zh-CN" altLang="en-US" dirty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6AF0A8A8-D194-88B3-C329-C82FDAFB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4D5881-6E1F-2816-E05C-E1D5544314C2}"/>
              </a:ext>
            </a:extLst>
          </p:cNvPr>
          <p:cNvSpPr txBox="1"/>
          <p:nvPr/>
        </p:nvSpPr>
        <p:spPr>
          <a:xfrm>
            <a:off x="179294" y="129427"/>
            <a:ext cx="774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u="sng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夹带一些私货</a:t>
            </a:r>
            <a:r>
              <a:rPr lang="en-US" altLang="zh-CN" sz="54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</a:t>
            </a:r>
            <a:r>
              <a:rPr lang="en-US" altLang="zh-CN" sz="5400" b="1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t</a:t>
            </a:r>
            <a:r>
              <a:rPr lang="en-US" sz="5400" b="1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ù</a:t>
            </a:r>
            <a:r>
              <a:rPr lang="en-US" altLang="zh-CN" sz="54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US" altLang="zh-CN" sz="5400" b="1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ca</a:t>
            </a:r>
            <a:r>
              <a:rPr lang="en-US" sz="5400" b="1" strike="sngStrike" dirty="0" err="1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ó</a:t>
            </a:r>
            <a:r>
              <a:rPr lang="en-US" altLang="zh-CN" sz="5400" b="1" dirty="0">
                <a:solidFill>
                  <a:srgbClr val="0E111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)...</a:t>
            </a:r>
            <a:endParaRPr lang="en-US" sz="5400" b="1" dirty="0">
              <a:solidFill>
                <a:srgbClr val="0E111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15D0E7-2B3F-413B-BC3D-90C7CD8279E5}"/>
              </a:ext>
            </a:extLst>
          </p:cNvPr>
          <p:cNvSpPr txBox="1"/>
          <p:nvPr/>
        </p:nvSpPr>
        <p:spPr>
          <a:xfrm>
            <a:off x="108644" y="2761130"/>
            <a:ext cx="4782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社区小、资料难查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工作岗位少、需求小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生态不好、工具少、重复造轮子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复杂的数据接口难以编写</a:t>
            </a:r>
            <a:endParaRPr 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A8154B-FD03-7BF9-F4EF-2DB871DA4EB9}"/>
              </a:ext>
            </a:extLst>
          </p:cNvPr>
          <p:cNvSpPr txBox="1"/>
          <p:nvPr/>
        </p:nvSpPr>
        <p:spPr>
          <a:xfrm>
            <a:off x="278973" y="1757525"/>
            <a:ext cx="5574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Flask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作为</a:t>
            </a:r>
            <a:r>
              <a:rPr lang="en-US" altLang="zh-CN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Web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框架 </a:t>
            </a:r>
            <a:endParaRPr lang="en-US" sz="3600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C2195C-2D08-76AD-C265-C19164662531}"/>
              </a:ext>
            </a:extLst>
          </p:cNvPr>
          <p:cNvSpPr txBox="1"/>
          <p:nvPr/>
        </p:nvSpPr>
        <p:spPr>
          <a:xfrm>
            <a:off x="5053857" y="1757525"/>
            <a:ext cx="5574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个人认为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的</a:t>
            </a:r>
            <a:r>
              <a:rPr lang="en-US" altLang="zh-CN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Flask</a:t>
            </a:r>
            <a:r>
              <a:rPr lang="zh-CN" altLang="en-US" sz="3600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适用范围？</a:t>
            </a:r>
            <a:endParaRPr lang="en-US" sz="3600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DF7D6D-6610-A555-05FF-91DC80E249AB}"/>
              </a:ext>
            </a:extLst>
          </p:cNvPr>
          <p:cNvSpPr txBox="1"/>
          <p:nvPr/>
        </p:nvSpPr>
        <p:spPr>
          <a:xfrm>
            <a:off x="4785984" y="2761130"/>
            <a:ext cx="7226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Python</a:t>
            </a:r>
            <a:r>
              <a:rPr lang="zh-CN" altLang="en-US" sz="2400" dirty="0"/>
              <a:t>作为第一语言的同学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Python</a:t>
            </a:r>
            <a:r>
              <a:rPr lang="zh-CN" altLang="en-US" sz="2400" dirty="0"/>
              <a:t>计算大作业</a:t>
            </a:r>
            <a:r>
              <a:rPr lang="en-US" altLang="zh-CN" sz="2400" dirty="0"/>
              <a:t>….</a:t>
            </a:r>
            <a:r>
              <a:rPr lang="zh-CN" altLang="en-US" sz="2400" dirty="0"/>
              <a:t>数据库大作业</a:t>
            </a:r>
            <a:r>
              <a:rPr lang="en-US" altLang="zh-CN" sz="2400" dirty="0"/>
              <a:t>…. </a:t>
            </a:r>
            <a:r>
              <a:rPr lang="zh-CN" altLang="en-US" sz="2400" dirty="0"/>
              <a:t>各种大作业</a:t>
            </a:r>
            <a:r>
              <a:rPr lang="en-US" altLang="zh-CN" sz="24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编写不需要定制的数据接口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机器学习项目</a:t>
            </a:r>
            <a:r>
              <a:rPr lang="en-US" altLang="zh-CN" sz="2400" dirty="0"/>
              <a:t>WEB</a:t>
            </a:r>
            <a:r>
              <a:rPr lang="zh-CN" altLang="en-US" sz="2400" dirty="0"/>
              <a:t>端展示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054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8DEA2B-77F2-2356-7F43-22FC28D44004}"/>
              </a:ext>
            </a:extLst>
          </p:cNvPr>
          <p:cNvSpPr txBox="1"/>
          <p:nvPr/>
        </p:nvSpPr>
        <p:spPr>
          <a:xfrm>
            <a:off x="4157007" y="67946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谢谢观看</a:t>
            </a:r>
            <a:endParaRPr lang="en-US" sz="7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EDD95B-C554-63AC-6408-67341FEC3A07}"/>
              </a:ext>
            </a:extLst>
          </p:cNvPr>
          <p:cNvSpPr txBox="1"/>
          <p:nvPr/>
        </p:nvSpPr>
        <p:spPr>
          <a:xfrm>
            <a:off x="4661751" y="5515180"/>
            <a:ext cx="286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20121034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胡才郁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570CB8-3F95-33B6-9185-F9A2168A66F5}"/>
              </a:ext>
            </a:extLst>
          </p:cNvPr>
          <p:cNvSpPr txBox="1"/>
          <p:nvPr/>
        </p:nvSpPr>
        <p:spPr>
          <a:xfrm>
            <a:off x="3307382" y="1879793"/>
            <a:ext cx="51778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FLASK</a:t>
            </a:r>
            <a:endParaRPr lang="en-US" sz="115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8CEE8FCD-1755-9E6D-64BD-C4AA7B2E5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219" y="3741841"/>
            <a:ext cx="1423831" cy="12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3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6D75D1-D8E9-6661-FD5D-C3A45AB5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33" y="3102363"/>
            <a:ext cx="6557462" cy="37556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AD15EA-3EDC-422E-880F-249A30EB36A6}"/>
              </a:ext>
            </a:extLst>
          </p:cNvPr>
          <p:cNvSpPr txBox="1"/>
          <p:nvPr/>
        </p:nvSpPr>
        <p:spPr>
          <a:xfrm>
            <a:off x="264866" y="1348037"/>
            <a:ext cx="107420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所有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Flask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程序都必须创建一个程序实例。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当客户端想要获取资源时，一般会通过浏览器发起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HTTP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请求。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服务器把来自客户端的请求都交给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Flask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程序实例。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Flask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使用来做路由分发在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Flask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程序中，路由一般是通过程序实例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的装饰器实现。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通过调用视图函数，获取到数据后，然后由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Flask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返回响应数据给浏览器，最后浏览器显示返回的结果。</a:t>
            </a:r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5AB536-DB01-2EC0-C9BF-1C3FEA80901D}"/>
              </a:ext>
            </a:extLst>
          </p:cNvPr>
          <p:cNvSpPr txBox="1"/>
          <p:nvPr/>
        </p:nvSpPr>
        <p:spPr>
          <a:xfrm>
            <a:off x="0" y="0"/>
            <a:ext cx="3612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altLang="zh-CN" sz="6000" u="sng" dirty="0"/>
              <a:t>Web</a:t>
            </a:r>
            <a:r>
              <a:rPr lang="zh-CN" altLang="en-US" sz="6000" u="sng" dirty="0"/>
              <a:t>框架</a:t>
            </a:r>
            <a:r>
              <a:rPr lang="en-US" altLang="zh-CN" sz="6000" u="sng" dirty="0"/>
              <a:t> </a:t>
            </a:r>
            <a:endParaRPr lang="en-US" sz="6000" u="sng" dirty="0"/>
          </a:p>
        </p:txBody>
      </p:sp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6FC3A4C4-7CB0-1755-174F-23B9A778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2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F78F3C-7AD8-41C9-7D57-0DCA3A04795A}"/>
              </a:ext>
            </a:extLst>
          </p:cNvPr>
          <p:cNvSpPr txBox="1"/>
          <p:nvPr/>
        </p:nvSpPr>
        <p:spPr>
          <a:xfrm>
            <a:off x="35151" y="0"/>
            <a:ext cx="3909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 u="sng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altLang="zh-CN" dirty="0"/>
              <a:t>PyCharm</a:t>
            </a:r>
          </a:p>
          <a:p>
            <a:r>
              <a:rPr lang="zh-CN" altLang="en-US" dirty="0"/>
              <a:t>对于主流框架支持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BFED9E-923E-E230-1944-283BF693F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37"/>
          <a:stretch/>
        </p:blipFill>
        <p:spPr>
          <a:xfrm>
            <a:off x="3479119" y="1671964"/>
            <a:ext cx="7976595" cy="3747202"/>
          </a:xfrm>
          <a:prstGeom prst="rect">
            <a:avLst/>
          </a:prstGeom>
        </p:spPr>
      </p:pic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7B52DC6F-E6F2-EA98-4DB6-9DBB9055C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0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9EFF587-B65C-8865-DC69-F9AA758F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89" y="833839"/>
            <a:ext cx="3955610" cy="35243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5B8244-B774-A81E-1879-EFFA5B9DE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957" y="4873791"/>
            <a:ext cx="7331075" cy="16765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768DF64-BD32-7DA3-BA16-CCCEA9074AC3}"/>
              </a:ext>
            </a:extLst>
          </p:cNvPr>
          <p:cNvSpPr txBox="1"/>
          <p:nvPr/>
        </p:nvSpPr>
        <p:spPr>
          <a:xfrm>
            <a:off x="35151" y="0"/>
            <a:ext cx="3612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 u="sng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zh-CN" altLang="en-US" dirty="0"/>
              <a:t>简单启动</a:t>
            </a:r>
            <a:endParaRPr lang="en-US" dirty="0"/>
          </a:p>
        </p:txBody>
      </p:sp>
      <p:pic>
        <p:nvPicPr>
          <p:cNvPr id="12" name="Picture 2" descr="Logo">
            <a:extLst>
              <a:ext uri="{FF2B5EF4-FFF2-40B4-BE49-F238E27FC236}">
                <a16:creationId xmlns:a16="http://schemas.microsoft.com/office/drawing/2014/main" id="{E711E149-03CE-9E5C-E1AE-0D2B10865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C4BBEC8-D5D5-6B0F-CD58-7F5DFBEF80C4}"/>
              </a:ext>
            </a:extLst>
          </p:cNvPr>
          <p:cNvSpPr txBox="1"/>
          <p:nvPr/>
        </p:nvSpPr>
        <p:spPr>
          <a:xfrm>
            <a:off x="603163" y="2097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代码实现</a:t>
            </a:r>
            <a:endParaRPr 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D2473A-EE83-8340-40F4-9E184DE4BEEB}"/>
              </a:ext>
            </a:extLst>
          </p:cNvPr>
          <p:cNvSpPr txBox="1"/>
          <p:nvPr/>
        </p:nvSpPr>
        <p:spPr>
          <a:xfrm>
            <a:off x="603163" y="54234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zh-CN" altLang="en-US" dirty="0"/>
              <a:t>浏览器访问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25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C5D6CA-8B37-47AA-5F8C-595BFD4FA7C1}"/>
              </a:ext>
            </a:extLst>
          </p:cNvPr>
          <p:cNvSpPr txBox="1"/>
          <p:nvPr/>
        </p:nvSpPr>
        <p:spPr>
          <a:xfrm>
            <a:off x="35151" y="0"/>
            <a:ext cx="3612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 u="sng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zh-CN" altLang="en-US" dirty="0"/>
              <a:t>路由传参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8698ED-EE26-843C-9AF0-E7383C1F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9" y="2941007"/>
            <a:ext cx="7331075" cy="17146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C2B37C-8FF3-6F29-DF6F-B261A625F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19" y="1357962"/>
            <a:ext cx="6477561" cy="11126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5CAC25-D561-AD25-3507-D53163F3C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19" y="5121007"/>
            <a:ext cx="7963590" cy="13793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FEB1BD8-0DCC-AA6F-DB7E-240E7085FC94}"/>
              </a:ext>
            </a:extLst>
          </p:cNvPr>
          <p:cNvSpPr txBox="1"/>
          <p:nvPr/>
        </p:nvSpPr>
        <p:spPr>
          <a:xfrm>
            <a:off x="733543" y="1729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代码实现</a:t>
            </a:r>
            <a:endParaRPr 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6BD180-14B3-3B47-E6F6-3DB2ABB1DAB4}"/>
              </a:ext>
            </a:extLst>
          </p:cNvPr>
          <p:cNvSpPr txBox="1"/>
          <p:nvPr/>
        </p:nvSpPr>
        <p:spPr>
          <a:xfrm>
            <a:off x="733543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zh-CN" altLang="en-US" dirty="0"/>
              <a:t>浏览器访问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D32B8C-BE65-2592-5F14-A25549EEE95D}"/>
              </a:ext>
            </a:extLst>
          </p:cNvPr>
          <p:cNvSpPr txBox="1"/>
          <p:nvPr/>
        </p:nvSpPr>
        <p:spPr>
          <a:xfrm>
            <a:off x="733543" y="56260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zh-CN" altLang="en-US"/>
              <a:t>服务器输出</a:t>
            </a:r>
            <a:endParaRPr lang="en-US" dirty="0"/>
          </a:p>
        </p:txBody>
      </p:sp>
      <p:pic>
        <p:nvPicPr>
          <p:cNvPr id="18" name="Picture 2" descr="Logo">
            <a:extLst>
              <a:ext uri="{FF2B5EF4-FFF2-40B4-BE49-F238E27FC236}">
                <a16:creationId xmlns:a16="http://schemas.microsoft.com/office/drawing/2014/main" id="{12B8DE78-FF7F-EBF7-1674-B672FFE62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5B46B0-6087-D4DC-230A-55BF4523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24" y="1191911"/>
            <a:ext cx="8039797" cy="36502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7038B0-AF91-7D39-DCDA-D9811C960B29}"/>
              </a:ext>
            </a:extLst>
          </p:cNvPr>
          <p:cNvSpPr txBox="1"/>
          <p:nvPr/>
        </p:nvSpPr>
        <p:spPr>
          <a:xfrm>
            <a:off x="1748649" y="545580"/>
            <a:ext cx="2572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数据库配置</a:t>
            </a:r>
            <a:endParaRPr lang="en-US" sz="3600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11" name="Picture 2" descr="Logo">
            <a:extLst>
              <a:ext uri="{FF2B5EF4-FFF2-40B4-BE49-F238E27FC236}">
                <a16:creationId xmlns:a16="http://schemas.microsoft.com/office/drawing/2014/main" id="{CD5F67BA-424D-042B-8857-BC5AE620E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9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BE3B4E-C2BF-EC81-1321-CA5DA29252D4}"/>
              </a:ext>
            </a:extLst>
          </p:cNvPr>
          <p:cNvSpPr txBox="1"/>
          <p:nvPr/>
        </p:nvSpPr>
        <p:spPr>
          <a:xfrm>
            <a:off x="1748649" y="545580"/>
            <a:ext cx="2572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u="sng" dirty="0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ORM</a:t>
            </a:r>
            <a:endParaRPr lang="en-US" sz="3600" u="sng" dirty="0">
              <a:solidFill>
                <a:srgbClr val="0E1116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25A2B2F7-76B5-DB56-F0B1-7E4B3F11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208E568-D8AE-30DE-02BD-28549E5763B8}"/>
              </a:ext>
            </a:extLst>
          </p:cNvPr>
          <p:cNvSpPr txBox="1"/>
          <p:nvPr/>
        </p:nvSpPr>
        <p:spPr>
          <a:xfrm>
            <a:off x="233083" y="14473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ORM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是通过使用描述对象和数据库之间映射的元数据，将程序中的对象自动持久化到关系数据库中。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6622ED-34C1-F351-F7FE-805B61C4E019}"/>
              </a:ext>
            </a:extLst>
          </p:cNvPr>
          <p:cNvSpPr txBox="1"/>
          <p:nvPr/>
        </p:nvSpPr>
        <p:spPr>
          <a:xfrm>
            <a:off x="1078994" y="2720591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说人话：</a:t>
            </a:r>
            <a:r>
              <a:rPr lang="zh-CN" altLang="en-US" b="1" dirty="0"/>
              <a:t>不写</a:t>
            </a:r>
            <a:r>
              <a:rPr lang="en-US" altLang="zh-CN" b="1" dirty="0" err="1"/>
              <a:t>sql</a:t>
            </a:r>
            <a:r>
              <a:rPr lang="zh-CN" altLang="en-US" b="1" dirty="0"/>
              <a:t>语句，直接操作对象</a:t>
            </a:r>
            <a:endParaRPr 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E22B17-29B4-DBD4-B338-A430397D8A71}"/>
              </a:ext>
            </a:extLst>
          </p:cNvPr>
          <p:cNvSpPr txBox="1"/>
          <p:nvPr/>
        </p:nvSpPr>
        <p:spPr>
          <a:xfrm>
            <a:off x="7530353" y="1986746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  <a:r>
              <a:rPr lang="zh-CN" altLang="en-US" dirty="0"/>
              <a:t>查找用户表中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的学生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436F04-E413-2192-4AF8-97B4AAC3B86A}"/>
              </a:ext>
            </a:extLst>
          </p:cNvPr>
          <p:cNvSpPr txBox="1"/>
          <p:nvPr/>
        </p:nvSpPr>
        <p:spPr>
          <a:xfrm>
            <a:off x="8111539" y="290525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不使用</a:t>
            </a:r>
            <a:r>
              <a:rPr lang="en-US" altLang="zh-CN" dirty="0"/>
              <a:t>ORM</a:t>
            </a:r>
            <a:r>
              <a:rPr lang="zh-CN" altLang="en-US" dirty="0"/>
              <a:t>的</a:t>
            </a:r>
            <a:r>
              <a:rPr lang="en-US" altLang="zh-CN" dirty="0" err="1"/>
              <a:t>Sql</a:t>
            </a:r>
            <a:r>
              <a:rPr lang="zh-CN" altLang="en-US" dirty="0"/>
              <a:t>写法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F3C104-6A95-C618-6B8A-09C1A1C1112A}"/>
              </a:ext>
            </a:extLst>
          </p:cNvPr>
          <p:cNvSpPr txBox="1"/>
          <p:nvPr/>
        </p:nvSpPr>
        <p:spPr>
          <a:xfrm>
            <a:off x="8367217" y="4336392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ORM</a:t>
            </a:r>
            <a:r>
              <a:rPr lang="zh-CN" altLang="en-US" dirty="0"/>
              <a:t>的写法</a:t>
            </a:r>
            <a:endParaRPr 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FB9A2F7-6B27-2F12-D4C3-1D9E6E542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969" y="3340630"/>
            <a:ext cx="4534293" cy="4648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063AC6-522B-2849-86D8-38A235E0E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93" y="4917794"/>
            <a:ext cx="4397121" cy="46486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ACC8EA1-4A20-0BE4-EA18-16782FC0B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47" y="4220503"/>
            <a:ext cx="6751905" cy="139458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5C4A212-6F93-1171-AF94-B5614760C143}"/>
              </a:ext>
            </a:extLst>
          </p:cNvPr>
          <p:cNvSpPr txBox="1"/>
          <p:nvPr/>
        </p:nvSpPr>
        <p:spPr>
          <a:xfrm>
            <a:off x="3081044" y="379287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>
                <a:solidFill>
                  <a:srgbClr val="0E1116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en-US" altLang="zh-CN" sz="1800" u="none" dirty="0">
                <a:solidFill>
                  <a:schemeClr val="tx1"/>
                </a:solidFill>
                <a:latin typeface="+mn-lt"/>
                <a:ea typeface="+mn-ea"/>
              </a:rPr>
              <a:t>User</a:t>
            </a:r>
            <a:r>
              <a:rPr lang="zh-CN" altLang="en-US" sz="1800" u="none" dirty="0">
                <a:solidFill>
                  <a:schemeClr val="tx1"/>
                </a:solidFill>
                <a:latin typeface="+mn-lt"/>
                <a:ea typeface="+mn-ea"/>
              </a:rPr>
              <a:t>表</a:t>
            </a:r>
            <a:endParaRPr lang="en-US" sz="1800" u="none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17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6E341A-5A33-04DB-1736-995A2A12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25" y="905945"/>
            <a:ext cx="7485198" cy="5822628"/>
          </a:xfrm>
          <a:prstGeom prst="rect">
            <a:avLst/>
          </a:prstGeom>
        </p:spPr>
      </p:pic>
      <p:pic>
        <p:nvPicPr>
          <p:cNvPr id="9" name="Picture 2" descr="Logo">
            <a:extLst>
              <a:ext uri="{FF2B5EF4-FFF2-40B4-BE49-F238E27FC236}">
                <a16:creationId xmlns:a16="http://schemas.microsoft.com/office/drawing/2014/main" id="{B9869311-C2C9-6C66-DABE-E619B906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71FAAC-5DDD-C772-6BE7-65D41F3DECDC}"/>
              </a:ext>
            </a:extLst>
          </p:cNvPr>
          <p:cNvSpPr txBox="1"/>
          <p:nvPr/>
        </p:nvSpPr>
        <p:spPr>
          <a:xfrm>
            <a:off x="35151" y="0"/>
            <a:ext cx="404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 u="sng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zh-CN" altLang="en-US" dirty="0"/>
              <a:t>数据库支持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5D4B07-E849-5BA7-2453-B8D3505A39BB}"/>
              </a:ext>
            </a:extLst>
          </p:cNvPr>
          <p:cNvSpPr txBox="1"/>
          <p:nvPr/>
        </p:nvSpPr>
        <p:spPr>
          <a:xfrm>
            <a:off x="4982138" y="184665"/>
            <a:ext cx="6261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F</a:t>
            </a:r>
            <a:r>
              <a:rPr lang="en-US" sz="36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lask-</a:t>
            </a:r>
            <a:r>
              <a:rPr lang="en-US" altLang="zh-CN" sz="3600" b="1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SQL</a:t>
            </a:r>
            <a:r>
              <a:rPr lang="en-US" sz="3600" b="1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alchemy</a:t>
            </a:r>
            <a:endParaRPr lang="en-US" sz="36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28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E00285-61AF-6CBC-DDA9-539DD896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776" y="1015663"/>
            <a:ext cx="6562165" cy="5615450"/>
          </a:xfrm>
          <a:prstGeom prst="rect">
            <a:avLst/>
          </a:prstGeom>
        </p:spPr>
      </p:pic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CE1880C1-3FB0-2603-5DD8-5B93E9C5B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23" y="129427"/>
            <a:ext cx="1113983" cy="9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443162-B7BE-F32D-2EA7-C18B19C3CDF7}"/>
              </a:ext>
            </a:extLst>
          </p:cNvPr>
          <p:cNvSpPr txBox="1"/>
          <p:nvPr/>
        </p:nvSpPr>
        <p:spPr>
          <a:xfrm>
            <a:off x="35151" y="0"/>
            <a:ext cx="404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 u="sng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zh-CN" altLang="en-US" dirty="0"/>
              <a:t>数据库支持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BA5E10-3571-DD1E-0E94-2C5D29AA4CF0}"/>
              </a:ext>
            </a:extLst>
          </p:cNvPr>
          <p:cNvSpPr txBox="1"/>
          <p:nvPr/>
        </p:nvSpPr>
        <p:spPr>
          <a:xfrm>
            <a:off x="4982138" y="184665"/>
            <a:ext cx="6261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F</a:t>
            </a:r>
            <a:r>
              <a:rPr lang="en-US" sz="36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lask-</a:t>
            </a:r>
            <a:r>
              <a:rPr lang="en-US" altLang="zh-CN" sz="3600" b="1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SQL</a:t>
            </a:r>
            <a:r>
              <a:rPr lang="en-US" sz="3600" b="1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alchemy</a:t>
            </a:r>
            <a:endParaRPr lang="en-US" sz="36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80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5628</TotalTime>
  <Words>471</Words>
  <Application>Microsoft Office PowerPoint</Application>
  <PresentationFormat>宽屏</PresentationFormat>
  <Paragraphs>85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Helvetica Neue</vt:lpstr>
      <vt:lpstr>system-ui</vt:lpstr>
      <vt:lpstr>思源宋体 CN</vt:lpstr>
      <vt:lpstr>思源宋体 CN Heavy</vt:lpstr>
      <vt:lpstr>思源宋体 CN SemiBold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才郁</dc:creator>
  <cp:lastModifiedBy>胡 才郁</cp:lastModifiedBy>
  <cp:revision>46</cp:revision>
  <dcterms:created xsi:type="dcterms:W3CDTF">2022-04-01T12:00:23Z</dcterms:created>
  <dcterms:modified xsi:type="dcterms:W3CDTF">2022-05-29T13:02:34Z</dcterms:modified>
</cp:coreProperties>
</file>