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30"/>
  </p:notesMasterIdLst>
  <p:sldIdLst>
    <p:sldId id="258" r:id="rId2"/>
    <p:sldId id="260" r:id="rId3"/>
    <p:sldId id="256" r:id="rId4"/>
    <p:sldId id="273" r:id="rId5"/>
    <p:sldId id="292" r:id="rId6"/>
    <p:sldId id="291" r:id="rId7"/>
    <p:sldId id="275" r:id="rId8"/>
    <p:sldId id="276" r:id="rId9"/>
    <p:sldId id="277" r:id="rId10"/>
    <p:sldId id="334" r:id="rId11"/>
    <p:sldId id="335" r:id="rId12"/>
    <p:sldId id="336" r:id="rId13"/>
    <p:sldId id="337" r:id="rId14"/>
    <p:sldId id="338" r:id="rId15"/>
    <p:sldId id="339" r:id="rId16"/>
    <p:sldId id="340" r:id="rId17"/>
    <p:sldId id="341" r:id="rId18"/>
    <p:sldId id="342" r:id="rId19"/>
    <p:sldId id="325" r:id="rId20"/>
    <p:sldId id="326" r:id="rId21"/>
    <p:sldId id="327" r:id="rId22"/>
    <p:sldId id="328" r:id="rId23"/>
    <p:sldId id="329" r:id="rId24"/>
    <p:sldId id="330" r:id="rId25"/>
    <p:sldId id="331" r:id="rId26"/>
    <p:sldId id="332" r:id="rId27"/>
    <p:sldId id="333" r:id="rId28"/>
    <p:sldId id="259" r:id="rId2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66"/>
    <a:srgbClr val="E1FFF9"/>
    <a:srgbClr val="660066"/>
    <a:srgbClr val="0099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94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1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D94AD9-C1BC-4EF7-BDBC-D2A71D4B2DAB}" type="datetimeFigureOut">
              <a:rPr lang="zh-CN" altLang="en-US" smtClean="0"/>
              <a:pPr/>
              <a:t>2019/11/6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4ACCAE-1FE4-4FF4-990F-555E07B054C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17514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4ACCAE-1FE4-4FF4-990F-555E07B054CC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550557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4ACCAE-1FE4-4FF4-990F-555E07B054CC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550557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7289F-04D2-4701-B3DE-804C5ECC1CF7}" type="datetime1">
              <a:rPr lang="zh-CN" altLang="en-US" smtClean="0"/>
              <a:pPr/>
              <a:t>2019/11/6</a:t>
            </a:fld>
            <a:endParaRPr lang="zh-CN" alt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susujiang@shu.edu.cn</a:t>
            </a:r>
            <a:endParaRPr lang="zh-CN" alt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72075-B4CB-4277-AB4B-51AED31599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9F2B3-9F8A-415B-92C0-A8B7E318444B}" type="datetime1">
              <a:rPr lang="zh-CN" altLang="en-US" smtClean="0"/>
              <a:pPr/>
              <a:t>2019/11/6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susujiang@shu.edu.cn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72075-B4CB-4277-AB4B-51AED31599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E414B-BD18-4989-83EF-E0011EBE8156}" type="datetime1">
              <a:rPr lang="zh-CN" altLang="en-US" smtClean="0"/>
              <a:pPr/>
              <a:t>2019/11/6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susujiang@shu.edu.cn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72075-B4CB-4277-AB4B-51AED31599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D6EFDC-5F69-45DC-A61C-C4507EC7D65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E762AE-A623-4F3E-BB93-4B9D8A6F156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1150938" y="214313"/>
            <a:ext cx="7804150" cy="591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A81BF8-220E-4199-855E-A87BB545656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C08E3-6D24-407D-B314-F1428111FB46}" type="datetime1">
              <a:rPr lang="zh-CN" altLang="en-US" smtClean="0"/>
              <a:pPr/>
              <a:t>2019/11/6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altLang="zh-CN" smtClean="0"/>
              <a:t>susujiang@shu.edu.cn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72075-B4CB-4277-AB4B-51AED31599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B8F9-B559-48F6-B8F8-0B3471D93B6A}" type="datetime1">
              <a:rPr lang="zh-CN" altLang="en-US" smtClean="0"/>
              <a:pPr/>
              <a:t>2019/11/6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altLang="zh-CN" smtClean="0"/>
              <a:t>susujiang@shu.edu.cn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72075-B4CB-4277-AB4B-51AED31599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CC814-6CE9-4937-B66F-BC1C06678C4A}" type="datetime1">
              <a:rPr lang="zh-CN" altLang="en-US" smtClean="0"/>
              <a:pPr/>
              <a:t>2019/11/6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susujiang@shu.edu.cn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72075-B4CB-4277-AB4B-51AED31599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ED778-CC83-45AE-A901-F594422D341D}" type="datetime1">
              <a:rPr lang="zh-CN" altLang="en-US" smtClean="0"/>
              <a:pPr/>
              <a:t>2019/11/6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susujiang@shu.edu.cn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72075-B4CB-4277-AB4B-51AED31599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4E101-4A3B-440E-BB8B-83311D370250}" type="datetime1">
              <a:rPr lang="zh-CN" altLang="en-US" smtClean="0"/>
              <a:pPr/>
              <a:t>2019/11/6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susujiang@shu.edu.cn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72075-B4CB-4277-AB4B-51AED31599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CDEFB-FFCC-4ED7-97E9-03B56FB83532}" type="datetime1">
              <a:rPr lang="zh-CN" altLang="en-US" smtClean="0"/>
              <a:pPr/>
              <a:t>2019/11/6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susujiang@shu.edu.cn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72075-B4CB-4277-AB4B-51AED31599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50030-EED7-4C53-8CD8-8FCBF8B0881D}" type="datetime1">
              <a:rPr lang="zh-CN" altLang="en-US" smtClean="0"/>
              <a:pPr/>
              <a:t>2019/11/6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susujiang@shu.edu.cn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72075-B4CB-4277-AB4B-51AED31599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EA4EA-5921-47CE-B7BD-3CD6B81BE1A6}" type="datetime1">
              <a:rPr lang="zh-CN" altLang="en-US" smtClean="0"/>
              <a:pPr/>
              <a:t>2019/11/6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susujiang@shu.edu.cn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E3F72075-B4CB-4277-AB4B-51AED315998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4064272-7CB9-45A9-8712-B5BDBC174D29}" type="datetime1">
              <a:rPr lang="zh-CN" altLang="en-US" smtClean="0"/>
              <a:pPr/>
              <a:t>2019/11/6</a:t>
            </a:fld>
            <a:endParaRPr lang="zh-CN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ct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altLang="zh-CN" smtClean="0"/>
              <a:t>susujiang@shu.edu.cn</a:t>
            </a:r>
            <a:endParaRPr lang="zh-CN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3F72075-B4CB-4277-AB4B-51AED315998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3.bin"/><Relationship Id="rId5" Type="http://schemas.openxmlformats.org/officeDocument/2006/relationships/oleObject" Target="../embeddings/oleObject12.bin"/><Relationship Id="rId4" Type="http://schemas.openxmlformats.org/officeDocument/2006/relationships/oleObject" Target="../embeddings/oleObject11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14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5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19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1.vml"/><Relationship Id="rId4" Type="http://schemas.openxmlformats.org/officeDocument/2006/relationships/oleObject" Target="../embeddings/oleObject20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22.jpeg"/><Relationship Id="rId4" Type="http://schemas.openxmlformats.org/officeDocument/2006/relationships/oleObject" Target="../embeddings/oleObject22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oleObject" Target="../embeddings/oleObject26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4" Type="http://schemas.openxmlformats.org/officeDocument/2006/relationships/oleObject" Target="../embeddings/oleObject28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8.bin"/><Relationship Id="rId4" Type="http://schemas.openxmlformats.org/officeDocument/2006/relationships/oleObject" Target="../embeddings/oleObject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39552" y="1124744"/>
            <a:ext cx="7851648" cy="1368152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数字逻辑</a:t>
            </a:r>
            <a:endParaRPr lang="zh-CN" altLang="en-US" dirty="0">
              <a:solidFill>
                <a:schemeClr val="tx1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11560" y="3501008"/>
            <a:ext cx="7854696" cy="888504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dirty="0" smtClean="0">
                <a:latin typeface="+mj-ea"/>
                <a:ea typeface="+mj-ea"/>
              </a:rPr>
              <a:t>期终复习与习题</a:t>
            </a:r>
            <a:r>
              <a:rPr lang="zh-CN" altLang="en-US" sz="4000" dirty="0">
                <a:latin typeface="+mj-ea"/>
                <a:ea typeface="+mj-ea"/>
              </a:rPr>
              <a:t>说明</a:t>
            </a:r>
          </a:p>
        </p:txBody>
      </p:sp>
    </p:spTree>
    <p:extLst>
      <p:ext uri="{BB962C8B-B14F-4D97-AF65-F5344CB8AC3E}">
        <p14:creationId xmlns:p14="http://schemas.microsoft.com/office/powerpoint/2010/main" xmlns="" val="190986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olidFill>
                  <a:schemeClr val="tx1"/>
                </a:solidFill>
              </a:rPr>
              <a:t>同步时序电路分析举例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611188" y="2060575"/>
            <a:ext cx="3889375" cy="4537075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zh-CN" altLang="en-US" sz="2800" dirty="0" smtClean="0"/>
              <a:t>例：时序电路如图所示，试分析其功能，并画出</a:t>
            </a:r>
            <a:r>
              <a:rPr lang="en-US" altLang="zh-CN" sz="2800" i="1" dirty="0" smtClean="0"/>
              <a:t>x</a:t>
            </a:r>
            <a:r>
              <a:rPr lang="zh-CN" altLang="en-US" sz="2800" dirty="0" smtClean="0"/>
              <a:t>序列为</a:t>
            </a:r>
            <a:r>
              <a:rPr lang="en-US" altLang="zh-CN" sz="2800" dirty="0" smtClean="0"/>
              <a:t>10101100</a:t>
            </a:r>
            <a:r>
              <a:rPr lang="zh-CN" altLang="en-US" sz="2800" dirty="0" smtClean="0"/>
              <a:t>的时序图，设起始态</a:t>
            </a:r>
            <a:r>
              <a:rPr lang="en-US" altLang="zh-CN" sz="2800" i="1" dirty="0" smtClean="0"/>
              <a:t>Q</a:t>
            </a:r>
            <a:r>
              <a:rPr lang="en-US" altLang="zh-CN" sz="2800" baseline="-25000" dirty="0" smtClean="0"/>
              <a:t>2</a:t>
            </a:r>
            <a:r>
              <a:rPr lang="en-US" altLang="zh-CN" sz="2800" i="1" dirty="0" smtClean="0"/>
              <a:t>Q</a:t>
            </a:r>
            <a:r>
              <a:rPr lang="en-US" altLang="zh-CN" sz="2800" baseline="-25000" dirty="0" smtClean="0"/>
              <a:t>1</a:t>
            </a:r>
            <a:r>
              <a:rPr lang="en-US" altLang="zh-CN" sz="2800" dirty="0" smtClean="0"/>
              <a:t>=00</a:t>
            </a:r>
          </a:p>
          <a:p>
            <a:pPr algn="just" eaLnBrk="1" hangingPunct="1">
              <a:lnSpc>
                <a:spcPct val="150000"/>
              </a:lnSpc>
            </a:pPr>
            <a:endParaRPr lang="en-US" altLang="zh-CN" sz="2800" dirty="0" smtClean="0"/>
          </a:p>
        </p:txBody>
      </p:sp>
      <p:graphicFrame>
        <p:nvGraphicFramePr>
          <p:cNvPr id="6148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4427538" y="2349500"/>
          <a:ext cx="4608512" cy="3122613"/>
        </p:xfrm>
        <a:graphic>
          <a:graphicData uri="http://schemas.openxmlformats.org/presentationml/2006/ole">
            <p:oleObj spid="_x0000_s75778" name="VISIO" r:id="rId3" imgW="2750820" imgH="1859280" progId="Visio.Drawing.11">
              <p:embed/>
            </p:oleObj>
          </a:graphicData>
        </a:graphic>
      </p:graphicFrame>
    </p:spTree>
  </p:cSld>
  <p:clrMapOvr>
    <a:masterClrMapping/>
  </p:clrMapOvr>
  <p:transition spd="med">
    <p:check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-36512" y="1052736"/>
            <a:ext cx="3672532" cy="4114800"/>
          </a:xfrm>
        </p:spPr>
        <p:txBody>
          <a:bodyPr>
            <a:normAutofit fontScale="32500" lnSpcReduction="20000"/>
          </a:bodyPr>
          <a:lstStyle/>
          <a:p>
            <a:pPr algn="just" eaLnBrk="1" hangingPunct="1">
              <a:lnSpc>
                <a:spcPts val="3600"/>
              </a:lnSpc>
              <a:buFont typeface="Wingdings" pitchFamily="2" charset="2"/>
              <a:buNone/>
            </a:pPr>
            <a:r>
              <a:rPr lang="zh-CN" altLang="en-US" sz="2400" dirty="0" smtClean="0"/>
              <a:t>解：时钟脉冲接到每个触发器的时钟输入端，故为同步时序电路。</a:t>
            </a:r>
            <a:endParaRPr lang="en-US" altLang="zh-CN" sz="2400" dirty="0" smtClean="0"/>
          </a:p>
          <a:p>
            <a:pPr algn="just" eaLnBrk="1" hangingPunct="1">
              <a:lnSpc>
                <a:spcPts val="3600"/>
              </a:lnSpc>
              <a:buFont typeface="Wingdings" pitchFamily="2" charset="2"/>
              <a:buNone/>
            </a:pPr>
            <a:r>
              <a:rPr lang="zh-CN" altLang="en-US" sz="2400" dirty="0" smtClean="0"/>
              <a:t>    </a:t>
            </a:r>
            <a:r>
              <a:rPr lang="en-US" altLang="zh-CN" sz="2400" dirty="0" smtClean="0"/>
              <a:t>(1)</a:t>
            </a:r>
            <a:r>
              <a:rPr lang="zh-CN" altLang="en-US" sz="2400" dirty="0" smtClean="0"/>
              <a:t>写出方程</a:t>
            </a:r>
          </a:p>
          <a:p>
            <a:pPr algn="just" eaLnBrk="1" hangingPunct="1">
              <a:lnSpc>
                <a:spcPts val="3600"/>
              </a:lnSpc>
              <a:buFont typeface="Wingdings" pitchFamily="2" charset="2"/>
              <a:buNone/>
            </a:pPr>
            <a:r>
              <a:rPr lang="zh-CN" altLang="en-US" sz="2400" dirty="0" smtClean="0"/>
              <a:t>     ①激励方程                    </a:t>
            </a:r>
          </a:p>
          <a:p>
            <a:pPr algn="just" eaLnBrk="1" hangingPunct="1">
              <a:lnSpc>
                <a:spcPts val="3600"/>
              </a:lnSpc>
              <a:buFont typeface="Wingdings" pitchFamily="2" charset="2"/>
              <a:buNone/>
            </a:pPr>
            <a:r>
              <a:rPr lang="zh-CN" altLang="en-US" sz="2400" dirty="0" smtClean="0"/>
              <a:t>     ② 次态方程</a:t>
            </a:r>
          </a:p>
          <a:p>
            <a:pPr eaLnBrk="1" hangingPunct="1">
              <a:lnSpc>
                <a:spcPts val="3600"/>
              </a:lnSpc>
              <a:buFont typeface="Wingdings" pitchFamily="2" charset="2"/>
              <a:buNone/>
            </a:pPr>
            <a:r>
              <a:rPr lang="zh-CN" altLang="en-US" sz="2400" dirty="0" smtClean="0"/>
              <a:t>    将激励函数代入触发器的特性方程中，即得每一触发器的次态方程</a:t>
            </a:r>
          </a:p>
          <a:p>
            <a:pPr algn="just" eaLnBrk="1" hangingPunct="1">
              <a:lnSpc>
                <a:spcPts val="36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dirty="0" smtClean="0"/>
              <a:t>     ③输出方程</a:t>
            </a:r>
          </a:p>
          <a:p>
            <a:pPr eaLnBrk="1" hangingPunct="1">
              <a:lnSpc>
                <a:spcPts val="3600"/>
              </a:lnSpc>
              <a:buFont typeface="Wingdings" pitchFamily="2" charset="2"/>
              <a:buNone/>
            </a:pPr>
            <a:r>
              <a:rPr lang="zh-CN" altLang="en-US" sz="2400" dirty="0" smtClean="0"/>
              <a:t> </a:t>
            </a:r>
          </a:p>
        </p:txBody>
      </p:sp>
      <p:graphicFrame>
        <p:nvGraphicFramePr>
          <p:cNvPr id="7171" name="Object 6"/>
          <p:cNvGraphicFramePr>
            <a:graphicFrameLocks noChangeAspect="1"/>
          </p:cNvGraphicFramePr>
          <p:nvPr>
            <p:ph sz="quarter" idx="2"/>
          </p:nvPr>
        </p:nvGraphicFramePr>
        <p:xfrm>
          <a:off x="3779838" y="3284538"/>
          <a:ext cx="4608512" cy="528637"/>
        </p:xfrm>
        <a:graphic>
          <a:graphicData uri="http://schemas.openxmlformats.org/presentationml/2006/ole">
            <p:oleObj spid="_x0000_s76802" name="Equation" r:id="rId3" imgW="2438400" imgH="279400" progId="">
              <p:embed/>
            </p:oleObj>
          </a:graphicData>
        </a:graphic>
      </p:graphicFrame>
      <p:graphicFrame>
        <p:nvGraphicFramePr>
          <p:cNvPr id="7172" name="Object 3"/>
          <p:cNvGraphicFramePr>
            <a:graphicFrameLocks noChangeAspect="1"/>
          </p:cNvGraphicFramePr>
          <p:nvPr/>
        </p:nvGraphicFramePr>
        <p:xfrm>
          <a:off x="3779838" y="4005263"/>
          <a:ext cx="4535487" cy="1069975"/>
        </p:xfrm>
        <a:graphic>
          <a:graphicData uri="http://schemas.openxmlformats.org/presentationml/2006/ole">
            <p:oleObj spid="_x0000_s76803" name="Equation" r:id="rId4" imgW="2476500" imgH="584200" progId="">
              <p:embed/>
            </p:oleObj>
          </a:graphicData>
        </a:graphic>
      </p:graphicFrame>
      <p:graphicFrame>
        <p:nvGraphicFramePr>
          <p:cNvPr id="7173" name="Object 5"/>
          <p:cNvGraphicFramePr>
            <a:graphicFrameLocks noChangeAspect="1"/>
          </p:cNvGraphicFramePr>
          <p:nvPr/>
        </p:nvGraphicFramePr>
        <p:xfrm>
          <a:off x="3779838" y="5300663"/>
          <a:ext cx="1066800" cy="579437"/>
        </p:xfrm>
        <a:graphic>
          <a:graphicData uri="http://schemas.openxmlformats.org/presentationml/2006/ole">
            <p:oleObj spid="_x0000_s76804" name="Equation" r:id="rId5" imgW="444307" imgH="241195" progId="">
              <p:embed/>
            </p:oleObj>
          </a:graphicData>
        </a:graphic>
      </p:graphicFrame>
      <p:graphicFrame>
        <p:nvGraphicFramePr>
          <p:cNvPr id="7174" name="Object 9"/>
          <p:cNvGraphicFramePr>
            <a:graphicFrameLocks noChangeAspect="1"/>
          </p:cNvGraphicFramePr>
          <p:nvPr>
            <p:ph sz="quarter" idx="3"/>
          </p:nvPr>
        </p:nvGraphicFramePr>
        <p:xfrm>
          <a:off x="3924300" y="260350"/>
          <a:ext cx="4464050" cy="3024188"/>
        </p:xfrm>
        <a:graphic>
          <a:graphicData uri="http://schemas.openxmlformats.org/presentationml/2006/ole">
            <p:oleObj spid="_x0000_s76805" name="VISIO" r:id="rId6" imgW="2750820" imgH="1859280" progId="Visio.Drawing.11">
              <p:embed/>
            </p:oleObj>
          </a:graphicData>
        </a:graphic>
      </p:graphicFrame>
    </p:spTree>
  </p:cSld>
  <p:clrMapOvr>
    <a:masterClrMapping/>
  </p:clrMapOvr>
  <p:transition spd="med">
    <p:checke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2133600"/>
            <a:ext cx="3810000" cy="4114800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800" dirty="0" smtClean="0"/>
              <a:t>(2) </a:t>
            </a:r>
            <a:r>
              <a:rPr lang="zh-CN" altLang="en-US" sz="2400" dirty="0" smtClean="0"/>
              <a:t>列出状态真值表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400" dirty="0" smtClean="0"/>
              <a:t>    假定一个现态，代入上述次态方程中得相应的次态，逐个假定列表表示即得相应的状态真值表如表所示。</a:t>
            </a:r>
            <a:r>
              <a:rPr lang="zh-CN" altLang="en-US" sz="2800" dirty="0" smtClean="0"/>
              <a:t>          </a:t>
            </a:r>
          </a:p>
        </p:txBody>
      </p:sp>
      <p:pic>
        <p:nvPicPr>
          <p:cNvPr id="8195" name="Picture 3" descr="Img0005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37038" y="1447800"/>
            <a:ext cx="4906962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196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1187450" y="333375"/>
          <a:ext cx="5040313" cy="1189038"/>
        </p:xfrm>
        <a:graphic>
          <a:graphicData uri="http://schemas.openxmlformats.org/presentationml/2006/ole">
            <p:oleObj spid="_x0000_s77826" name="Equation" r:id="rId4" imgW="2476500" imgH="584200" progId="">
              <p:embed/>
            </p:oleObj>
          </a:graphicData>
        </a:graphic>
      </p:graphicFrame>
    </p:spTree>
  </p:cSld>
  <p:clrMapOvr>
    <a:masterClrMapping/>
  </p:clrMapOvr>
  <p:transition spd="med">
    <p:checke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468313" y="5949950"/>
            <a:ext cx="434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latin typeface="Times New Roman" pitchFamily="18" charset="0"/>
              </a:rPr>
              <a:t>状态迁移图 </a:t>
            </a:r>
          </a:p>
        </p:txBody>
      </p:sp>
      <p:graphicFrame>
        <p:nvGraphicFramePr>
          <p:cNvPr id="9219" name="Object 3"/>
          <p:cNvGraphicFramePr>
            <a:graphicFrameLocks noChangeAspect="1"/>
          </p:cNvGraphicFramePr>
          <p:nvPr/>
        </p:nvGraphicFramePr>
        <p:xfrm>
          <a:off x="250825" y="2060575"/>
          <a:ext cx="7620000" cy="3871913"/>
        </p:xfrm>
        <a:graphic>
          <a:graphicData uri="http://schemas.openxmlformats.org/presentationml/2006/ole">
            <p:oleObj spid="_x0000_s78850" name="VISIO" r:id="rId3" imgW="2834640" imgH="1440180" progId="Visio.Drawing.11">
              <p:embed/>
            </p:oleObj>
          </a:graphicData>
        </a:graphic>
      </p:graphicFrame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1258888" y="333375"/>
            <a:ext cx="7633592" cy="1123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(3)</a:t>
            </a:r>
            <a:r>
              <a:rPr lang="zh-CN" altLang="en-US" sz="2400" dirty="0"/>
              <a:t>画出状态迁移图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    </a:t>
            </a:r>
            <a:r>
              <a:rPr lang="zh-CN" altLang="en-US" sz="2400" dirty="0" smtClean="0"/>
              <a:t>由</a:t>
            </a:r>
            <a:r>
              <a:rPr lang="zh-CN" altLang="en-US" sz="2400" dirty="0"/>
              <a:t>状态真值表可得出相应的状态图，如图所示。</a:t>
            </a:r>
          </a:p>
        </p:txBody>
      </p:sp>
      <p:pic>
        <p:nvPicPr>
          <p:cNvPr id="9221" name="Picture 5" descr="Img0005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80063" y="3573463"/>
            <a:ext cx="2979737" cy="3284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checker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-108520" y="620688"/>
            <a:ext cx="8215313" cy="5334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None/>
            </a:pPr>
            <a:r>
              <a:rPr lang="zh-CN" altLang="en-US" sz="3100" dirty="0" smtClean="0"/>
              <a:t>（</a:t>
            </a:r>
            <a:r>
              <a:rPr lang="en-US" altLang="zh-CN" sz="3100" dirty="0" smtClean="0"/>
              <a:t>4</a:t>
            </a:r>
            <a:r>
              <a:rPr lang="zh-CN" altLang="en-US" sz="3100" dirty="0" smtClean="0"/>
              <a:t>）根据上述时序关系作出时序图</a:t>
            </a:r>
          </a:p>
        </p:txBody>
      </p:sp>
      <p:graphicFrame>
        <p:nvGraphicFramePr>
          <p:cNvPr id="10243" name="Object 4"/>
          <p:cNvGraphicFramePr>
            <a:graphicFrameLocks noChangeAspect="1"/>
          </p:cNvGraphicFramePr>
          <p:nvPr/>
        </p:nvGraphicFramePr>
        <p:xfrm>
          <a:off x="304800" y="2996952"/>
          <a:ext cx="8686800" cy="3360738"/>
        </p:xfrm>
        <a:graphic>
          <a:graphicData uri="http://schemas.openxmlformats.org/presentationml/2006/ole">
            <p:oleObj spid="_x0000_s79874" name="VISIO" r:id="rId3" imgW="3718560" imgH="1440180" progId="Visio.Drawing.11">
              <p:embed/>
            </p:oleObj>
          </a:graphicData>
        </a:graphic>
      </p:graphicFrame>
      <p:sp>
        <p:nvSpPr>
          <p:cNvPr id="10244" name="Rectangle 5"/>
          <p:cNvSpPr>
            <a:spLocks noChangeArrowheads="1"/>
          </p:cNvSpPr>
          <p:nvPr/>
        </p:nvSpPr>
        <p:spPr bwMode="auto">
          <a:xfrm>
            <a:off x="3348038" y="6374656"/>
            <a:ext cx="28082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/>
              <a:t>X=10101100</a:t>
            </a:r>
          </a:p>
        </p:txBody>
      </p:sp>
      <p:pic>
        <p:nvPicPr>
          <p:cNvPr id="5" name="Picture 5" descr="Img0005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64263" y="0"/>
            <a:ext cx="2979737" cy="3284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checker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99592" y="692696"/>
            <a:ext cx="7772400" cy="685800"/>
          </a:xfrm>
        </p:spPr>
        <p:txBody>
          <a:bodyPr/>
          <a:lstStyle/>
          <a:p>
            <a:pPr algn="just" eaLnBrk="1" hangingPunct="1">
              <a:buNone/>
            </a:pPr>
            <a:r>
              <a:rPr lang="zh-CN" altLang="en-US" dirty="0" smtClean="0"/>
              <a:t>例：时序电路如图所示，分析其功能。</a:t>
            </a:r>
          </a:p>
          <a:p>
            <a:pPr eaLnBrk="1" hangingPunct="1"/>
            <a:endParaRPr lang="en-US" altLang="zh-CN" dirty="0" smtClean="0"/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3352800" y="5334000"/>
            <a:ext cx="426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latin typeface="Times New Roman" pitchFamily="18" charset="0"/>
              </a:rPr>
              <a:t>电路图 </a:t>
            </a:r>
          </a:p>
        </p:txBody>
      </p:sp>
      <p:graphicFrame>
        <p:nvGraphicFramePr>
          <p:cNvPr id="11268" name="Object 4"/>
          <p:cNvGraphicFramePr>
            <a:graphicFrameLocks noChangeAspect="1"/>
          </p:cNvGraphicFramePr>
          <p:nvPr/>
        </p:nvGraphicFramePr>
        <p:xfrm>
          <a:off x="395288" y="1989138"/>
          <a:ext cx="8077200" cy="3441700"/>
        </p:xfrm>
        <a:graphic>
          <a:graphicData uri="http://schemas.openxmlformats.org/presentationml/2006/ole">
            <p:oleObj spid="_x0000_s80898" name="Visio" r:id="rId3" imgW="3396936" imgH="1447114" progId="Visio.Drawing.11">
              <p:embed/>
            </p:oleObj>
          </a:graphicData>
        </a:graphic>
      </p:graphicFrame>
    </p:spTree>
  </p:cSld>
  <p:clrMapOvr>
    <a:masterClrMapping/>
  </p:clrMapOvr>
  <p:transition spd="med">
    <p:checker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3400" y="457200"/>
            <a:ext cx="7772400" cy="1295400"/>
          </a:xfrm>
        </p:spPr>
        <p:txBody>
          <a:bodyPr/>
          <a:lstStyle/>
          <a:p>
            <a:pPr algn="just" eaLnBrk="1" hangingPunct="1">
              <a:buNone/>
            </a:pPr>
            <a:r>
              <a:rPr lang="en-US" altLang="zh-CN" sz="2800" dirty="0" smtClean="0"/>
              <a:t>         </a:t>
            </a:r>
            <a:r>
              <a:rPr lang="zh-CN" altLang="en-US" sz="2800" dirty="0" smtClean="0"/>
              <a:t>解：该电路为同步时序电路。</a:t>
            </a:r>
          </a:p>
          <a:p>
            <a:pPr eaLnBrk="1" hangingPunct="1">
              <a:buNone/>
            </a:pPr>
            <a:r>
              <a:rPr lang="zh-CN" altLang="en-US" sz="2800" dirty="0" smtClean="0"/>
              <a:t>         从电路图得到每一级的激励方程如下： </a:t>
            </a:r>
          </a:p>
        </p:txBody>
      </p:sp>
      <p:graphicFrame>
        <p:nvGraphicFramePr>
          <p:cNvPr id="12291" name="Object 3"/>
          <p:cNvGraphicFramePr>
            <a:graphicFrameLocks noChangeAspect="1"/>
          </p:cNvGraphicFramePr>
          <p:nvPr/>
        </p:nvGraphicFramePr>
        <p:xfrm>
          <a:off x="3059113" y="1844675"/>
          <a:ext cx="2971800" cy="1778000"/>
        </p:xfrm>
        <a:graphic>
          <a:graphicData uri="http://schemas.openxmlformats.org/presentationml/2006/ole">
            <p:oleObj spid="_x0000_s81922" name="Equation" r:id="rId3" imgW="1358310" imgH="812447" progId="">
              <p:embed/>
            </p:oleObj>
          </a:graphicData>
        </a:graphic>
      </p:graphicFrame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685800" y="3352800"/>
            <a:ext cx="388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latin typeface="Times New Roman" pitchFamily="18" charset="0"/>
              </a:rPr>
              <a:t>其次态方程为 </a:t>
            </a:r>
          </a:p>
        </p:txBody>
      </p:sp>
      <p:graphicFrame>
        <p:nvGraphicFramePr>
          <p:cNvPr id="12293" name="Object 5"/>
          <p:cNvGraphicFramePr>
            <a:graphicFrameLocks noChangeAspect="1"/>
          </p:cNvGraphicFramePr>
          <p:nvPr/>
        </p:nvGraphicFramePr>
        <p:xfrm>
          <a:off x="3059113" y="3716338"/>
          <a:ext cx="2971800" cy="2447925"/>
        </p:xfrm>
        <a:graphic>
          <a:graphicData uri="http://schemas.openxmlformats.org/presentationml/2006/ole">
            <p:oleObj spid="_x0000_s81923" name="Equation" r:id="rId4" imgW="1295400" imgH="1066800" progId="">
              <p:embed/>
            </p:oleObj>
          </a:graphicData>
        </a:graphic>
      </p:graphicFrame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611188" y="5734050"/>
            <a:ext cx="388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latin typeface="Times New Roman" pitchFamily="18" charset="0"/>
              </a:rPr>
              <a:t>输出方程为 </a:t>
            </a:r>
          </a:p>
        </p:txBody>
      </p:sp>
    </p:spTree>
  </p:cSld>
  <p:clrMapOvr>
    <a:masterClrMapping/>
  </p:clrMapOvr>
  <p:transition spd="med">
    <p:checker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250825" y="2205038"/>
            <a:ext cx="388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z="2400">
                <a:latin typeface="Times New Roman" pitchFamily="18" charset="0"/>
              </a:rPr>
              <a:t>状态表</a:t>
            </a:r>
          </a:p>
        </p:txBody>
      </p:sp>
      <p:pic>
        <p:nvPicPr>
          <p:cNvPr id="13315" name="Picture 3" descr="Img0005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2968625"/>
            <a:ext cx="3452812" cy="388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3316" name="Object 4"/>
          <p:cNvGraphicFramePr>
            <a:graphicFrameLocks noChangeAspect="1"/>
          </p:cNvGraphicFramePr>
          <p:nvPr>
            <p:ph/>
          </p:nvPr>
        </p:nvGraphicFramePr>
        <p:xfrm>
          <a:off x="1908175" y="765175"/>
          <a:ext cx="6767513" cy="2465388"/>
        </p:xfrm>
        <a:graphic>
          <a:graphicData uri="http://schemas.openxmlformats.org/presentationml/2006/ole">
            <p:oleObj spid="_x0000_s82946" name="VISIO" r:id="rId4" imgW="2948940" imgH="1074420" progId="Visio.Drawing.11">
              <p:embed/>
            </p:oleObj>
          </a:graphicData>
        </a:graphic>
      </p:graphicFrame>
      <p:sp>
        <p:nvSpPr>
          <p:cNvPr id="13317" name="Rectangle 6"/>
          <p:cNvSpPr>
            <a:spLocks noChangeArrowheads="1"/>
          </p:cNvSpPr>
          <p:nvPr/>
        </p:nvSpPr>
        <p:spPr bwMode="auto">
          <a:xfrm>
            <a:off x="4572000" y="836613"/>
            <a:ext cx="1327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/>
              <a:t>状态迁移图</a:t>
            </a:r>
          </a:p>
        </p:txBody>
      </p:sp>
      <p:sp>
        <p:nvSpPr>
          <p:cNvPr id="13318" name="Rectangle 7"/>
          <p:cNvSpPr>
            <a:spLocks noChangeArrowheads="1"/>
          </p:cNvSpPr>
          <p:nvPr/>
        </p:nvSpPr>
        <p:spPr bwMode="auto">
          <a:xfrm>
            <a:off x="4067174" y="3356992"/>
            <a:ext cx="4681289" cy="325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根据方程可得出状态迁移表，如表所示，再由表得状态迁移图，如图所示。由此得出该计数器为五进制递增计数器，具有</a:t>
            </a:r>
            <a:r>
              <a:rPr lang="zh-CN" altLang="en-US" sz="2000" b="1" dirty="0">
                <a:solidFill>
                  <a:schemeClr val="hlink"/>
                </a:solidFill>
              </a:rPr>
              <a:t>自校正能力</a:t>
            </a:r>
            <a:r>
              <a:rPr lang="en-US" altLang="zh-CN" sz="2000" b="1" dirty="0">
                <a:solidFill>
                  <a:schemeClr val="hlink"/>
                </a:solidFill>
              </a:rPr>
              <a:t>(</a:t>
            </a:r>
            <a:r>
              <a:rPr lang="zh-CN" altLang="en-US" sz="2000" b="1" dirty="0">
                <a:solidFill>
                  <a:schemeClr val="hlink"/>
                </a:solidFill>
              </a:rPr>
              <a:t>又称自启动能力</a:t>
            </a:r>
            <a:r>
              <a:rPr lang="en-US" altLang="zh-CN" sz="2000" b="1" dirty="0">
                <a:solidFill>
                  <a:schemeClr val="hlink"/>
                </a:solidFill>
              </a:rPr>
              <a:t>)</a:t>
            </a:r>
            <a:r>
              <a:rPr lang="zh-CN" altLang="en-US" sz="2000" dirty="0"/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      </a:t>
            </a:r>
            <a:r>
              <a:rPr lang="zh-CN" altLang="en-US" sz="2000" b="1" dirty="0" smtClean="0">
                <a:solidFill>
                  <a:schemeClr val="hlink"/>
                </a:solidFill>
              </a:rPr>
              <a:t>自</a:t>
            </a:r>
            <a:r>
              <a:rPr lang="zh-CN" altLang="en-US" sz="2000" b="1" dirty="0">
                <a:solidFill>
                  <a:schemeClr val="hlink"/>
                </a:solidFill>
              </a:rPr>
              <a:t>启动能力</a:t>
            </a:r>
            <a:r>
              <a:rPr lang="zh-CN" altLang="en-US" sz="2000" dirty="0"/>
              <a:t>，指当电源合上后，无论处于何状态，均能自动进入有效计数循环。否则称为无自启动能</a:t>
            </a:r>
            <a:r>
              <a:rPr lang="zh-CN" altLang="en-US" sz="2000" dirty="0" smtClean="0"/>
              <a:t>力。</a:t>
            </a:r>
            <a:endParaRPr lang="zh-CN" alt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3180576" y="5651956"/>
            <a:ext cx="31130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220531" y="6011996"/>
            <a:ext cx="199341" cy="369332"/>
          </a:xfrm>
          <a:prstGeom prst="rect">
            <a:avLst/>
          </a:prstGeom>
          <a:solidFill>
            <a:schemeClr val="bg1"/>
          </a:solidFill>
        </p:spPr>
        <p:txBody>
          <a:bodyPr wrap="none" lIns="36000" rIns="36000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180576" y="6300028"/>
            <a:ext cx="31130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</p:spTree>
  </p:cSld>
  <p:clrMapOvr>
    <a:masterClrMapping/>
  </p:clrMapOvr>
  <p:transition spd="med">
    <p:checker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3"/>
          <p:cNvGraphicFramePr>
            <a:graphicFrameLocks noChangeAspect="1"/>
          </p:cNvGraphicFramePr>
          <p:nvPr/>
        </p:nvGraphicFramePr>
        <p:xfrm>
          <a:off x="2772221" y="260350"/>
          <a:ext cx="6264275" cy="2282825"/>
        </p:xfrm>
        <a:graphic>
          <a:graphicData uri="http://schemas.openxmlformats.org/presentationml/2006/ole">
            <p:oleObj spid="_x0000_s83970" name="VISIO" r:id="rId3" imgW="2948940" imgH="1074420" progId="Visio.Drawing.11">
              <p:embed/>
            </p:oleObj>
          </a:graphicData>
        </a:graphic>
      </p:graphicFrame>
      <p:graphicFrame>
        <p:nvGraphicFramePr>
          <p:cNvPr id="14339" name="Object 4"/>
          <p:cNvGraphicFramePr>
            <a:graphicFrameLocks noChangeAspect="1"/>
          </p:cNvGraphicFramePr>
          <p:nvPr>
            <p:ph/>
          </p:nvPr>
        </p:nvGraphicFramePr>
        <p:xfrm>
          <a:off x="1762645" y="3774901"/>
          <a:ext cx="6481763" cy="3038475"/>
        </p:xfrm>
        <a:graphic>
          <a:graphicData uri="http://schemas.openxmlformats.org/presentationml/2006/ole">
            <p:oleObj spid="_x0000_s83971" name="VISIO" r:id="rId4" imgW="2529840" imgH="1188720" progId="Visio.Drawing.11">
              <p:embed/>
            </p:oleObj>
          </a:graphicData>
        </a:graphic>
      </p:graphicFrame>
      <p:sp>
        <p:nvSpPr>
          <p:cNvPr id="14340" name="Rectangle 6"/>
          <p:cNvSpPr>
            <a:spLocks noChangeArrowheads="1"/>
          </p:cNvSpPr>
          <p:nvPr/>
        </p:nvSpPr>
        <p:spPr bwMode="auto">
          <a:xfrm>
            <a:off x="0" y="6093296"/>
            <a:ext cx="1555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电路的波形图</a:t>
            </a:r>
          </a:p>
        </p:txBody>
      </p:sp>
      <p:pic>
        <p:nvPicPr>
          <p:cNvPr id="5" name="Picture 3" descr="Img00057"/>
          <p:cNvPicPr>
            <a:picLocks noChangeAspect="1" noChangeArrowheads="1"/>
          </p:cNvPicPr>
          <p:nvPr/>
        </p:nvPicPr>
        <p:blipFill>
          <a:blip r:embed="rId5" cstate="print"/>
          <a:srcRect r="2464"/>
          <a:stretch>
            <a:fillRect/>
          </a:stretch>
        </p:blipFill>
        <p:spPr bwMode="auto">
          <a:xfrm>
            <a:off x="-57985" y="16297"/>
            <a:ext cx="2830307" cy="3268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checker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114800" y="1371600"/>
            <a:ext cx="4724400" cy="4876800"/>
          </a:xfrm>
        </p:spPr>
        <p:txBody>
          <a:bodyPr/>
          <a:lstStyle/>
          <a:p>
            <a:pPr eaLnBrk="1" hangingPunct="1"/>
            <a:r>
              <a:rPr lang="zh-CN" altLang="en-US" sz="2400" smtClean="0"/>
              <a:t>分析：该电路包括两个</a:t>
            </a:r>
            <a:r>
              <a:rPr lang="en-US" altLang="zh-CN" sz="2400" smtClean="0"/>
              <a:t>D</a:t>
            </a:r>
            <a:r>
              <a:rPr lang="zh-CN" altLang="en-US" sz="2400" smtClean="0"/>
              <a:t>触发器，两个与门，有一根脉冲输入线</a:t>
            </a:r>
            <a:r>
              <a:rPr lang="en-US" altLang="zh-CN" sz="2400" i="1" smtClean="0">
                <a:latin typeface="Times New Roman" pitchFamily="18" charset="0"/>
              </a:rPr>
              <a:t>x</a:t>
            </a:r>
            <a:r>
              <a:rPr lang="zh-CN" altLang="en-US" sz="2400" smtClean="0"/>
              <a:t>，一个输出端</a:t>
            </a:r>
            <a:r>
              <a:rPr lang="en-US" altLang="zh-CN" sz="2400" smtClean="0"/>
              <a:t>Z</a:t>
            </a:r>
            <a:r>
              <a:rPr lang="zh-CN" altLang="en-US" sz="2400" smtClean="0"/>
              <a:t>。注意：钟控触发器的</a:t>
            </a:r>
            <a:r>
              <a:rPr lang="en-US" altLang="zh-CN" sz="2400" smtClean="0"/>
              <a:t>CP</a:t>
            </a:r>
            <a:r>
              <a:rPr lang="zh-CN" altLang="en-US" sz="2400" smtClean="0"/>
              <a:t>端总有一个控制函数。</a:t>
            </a:r>
          </a:p>
          <a:p>
            <a:pPr eaLnBrk="1" hangingPunct="1"/>
            <a:r>
              <a:rPr lang="zh-CN" altLang="en-US" sz="2400" smtClean="0"/>
              <a:t>第一步，列出激励函数和输出函数表达式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smtClean="0"/>
              <a:t>    激励函数：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 sz="2400" smtClean="0"/>
          </a:p>
          <a:p>
            <a:pPr eaLnBrk="1" hangingPunct="1">
              <a:buFont typeface="Wingdings" pitchFamily="2" charset="2"/>
              <a:buNone/>
            </a:pPr>
            <a:endParaRPr lang="zh-CN" altLang="en-US" sz="2400" smtClean="0"/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smtClean="0"/>
              <a:t>    输出函数：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title"/>
          </p:nvPr>
        </p:nvSpPr>
        <p:spPr>
          <a:xfrm>
            <a:off x="1274763" y="533400"/>
            <a:ext cx="7564437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4000" smtClean="0"/>
              <a:t>脉冲异步时序逻辑电路分析</a:t>
            </a:r>
          </a:p>
        </p:txBody>
      </p:sp>
      <p:sp>
        <p:nvSpPr>
          <p:cNvPr id="3079" name="Rectangle 14"/>
          <p:cNvSpPr>
            <a:spLocks noChangeArrowheads="1"/>
          </p:cNvSpPr>
          <p:nvPr/>
        </p:nvSpPr>
        <p:spPr bwMode="auto">
          <a:xfrm rot="-5400000">
            <a:off x="3052762" y="4679951"/>
            <a:ext cx="3651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wrap="none" lIns="0" tIns="0" rIns="0" bIns="0">
            <a:spAutoFit/>
          </a:bodyPr>
          <a:lstStyle/>
          <a:p>
            <a:endParaRPr lang="zh-CN" altLang="zh-CN"/>
          </a:p>
        </p:txBody>
      </p:sp>
      <p:sp>
        <p:nvSpPr>
          <p:cNvPr id="3080" name="Rectangle 15"/>
          <p:cNvSpPr>
            <a:spLocks noChangeArrowheads="1"/>
          </p:cNvSpPr>
          <p:nvPr/>
        </p:nvSpPr>
        <p:spPr bwMode="auto">
          <a:xfrm rot="-5400000">
            <a:off x="2336800" y="3944938"/>
            <a:ext cx="3651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wrap="none" lIns="0" tIns="0" rIns="0" bIns="0">
            <a:spAutoFit/>
          </a:bodyPr>
          <a:lstStyle/>
          <a:p>
            <a:endParaRPr lang="zh-CN" altLang="zh-CN"/>
          </a:p>
        </p:txBody>
      </p:sp>
      <p:sp>
        <p:nvSpPr>
          <p:cNvPr id="3081" name="Rectangle 18"/>
          <p:cNvSpPr>
            <a:spLocks noChangeArrowheads="1"/>
          </p:cNvSpPr>
          <p:nvPr/>
        </p:nvSpPr>
        <p:spPr bwMode="auto">
          <a:xfrm rot="-5400000">
            <a:off x="3009900" y="3749676"/>
            <a:ext cx="3651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wrap="none" lIns="0" tIns="0" rIns="0" bIns="0">
            <a:spAutoFit/>
          </a:bodyPr>
          <a:lstStyle/>
          <a:p>
            <a:endParaRPr lang="zh-CN" altLang="zh-CN"/>
          </a:p>
        </p:txBody>
      </p:sp>
      <p:grpSp>
        <p:nvGrpSpPr>
          <p:cNvPr id="2" name="Group 68"/>
          <p:cNvGrpSpPr>
            <a:grpSpLocks/>
          </p:cNvGrpSpPr>
          <p:nvPr/>
        </p:nvGrpSpPr>
        <p:grpSpPr bwMode="auto">
          <a:xfrm>
            <a:off x="0" y="1412875"/>
            <a:ext cx="4073525" cy="4495800"/>
            <a:chOff x="1344" y="1152"/>
            <a:chExt cx="2566" cy="2832"/>
          </a:xfrm>
        </p:grpSpPr>
        <p:sp>
          <p:nvSpPr>
            <p:cNvPr id="3083" name="Line 13"/>
            <p:cNvSpPr>
              <a:spLocks noChangeShapeType="1"/>
            </p:cNvSpPr>
            <p:nvPr/>
          </p:nvSpPr>
          <p:spPr bwMode="auto">
            <a:xfrm rot="-5400000">
              <a:off x="1463" y="3022"/>
              <a:ext cx="386" cy="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" name="Group 22"/>
            <p:cNvGrpSpPr>
              <a:grpSpLocks/>
            </p:cNvGrpSpPr>
            <p:nvPr/>
          </p:nvGrpSpPr>
          <p:grpSpPr bwMode="auto">
            <a:xfrm>
              <a:off x="1488" y="3168"/>
              <a:ext cx="336" cy="288"/>
              <a:chOff x="1488" y="2736"/>
              <a:chExt cx="336" cy="288"/>
            </a:xfrm>
          </p:grpSpPr>
          <p:sp>
            <p:nvSpPr>
              <p:cNvPr id="3117" name="Rectangle 19"/>
              <p:cNvSpPr>
                <a:spLocks noChangeArrowheads="1"/>
              </p:cNvSpPr>
              <p:nvPr/>
            </p:nvSpPr>
            <p:spPr bwMode="auto">
              <a:xfrm>
                <a:off x="1488" y="2784"/>
                <a:ext cx="336" cy="2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18" name="Text Box 21"/>
              <p:cNvSpPr txBox="1">
                <a:spLocks noChangeArrowheads="1"/>
              </p:cNvSpPr>
              <p:nvPr/>
            </p:nvSpPr>
            <p:spPr bwMode="auto">
              <a:xfrm>
                <a:off x="1536" y="2736"/>
                <a:ext cx="26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&amp;</a:t>
                </a:r>
              </a:p>
            </p:txBody>
          </p:sp>
        </p:grpSp>
        <p:sp>
          <p:nvSpPr>
            <p:cNvPr id="3085" name="Line 25"/>
            <p:cNvSpPr>
              <a:spLocks noChangeShapeType="1"/>
            </p:cNvSpPr>
            <p:nvPr/>
          </p:nvSpPr>
          <p:spPr bwMode="auto">
            <a:xfrm>
              <a:off x="1536" y="3456"/>
              <a:ext cx="0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4" name="Group 29"/>
            <p:cNvGrpSpPr>
              <a:grpSpLocks/>
            </p:cNvGrpSpPr>
            <p:nvPr/>
          </p:nvGrpSpPr>
          <p:grpSpPr bwMode="auto">
            <a:xfrm>
              <a:off x="2472" y="1440"/>
              <a:ext cx="336" cy="288"/>
              <a:chOff x="1488" y="2736"/>
              <a:chExt cx="336" cy="288"/>
            </a:xfrm>
          </p:grpSpPr>
          <p:sp>
            <p:nvSpPr>
              <p:cNvPr id="3115" name="Rectangle 30"/>
              <p:cNvSpPr>
                <a:spLocks noChangeArrowheads="1"/>
              </p:cNvSpPr>
              <p:nvPr/>
            </p:nvSpPr>
            <p:spPr bwMode="auto">
              <a:xfrm>
                <a:off x="1488" y="2784"/>
                <a:ext cx="336" cy="2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16" name="Text Box 31"/>
              <p:cNvSpPr txBox="1">
                <a:spLocks noChangeArrowheads="1"/>
              </p:cNvSpPr>
              <p:nvPr/>
            </p:nvSpPr>
            <p:spPr bwMode="auto">
              <a:xfrm>
                <a:off x="1536" y="2736"/>
                <a:ext cx="26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&amp;</a:t>
                </a:r>
              </a:p>
            </p:txBody>
          </p:sp>
        </p:grpSp>
        <p:grpSp>
          <p:nvGrpSpPr>
            <p:cNvPr id="5" name="Group 34"/>
            <p:cNvGrpSpPr>
              <a:grpSpLocks/>
            </p:cNvGrpSpPr>
            <p:nvPr/>
          </p:nvGrpSpPr>
          <p:grpSpPr bwMode="auto">
            <a:xfrm>
              <a:off x="1439" y="2109"/>
              <a:ext cx="902" cy="805"/>
              <a:chOff x="1439" y="1677"/>
              <a:chExt cx="902" cy="805"/>
            </a:xfrm>
          </p:grpSpPr>
          <p:sp>
            <p:nvSpPr>
              <p:cNvPr id="3110" name="Rectangle 5"/>
              <p:cNvSpPr>
                <a:spLocks noChangeArrowheads="1"/>
              </p:cNvSpPr>
              <p:nvPr/>
            </p:nvSpPr>
            <p:spPr bwMode="auto">
              <a:xfrm rot="-5400000">
                <a:off x="1570" y="1628"/>
                <a:ext cx="640" cy="902"/>
              </a:xfrm>
              <a:prstGeom prst="rect">
                <a:avLst/>
              </a:prstGeom>
              <a:solidFill>
                <a:srgbClr val="FFFFFF"/>
              </a:solidFill>
              <a:ln w="42926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eaVert" tIns="0" bIns="0"/>
              <a:lstStyle/>
              <a:p>
                <a:r>
                  <a:rPr lang="en-US" altLang="zh-CN" sz="1800"/>
                  <a:t>    Q</a:t>
                </a:r>
                <a:r>
                  <a:rPr lang="en-US" altLang="zh-CN" sz="1800" baseline="-25000"/>
                  <a:t>2</a:t>
                </a:r>
                <a:r>
                  <a:rPr lang="en-US" altLang="zh-CN" sz="1800"/>
                  <a:t>          Q</a:t>
                </a:r>
                <a:r>
                  <a:rPr lang="en-US" altLang="zh-CN" sz="1800" baseline="-25000"/>
                  <a:t>2</a:t>
                </a:r>
              </a:p>
              <a:p>
                <a:endParaRPr lang="en-US" altLang="zh-CN" sz="1800"/>
              </a:p>
              <a:p>
                <a:r>
                  <a:rPr lang="en-US" altLang="zh-CN" sz="1800"/>
                  <a:t>    C</a:t>
                </a:r>
                <a:r>
                  <a:rPr lang="en-US" altLang="zh-CN" sz="1800" baseline="-25000"/>
                  <a:t>2</a:t>
                </a:r>
                <a:r>
                  <a:rPr lang="en-US" altLang="zh-CN" sz="1800"/>
                  <a:t>         D</a:t>
                </a:r>
                <a:r>
                  <a:rPr lang="en-US" altLang="zh-CN" sz="1800" baseline="-25000"/>
                  <a:t>2</a:t>
                </a:r>
              </a:p>
            </p:txBody>
          </p:sp>
          <p:sp>
            <p:nvSpPr>
              <p:cNvPr id="3111" name="Freeform 12"/>
              <p:cNvSpPr>
                <a:spLocks/>
              </p:cNvSpPr>
              <p:nvPr/>
            </p:nvSpPr>
            <p:spPr bwMode="auto">
              <a:xfrm rot="-5400000">
                <a:off x="1597" y="1684"/>
                <a:ext cx="82" cy="68"/>
              </a:xfrm>
              <a:custGeom>
                <a:avLst/>
                <a:gdLst>
                  <a:gd name="T0" fmla="*/ 0 w 82"/>
                  <a:gd name="T1" fmla="*/ 27 h 68"/>
                  <a:gd name="T2" fmla="*/ 28 w 82"/>
                  <a:gd name="T3" fmla="*/ 0 h 68"/>
                  <a:gd name="T4" fmla="*/ 69 w 82"/>
                  <a:gd name="T5" fmla="*/ 0 h 68"/>
                  <a:gd name="T6" fmla="*/ 82 w 82"/>
                  <a:gd name="T7" fmla="*/ 27 h 68"/>
                  <a:gd name="T8" fmla="*/ 69 w 82"/>
                  <a:gd name="T9" fmla="*/ 68 h 68"/>
                  <a:gd name="T10" fmla="*/ 28 w 82"/>
                  <a:gd name="T11" fmla="*/ 68 h 68"/>
                  <a:gd name="T12" fmla="*/ 0 w 82"/>
                  <a:gd name="T13" fmla="*/ 27 h 6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82"/>
                  <a:gd name="T22" fmla="*/ 0 h 68"/>
                  <a:gd name="T23" fmla="*/ 82 w 82"/>
                  <a:gd name="T24" fmla="*/ 68 h 6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82" h="68">
                    <a:moveTo>
                      <a:pt x="0" y="27"/>
                    </a:moveTo>
                    <a:lnTo>
                      <a:pt x="28" y="0"/>
                    </a:lnTo>
                    <a:lnTo>
                      <a:pt x="69" y="0"/>
                    </a:lnTo>
                    <a:lnTo>
                      <a:pt x="82" y="27"/>
                    </a:lnTo>
                    <a:lnTo>
                      <a:pt x="69" y="68"/>
                    </a:lnTo>
                    <a:lnTo>
                      <a:pt x="28" y="68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FFFFFF"/>
              </a:solidFill>
              <a:ln w="222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12" name="Freeform 23"/>
              <p:cNvSpPr>
                <a:spLocks/>
              </p:cNvSpPr>
              <p:nvPr/>
            </p:nvSpPr>
            <p:spPr bwMode="auto">
              <a:xfrm rot="-5400000">
                <a:off x="1617" y="2407"/>
                <a:ext cx="82" cy="68"/>
              </a:xfrm>
              <a:custGeom>
                <a:avLst/>
                <a:gdLst>
                  <a:gd name="T0" fmla="*/ 0 w 82"/>
                  <a:gd name="T1" fmla="*/ 27 h 68"/>
                  <a:gd name="T2" fmla="*/ 28 w 82"/>
                  <a:gd name="T3" fmla="*/ 0 h 68"/>
                  <a:gd name="T4" fmla="*/ 69 w 82"/>
                  <a:gd name="T5" fmla="*/ 0 h 68"/>
                  <a:gd name="T6" fmla="*/ 82 w 82"/>
                  <a:gd name="T7" fmla="*/ 27 h 68"/>
                  <a:gd name="T8" fmla="*/ 69 w 82"/>
                  <a:gd name="T9" fmla="*/ 68 h 68"/>
                  <a:gd name="T10" fmla="*/ 28 w 82"/>
                  <a:gd name="T11" fmla="*/ 68 h 68"/>
                  <a:gd name="T12" fmla="*/ 0 w 82"/>
                  <a:gd name="T13" fmla="*/ 27 h 6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82"/>
                  <a:gd name="T22" fmla="*/ 0 h 68"/>
                  <a:gd name="T23" fmla="*/ 82 w 82"/>
                  <a:gd name="T24" fmla="*/ 68 h 6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82" h="68">
                    <a:moveTo>
                      <a:pt x="0" y="27"/>
                    </a:moveTo>
                    <a:lnTo>
                      <a:pt x="28" y="0"/>
                    </a:lnTo>
                    <a:lnTo>
                      <a:pt x="69" y="0"/>
                    </a:lnTo>
                    <a:lnTo>
                      <a:pt x="82" y="27"/>
                    </a:lnTo>
                    <a:lnTo>
                      <a:pt x="69" y="68"/>
                    </a:lnTo>
                    <a:lnTo>
                      <a:pt x="28" y="68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FFFFFF"/>
              </a:solidFill>
              <a:ln w="222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13" name="AutoShape 24"/>
              <p:cNvSpPr>
                <a:spLocks noChangeArrowheads="1"/>
              </p:cNvSpPr>
              <p:nvPr/>
            </p:nvSpPr>
            <p:spPr bwMode="auto">
              <a:xfrm>
                <a:off x="1584" y="2304"/>
                <a:ext cx="144" cy="96"/>
              </a:xfrm>
              <a:prstGeom prst="triangle">
                <a:avLst>
                  <a:gd name="adj" fmla="val 56250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14" name="Line 32"/>
              <p:cNvSpPr>
                <a:spLocks noChangeShapeType="1"/>
              </p:cNvSpPr>
              <p:nvPr/>
            </p:nvSpPr>
            <p:spPr bwMode="auto">
              <a:xfrm>
                <a:off x="1584" y="1824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3088" name="Freeform 33"/>
            <p:cNvSpPr>
              <a:spLocks/>
            </p:cNvSpPr>
            <p:nvPr/>
          </p:nvSpPr>
          <p:spPr bwMode="auto">
            <a:xfrm>
              <a:off x="1632" y="1968"/>
              <a:ext cx="864" cy="1056"/>
            </a:xfrm>
            <a:custGeom>
              <a:avLst/>
              <a:gdLst>
                <a:gd name="T0" fmla="*/ 0 w 864"/>
                <a:gd name="T1" fmla="*/ 144 h 1056"/>
                <a:gd name="T2" fmla="*/ 0 w 864"/>
                <a:gd name="T3" fmla="*/ 0 h 1056"/>
                <a:gd name="T4" fmla="*/ 864 w 864"/>
                <a:gd name="T5" fmla="*/ 0 h 1056"/>
                <a:gd name="T6" fmla="*/ 864 w 864"/>
                <a:gd name="T7" fmla="*/ 1056 h 1056"/>
                <a:gd name="T8" fmla="*/ 480 w 864"/>
                <a:gd name="T9" fmla="*/ 1056 h 1056"/>
                <a:gd name="T10" fmla="*/ 480 w 864"/>
                <a:gd name="T11" fmla="*/ 864 h 10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64"/>
                <a:gd name="T19" fmla="*/ 0 h 1056"/>
                <a:gd name="T20" fmla="*/ 864 w 864"/>
                <a:gd name="T21" fmla="*/ 1056 h 105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64" h="1056">
                  <a:moveTo>
                    <a:pt x="0" y="144"/>
                  </a:moveTo>
                  <a:lnTo>
                    <a:pt x="0" y="0"/>
                  </a:lnTo>
                  <a:lnTo>
                    <a:pt x="864" y="0"/>
                  </a:lnTo>
                  <a:lnTo>
                    <a:pt x="864" y="1056"/>
                  </a:lnTo>
                  <a:lnTo>
                    <a:pt x="480" y="1056"/>
                  </a:lnTo>
                  <a:lnTo>
                    <a:pt x="480" y="864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89" name="Freeform 43"/>
            <p:cNvSpPr>
              <a:spLocks/>
            </p:cNvSpPr>
            <p:nvPr/>
          </p:nvSpPr>
          <p:spPr bwMode="auto">
            <a:xfrm>
              <a:off x="2736" y="1968"/>
              <a:ext cx="960" cy="240"/>
            </a:xfrm>
            <a:custGeom>
              <a:avLst/>
              <a:gdLst>
                <a:gd name="T0" fmla="*/ 0 w 1056"/>
                <a:gd name="T1" fmla="*/ 0 h 240"/>
                <a:gd name="T2" fmla="*/ 794 w 1056"/>
                <a:gd name="T3" fmla="*/ 0 h 240"/>
                <a:gd name="T4" fmla="*/ 794 w 1056"/>
                <a:gd name="T5" fmla="*/ 240 h 240"/>
                <a:gd name="T6" fmla="*/ 0 60000 65536"/>
                <a:gd name="T7" fmla="*/ 0 60000 65536"/>
                <a:gd name="T8" fmla="*/ 0 60000 65536"/>
                <a:gd name="T9" fmla="*/ 0 w 1056"/>
                <a:gd name="T10" fmla="*/ 0 h 240"/>
                <a:gd name="T11" fmla="*/ 1056 w 1056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56" h="240">
                  <a:moveTo>
                    <a:pt x="0" y="0"/>
                  </a:moveTo>
                  <a:lnTo>
                    <a:pt x="1056" y="0"/>
                  </a:lnTo>
                  <a:lnTo>
                    <a:pt x="1056" y="24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90" name="Freeform 44"/>
            <p:cNvSpPr>
              <a:spLocks/>
            </p:cNvSpPr>
            <p:nvPr/>
          </p:nvSpPr>
          <p:spPr bwMode="auto">
            <a:xfrm>
              <a:off x="1536" y="2880"/>
              <a:ext cx="1680" cy="864"/>
            </a:xfrm>
            <a:custGeom>
              <a:avLst/>
              <a:gdLst>
                <a:gd name="T0" fmla="*/ 1680 w 1680"/>
                <a:gd name="T1" fmla="*/ 0 h 864"/>
                <a:gd name="T2" fmla="*/ 1680 w 1680"/>
                <a:gd name="T3" fmla="*/ 864 h 864"/>
                <a:gd name="T4" fmla="*/ 0 w 1680"/>
                <a:gd name="T5" fmla="*/ 864 h 864"/>
                <a:gd name="T6" fmla="*/ 0 60000 65536"/>
                <a:gd name="T7" fmla="*/ 0 60000 65536"/>
                <a:gd name="T8" fmla="*/ 0 60000 65536"/>
                <a:gd name="T9" fmla="*/ 0 w 1680"/>
                <a:gd name="T10" fmla="*/ 0 h 864"/>
                <a:gd name="T11" fmla="*/ 1680 w 1680"/>
                <a:gd name="T12" fmla="*/ 864 h 8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80" h="864">
                  <a:moveTo>
                    <a:pt x="1680" y="0"/>
                  </a:moveTo>
                  <a:lnTo>
                    <a:pt x="1680" y="864"/>
                  </a:lnTo>
                  <a:lnTo>
                    <a:pt x="0" y="864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6" name="Group 45"/>
            <p:cNvGrpSpPr>
              <a:grpSpLocks/>
            </p:cNvGrpSpPr>
            <p:nvPr/>
          </p:nvGrpSpPr>
          <p:grpSpPr bwMode="auto">
            <a:xfrm>
              <a:off x="3008" y="2112"/>
              <a:ext cx="902" cy="805"/>
              <a:chOff x="1439" y="1677"/>
              <a:chExt cx="902" cy="805"/>
            </a:xfrm>
          </p:grpSpPr>
          <p:sp>
            <p:nvSpPr>
              <p:cNvPr id="3105" name="Rectangle 46"/>
              <p:cNvSpPr>
                <a:spLocks noChangeArrowheads="1"/>
              </p:cNvSpPr>
              <p:nvPr/>
            </p:nvSpPr>
            <p:spPr bwMode="auto">
              <a:xfrm rot="-5400000">
                <a:off x="1570" y="1628"/>
                <a:ext cx="640" cy="902"/>
              </a:xfrm>
              <a:prstGeom prst="rect">
                <a:avLst/>
              </a:prstGeom>
              <a:solidFill>
                <a:srgbClr val="FFFFFF"/>
              </a:solidFill>
              <a:ln w="42926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eaVert" tIns="0" bIns="0"/>
              <a:lstStyle/>
              <a:p>
                <a:r>
                  <a:rPr lang="en-US" altLang="zh-CN" sz="1800"/>
                  <a:t>    Q</a:t>
                </a:r>
                <a:r>
                  <a:rPr lang="en-US" altLang="zh-CN" sz="1800" baseline="-25000"/>
                  <a:t>1</a:t>
                </a:r>
                <a:r>
                  <a:rPr lang="en-US" altLang="zh-CN" sz="1800"/>
                  <a:t>          Q</a:t>
                </a:r>
                <a:r>
                  <a:rPr lang="en-US" altLang="zh-CN" sz="1800" baseline="-25000"/>
                  <a:t>1</a:t>
                </a:r>
              </a:p>
              <a:p>
                <a:endParaRPr lang="en-US" altLang="zh-CN" sz="1800"/>
              </a:p>
              <a:p>
                <a:r>
                  <a:rPr lang="en-US" altLang="zh-CN" sz="1800"/>
                  <a:t>    C</a:t>
                </a:r>
                <a:r>
                  <a:rPr lang="en-US" altLang="zh-CN" sz="1800" baseline="-25000"/>
                  <a:t>1</a:t>
                </a:r>
                <a:r>
                  <a:rPr lang="en-US" altLang="zh-CN" sz="1800"/>
                  <a:t>         D</a:t>
                </a:r>
                <a:r>
                  <a:rPr lang="en-US" altLang="zh-CN" sz="1800" baseline="-25000"/>
                  <a:t>1</a:t>
                </a:r>
              </a:p>
            </p:txBody>
          </p:sp>
          <p:sp>
            <p:nvSpPr>
              <p:cNvPr id="3106" name="Freeform 47"/>
              <p:cNvSpPr>
                <a:spLocks/>
              </p:cNvSpPr>
              <p:nvPr/>
            </p:nvSpPr>
            <p:spPr bwMode="auto">
              <a:xfrm rot="-5400000">
                <a:off x="1597" y="1684"/>
                <a:ext cx="82" cy="68"/>
              </a:xfrm>
              <a:custGeom>
                <a:avLst/>
                <a:gdLst>
                  <a:gd name="T0" fmla="*/ 0 w 82"/>
                  <a:gd name="T1" fmla="*/ 27 h 68"/>
                  <a:gd name="T2" fmla="*/ 28 w 82"/>
                  <a:gd name="T3" fmla="*/ 0 h 68"/>
                  <a:gd name="T4" fmla="*/ 69 w 82"/>
                  <a:gd name="T5" fmla="*/ 0 h 68"/>
                  <a:gd name="T6" fmla="*/ 82 w 82"/>
                  <a:gd name="T7" fmla="*/ 27 h 68"/>
                  <a:gd name="T8" fmla="*/ 69 w 82"/>
                  <a:gd name="T9" fmla="*/ 68 h 68"/>
                  <a:gd name="T10" fmla="*/ 28 w 82"/>
                  <a:gd name="T11" fmla="*/ 68 h 68"/>
                  <a:gd name="T12" fmla="*/ 0 w 82"/>
                  <a:gd name="T13" fmla="*/ 27 h 6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82"/>
                  <a:gd name="T22" fmla="*/ 0 h 68"/>
                  <a:gd name="T23" fmla="*/ 82 w 82"/>
                  <a:gd name="T24" fmla="*/ 68 h 6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82" h="68">
                    <a:moveTo>
                      <a:pt x="0" y="27"/>
                    </a:moveTo>
                    <a:lnTo>
                      <a:pt x="28" y="0"/>
                    </a:lnTo>
                    <a:lnTo>
                      <a:pt x="69" y="0"/>
                    </a:lnTo>
                    <a:lnTo>
                      <a:pt x="82" y="27"/>
                    </a:lnTo>
                    <a:lnTo>
                      <a:pt x="69" y="68"/>
                    </a:lnTo>
                    <a:lnTo>
                      <a:pt x="28" y="68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FFFFFF"/>
              </a:solidFill>
              <a:ln w="222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07" name="Freeform 48"/>
              <p:cNvSpPr>
                <a:spLocks/>
              </p:cNvSpPr>
              <p:nvPr/>
            </p:nvSpPr>
            <p:spPr bwMode="auto">
              <a:xfrm rot="-5400000">
                <a:off x="1617" y="2407"/>
                <a:ext cx="82" cy="68"/>
              </a:xfrm>
              <a:custGeom>
                <a:avLst/>
                <a:gdLst>
                  <a:gd name="T0" fmla="*/ 0 w 82"/>
                  <a:gd name="T1" fmla="*/ 27 h 68"/>
                  <a:gd name="T2" fmla="*/ 28 w 82"/>
                  <a:gd name="T3" fmla="*/ 0 h 68"/>
                  <a:gd name="T4" fmla="*/ 69 w 82"/>
                  <a:gd name="T5" fmla="*/ 0 h 68"/>
                  <a:gd name="T6" fmla="*/ 82 w 82"/>
                  <a:gd name="T7" fmla="*/ 27 h 68"/>
                  <a:gd name="T8" fmla="*/ 69 w 82"/>
                  <a:gd name="T9" fmla="*/ 68 h 68"/>
                  <a:gd name="T10" fmla="*/ 28 w 82"/>
                  <a:gd name="T11" fmla="*/ 68 h 68"/>
                  <a:gd name="T12" fmla="*/ 0 w 82"/>
                  <a:gd name="T13" fmla="*/ 27 h 6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82"/>
                  <a:gd name="T22" fmla="*/ 0 h 68"/>
                  <a:gd name="T23" fmla="*/ 82 w 82"/>
                  <a:gd name="T24" fmla="*/ 68 h 6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82" h="68">
                    <a:moveTo>
                      <a:pt x="0" y="27"/>
                    </a:moveTo>
                    <a:lnTo>
                      <a:pt x="28" y="0"/>
                    </a:lnTo>
                    <a:lnTo>
                      <a:pt x="69" y="0"/>
                    </a:lnTo>
                    <a:lnTo>
                      <a:pt x="82" y="27"/>
                    </a:lnTo>
                    <a:lnTo>
                      <a:pt x="69" y="68"/>
                    </a:lnTo>
                    <a:lnTo>
                      <a:pt x="28" y="68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FFFFFF"/>
              </a:solidFill>
              <a:ln w="222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08" name="AutoShape 49"/>
              <p:cNvSpPr>
                <a:spLocks noChangeArrowheads="1"/>
              </p:cNvSpPr>
              <p:nvPr/>
            </p:nvSpPr>
            <p:spPr bwMode="auto">
              <a:xfrm>
                <a:off x="1584" y="2304"/>
                <a:ext cx="144" cy="96"/>
              </a:xfrm>
              <a:prstGeom prst="triangle">
                <a:avLst>
                  <a:gd name="adj" fmla="val 56250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09" name="Line 50"/>
              <p:cNvSpPr>
                <a:spLocks noChangeShapeType="1"/>
              </p:cNvSpPr>
              <p:nvPr/>
            </p:nvSpPr>
            <p:spPr bwMode="auto">
              <a:xfrm>
                <a:off x="1584" y="1824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3092" name="Line 51"/>
            <p:cNvSpPr>
              <a:spLocks noChangeShapeType="1"/>
            </p:cNvSpPr>
            <p:nvPr/>
          </p:nvSpPr>
          <p:spPr bwMode="auto">
            <a:xfrm>
              <a:off x="2640" y="1728"/>
              <a:ext cx="0" cy="20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93" name="Freeform 52"/>
            <p:cNvSpPr>
              <a:spLocks/>
            </p:cNvSpPr>
            <p:nvPr/>
          </p:nvSpPr>
          <p:spPr bwMode="auto">
            <a:xfrm>
              <a:off x="2160" y="1728"/>
              <a:ext cx="384" cy="480"/>
            </a:xfrm>
            <a:custGeom>
              <a:avLst/>
              <a:gdLst>
                <a:gd name="T0" fmla="*/ 0 w 384"/>
                <a:gd name="T1" fmla="*/ 480 h 480"/>
                <a:gd name="T2" fmla="*/ 0 w 384"/>
                <a:gd name="T3" fmla="*/ 144 h 480"/>
                <a:gd name="T4" fmla="*/ 384 w 384"/>
                <a:gd name="T5" fmla="*/ 144 h 480"/>
                <a:gd name="T6" fmla="*/ 384 w 384"/>
                <a:gd name="T7" fmla="*/ 0 h 48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4"/>
                <a:gd name="T13" fmla="*/ 0 h 480"/>
                <a:gd name="T14" fmla="*/ 384 w 384"/>
                <a:gd name="T15" fmla="*/ 480 h 48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4" h="480">
                  <a:moveTo>
                    <a:pt x="0" y="480"/>
                  </a:moveTo>
                  <a:lnTo>
                    <a:pt x="0" y="144"/>
                  </a:lnTo>
                  <a:lnTo>
                    <a:pt x="384" y="144"/>
                  </a:lnTo>
                  <a:lnTo>
                    <a:pt x="384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94" name="Line 53"/>
            <p:cNvSpPr>
              <a:spLocks noChangeShapeType="1"/>
            </p:cNvSpPr>
            <p:nvPr/>
          </p:nvSpPr>
          <p:spPr bwMode="auto">
            <a:xfrm flipV="1">
              <a:off x="2640" y="1344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95" name="Text Box 54"/>
            <p:cNvSpPr txBox="1">
              <a:spLocks noChangeArrowheads="1"/>
            </p:cNvSpPr>
            <p:nvPr/>
          </p:nvSpPr>
          <p:spPr bwMode="auto">
            <a:xfrm>
              <a:off x="2630" y="1152"/>
              <a:ext cx="2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z</a:t>
              </a:r>
            </a:p>
          </p:txBody>
        </p:sp>
        <p:sp>
          <p:nvSpPr>
            <p:cNvPr id="3096" name="Text Box 55"/>
            <p:cNvSpPr txBox="1">
              <a:spLocks noChangeArrowheads="1"/>
            </p:cNvSpPr>
            <p:nvPr/>
          </p:nvSpPr>
          <p:spPr bwMode="auto">
            <a:xfrm>
              <a:off x="1344" y="3696"/>
              <a:ext cx="2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/>
                <a:t>x</a:t>
              </a:r>
            </a:p>
          </p:txBody>
        </p:sp>
        <p:sp>
          <p:nvSpPr>
            <p:cNvPr id="3097" name="Freeform 56"/>
            <p:cNvSpPr>
              <a:spLocks/>
            </p:cNvSpPr>
            <p:nvPr/>
          </p:nvSpPr>
          <p:spPr bwMode="auto">
            <a:xfrm>
              <a:off x="2496" y="2832"/>
              <a:ext cx="1248" cy="192"/>
            </a:xfrm>
            <a:custGeom>
              <a:avLst/>
              <a:gdLst>
                <a:gd name="T0" fmla="*/ 0 w 1248"/>
                <a:gd name="T1" fmla="*/ 192 h 192"/>
                <a:gd name="T2" fmla="*/ 1248 w 1248"/>
                <a:gd name="T3" fmla="*/ 192 h 192"/>
                <a:gd name="T4" fmla="*/ 1248 w 1248"/>
                <a:gd name="T5" fmla="*/ 0 h 192"/>
                <a:gd name="T6" fmla="*/ 0 60000 65536"/>
                <a:gd name="T7" fmla="*/ 0 60000 65536"/>
                <a:gd name="T8" fmla="*/ 0 60000 65536"/>
                <a:gd name="T9" fmla="*/ 0 w 1248"/>
                <a:gd name="T10" fmla="*/ 0 h 192"/>
                <a:gd name="T11" fmla="*/ 1248 w 1248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48" h="192">
                  <a:moveTo>
                    <a:pt x="0" y="192"/>
                  </a:moveTo>
                  <a:lnTo>
                    <a:pt x="1248" y="192"/>
                  </a:lnTo>
                  <a:lnTo>
                    <a:pt x="1248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98" name="Freeform 59"/>
            <p:cNvSpPr>
              <a:spLocks/>
            </p:cNvSpPr>
            <p:nvPr/>
          </p:nvSpPr>
          <p:spPr bwMode="auto">
            <a:xfrm>
              <a:off x="2461" y="2988"/>
              <a:ext cx="77" cy="56"/>
            </a:xfrm>
            <a:custGeom>
              <a:avLst/>
              <a:gdLst>
                <a:gd name="T0" fmla="*/ 35 w 77"/>
                <a:gd name="T1" fmla="*/ 44 h 56"/>
                <a:gd name="T2" fmla="*/ 47 w 77"/>
                <a:gd name="T3" fmla="*/ 24 h 56"/>
                <a:gd name="T4" fmla="*/ 35 w 77"/>
                <a:gd name="T5" fmla="*/ 20 h 56"/>
                <a:gd name="T6" fmla="*/ 19 w 77"/>
                <a:gd name="T7" fmla="*/ 40 h 56"/>
                <a:gd name="T8" fmla="*/ 51 w 77"/>
                <a:gd name="T9" fmla="*/ 20 h 56"/>
                <a:gd name="T10" fmla="*/ 47 w 77"/>
                <a:gd name="T11" fmla="*/ 48 h 56"/>
                <a:gd name="T12" fmla="*/ 23 w 77"/>
                <a:gd name="T13" fmla="*/ 56 h 56"/>
                <a:gd name="T14" fmla="*/ 23 w 77"/>
                <a:gd name="T15" fmla="*/ 0 h 56"/>
                <a:gd name="T16" fmla="*/ 59 w 77"/>
                <a:gd name="T17" fmla="*/ 20 h 56"/>
                <a:gd name="T18" fmla="*/ 55 w 77"/>
                <a:gd name="T19" fmla="*/ 44 h 56"/>
                <a:gd name="T20" fmla="*/ 31 w 77"/>
                <a:gd name="T21" fmla="*/ 52 h 56"/>
                <a:gd name="T22" fmla="*/ 35 w 77"/>
                <a:gd name="T23" fmla="*/ 8 h 56"/>
                <a:gd name="T24" fmla="*/ 55 w 77"/>
                <a:gd name="T25" fmla="*/ 44 h 56"/>
                <a:gd name="T26" fmla="*/ 31 w 77"/>
                <a:gd name="T27" fmla="*/ 52 h 56"/>
                <a:gd name="T28" fmla="*/ 3 w 77"/>
                <a:gd name="T29" fmla="*/ 40 h 56"/>
                <a:gd name="T30" fmla="*/ 7 w 77"/>
                <a:gd name="T31" fmla="*/ 20 h 56"/>
                <a:gd name="T32" fmla="*/ 31 w 77"/>
                <a:gd name="T33" fmla="*/ 12 h 56"/>
                <a:gd name="T34" fmla="*/ 35 w 77"/>
                <a:gd name="T35" fmla="*/ 44 h 5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77"/>
                <a:gd name="T55" fmla="*/ 0 h 56"/>
                <a:gd name="T56" fmla="*/ 77 w 77"/>
                <a:gd name="T57" fmla="*/ 56 h 5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77" h="56">
                  <a:moveTo>
                    <a:pt x="35" y="44"/>
                  </a:moveTo>
                  <a:cubicBezTo>
                    <a:pt x="22" y="25"/>
                    <a:pt x="21" y="17"/>
                    <a:pt x="47" y="24"/>
                  </a:cubicBezTo>
                  <a:cubicBezTo>
                    <a:pt x="38" y="30"/>
                    <a:pt x="9" y="38"/>
                    <a:pt x="35" y="20"/>
                  </a:cubicBezTo>
                  <a:cubicBezTo>
                    <a:pt x="49" y="41"/>
                    <a:pt x="43" y="45"/>
                    <a:pt x="19" y="40"/>
                  </a:cubicBezTo>
                  <a:cubicBezTo>
                    <a:pt x="10" y="12"/>
                    <a:pt x="27" y="17"/>
                    <a:pt x="51" y="20"/>
                  </a:cubicBezTo>
                  <a:cubicBezTo>
                    <a:pt x="50" y="29"/>
                    <a:pt x="53" y="41"/>
                    <a:pt x="47" y="48"/>
                  </a:cubicBezTo>
                  <a:cubicBezTo>
                    <a:pt x="42" y="55"/>
                    <a:pt x="23" y="56"/>
                    <a:pt x="23" y="56"/>
                  </a:cubicBezTo>
                  <a:cubicBezTo>
                    <a:pt x="1" y="42"/>
                    <a:pt x="0" y="16"/>
                    <a:pt x="23" y="0"/>
                  </a:cubicBezTo>
                  <a:cubicBezTo>
                    <a:pt x="41" y="5"/>
                    <a:pt x="48" y="4"/>
                    <a:pt x="59" y="20"/>
                  </a:cubicBezTo>
                  <a:cubicBezTo>
                    <a:pt x="58" y="28"/>
                    <a:pt x="60" y="38"/>
                    <a:pt x="55" y="44"/>
                  </a:cubicBezTo>
                  <a:cubicBezTo>
                    <a:pt x="49" y="50"/>
                    <a:pt x="31" y="52"/>
                    <a:pt x="31" y="52"/>
                  </a:cubicBezTo>
                  <a:cubicBezTo>
                    <a:pt x="6" y="44"/>
                    <a:pt x="6" y="15"/>
                    <a:pt x="35" y="8"/>
                  </a:cubicBezTo>
                  <a:cubicBezTo>
                    <a:pt x="48" y="11"/>
                    <a:pt x="77" y="22"/>
                    <a:pt x="55" y="44"/>
                  </a:cubicBezTo>
                  <a:cubicBezTo>
                    <a:pt x="49" y="50"/>
                    <a:pt x="31" y="52"/>
                    <a:pt x="31" y="52"/>
                  </a:cubicBezTo>
                  <a:cubicBezTo>
                    <a:pt x="27" y="51"/>
                    <a:pt x="5" y="47"/>
                    <a:pt x="3" y="40"/>
                  </a:cubicBezTo>
                  <a:cubicBezTo>
                    <a:pt x="1" y="33"/>
                    <a:pt x="2" y="25"/>
                    <a:pt x="7" y="20"/>
                  </a:cubicBezTo>
                  <a:cubicBezTo>
                    <a:pt x="13" y="14"/>
                    <a:pt x="31" y="12"/>
                    <a:pt x="31" y="12"/>
                  </a:cubicBezTo>
                  <a:cubicBezTo>
                    <a:pt x="58" y="19"/>
                    <a:pt x="53" y="26"/>
                    <a:pt x="35" y="44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99" name="Freeform 60"/>
            <p:cNvSpPr>
              <a:spLocks/>
            </p:cNvSpPr>
            <p:nvPr/>
          </p:nvSpPr>
          <p:spPr bwMode="auto">
            <a:xfrm>
              <a:off x="2707" y="1932"/>
              <a:ext cx="77" cy="56"/>
            </a:xfrm>
            <a:custGeom>
              <a:avLst/>
              <a:gdLst>
                <a:gd name="T0" fmla="*/ 35 w 77"/>
                <a:gd name="T1" fmla="*/ 44 h 56"/>
                <a:gd name="T2" fmla="*/ 47 w 77"/>
                <a:gd name="T3" fmla="*/ 24 h 56"/>
                <a:gd name="T4" fmla="*/ 35 w 77"/>
                <a:gd name="T5" fmla="*/ 20 h 56"/>
                <a:gd name="T6" fmla="*/ 19 w 77"/>
                <a:gd name="T7" fmla="*/ 40 h 56"/>
                <a:gd name="T8" fmla="*/ 51 w 77"/>
                <a:gd name="T9" fmla="*/ 20 h 56"/>
                <a:gd name="T10" fmla="*/ 47 w 77"/>
                <a:gd name="T11" fmla="*/ 48 h 56"/>
                <a:gd name="T12" fmla="*/ 23 w 77"/>
                <a:gd name="T13" fmla="*/ 56 h 56"/>
                <a:gd name="T14" fmla="*/ 23 w 77"/>
                <a:gd name="T15" fmla="*/ 0 h 56"/>
                <a:gd name="T16" fmla="*/ 59 w 77"/>
                <a:gd name="T17" fmla="*/ 20 h 56"/>
                <a:gd name="T18" fmla="*/ 55 w 77"/>
                <a:gd name="T19" fmla="*/ 44 h 56"/>
                <a:gd name="T20" fmla="*/ 31 w 77"/>
                <a:gd name="T21" fmla="*/ 52 h 56"/>
                <a:gd name="T22" fmla="*/ 35 w 77"/>
                <a:gd name="T23" fmla="*/ 8 h 56"/>
                <a:gd name="T24" fmla="*/ 55 w 77"/>
                <a:gd name="T25" fmla="*/ 44 h 56"/>
                <a:gd name="T26" fmla="*/ 31 w 77"/>
                <a:gd name="T27" fmla="*/ 52 h 56"/>
                <a:gd name="T28" fmla="*/ 3 w 77"/>
                <a:gd name="T29" fmla="*/ 40 h 56"/>
                <a:gd name="T30" fmla="*/ 7 w 77"/>
                <a:gd name="T31" fmla="*/ 20 h 56"/>
                <a:gd name="T32" fmla="*/ 31 w 77"/>
                <a:gd name="T33" fmla="*/ 12 h 56"/>
                <a:gd name="T34" fmla="*/ 35 w 77"/>
                <a:gd name="T35" fmla="*/ 44 h 5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77"/>
                <a:gd name="T55" fmla="*/ 0 h 56"/>
                <a:gd name="T56" fmla="*/ 77 w 77"/>
                <a:gd name="T57" fmla="*/ 56 h 5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77" h="56">
                  <a:moveTo>
                    <a:pt x="35" y="44"/>
                  </a:moveTo>
                  <a:cubicBezTo>
                    <a:pt x="22" y="25"/>
                    <a:pt x="21" y="17"/>
                    <a:pt x="47" y="24"/>
                  </a:cubicBezTo>
                  <a:cubicBezTo>
                    <a:pt x="38" y="30"/>
                    <a:pt x="9" y="38"/>
                    <a:pt x="35" y="20"/>
                  </a:cubicBezTo>
                  <a:cubicBezTo>
                    <a:pt x="49" y="41"/>
                    <a:pt x="43" y="45"/>
                    <a:pt x="19" y="40"/>
                  </a:cubicBezTo>
                  <a:cubicBezTo>
                    <a:pt x="10" y="12"/>
                    <a:pt x="27" y="17"/>
                    <a:pt x="51" y="20"/>
                  </a:cubicBezTo>
                  <a:cubicBezTo>
                    <a:pt x="50" y="29"/>
                    <a:pt x="53" y="41"/>
                    <a:pt x="47" y="48"/>
                  </a:cubicBezTo>
                  <a:cubicBezTo>
                    <a:pt x="42" y="55"/>
                    <a:pt x="23" y="56"/>
                    <a:pt x="23" y="56"/>
                  </a:cubicBezTo>
                  <a:cubicBezTo>
                    <a:pt x="1" y="42"/>
                    <a:pt x="0" y="16"/>
                    <a:pt x="23" y="0"/>
                  </a:cubicBezTo>
                  <a:cubicBezTo>
                    <a:pt x="41" y="5"/>
                    <a:pt x="48" y="4"/>
                    <a:pt x="59" y="20"/>
                  </a:cubicBezTo>
                  <a:cubicBezTo>
                    <a:pt x="58" y="28"/>
                    <a:pt x="60" y="38"/>
                    <a:pt x="55" y="44"/>
                  </a:cubicBezTo>
                  <a:cubicBezTo>
                    <a:pt x="49" y="50"/>
                    <a:pt x="31" y="52"/>
                    <a:pt x="31" y="52"/>
                  </a:cubicBezTo>
                  <a:cubicBezTo>
                    <a:pt x="6" y="44"/>
                    <a:pt x="6" y="15"/>
                    <a:pt x="35" y="8"/>
                  </a:cubicBezTo>
                  <a:cubicBezTo>
                    <a:pt x="48" y="11"/>
                    <a:pt x="77" y="22"/>
                    <a:pt x="55" y="44"/>
                  </a:cubicBezTo>
                  <a:cubicBezTo>
                    <a:pt x="49" y="50"/>
                    <a:pt x="31" y="52"/>
                    <a:pt x="31" y="52"/>
                  </a:cubicBezTo>
                  <a:cubicBezTo>
                    <a:pt x="27" y="51"/>
                    <a:pt x="5" y="47"/>
                    <a:pt x="3" y="40"/>
                  </a:cubicBezTo>
                  <a:cubicBezTo>
                    <a:pt x="1" y="33"/>
                    <a:pt x="2" y="25"/>
                    <a:pt x="7" y="20"/>
                  </a:cubicBezTo>
                  <a:cubicBezTo>
                    <a:pt x="13" y="14"/>
                    <a:pt x="31" y="12"/>
                    <a:pt x="31" y="12"/>
                  </a:cubicBezTo>
                  <a:cubicBezTo>
                    <a:pt x="58" y="19"/>
                    <a:pt x="53" y="26"/>
                    <a:pt x="35" y="44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00" name="Freeform 63"/>
            <p:cNvSpPr>
              <a:spLocks/>
            </p:cNvSpPr>
            <p:nvPr/>
          </p:nvSpPr>
          <p:spPr bwMode="auto">
            <a:xfrm>
              <a:off x="2611" y="3708"/>
              <a:ext cx="77" cy="56"/>
            </a:xfrm>
            <a:custGeom>
              <a:avLst/>
              <a:gdLst>
                <a:gd name="T0" fmla="*/ 35 w 77"/>
                <a:gd name="T1" fmla="*/ 44 h 56"/>
                <a:gd name="T2" fmla="*/ 47 w 77"/>
                <a:gd name="T3" fmla="*/ 24 h 56"/>
                <a:gd name="T4" fmla="*/ 35 w 77"/>
                <a:gd name="T5" fmla="*/ 20 h 56"/>
                <a:gd name="T6" fmla="*/ 19 w 77"/>
                <a:gd name="T7" fmla="*/ 40 h 56"/>
                <a:gd name="T8" fmla="*/ 51 w 77"/>
                <a:gd name="T9" fmla="*/ 20 h 56"/>
                <a:gd name="T10" fmla="*/ 47 w 77"/>
                <a:gd name="T11" fmla="*/ 48 h 56"/>
                <a:gd name="T12" fmla="*/ 23 w 77"/>
                <a:gd name="T13" fmla="*/ 56 h 56"/>
                <a:gd name="T14" fmla="*/ 23 w 77"/>
                <a:gd name="T15" fmla="*/ 0 h 56"/>
                <a:gd name="T16" fmla="*/ 59 w 77"/>
                <a:gd name="T17" fmla="*/ 20 h 56"/>
                <a:gd name="T18" fmla="*/ 55 w 77"/>
                <a:gd name="T19" fmla="*/ 44 h 56"/>
                <a:gd name="T20" fmla="*/ 31 w 77"/>
                <a:gd name="T21" fmla="*/ 52 h 56"/>
                <a:gd name="T22" fmla="*/ 35 w 77"/>
                <a:gd name="T23" fmla="*/ 8 h 56"/>
                <a:gd name="T24" fmla="*/ 55 w 77"/>
                <a:gd name="T25" fmla="*/ 44 h 56"/>
                <a:gd name="T26" fmla="*/ 31 w 77"/>
                <a:gd name="T27" fmla="*/ 52 h 56"/>
                <a:gd name="T28" fmla="*/ 3 w 77"/>
                <a:gd name="T29" fmla="*/ 40 h 56"/>
                <a:gd name="T30" fmla="*/ 7 w 77"/>
                <a:gd name="T31" fmla="*/ 20 h 56"/>
                <a:gd name="T32" fmla="*/ 31 w 77"/>
                <a:gd name="T33" fmla="*/ 12 h 56"/>
                <a:gd name="T34" fmla="*/ 35 w 77"/>
                <a:gd name="T35" fmla="*/ 44 h 5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77"/>
                <a:gd name="T55" fmla="*/ 0 h 56"/>
                <a:gd name="T56" fmla="*/ 77 w 77"/>
                <a:gd name="T57" fmla="*/ 56 h 5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77" h="56">
                  <a:moveTo>
                    <a:pt x="35" y="44"/>
                  </a:moveTo>
                  <a:cubicBezTo>
                    <a:pt x="22" y="25"/>
                    <a:pt x="21" y="17"/>
                    <a:pt x="47" y="24"/>
                  </a:cubicBezTo>
                  <a:cubicBezTo>
                    <a:pt x="38" y="30"/>
                    <a:pt x="9" y="38"/>
                    <a:pt x="35" y="20"/>
                  </a:cubicBezTo>
                  <a:cubicBezTo>
                    <a:pt x="49" y="41"/>
                    <a:pt x="43" y="45"/>
                    <a:pt x="19" y="40"/>
                  </a:cubicBezTo>
                  <a:cubicBezTo>
                    <a:pt x="10" y="12"/>
                    <a:pt x="27" y="17"/>
                    <a:pt x="51" y="20"/>
                  </a:cubicBezTo>
                  <a:cubicBezTo>
                    <a:pt x="50" y="29"/>
                    <a:pt x="53" y="41"/>
                    <a:pt x="47" y="48"/>
                  </a:cubicBezTo>
                  <a:cubicBezTo>
                    <a:pt x="42" y="55"/>
                    <a:pt x="23" y="56"/>
                    <a:pt x="23" y="56"/>
                  </a:cubicBezTo>
                  <a:cubicBezTo>
                    <a:pt x="1" y="42"/>
                    <a:pt x="0" y="16"/>
                    <a:pt x="23" y="0"/>
                  </a:cubicBezTo>
                  <a:cubicBezTo>
                    <a:pt x="41" y="5"/>
                    <a:pt x="48" y="4"/>
                    <a:pt x="59" y="20"/>
                  </a:cubicBezTo>
                  <a:cubicBezTo>
                    <a:pt x="58" y="28"/>
                    <a:pt x="60" y="38"/>
                    <a:pt x="55" y="44"/>
                  </a:cubicBezTo>
                  <a:cubicBezTo>
                    <a:pt x="49" y="50"/>
                    <a:pt x="31" y="52"/>
                    <a:pt x="31" y="52"/>
                  </a:cubicBezTo>
                  <a:cubicBezTo>
                    <a:pt x="6" y="44"/>
                    <a:pt x="6" y="15"/>
                    <a:pt x="35" y="8"/>
                  </a:cubicBezTo>
                  <a:cubicBezTo>
                    <a:pt x="48" y="11"/>
                    <a:pt x="77" y="22"/>
                    <a:pt x="55" y="44"/>
                  </a:cubicBezTo>
                  <a:cubicBezTo>
                    <a:pt x="49" y="50"/>
                    <a:pt x="31" y="52"/>
                    <a:pt x="31" y="52"/>
                  </a:cubicBezTo>
                  <a:cubicBezTo>
                    <a:pt x="27" y="51"/>
                    <a:pt x="5" y="47"/>
                    <a:pt x="3" y="40"/>
                  </a:cubicBezTo>
                  <a:cubicBezTo>
                    <a:pt x="1" y="33"/>
                    <a:pt x="2" y="25"/>
                    <a:pt x="7" y="20"/>
                  </a:cubicBezTo>
                  <a:cubicBezTo>
                    <a:pt x="13" y="14"/>
                    <a:pt x="31" y="12"/>
                    <a:pt x="31" y="12"/>
                  </a:cubicBezTo>
                  <a:cubicBezTo>
                    <a:pt x="58" y="19"/>
                    <a:pt x="53" y="26"/>
                    <a:pt x="35" y="44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01" name="Freeform 64"/>
            <p:cNvSpPr>
              <a:spLocks/>
            </p:cNvSpPr>
            <p:nvPr/>
          </p:nvSpPr>
          <p:spPr bwMode="auto">
            <a:xfrm>
              <a:off x="1507" y="3708"/>
              <a:ext cx="77" cy="56"/>
            </a:xfrm>
            <a:custGeom>
              <a:avLst/>
              <a:gdLst>
                <a:gd name="T0" fmla="*/ 35 w 77"/>
                <a:gd name="T1" fmla="*/ 44 h 56"/>
                <a:gd name="T2" fmla="*/ 47 w 77"/>
                <a:gd name="T3" fmla="*/ 24 h 56"/>
                <a:gd name="T4" fmla="*/ 35 w 77"/>
                <a:gd name="T5" fmla="*/ 20 h 56"/>
                <a:gd name="T6" fmla="*/ 19 w 77"/>
                <a:gd name="T7" fmla="*/ 40 h 56"/>
                <a:gd name="T8" fmla="*/ 51 w 77"/>
                <a:gd name="T9" fmla="*/ 20 h 56"/>
                <a:gd name="T10" fmla="*/ 47 w 77"/>
                <a:gd name="T11" fmla="*/ 48 h 56"/>
                <a:gd name="T12" fmla="*/ 23 w 77"/>
                <a:gd name="T13" fmla="*/ 56 h 56"/>
                <a:gd name="T14" fmla="*/ 23 w 77"/>
                <a:gd name="T15" fmla="*/ 0 h 56"/>
                <a:gd name="T16" fmla="*/ 59 w 77"/>
                <a:gd name="T17" fmla="*/ 20 h 56"/>
                <a:gd name="T18" fmla="*/ 55 w 77"/>
                <a:gd name="T19" fmla="*/ 44 h 56"/>
                <a:gd name="T20" fmla="*/ 31 w 77"/>
                <a:gd name="T21" fmla="*/ 52 h 56"/>
                <a:gd name="T22" fmla="*/ 35 w 77"/>
                <a:gd name="T23" fmla="*/ 8 h 56"/>
                <a:gd name="T24" fmla="*/ 55 w 77"/>
                <a:gd name="T25" fmla="*/ 44 h 56"/>
                <a:gd name="T26" fmla="*/ 31 w 77"/>
                <a:gd name="T27" fmla="*/ 52 h 56"/>
                <a:gd name="T28" fmla="*/ 3 w 77"/>
                <a:gd name="T29" fmla="*/ 40 h 56"/>
                <a:gd name="T30" fmla="*/ 7 w 77"/>
                <a:gd name="T31" fmla="*/ 20 h 56"/>
                <a:gd name="T32" fmla="*/ 31 w 77"/>
                <a:gd name="T33" fmla="*/ 12 h 56"/>
                <a:gd name="T34" fmla="*/ 35 w 77"/>
                <a:gd name="T35" fmla="*/ 44 h 5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77"/>
                <a:gd name="T55" fmla="*/ 0 h 56"/>
                <a:gd name="T56" fmla="*/ 77 w 77"/>
                <a:gd name="T57" fmla="*/ 56 h 5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77" h="56">
                  <a:moveTo>
                    <a:pt x="35" y="44"/>
                  </a:moveTo>
                  <a:cubicBezTo>
                    <a:pt x="22" y="25"/>
                    <a:pt x="21" y="17"/>
                    <a:pt x="47" y="24"/>
                  </a:cubicBezTo>
                  <a:cubicBezTo>
                    <a:pt x="38" y="30"/>
                    <a:pt x="9" y="38"/>
                    <a:pt x="35" y="20"/>
                  </a:cubicBezTo>
                  <a:cubicBezTo>
                    <a:pt x="49" y="41"/>
                    <a:pt x="43" y="45"/>
                    <a:pt x="19" y="40"/>
                  </a:cubicBezTo>
                  <a:cubicBezTo>
                    <a:pt x="10" y="12"/>
                    <a:pt x="27" y="17"/>
                    <a:pt x="51" y="20"/>
                  </a:cubicBezTo>
                  <a:cubicBezTo>
                    <a:pt x="50" y="29"/>
                    <a:pt x="53" y="41"/>
                    <a:pt x="47" y="48"/>
                  </a:cubicBezTo>
                  <a:cubicBezTo>
                    <a:pt x="42" y="55"/>
                    <a:pt x="23" y="56"/>
                    <a:pt x="23" y="56"/>
                  </a:cubicBezTo>
                  <a:cubicBezTo>
                    <a:pt x="1" y="42"/>
                    <a:pt x="0" y="16"/>
                    <a:pt x="23" y="0"/>
                  </a:cubicBezTo>
                  <a:cubicBezTo>
                    <a:pt x="41" y="5"/>
                    <a:pt x="48" y="4"/>
                    <a:pt x="59" y="20"/>
                  </a:cubicBezTo>
                  <a:cubicBezTo>
                    <a:pt x="58" y="28"/>
                    <a:pt x="60" y="38"/>
                    <a:pt x="55" y="44"/>
                  </a:cubicBezTo>
                  <a:cubicBezTo>
                    <a:pt x="49" y="50"/>
                    <a:pt x="31" y="52"/>
                    <a:pt x="31" y="52"/>
                  </a:cubicBezTo>
                  <a:cubicBezTo>
                    <a:pt x="6" y="44"/>
                    <a:pt x="6" y="15"/>
                    <a:pt x="35" y="8"/>
                  </a:cubicBezTo>
                  <a:cubicBezTo>
                    <a:pt x="48" y="11"/>
                    <a:pt x="77" y="22"/>
                    <a:pt x="55" y="44"/>
                  </a:cubicBezTo>
                  <a:cubicBezTo>
                    <a:pt x="49" y="50"/>
                    <a:pt x="31" y="52"/>
                    <a:pt x="31" y="52"/>
                  </a:cubicBezTo>
                  <a:cubicBezTo>
                    <a:pt x="27" y="51"/>
                    <a:pt x="5" y="47"/>
                    <a:pt x="3" y="40"/>
                  </a:cubicBezTo>
                  <a:cubicBezTo>
                    <a:pt x="1" y="33"/>
                    <a:pt x="2" y="25"/>
                    <a:pt x="7" y="20"/>
                  </a:cubicBezTo>
                  <a:cubicBezTo>
                    <a:pt x="13" y="14"/>
                    <a:pt x="31" y="12"/>
                    <a:pt x="31" y="12"/>
                  </a:cubicBezTo>
                  <a:cubicBezTo>
                    <a:pt x="58" y="19"/>
                    <a:pt x="53" y="26"/>
                    <a:pt x="35" y="44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02" name="Freeform 65"/>
            <p:cNvSpPr>
              <a:spLocks/>
            </p:cNvSpPr>
            <p:nvPr/>
          </p:nvSpPr>
          <p:spPr bwMode="auto">
            <a:xfrm>
              <a:off x="1728" y="1728"/>
              <a:ext cx="1008" cy="1824"/>
            </a:xfrm>
            <a:custGeom>
              <a:avLst/>
              <a:gdLst>
                <a:gd name="T0" fmla="*/ 0 w 1008"/>
                <a:gd name="T1" fmla="*/ 1728 h 1824"/>
                <a:gd name="T2" fmla="*/ 0 w 1008"/>
                <a:gd name="T3" fmla="*/ 1824 h 1824"/>
                <a:gd name="T4" fmla="*/ 1008 w 1008"/>
                <a:gd name="T5" fmla="*/ 1824 h 1824"/>
                <a:gd name="T6" fmla="*/ 1008 w 1008"/>
                <a:gd name="T7" fmla="*/ 0 h 18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08"/>
                <a:gd name="T13" fmla="*/ 0 h 1824"/>
                <a:gd name="T14" fmla="*/ 1008 w 1008"/>
                <a:gd name="T15" fmla="*/ 1824 h 18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08" h="1824">
                  <a:moveTo>
                    <a:pt x="0" y="1728"/>
                  </a:moveTo>
                  <a:lnTo>
                    <a:pt x="0" y="1824"/>
                  </a:lnTo>
                  <a:lnTo>
                    <a:pt x="1008" y="1824"/>
                  </a:lnTo>
                  <a:lnTo>
                    <a:pt x="1008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03" name="Text Box 66"/>
            <p:cNvSpPr txBox="1">
              <a:spLocks noChangeArrowheads="1"/>
            </p:cNvSpPr>
            <p:nvPr/>
          </p:nvSpPr>
          <p:spPr bwMode="auto">
            <a:xfrm>
              <a:off x="1344" y="2832"/>
              <a:ext cx="34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 i="1"/>
                <a:t>CP</a:t>
              </a:r>
              <a:r>
                <a:rPr lang="en-US" altLang="zh-CN" sz="1800" i="1" baseline="-25000"/>
                <a:t>2</a:t>
              </a:r>
            </a:p>
          </p:txBody>
        </p:sp>
        <p:sp>
          <p:nvSpPr>
            <p:cNvPr id="3104" name="Text Box 67"/>
            <p:cNvSpPr txBox="1">
              <a:spLocks noChangeArrowheads="1"/>
            </p:cNvSpPr>
            <p:nvPr/>
          </p:nvSpPr>
          <p:spPr bwMode="auto">
            <a:xfrm>
              <a:off x="2916" y="2793"/>
              <a:ext cx="34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 i="1"/>
                <a:t>CP</a:t>
              </a:r>
              <a:r>
                <a:rPr lang="en-US" altLang="zh-CN" sz="1800" i="1" baseline="-25000"/>
                <a:t>1</a:t>
              </a:r>
            </a:p>
          </p:txBody>
        </p:sp>
      </p:grpSp>
      <p:graphicFrame>
        <p:nvGraphicFramePr>
          <p:cNvPr id="3074" name="Object 70"/>
          <p:cNvGraphicFramePr>
            <a:graphicFrameLocks noChangeAspect="1"/>
          </p:cNvGraphicFramePr>
          <p:nvPr/>
        </p:nvGraphicFramePr>
        <p:xfrm>
          <a:off x="6019800" y="3705225"/>
          <a:ext cx="1828800" cy="1781175"/>
        </p:xfrm>
        <a:graphic>
          <a:graphicData uri="http://schemas.openxmlformats.org/presentationml/2006/ole">
            <p:oleObj spid="_x0000_s56322" name="Equation" r:id="rId3" imgW="965160" imgH="939600" progId="Equations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52704"/>
          </a:xfrm>
        </p:spPr>
        <p:txBody>
          <a:bodyPr/>
          <a:lstStyle/>
          <a:p>
            <a:r>
              <a:rPr lang="zh-CN" altLang="en-US" dirty="0" smtClean="0"/>
              <a:t>复习范围：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3365728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教材</a:t>
            </a:r>
            <a:r>
              <a:rPr lang="zh-CN" altLang="en-US" sz="36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的前六章</a:t>
            </a:r>
            <a:endParaRPr lang="en-US" altLang="zh-CN" sz="36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 sz="36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阅读各</a:t>
            </a:r>
            <a:r>
              <a:rPr lang="zh-CN" altLang="en-US" sz="3600" dirty="0">
                <a:latin typeface="隶书" panose="02010509060101010101" pitchFamily="49" charset="-122"/>
                <a:ea typeface="隶书" panose="02010509060101010101" pitchFamily="49" charset="-122"/>
              </a:rPr>
              <a:t>章的</a:t>
            </a:r>
            <a:r>
              <a:rPr lang="zh-CN" altLang="en-US" sz="36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总结</a:t>
            </a:r>
            <a:endParaRPr lang="en-US" altLang="zh-CN" sz="36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 sz="36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复习各</a:t>
            </a:r>
            <a:r>
              <a:rPr lang="zh-CN" altLang="en-US" sz="36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章课后习</a:t>
            </a:r>
            <a:r>
              <a:rPr lang="zh-CN" altLang="en-US" sz="36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题</a:t>
            </a:r>
            <a:endParaRPr lang="en-US" altLang="zh-CN" sz="36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endParaRPr lang="en-US" altLang="zh-CN" sz="36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endParaRPr lang="zh-CN" altLang="en-US" sz="36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7570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第二步，列出状态真值表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zh-CN" altLang="en-US" dirty="0" smtClean="0"/>
              <a:t>当</a:t>
            </a:r>
            <a:r>
              <a:rPr lang="en-US" altLang="zh-CN" dirty="0" smtClean="0"/>
              <a:t>x=0</a:t>
            </a:r>
            <a:r>
              <a:rPr lang="zh-CN" altLang="en-US" dirty="0" smtClean="0"/>
              <a:t>时，</a:t>
            </a:r>
            <a:r>
              <a:rPr lang="en-US" altLang="zh-CN" dirty="0" smtClean="0"/>
              <a:t>CP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=CP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=0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Z=0</a:t>
            </a:r>
            <a:r>
              <a:rPr lang="zh-CN" altLang="en-US" dirty="0" smtClean="0"/>
              <a:t>，即此电路维持原状态，且输出为“</a:t>
            </a:r>
            <a:r>
              <a:rPr lang="en-US" altLang="zh-CN" dirty="0" smtClean="0"/>
              <a:t>0</a:t>
            </a:r>
            <a:r>
              <a:rPr lang="zh-CN" altLang="en-US" smtClean="0"/>
              <a:t>”。</a:t>
            </a:r>
            <a:endParaRPr lang="zh-CN" altLang="en-US" dirty="0" smtClean="0"/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title"/>
          </p:nvPr>
        </p:nvSpPr>
        <p:spPr>
          <a:xfrm>
            <a:off x="1274763" y="533400"/>
            <a:ext cx="7564437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4000" smtClean="0"/>
              <a:t>脉冲异步时序逻辑电路分析</a:t>
            </a:r>
          </a:p>
        </p:txBody>
      </p:sp>
      <p:graphicFrame>
        <p:nvGraphicFramePr>
          <p:cNvPr id="317685" name="Group 245"/>
          <p:cNvGraphicFramePr>
            <a:graphicFrameLocks noGrp="1"/>
          </p:cNvGraphicFramePr>
          <p:nvPr/>
        </p:nvGraphicFramePr>
        <p:xfrm>
          <a:off x="1219200" y="3352800"/>
          <a:ext cx="6705600" cy="2377440"/>
        </p:xfrm>
        <a:graphic>
          <a:graphicData uri="http://schemas.openxmlformats.org/drawingml/2006/table">
            <a:tbl>
              <a:tblPr/>
              <a:tblGrid>
                <a:gridCol w="990600"/>
                <a:gridCol w="762000"/>
                <a:gridCol w="762000"/>
                <a:gridCol w="762000"/>
                <a:gridCol w="762000"/>
                <a:gridCol w="762000"/>
                <a:gridCol w="762000"/>
                <a:gridCol w="1143000"/>
              </a:tblGrid>
              <a:tr h="18097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输入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现态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激励变量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输出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Z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431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Q</a:t>
                      </a:r>
                      <a:r>
                        <a:rPr kumimoji="0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Q</a:t>
                      </a:r>
                      <a:r>
                        <a:rPr kumimoji="0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CP</a:t>
                      </a:r>
                      <a:r>
                        <a:rPr kumimoji="0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D</a:t>
                      </a:r>
                      <a:r>
                        <a:rPr kumimoji="0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CP</a:t>
                      </a:r>
                      <a:r>
                        <a:rPr kumimoji="0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D</a:t>
                      </a:r>
                      <a:r>
                        <a:rPr kumimoji="0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00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5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268760"/>
            <a:ext cx="8229600" cy="505584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第三步，作状态转移真值表（次态真值表）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title"/>
          </p:nvPr>
        </p:nvSpPr>
        <p:spPr>
          <a:xfrm>
            <a:off x="1274763" y="533400"/>
            <a:ext cx="7564437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4000" smtClean="0"/>
              <a:t>脉冲异步时序逻辑电路分析</a:t>
            </a:r>
          </a:p>
        </p:txBody>
      </p:sp>
      <p:graphicFrame>
        <p:nvGraphicFramePr>
          <p:cNvPr id="321783" name="Group 247"/>
          <p:cNvGraphicFramePr>
            <a:graphicFrameLocks noGrp="1"/>
          </p:cNvGraphicFramePr>
          <p:nvPr/>
        </p:nvGraphicFramePr>
        <p:xfrm>
          <a:off x="76200" y="1981200"/>
          <a:ext cx="4648200" cy="2377440"/>
        </p:xfrm>
        <a:graphic>
          <a:graphicData uri="http://schemas.openxmlformats.org/drawingml/2006/table">
            <a:tbl>
              <a:tblPr/>
              <a:tblGrid>
                <a:gridCol w="762000"/>
                <a:gridCol w="496888"/>
                <a:gridCol w="493712"/>
                <a:gridCol w="609600"/>
                <a:gridCol w="457200"/>
                <a:gridCol w="609600"/>
                <a:gridCol w="457200"/>
                <a:gridCol w="762000"/>
              </a:tblGrid>
              <a:tr h="18097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输入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x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现态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激励变量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输出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Z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431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Q</a:t>
                      </a:r>
                      <a:r>
                        <a:rPr kumimoji="0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Q</a:t>
                      </a:r>
                      <a:r>
                        <a:rPr kumimoji="0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CP</a:t>
                      </a:r>
                      <a:r>
                        <a:rPr kumimoji="0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D</a:t>
                      </a:r>
                      <a:r>
                        <a:rPr kumimoji="0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CP</a:t>
                      </a:r>
                      <a:r>
                        <a:rPr kumimoji="0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D</a:t>
                      </a:r>
                      <a:r>
                        <a:rPr kumimoji="0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00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5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21910" name="Group 374"/>
          <p:cNvGraphicFramePr>
            <a:graphicFrameLocks noGrp="1"/>
          </p:cNvGraphicFramePr>
          <p:nvPr/>
        </p:nvGraphicFramePr>
        <p:xfrm>
          <a:off x="5029200" y="4038600"/>
          <a:ext cx="4029075" cy="2377440"/>
        </p:xfrm>
        <a:graphic>
          <a:graphicData uri="http://schemas.openxmlformats.org/drawingml/2006/table">
            <a:tbl>
              <a:tblPr/>
              <a:tblGrid>
                <a:gridCol w="762000"/>
                <a:gridCol w="457200"/>
                <a:gridCol w="457200"/>
                <a:gridCol w="762000"/>
                <a:gridCol w="762000"/>
                <a:gridCol w="828675"/>
              </a:tblGrid>
              <a:tr h="17145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输入</a:t>
                      </a:r>
                      <a:r>
                        <a:rPr kumimoji="0" lang="en-US" altLang="zh-CN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现态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次态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输出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Z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Q</a:t>
                      </a:r>
                      <a:r>
                        <a:rPr kumimoji="0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Q</a:t>
                      </a:r>
                      <a:r>
                        <a:rPr kumimoji="0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Q</a:t>
                      </a:r>
                      <a:r>
                        <a:rPr kumimoji="0" lang="en-US" altLang="zh-CN" sz="19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19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n+1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Q</a:t>
                      </a:r>
                      <a:r>
                        <a:rPr kumimoji="0" lang="en-US" altLang="zh-CN" sz="19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19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n+1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21796" name="Freeform 260"/>
          <p:cNvSpPr>
            <a:spLocks/>
          </p:cNvSpPr>
          <p:nvPr/>
        </p:nvSpPr>
        <p:spPr bwMode="auto">
          <a:xfrm>
            <a:off x="2590800" y="4495800"/>
            <a:ext cx="2286000" cy="914400"/>
          </a:xfrm>
          <a:custGeom>
            <a:avLst/>
            <a:gdLst>
              <a:gd name="T0" fmla="*/ 2147483647 w 1416"/>
              <a:gd name="T1" fmla="*/ 0 h 720"/>
              <a:gd name="T2" fmla="*/ 2147483647 w 1416"/>
              <a:gd name="T3" fmla="*/ 2147483647 h 720"/>
              <a:gd name="T4" fmla="*/ 2147483647 w 1416"/>
              <a:gd name="T5" fmla="*/ 2147483647 h 720"/>
              <a:gd name="T6" fmla="*/ 2147483647 w 1416"/>
              <a:gd name="T7" fmla="*/ 2147483647 h 720"/>
              <a:gd name="T8" fmla="*/ 0 60000 65536"/>
              <a:gd name="T9" fmla="*/ 0 60000 65536"/>
              <a:gd name="T10" fmla="*/ 0 60000 65536"/>
              <a:gd name="T11" fmla="*/ 0 60000 65536"/>
              <a:gd name="T12" fmla="*/ 0 w 1416"/>
              <a:gd name="T13" fmla="*/ 0 h 720"/>
              <a:gd name="T14" fmla="*/ 1416 w 1416"/>
              <a:gd name="T15" fmla="*/ 720 h 7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16" h="720">
                <a:moveTo>
                  <a:pt x="24" y="0"/>
                </a:moveTo>
                <a:cubicBezTo>
                  <a:pt x="12" y="184"/>
                  <a:pt x="0" y="368"/>
                  <a:pt x="72" y="480"/>
                </a:cubicBezTo>
                <a:cubicBezTo>
                  <a:pt x="144" y="592"/>
                  <a:pt x="232" y="632"/>
                  <a:pt x="456" y="672"/>
                </a:cubicBezTo>
                <a:cubicBezTo>
                  <a:pt x="680" y="712"/>
                  <a:pt x="1048" y="716"/>
                  <a:pt x="1416" y="72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21797" name="Text Box 261"/>
          <p:cNvSpPr txBox="1">
            <a:spLocks noChangeArrowheads="1"/>
          </p:cNvSpPr>
          <p:nvPr/>
        </p:nvSpPr>
        <p:spPr bwMode="auto">
          <a:xfrm>
            <a:off x="381000" y="4745038"/>
            <a:ext cx="35369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2"/>
                </a:solidFill>
              </a:rPr>
              <a:t>由现态和激励变量得次态</a:t>
            </a:r>
          </a:p>
          <a:p>
            <a:r>
              <a:rPr lang="zh-CN" altLang="en-US">
                <a:solidFill>
                  <a:schemeClr val="tx2"/>
                </a:solidFill>
              </a:rPr>
              <a:t>注意：</a:t>
            </a:r>
          </a:p>
        </p:txBody>
      </p:sp>
      <p:graphicFrame>
        <p:nvGraphicFramePr>
          <p:cNvPr id="321798" name="Object 262"/>
          <p:cNvGraphicFramePr>
            <a:graphicFrameLocks noChangeAspect="1"/>
          </p:cNvGraphicFramePr>
          <p:nvPr/>
        </p:nvGraphicFramePr>
        <p:xfrm>
          <a:off x="990600" y="5334000"/>
          <a:ext cx="2895600" cy="895350"/>
        </p:xfrm>
        <a:graphic>
          <a:graphicData uri="http://schemas.openxmlformats.org/presentationml/2006/ole">
            <p:oleObj spid="_x0000_s57346" name="Equation" r:id="rId3" imgW="1562040" imgH="482400" progId="Equations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17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17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21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21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5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21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21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796" grpId="0" animBg="1"/>
      <p:bldP spid="321797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268760"/>
            <a:ext cx="8382000" cy="48768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第四步，作状态表和状态图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title"/>
          </p:nvPr>
        </p:nvSpPr>
        <p:spPr>
          <a:xfrm>
            <a:off x="1274763" y="533400"/>
            <a:ext cx="7564437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4000" smtClean="0"/>
              <a:t>脉冲异步时序逻辑电路分析</a:t>
            </a:r>
          </a:p>
        </p:txBody>
      </p:sp>
      <p:graphicFrame>
        <p:nvGraphicFramePr>
          <p:cNvPr id="322923" name="Group 363"/>
          <p:cNvGraphicFramePr>
            <a:graphicFrameLocks noGrp="1"/>
          </p:cNvGraphicFramePr>
          <p:nvPr/>
        </p:nvGraphicFramePr>
        <p:xfrm>
          <a:off x="5292081" y="1926357"/>
          <a:ext cx="3699519" cy="2438400"/>
        </p:xfrm>
        <a:graphic>
          <a:graphicData uri="http://schemas.openxmlformats.org/drawingml/2006/table">
            <a:tbl>
              <a:tblPr/>
              <a:tblGrid>
                <a:gridCol w="468999"/>
                <a:gridCol w="475559"/>
                <a:gridCol w="1338124"/>
                <a:gridCol w="1416837"/>
              </a:tblGrid>
              <a:tr h="4572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现态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次态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Q</a:t>
                      </a:r>
                      <a:r>
                        <a:rPr kumimoji="0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n+1 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Q</a:t>
                      </a:r>
                      <a:r>
                        <a:rPr kumimoji="0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  <a:r>
                        <a:rPr kumimoji="0" lang="en-US" altLang="zh-CN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n+1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/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输出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Z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Q</a:t>
                      </a:r>
                      <a:r>
                        <a:rPr kumimoji="0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Q</a:t>
                      </a:r>
                      <a:r>
                        <a:rPr kumimoji="0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x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=0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x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=1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00/0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01/0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01/0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11/0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5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10/0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10/0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11/0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00/1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22785" name="Line 225"/>
          <p:cNvSpPr>
            <a:spLocks noChangeShapeType="1"/>
          </p:cNvSpPr>
          <p:nvPr/>
        </p:nvSpPr>
        <p:spPr bwMode="auto">
          <a:xfrm>
            <a:off x="4191000" y="3069357"/>
            <a:ext cx="10668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22787" name="Line 227"/>
          <p:cNvSpPr>
            <a:spLocks noChangeShapeType="1"/>
          </p:cNvSpPr>
          <p:nvPr/>
        </p:nvSpPr>
        <p:spPr bwMode="auto">
          <a:xfrm flipH="1">
            <a:off x="5652120" y="4724400"/>
            <a:ext cx="1510680" cy="648816"/>
          </a:xfrm>
          <a:prstGeom prst="line">
            <a:avLst/>
          </a:prstGeom>
          <a:noFill/>
          <a:ln w="76200" cmpd="tri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322835" name="Group 275"/>
          <p:cNvGraphicFramePr>
            <a:graphicFrameLocks noGrp="1"/>
          </p:cNvGraphicFramePr>
          <p:nvPr/>
        </p:nvGraphicFramePr>
        <p:xfrm>
          <a:off x="85725" y="1916832"/>
          <a:ext cx="4126233" cy="2377440"/>
        </p:xfrm>
        <a:graphic>
          <a:graphicData uri="http://schemas.openxmlformats.org/drawingml/2006/table">
            <a:tbl>
              <a:tblPr/>
              <a:tblGrid>
                <a:gridCol w="780375"/>
                <a:gridCol w="468225"/>
                <a:gridCol w="468225"/>
                <a:gridCol w="780375"/>
                <a:gridCol w="780375"/>
                <a:gridCol w="848658"/>
              </a:tblGrid>
              <a:tr h="17145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输入</a:t>
                      </a:r>
                      <a:r>
                        <a:rPr kumimoji="0" lang="en-US" altLang="zh-CN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x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现态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次态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输出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Z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Q</a:t>
                      </a:r>
                      <a:r>
                        <a:rPr kumimoji="0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Q</a:t>
                      </a:r>
                      <a:r>
                        <a:rPr kumimoji="0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Q</a:t>
                      </a:r>
                      <a:r>
                        <a:rPr kumimoji="0" lang="en-US" altLang="zh-CN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2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n+1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Q</a:t>
                      </a:r>
                      <a:r>
                        <a:rPr kumimoji="0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  <a:r>
                        <a:rPr kumimoji="0" lang="en-US" altLang="zh-CN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n+1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764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0943" y="4437112"/>
            <a:ext cx="2769169" cy="2276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2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2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22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22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785" grpId="0" animBg="1"/>
      <p:bldP spid="32278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382000" cy="4876800"/>
          </a:xfrm>
        </p:spPr>
        <p:txBody>
          <a:bodyPr/>
          <a:lstStyle/>
          <a:p>
            <a:pPr eaLnBrk="1" hangingPunct="1"/>
            <a:r>
              <a:rPr lang="zh-CN" altLang="en-US" smtClean="0"/>
              <a:t>第五步，说明电路逻辑功能</a:t>
            </a:r>
          </a:p>
          <a:p>
            <a:pPr lvl="1" eaLnBrk="1" hangingPunct="1"/>
            <a:r>
              <a:rPr lang="zh-CN" altLang="en-US" smtClean="0"/>
              <a:t>由上述推导可知，是一个带进位的模</a:t>
            </a:r>
            <a:r>
              <a:rPr lang="en-US" altLang="zh-CN" smtClean="0"/>
              <a:t>3</a:t>
            </a:r>
            <a:r>
              <a:rPr lang="zh-CN" altLang="en-US" smtClean="0"/>
              <a:t>计数器（每来三个脉冲输出一个脉冲）</a:t>
            </a:r>
          </a:p>
          <a:p>
            <a:pPr lvl="1" eaLnBrk="1" hangingPunct="1"/>
            <a:r>
              <a:rPr lang="zh-CN" altLang="en-US" smtClean="0"/>
              <a:t>设初态</a:t>
            </a:r>
            <a:r>
              <a:rPr lang="en-US" altLang="zh-CN" smtClean="0"/>
              <a:t>Q</a:t>
            </a:r>
            <a:r>
              <a:rPr lang="en-US" altLang="zh-CN" baseline="-25000" smtClean="0"/>
              <a:t>2</a:t>
            </a:r>
            <a:r>
              <a:rPr lang="en-US" altLang="zh-CN" smtClean="0"/>
              <a:t>Q</a:t>
            </a:r>
            <a:r>
              <a:rPr lang="en-US" altLang="zh-CN" baseline="-25000" smtClean="0"/>
              <a:t>1</a:t>
            </a:r>
            <a:r>
              <a:rPr lang="zh-CN" altLang="en-US" smtClean="0"/>
              <a:t>为</a:t>
            </a:r>
            <a:r>
              <a:rPr lang="en-US" altLang="zh-CN" smtClean="0">
                <a:solidFill>
                  <a:schemeClr val="hlink"/>
                </a:solidFill>
              </a:rPr>
              <a:t>00</a:t>
            </a:r>
            <a:r>
              <a:rPr lang="zh-CN" altLang="en-US" smtClean="0"/>
              <a:t>，则当</a:t>
            </a:r>
            <a:r>
              <a:rPr lang="en-US" altLang="zh-CN" i="1" smtClean="0">
                <a:latin typeface="Times New Roman" pitchFamily="18" charset="0"/>
              </a:rPr>
              <a:t>x</a:t>
            </a:r>
            <a:r>
              <a:rPr lang="zh-CN" altLang="en-US" smtClean="0"/>
              <a:t>端输入</a:t>
            </a:r>
            <a:r>
              <a:rPr lang="en-US" altLang="zh-CN" smtClean="0">
                <a:solidFill>
                  <a:schemeClr val="hlink"/>
                </a:solidFill>
              </a:rPr>
              <a:t>4</a:t>
            </a:r>
            <a:r>
              <a:rPr lang="zh-CN" altLang="en-US" smtClean="0"/>
              <a:t>个脉冲时有：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title"/>
          </p:nvPr>
        </p:nvSpPr>
        <p:spPr>
          <a:xfrm>
            <a:off x="1274763" y="533400"/>
            <a:ext cx="7564437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4000" smtClean="0"/>
              <a:t>脉冲异步时序逻辑电路分析</a:t>
            </a:r>
          </a:p>
        </p:txBody>
      </p:sp>
      <p:graphicFrame>
        <p:nvGraphicFramePr>
          <p:cNvPr id="323790" name="Group 206"/>
          <p:cNvGraphicFramePr>
            <a:graphicFrameLocks noGrp="1"/>
          </p:cNvGraphicFramePr>
          <p:nvPr/>
        </p:nvGraphicFramePr>
        <p:xfrm>
          <a:off x="1066800" y="3581400"/>
          <a:ext cx="6480175" cy="2743200"/>
        </p:xfrm>
        <a:graphic>
          <a:graphicData uri="http://schemas.openxmlformats.org/drawingml/2006/table">
            <a:tbl>
              <a:tblPr/>
              <a:tblGrid>
                <a:gridCol w="1581150"/>
                <a:gridCol w="1241425"/>
                <a:gridCol w="1219200"/>
                <a:gridCol w="1219200"/>
                <a:gridCol w="12192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x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(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脉冲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)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4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0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CP</a:t>
                      </a:r>
                      <a:r>
                        <a:rPr kumimoji="0" lang="en-US" altLang="zh-CN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CP</a:t>
                      </a:r>
                      <a:r>
                        <a:rPr kumimoji="0" lang="en-US" altLang="zh-CN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9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Q</a:t>
                      </a:r>
                      <a:r>
                        <a:rPr kumimoji="0" lang="en-US" altLang="zh-CN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Q</a:t>
                      </a:r>
                      <a:r>
                        <a:rPr kumimoji="0" lang="en-US" altLang="zh-CN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Q</a:t>
                      </a:r>
                      <a:r>
                        <a:rPr kumimoji="0" lang="en-US" altLang="zh-CN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n+1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Q</a:t>
                      </a:r>
                      <a:r>
                        <a:rPr kumimoji="0" lang="en-US" altLang="zh-CN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  <a:r>
                        <a:rPr kumimoji="0" lang="en-US" altLang="zh-CN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n+1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Z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23794" name="Text Box 210"/>
          <p:cNvSpPr txBox="1">
            <a:spLocks noChangeArrowheads="1"/>
          </p:cNvSpPr>
          <p:nvPr/>
        </p:nvSpPr>
        <p:spPr bwMode="auto">
          <a:xfrm>
            <a:off x="7478713" y="4418013"/>
            <a:ext cx="116840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1800"/>
              <a:t>波形图</a:t>
            </a:r>
          </a:p>
          <a:p>
            <a:pPr algn="ctr"/>
            <a:r>
              <a:rPr lang="zh-CN" altLang="en-US" sz="1800"/>
              <a:t>参见</a:t>
            </a:r>
          </a:p>
          <a:p>
            <a:pPr algn="ctr"/>
            <a:r>
              <a:rPr lang="en-US" altLang="zh-CN" sz="1800"/>
              <a:t>P159</a:t>
            </a:r>
            <a:r>
              <a:rPr lang="zh-CN" altLang="en-US" sz="1800"/>
              <a:t>图</a:t>
            </a:r>
            <a:r>
              <a:rPr lang="en-US" altLang="zh-CN" sz="1800"/>
              <a:t>5.4</a:t>
            </a:r>
          </a:p>
        </p:txBody>
      </p:sp>
      <p:pic>
        <p:nvPicPr>
          <p:cNvPr id="21542" name="Picture 211"/>
          <p:cNvPicPr>
            <a:picLocks noChangeAspect="1" noChangeArrowheads="1"/>
          </p:cNvPicPr>
          <p:nvPr/>
        </p:nvPicPr>
        <p:blipFill>
          <a:blip r:embed="rId2" cstate="print"/>
          <a:srcRect t="838" b="2515"/>
          <a:stretch>
            <a:fillRect/>
          </a:stretch>
        </p:blipFill>
        <p:spPr bwMode="auto">
          <a:xfrm>
            <a:off x="827584" y="3246313"/>
            <a:ext cx="7488758" cy="3611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23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5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5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794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译码器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74138</a:t>
            </a:r>
            <a:r>
              <a:rPr lang="zh-CN" altLang="en-US" smtClean="0"/>
              <a:t>译码器的真值表</a:t>
            </a:r>
          </a:p>
        </p:txBody>
      </p:sp>
      <p:pic>
        <p:nvPicPr>
          <p:cNvPr id="66564" name="Picture 146" descr="Img0006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981200"/>
            <a:ext cx="8293100" cy="439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译码器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当                  时</a:t>
            </a:r>
            <a:r>
              <a:rPr lang="en-US" altLang="zh-CN" dirty="0" smtClean="0"/>
              <a:t>,</a:t>
            </a:r>
            <a:r>
              <a:rPr lang="zh-CN" altLang="en-US" dirty="0" smtClean="0"/>
              <a:t>由</a:t>
            </a:r>
            <a:r>
              <a:rPr lang="en-US" altLang="zh-CN" dirty="0" smtClean="0"/>
              <a:t>74138</a:t>
            </a:r>
            <a:r>
              <a:rPr lang="zh-CN" altLang="en-US" dirty="0" smtClean="0"/>
              <a:t>译码器的真值表可以得到如下输出逻辑表达式</a:t>
            </a:r>
            <a:r>
              <a:rPr lang="en-US" altLang="zh-CN" dirty="0" smtClean="0"/>
              <a:t>:</a:t>
            </a:r>
          </a:p>
          <a:p>
            <a:pPr eaLnBrk="1" hangingPunct="1"/>
            <a:endParaRPr lang="en-US" altLang="zh-CN" dirty="0" smtClean="0"/>
          </a:p>
        </p:txBody>
      </p:sp>
      <p:graphicFrame>
        <p:nvGraphicFramePr>
          <p:cNvPr id="13314" name="Object 4"/>
          <p:cNvGraphicFramePr>
            <a:graphicFrameLocks noChangeAspect="1"/>
          </p:cNvGraphicFramePr>
          <p:nvPr/>
        </p:nvGraphicFramePr>
        <p:xfrm>
          <a:off x="2438400" y="2392363"/>
          <a:ext cx="4800600" cy="4251325"/>
        </p:xfrm>
        <a:graphic>
          <a:graphicData uri="http://schemas.openxmlformats.org/presentationml/2006/ole">
            <p:oleObj spid="_x0000_s72706" name="Equation" r:id="rId3" imgW="2552400" imgH="2260440" progId="">
              <p:embed/>
            </p:oleObj>
          </a:graphicData>
        </a:graphic>
      </p:graphicFrame>
      <p:graphicFrame>
        <p:nvGraphicFramePr>
          <p:cNvPr id="13315" name="Object 5"/>
          <p:cNvGraphicFramePr>
            <a:graphicFrameLocks noChangeAspect="1"/>
          </p:cNvGraphicFramePr>
          <p:nvPr/>
        </p:nvGraphicFramePr>
        <p:xfrm>
          <a:off x="1295400" y="1358900"/>
          <a:ext cx="2209800" cy="622300"/>
        </p:xfrm>
        <a:graphic>
          <a:graphicData uri="http://schemas.openxmlformats.org/presentationml/2006/ole">
            <p:oleObj spid="_x0000_s72707" name="Equation" r:id="rId4" imgW="901440" imgH="253800" progId="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061001" y="3784684"/>
            <a:ext cx="175295" cy="2923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72000" rtlCol="0">
            <a:spAutoFit/>
          </a:bodyPr>
          <a:lstStyle/>
          <a:p>
            <a:r>
              <a:rPr lang="en-US" altLang="zh-CN" sz="1600" dirty="0" smtClean="0"/>
              <a:t>2</a:t>
            </a:r>
            <a:endParaRPr lang="zh-CN" alt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7020272" y="3212976"/>
            <a:ext cx="216024" cy="288032"/>
          </a:xfrm>
          <a:prstGeom prst="rect">
            <a:avLst/>
          </a:prstGeom>
          <a:solidFill>
            <a:schemeClr val="bg1"/>
          </a:solidFill>
        </p:spPr>
        <p:txBody>
          <a:bodyPr wrap="square" lIns="18000" tIns="0" rIns="0" bIns="36000" rtlCol="0">
            <a:spAutoFit/>
          </a:bodyPr>
          <a:lstStyle/>
          <a:p>
            <a:r>
              <a:rPr lang="en-US" altLang="zh-CN" sz="1600" dirty="0" smtClean="0"/>
              <a:t>1</a:t>
            </a:r>
            <a:endParaRPr lang="zh-CN" altLang="en-US" sz="1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Text Box 2"/>
          <p:cNvSpPr txBox="1">
            <a:spLocks noChangeArrowheads="1"/>
          </p:cNvSpPr>
          <p:nvPr/>
        </p:nvSpPr>
        <p:spPr bwMode="auto">
          <a:xfrm>
            <a:off x="1143000" y="620688"/>
            <a:ext cx="413446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/>
              <a:t>例 试用</a:t>
            </a:r>
            <a:r>
              <a:rPr lang="en-US" altLang="zh-CN" dirty="0" smtClean="0"/>
              <a:t>3-8</a:t>
            </a:r>
            <a:r>
              <a:rPr lang="zh-CN" altLang="en-US" dirty="0"/>
              <a:t>译码器实现函数： </a:t>
            </a:r>
          </a:p>
        </p:txBody>
      </p:sp>
      <p:graphicFrame>
        <p:nvGraphicFramePr>
          <p:cNvPr id="14338" name="Object 3"/>
          <p:cNvGraphicFramePr>
            <a:graphicFrameLocks noChangeAspect="1"/>
          </p:cNvGraphicFramePr>
          <p:nvPr/>
        </p:nvGraphicFramePr>
        <p:xfrm>
          <a:off x="3233738" y="1697038"/>
          <a:ext cx="2598737" cy="981075"/>
        </p:xfrm>
        <a:graphic>
          <a:graphicData uri="http://schemas.openxmlformats.org/presentationml/2006/ole">
            <p:oleObj spid="_x0000_s73730" name="公式" r:id="rId3" imgW="1346040" imgH="507960" progId="Equations">
              <p:embed/>
            </p:oleObj>
          </a:graphicData>
        </a:graphic>
      </p:graphicFrame>
      <p:sp>
        <p:nvSpPr>
          <p:cNvPr id="14341" name="Text Box 4"/>
          <p:cNvSpPr txBox="1">
            <a:spLocks noChangeArrowheads="1"/>
          </p:cNvSpPr>
          <p:nvPr/>
        </p:nvSpPr>
        <p:spPr bwMode="auto">
          <a:xfrm>
            <a:off x="609600" y="2895600"/>
            <a:ext cx="8077200" cy="367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5000"/>
              </a:lnSpc>
              <a:spcBef>
                <a:spcPct val="50000"/>
              </a:spcBef>
            </a:pPr>
            <a:r>
              <a:rPr lang="en-US" altLang="zh-CN" dirty="0"/>
              <a:t>        </a:t>
            </a:r>
            <a:r>
              <a:rPr lang="zh-CN" altLang="en-US" b="1" dirty="0"/>
              <a:t>解：</a:t>
            </a:r>
            <a:r>
              <a:rPr lang="zh-CN" altLang="en-US" dirty="0"/>
              <a:t>因为当译码器的使能端有效时，每个输出                      ， 因此只要将函数的输入变量加至译码器的地址输入端，并在输出端辅以少量的门电路，便可以实现逻辑函数。 </a:t>
            </a:r>
          </a:p>
          <a:p>
            <a:pPr algn="just">
              <a:lnSpc>
                <a:spcPct val="155000"/>
              </a:lnSpc>
              <a:spcBef>
                <a:spcPct val="50000"/>
              </a:spcBef>
            </a:pPr>
            <a:r>
              <a:rPr lang="zh-CN" altLang="en-US" dirty="0"/>
              <a:t>       本题</a:t>
            </a:r>
            <a:r>
              <a:rPr lang="en-US" altLang="zh-CN" i="1" dirty="0"/>
              <a:t>F</a:t>
            </a:r>
            <a:r>
              <a:rPr lang="en-US" altLang="zh-CN" baseline="-25000" dirty="0"/>
              <a:t>1</a:t>
            </a:r>
            <a:r>
              <a:rPr lang="zh-CN" altLang="en-US" dirty="0"/>
              <a:t>、</a:t>
            </a:r>
            <a:r>
              <a:rPr lang="en-US" altLang="zh-CN" i="1" dirty="0"/>
              <a:t>F</a:t>
            </a:r>
            <a:r>
              <a:rPr lang="en-US" altLang="zh-CN" baseline="-25000" dirty="0"/>
              <a:t>2</a:t>
            </a:r>
            <a:r>
              <a:rPr lang="zh-CN" altLang="en-US" dirty="0"/>
              <a:t>均为三变量函数，首先令函数的输入变量</a:t>
            </a:r>
            <a:r>
              <a:rPr lang="en-US" altLang="zh-CN" i="1" dirty="0"/>
              <a:t>ABC</a:t>
            </a:r>
            <a:r>
              <a:rPr lang="en-US" altLang="zh-CN" dirty="0"/>
              <a:t>=</a:t>
            </a:r>
            <a:r>
              <a:rPr lang="en-US" altLang="zh-CN" i="1" dirty="0"/>
              <a:t>A</a:t>
            </a:r>
            <a:r>
              <a:rPr lang="en-US" altLang="zh-CN" baseline="-25000" dirty="0"/>
              <a:t>2</a:t>
            </a:r>
            <a:r>
              <a:rPr lang="en-US" altLang="zh-CN" i="1" dirty="0"/>
              <a:t>A</a:t>
            </a:r>
            <a:r>
              <a:rPr lang="en-US" altLang="zh-CN" baseline="-25000" dirty="0"/>
              <a:t>1</a:t>
            </a:r>
            <a:r>
              <a:rPr lang="en-US" altLang="zh-CN" i="1" dirty="0"/>
              <a:t>A</a:t>
            </a:r>
            <a:r>
              <a:rPr lang="en-US" altLang="zh-CN" baseline="-25000" dirty="0"/>
              <a:t>0</a:t>
            </a:r>
            <a:r>
              <a:rPr lang="zh-CN" altLang="en-US" dirty="0"/>
              <a:t>，然后将</a:t>
            </a:r>
            <a:r>
              <a:rPr lang="en-US" altLang="zh-CN" i="1" dirty="0"/>
              <a:t>F</a:t>
            </a:r>
            <a:r>
              <a:rPr lang="en-US" altLang="zh-CN" baseline="-25000" dirty="0"/>
              <a:t>1</a:t>
            </a:r>
            <a:r>
              <a:rPr lang="zh-CN" altLang="en-US" dirty="0"/>
              <a:t>、</a:t>
            </a:r>
            <a:r>
              <a:rPr lang="en-US" altLang="zh-CN" i="1" dirty="0"/>
              <a:t>F</a:t>
            </a:r>
            <a:r>
              <a:rPr lang="en-US" altLang="zh-CN" baseline="-25000" dirty="0"/>
              <a:t>2</a:t>
            </a:r>
            <a:r>
              <a:rPr lang="zh-CN" altLang="en-US" dirty="0"/>
              <a:t>变换为译码器输出的形式： </a:t>
            </a:r>
          </a:p>
        </p:txBody>
      </p:sp>
      <p:graphicFrame>
        <p:nvGraphicFramePr>
          <p:cNvPr id="14339" name="Object 5"/>
          <p:cNvGraphicFramePr>
            <a:graphicFrameLocks noChangeAspect="1"/>
          </p:cNvGraphicFramePr>
          <p:nvPr/>
        </p:nvGraphicFramePr>
        <p:xfrm>
          <a:off x="1066800" y="3657600"/>
          <a:ext cx="1752600" cy="531813"/>
        </p:xfrm>
        <a:graphic>
          <a:graphicData uri="http://schemas.openxmlformats.org/presentationml/2006/ole">
            <p:oleObj spid="_x0000_s73731" name="Equation" r:id="rId4" imgW="838080" imgH="253800" progId="Equations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ext Box 2"/>
          <p:cNvSpPr txBox="1">
            <a:spLocks noChangeArrowheads="1"/>
          </p:cNvSpPr>
          <p:nvPr/>
        </p:nvSpPr>
        <p:spPr bwMode="auto">
          <a:xfrm>
            <a:off x="4231412" y="6096000"/>
            <a:ext cx="149271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 smtClean="0"/>
              <a:t>实现电</a:t>
            </a:r>
            <a:r>
              <a:rPr lang="zh-CN" altLang="en-US" dirty="0"/>
              <a:t>路 </a:t>
            </a:r>
          </a:p>
        </p:txBody>
      </p:sp>
      <p:graphicFrame>
        <p:nvGraphicFramePr>
          <p:cNvPr id="15362" name="Object 3"/>
          <p:cNvGraphicFramePr>
            <a:graphicFrameLocks noChangeAspect="1"/>
          </p:cNvGraphicFramePr>
          <p:nvPr/>
        </p:nvGraphicFramePr>
        <p:xfrm>
          <a:off x="2286000" y="685800"/>
          <a:ext cx="5486400" cy="5330825"/>
        </p:xfrm>
        <a:graphic>
          <a:graphicData uri="http://schemas.openxmlformats.org/presentationml/2006/ole">
            <p:oleObj spid="_x0000_s74754" name="VISIO" r:id="rId3" imgW="1735560" imgH="1685160" progId="Visio.Drawing.11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5589240"/>
            <a:ext cx="8276456" cy="858400"/>
          </a:xfrm>
        </p:spPr>
        <p:txBody>
          <a:bodyPr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altLang="zh-CN" sz="4800" dirty="0" smtClean="0">
                <a:ln/>
                <a:solidFill>
                  <a:schemeClr val="accent3"/>
                </a:solidFill>
                <a:effectLst/>
              </a:rPr>
              <a:t>Good wishes &amp; Good luck!</a:t>
            </a:r>
            <a:endParaRPr lang="zh-CN" altLang="en-US" sz="480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11560" y="692696"/>
            <a:ext cx="7628384" cy="4896544"/>
          </a:xfrm>
        </p:spPr>
        <p:txBody>
          <a:bodyPr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altLang="zh-CN" sz="48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j-lt"/>
              </a:rPr>
              <a:t>Any  question?</a:t>
            </a:r>
          </a:p>
          <a:p>
            <a:endParaRPr lang="en-US" altLang="zh-CN" sz="3600" b="1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j-lt"/>
            </a:endParaRPr>
          </a:p>
          <a:p>
            <a:r>
              <a:rPr lang="zh-CN" altLang="en-US" sz="3600" b="1" spc="150" dirty="0" smtClean="0">
                <a:ln w="11430"/>
                <a:solidFill>
                  <a:srgbClr val="F8F8F8"/>
                </a:solidFill>
                <a:latin typeface="+mj-lt"/>
              </a:rPr>
              <a:t>最后答疑：</a:t>
            </a:r>
            <a:endParaRPr lang="en-US" altLang="zh-CN" sz="3600" b="1" spc="150" dirty="0" smtClean="0">
              <a:ln w="11430"/>
              <a:solidFill>
                <a:srgbClr val="F8F8F8"/>
              </a:solidFill>
              <a:latin typeface="+mj-lt"/>
            </a:endParaRPr>
          </a:p>
          <a:p>
            <a:r>
              <a:rPr lang="en-US" altLang="zh-CN" sz="3600" b="1" spc="150" dirty="0">
                <a:ln w="11430"/>
                <a:solidFill>
                  <a:srgbClr val="F8F8F8"/>
                </a:solidFill>
                <a:latin typeface="+mj-lt"/>
              </a:rPr>
              <a:t> </a:t>
            </a:r>
            <a:r>
              <a:rPr lang="en-US" altLang="zh-CN" sz="3600" b="1" spc="150" dirty="0" smtClean="0">
                <a:ln w="11430"/>
                <a:solidFill>
                  <a:srgbClr val="F8F8F8"/>
                </a:solidFill>
                <a:latin typeface="+mj-lt"/>
              </a:rPr>
              <a:t>           11</a:t>
            </a:r>
            <a:r>
              <a:rPr lang="zh-CN" altLang="en-US" sz="3600" b="1" spc="150" dirty="0" smtClean="0">
                <a:ln w="11430"/>
                <a:solidFill>
                  <a:srgbClr val="F8F8F8"/>
                </a:solidFill>
                <a:latin typeface="+mj-lt"/>
              </a:rPr>
              <a:t>周</a:t>
            </a:r>
            <a:r>
              <a:rPr lang="zh-CN" altLang="en-US" sz="3600" b="1" spc="150" dirty="0" smtClean="0">
                <a:ln w="11430"/>
                <a:solidFill>
                  <a:srgbClr val="F8F8F8"/>
                </a:solidFill>
                <a:latin typeface="+mj-lt"/>
              </a:rPr>
              <a:t>周三（</a:t>
            </a:r>
            <a:r>
              <a:rPr lang="en-US" altLang="zh-CN" sz="3600" b="1" spc="150" dirty="0" smtClean="0">
                <a:ln w="11430"/>
                <a:solidFill>
                  <a:srgbClr val="F8F8F8"/>
                </a:solidFill>
                <a:latin typeface="+mj-lt"/>
              </a:rPr>
              <a:t>13</a:t>
            </a:r>
            <a:r>
              <a:rPr lang="zh-CN" altLang="en-US" sz="3600" b="1" spc="150" dirty="0" smtClean="0">
                <a:ln w="11430"/>
                <a:solidFill>
                  <a:srgbClr val="F8F8F8"/>
                </a:solidFill>
                <a:latin typeface="+mj-lt"/>
              </a:rPr>
              <a:t>号</a:t>
            </a:r>
            <a:r>
              <a:rPr lang="zh-CN" altLang="en-US" sz="3600" b="1" spc="150" dirty="0" smtClean="0">
                <a:ln w="11430"/>
                <a:solidFill>
                  <a:srgbClr val="F8F8F8"/>
                </a:solidFill>
                <a:latin typeface="+mj-lt"/>
              </a:rPr>
              <a:t>）</a:t>
            </a:r>
            <a:endParaRPr lang="en-US" altLang="zh-CN" sz="3600" b="1" spc="150" dirty="0" smtClean="0">
              <a:ln w="11430"/>
              <a:solidFill>
                <a:srgbClr val="F8F8F8"/>
              </a:solidFill>
              <a:latin typeface="+mj-lt"/>
            </a:endParaRPr>
          </a:p>
          <a:p>
            <a:r>
              <a:rPr lang="en-US" altLang="zh-CN" sz="3600" b="1" spc="150" dirty="0" smtClean="0">
                <a:ln w="11430"/>
                <a:solidFill>
                  <a:srgbClr val="F8F8F8"/>
                </a:solidFill>
                <a:latin typeface="+mj-lt"/>
              </a:rPr>
              <a:t>           </a:t>
            </a:r>
            <a:r>
              <a:rPr lang="zh-CN" altLang="en-US" sz="3600" b="1" spc="150" dirty="0" smtClean="0">
                <a:ln w="11430"/>
                <a:solidFill>
                  <a:srgbClr val="F8F8F8"/>
                </a:solidFill>
                <a:latin typeface="+mj-lt"/>
              </a:rPr>
              <a:t>上午</a:t>
            </a:r>
            <a:r>
              <a:rPr lang="en-US" altLang="zh-CN" sz="3600" b="1" spc="150" dirty="0" smtClean="0">
                <a:ln w="11430"/>
                <a:solidFill>
                  <a:srgbClr val="F8F8F8"/>
                </a:solidFill>
                <a:latin typeface="+mj-lt"/>
              </a:rPr>
              <a:t>10:30~12:00</a:t>
            </a:r>
            <a:endParaRPr lang="en-US" altLang="zh-CN" sz="3600" b="1" spc="150" dirty="0" smtClean="0">
              <a:ln w="11430"/>
              <a:solidFill>
                <a:srgbClr val="F8F8F8"/>
              </a:solidFill>
              <a:latin typeface="+mj-lt"/>
            </a:endParaRPr>
          </a:p>
          <a:p>
            <a:r>
              <a:rPr lang="en-US" altLang="zh-CN" sz="3600" b="1" spc="150" dirty="0" smtClean="0">
                <a:ln w="11430"/>
                <a:solidFill>
                  <a:srgbClr val="F8F8F8"/>
                </a:solidFill>
                <a:latin typeface="+mj-lt"/>
              </a:rPr>
              <a:t>           </a:t>
            </a:r>
            <a:r>
              <a:rPr lang="zh-CN" altLang="en-US" sz="3600" b="1" spc="150" dirty="0" smtClean="0">
                <a:ln w="11430"/>
                <a:solidFill>
                  <a:srgbClr val="F8F8F8"/>
                </a:solidFill>
                <a:latin typeface="+mj-lt"/>
              </a:rPr>
              <a:t>下午</a:t>
            </a:r>
            <a:r>
              <a:rPr lang="en-US" altLang="zh-CN" sz="3600" b="1" spc="150" dirty="0" smtClean="0">
                <a:ln w="11430"/>
                <a:solidFill>
                  <a:srgbClr val="F8F8F8"/>
                </a:solidFill>
                <a:latin typeface="+mj-lt"/>
              </a:rPr>
              <a:t>14:30~17:30</a:t>
            </a:r>
            <a:endParaRPr lang="en-US" altLang="zh-CN" sz="3600" b="1" spc="150" dirty="0" smtClean="0">
              <a:ln w="11430"/>
              <a:solidFill>
                <a:srgbClr val="F8F8F8"/>
              </a:solidFill>
              <a:latin typeface="+mj-lt"/>
            </a:endParaRPr>
          </a:p>
          <a:p>
            <a:r>
              <a:rPr lang="zh-CN" altLang="en-US" sz="3600" b="1" spc="150" dirty="0" smtClean="0">
                <a:ln w="11430"/>
                <a:solidFill>
                  <a:srgbClr val="F8F8F8"/>
                </a:solidFill>
                <a:latin typeface="+mj-lt"/>
              </a:rPr>
              <a:t>地点：计</a:t>
            </a:r>
            <a:r>
              <a:rPr lang="en-US" altLang="zh-CN" sz="3600" b="1" spc="150" dirty="0" smtClean="0">
                <a:ln w="11430"/>
                <a:solidFill>
                  <a:srgbClr val="F8F8F8"/>
                </a:solidFill>
                <a:latin typeface="+mj-lt"/>
              </a:rPr>
              <a:t>401</a:t>
            </a:r>
            <a:endParaRPr lang="zh-CN" altLang="en-US" sz="3600" b="1" spc="150" dirty="0">
              <a:ln w="11430"/>
              <a:solidFill>
                <a:srgbClr val="F8F8F8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3158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93610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试卷题型：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259632" y="1556792"/>
            <a:ext cx="7427168" cy="476780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zh-CN" sz="2800" b="1" dirty="0" smtClean="0"/>
              <a:t>一</a:t>
            </a:r>
            <a:r>
              <a:rPr lang="zh-CN" altLang="en-US" sz="2800" b="1" dirty="0" smtClean="0"/>
              <a:t>、选择</a:t>
            </a:r>
            <a:r>
              <a:rPr lang="zh-CN" altLang="zh-CN" sz="2800" b="1" dirty="0" smtClean="0"/>
              <a:t>题（每空格</a:t>
            </a:r>
            <a:r>
              <a:rPr lang="en-US" altLang="zh-CN" sz="2800" b="1" dirty="0" smtClean="0"/>
              <a:t>2</a:t>
            </a:r>
            <a:r>
              <a:rPr lang="zh-CN" altLang="zh-CN" sz="2800" b="1" dirty="0" smtClean="0"/>
              <a:t>分，共</a:t>
            </a:r>
            <a:r>
              <a:rPr lang="en-US" altLang="zh-CN" sz="2800" b="1" dirty="0" smtClean="0"/>
              <a:t>20</a:t>
            </a:r>
            <a:r>
              <a:rPr lang="zh-CN" altLang="zh-CN" sz="2800" b="1" dirty="0" smtClean="0"/>
              <a:t>分）</a:t>
            </a:r>
            <a:endParaRPr lang="en-US" altLang="zh-CN" sz="2800" b="1" dirty="0" smtClean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b="1" dirty="0" smtClean="0"/>
              <a:t>二、</a:t>
            </a:r>
            <a:r>
              <a:rPr lang="zh-CN" altLang="en-US" sz="2800" b="1" dirty="0" smtClean="0"/>
              <a:t>填空</a:t>
            </a:r>
            <a:r>
              <a:rPr lang="zh-CN" altLang="en-US" sz="2800" b="1" dirty="0" smtClean="0"/>
              <a:t>（</a:t>
            </a:r>
            <a:r>
              <a:rPr lang="en-US" altLang="zh-CN" sz="2800" b="1" dirty="0" smtClean="0"/>
              <a:t>8</a:t>
            </a:r>
            <a:r>
              <a:rPr lang="zh-CN" altLang="en-US" sz="2800" b="1" dirty="0" smtClean="0"/>
              <a:t>空，</a:t>
            </a:r>
            <a:r>
              <a:rPr lang="en-US" altLang="zh-CN" sz="2800" b="1" dirty="0" smtClean="0"/>
              <a:t>8</a:t>
            </a:r>
            <a:r>
              <a:rPr lang="zh-CN" altLang="en-US" sz="2800" b="1" dirty="0" smtClean="0"/>
              <a:t>分</a:t>
            </a:r>
            <a:r>
              <a:rPr lang="zh-CN" altLang="en-US" sz="2800" b="1" dirty="0" smtClean="0"/>
              <a:t>）</a:t>
            </a:r>
            <a:endParaRPr lang="en-US" altLang="zh-CN" sz="2800" b="1" dirty="0" smtClean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b="1" dirty="0" smtClean="0"/>
              <a:t>三、</a:t>
            </a:r>
            <a:r>
              <a:rPr lang="zh-CN" altLang="en-US" sz="2800" b="1" dirty="0" smtClean="0"/>
              <a:t>求解（</a:t>
            </a:r>
            <a:r>
              <a:rPr lang="en-US" altLang="zh-CN" sz="2800" b="1" dirty="0" smtClean="0"/>
              <a:t>2</a:t>
            </a:r>
            <a:r>
              <a:rPr lang="zh-CN" altLang="en-US" sz="2800" b="1" dirty="0" smtClean="0"/>
              <a:t>题</a:t>
            </a:r>
            <a:r>
              <a:rPr lang="zh-CN" altLang="en-US" sz="2800" b="1" dirty="0" smtClean="0"/>
              <a:t>，</a:t>
            </a:r>
            <a:r>
              <a:rPr lang="en-US" altLang="zh-CN" sz="2800" b="1" dirty="0" smtClean="0"/>
              <a:t>4+6</a:t>
            </a:r>
            <a:r>
              <a:rPr lang="zh-CN" altLang="en-US" sz="2800" b="1" dirty="0" smtClean="0"/>
              <a:t>分</a:t>
            </a:r>
            <a:r>
              <a:rPr lang="zh-CN" altLang="en-US" sz="2800" b="1" dirty="0" smtClean="0"/>
              <a:t>）</a:t>
            </a:r>
            <a:endParaRPr lang="en-US" altLang="zh-CN" sz="2800" b="1" dirty="0" smtClean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b="1" dirty="0" smtClean="0"/>
              <a:t>四、</a:t>
            </a:r>
            <a:r>
              <a:rPr lang="zh-CN" altLang="zh-CN" sz="2800" b="1" dirty="0" smtClean="0"/>
              <a:t>状态表化简及编码</a:t>
            </a:r>
            <a:r>
              <a:rPr lang="zh-CN" altLang="en-US" sz="2800" b="1" dirty="0" smtClean="0"/>
              <a:t>（</a:t>
            </a:r>
            <a:r>
              <a:rPr lang="en-US" altLang="zh-CN" sz="2800" b="1" dirty="0" smtClean="0"/>
              <a:t>16</a:t>
            </a:r>
            <a:r>
              <a:rPr lang="zh-CN" altLang="en-US" sz="2800" b="1" dirty="0" smtClean="0"/>
              <a:t>分</a:t>
            </a:r>
            <a:r>
              <a:rPr lang="zh-CN" altLang="en-US" sz="2800" b="1" dirty="0" smtClean="0"/>
              <a:t>）</a:t>
            </a:r>
            <a:endParaRPr lang="en-US" altLang="zh-CN" sz="2800" b="1" dirty="0" smtClean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b="1" dirty="0" smtClean="0"/>
              <a:t>五</a:t>
            </a:r>
            <a:r>
              <a:rPr lang="zh-CN" altLang="en-US" sz="2800" b="1" dirty="0" smtClean="0"/>
              <a:t>、</a:t>
            </a:r>
            <a:r>
              <a:rPr lang="zh-CN" altLang="zh-CN" sz="2800" b="1" dirty="0" smtClean="0"/>
              <a:t>分析题</a:t>
            </a:r>
            <a:r>
              <a:rPr lang="zh-CN" altLang="en-US" sz="2800" b="1" dirty="0" smtClean="0"/>
              <a:t>（</a:t>
            </a:r>
            <a:r>
              <a:rPr lang="en-US" altLang="zh-CN" sz="2800" b="1" dirty="0" smtClean="0"/>
              <a:t>2</a:t>
            </a:r>
            <a:r>
              <a:rPr lang="zh-CN" altLang="en-US" sz="2800" b="1" dirty="0" smtClean="0"/>
              <a:t>题</a:t>
            </a:r>
            <a:r>
              <a:rPr lang="zh-CN" altLang="en-US" sz="2800" b="1" dirty="0" smtClean="0"/>
              <a:t>，</a:t>
            </a:r>
            <a:r>
              <a:rPr lang="en-US" altLang="zh-CN" sz="2800" b="1" dirty="0" smtClean="0"/>
              <a:t>10</a:t>
            </a:r>
            <a:r>
              <a:rPr lang="zh-CN" altLang="en-US" sz="2800" b="1" dirty="0" smtClean="0"/>
              <a:t>分</a:t>
            </a:r>
            <a:r>
              <a:rPr lang="en-US" altLang="zh-CN" sz="2800" b="1" dirty="0" smtClean="0"/>
              <a:t>+</a:t>
            </a:r>
            <a:r>
              <a:rPr lang="en-US" altLang="zh-CN" sz="2800" b="1" dirty="0" smtClean="0"/>
              <a:t>12</a:t>
            </a:r>
            <a:r>
              <a:rPr lang="zh-CN" altLang="en-US" sz="2800" b="1" dirty="0" smtClean="0"/>
              <a:t>分</a:t>
            </a:r>
            <a:r>
              <a:rPr lang="zh-CN" altLang="en-US" sz="2800" b="1" dirty="0" smtClean="0"/>
              <a:t>）</a:t>
            </a:r>
            <a:endParaRPr lang="en-US" altLang="zh-CN" sz="2800" b="1" dirty="0" smtClean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b="1" dirty="0" smtClean="0"/>
              <a:t>六</a:t>
            </a:r>
            <a:r>
              <a:rPr lang="zh-CN" altLang="en-US" sz="2800" b="1" dirty="0" smtClean="0"/>
              <a:t>、</a:t>
            </a:r>
            <a:r>
              <a:rPr lang="zh-CN" altLang="en-US" sz="2800" b="1" dirty="0" smtClean="0"/>
              <a:t>综合设计（</a:t>
            </a:r>
            <a:r>
              <a:rPr lang="en-US" altLang="zh-CN" sz="2800" b="1" dirty="0" smtClean="0"/>
              <a:t>2</a:t>
            </a:r>
            <a:r>
              <a:rPr lang="zh-CN" altLang="en-US" sz="2800" b="1" dirty="0" smtClean="0"/>
              <a:t>题，</a:t>
            </a:r>
            <a:r>
              <a:rPr lang="en-US" altLang="zh-CN" sz="2800" b="1" dirty="0" smtClean="0"/>
              <a:t>14</a:t>
            </a:r>
            <a:r>
              <a:rPr lang="zh-CN" altLang="en-US" sz="2800" b="1" dirty="0" smtClean="0"/>
              <a:t>分</a:t>
            </a:r>
            <a:r>
              <a:rPr lang="en-US" altLang="zh-CN" sz="2800" b="1" dirty="0" smtClean="0"/>
              <a:t>+10</a:t>
            </a:r>
            <a:r>
              <a:rPr lang="zh-CN" altLang="en-US" sz="2800" b="1" dirty="0" smtClean="0"/>
              <a:t>分</a:t>
            </a:r>
            <a:r>
              <a:rPr lang="zh-CN" altLang="en-US" sz="2800" b="1" dirty="0" smtClean="0"/>
              <a:t>）</a:t>
            </a:r>
            <a:endParaRPr lang="en-US" altLang="zh-CN" sz="2800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1379581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63668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格式</a:t>
            </a:r>
            <a:r>
              <a:rPr lang="zh-CN" altLang="en-US" dirty="0" smtClean="0"/>
              <a:t>例：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457200" y="1124744"/>
            <a:ext cx="8363272" cy="5199856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zh-CN" altLang="en-US" dirty="0"/>
              <a:t>一</a:t>
            </a:r>
            <a:r>
              <a:rPr lang="zh-CN" altLang="en-US" dirty="0" smtClean="0"/>
              <a:t>、</a:t>
            </a:r>
            <a:r>
              <a:rPr lang="zh-CN" altLang="zh-CN" dirty="0" smtClean="0"/>
              <a:t>选择题</a:t>
            </a:r>
            <a:r>
              <a:rPr lang="zh-CN" altLang="en-US" dirty="0" smtClean="0"/>
              <a:t>例</a:t>
            </a:r>
            <a:endParaRPr lang="en-US" altLang="zh-CN" dirty="0" smtClean="0"/>
          </a:p>
          <a:p>
            <a:pPr>
              <a:spcBef>
                <a:spcPts val="1200"/>
              </a:spcBef>
            </a:pPr>
            <a:r>
              <a:rPr lang="zh-CN" altLang="en-US" dirty="0" smtClean="0"/>
              <a:t>二</a:t>
            </a:r>
            <a:r>
              <a:rPr lang="zh-CN" altLang="en-US" dirty="0" smtClean="0"/>
              <a:t>、判断题</a:t>
            </a:r>
            <a:endParaRPr lang="en-US" altLang="zh-CN" dirty="0" smtClean="0"/>
          </a:p>
          <a:p>
            <a:pPr>
              <a:spcBef>
                <a:spcPts val="1200"/>
              </a:spcBef>
            </a:pPr>
            <a:r>
              <a:rPr lang="zh-CN" altLang="en-US" dirty="0" smtClean="0"/>
              <a:t>三、</a:t>
            </a:r>
            <a:r>
              <a:rPr lang="zh-CN" altLang="en-US" dirty="0" smtClean="0"/>
              <a:t>求解  </a:t>
            </a:r>
            <a:r>
              <a:rPr lang="zh-CN" altLang="en-US" dirty="0" smtClean="0"/>
              <a:t>公式法化简；</a:t>
            </a:r>
            <a:r>
              <a:rPr lang="zh-CN" altLang="en-US" dirty="0" smtClean="0"/>
              <a:t>卡诺图化简，含无关项</a:t>
            </a:r>
            <a:endParaRPr lang="en-US" altLang="zh-CN" dirty="0" smtClean="0"/>
          </a:p>
          <a:p>
            <a:pPr>
              <a:spcBef>
                <a:spcPts val="1200"/>
              </a:spcBef>
            </a:pPr>
            <a:r>
              <a:rPr lang="zh-CN" altLang="en-US" dirty="0" smtClean="0">
                <a:latin typeface="+mn-ea"/>
              </a:rPr>
              <a:t>四</a:t>
            </a:r>
            <a:r>
              <a:rPr lang="zh-CN" altLang="en-US" dirty="0" smtClean="0">
                <a:latin typeface="+mn-ea"/>
              </a:rPr>
              <a:t>、</a:t>
            </a:r>
            <a:r>
              <a:rPr lang="zh-CN" altLang="en-US" dirty="0" smtClean="0">
                <a:latin typeface="+mn-ea"/>
              </a:rPr>
              <a:t>状态表化</a:t>
            </a:r>
            <a:r>
              <a:rPr lang="zh-CN" altLang="en-US" dirty="0" smtClean="0">
                <a:latin typeface="+mn-ea"/>
              </a:rPr>
              <a:t>简与编码（</a:t>
            </a:r>
            <a:r>
              <a:rPr lang="zh-CN" altLang="en-US" dirty="0" smtClean="0">
                <a:latin typeface="+mn-ea"/>
              </a:rPr>
              <a:t>隐含表、相容对、相容</a:t>
            </a:r>
            <a:r>
              <a:rPr lang="zh-CN" altLang="en-US" dirty="0" smtClean="0">
                <a:latin typeface="+mn-ea"/>
              </a:rPr>
              <a:t>类、状态分配）</a:t>
            </a:r>
            <a:endParaRPr lang="en-US" altLang="zh-CN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40170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63668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格式</a:t>
            </a:r>
            <a:r>
              <a:rPr lang="zh-CN" altLang="en-US" dirty="0" smtClean="0"/>
              <a:t>例：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457200" y="1124744"/>
            <a:ext cx="8363272" cy="5199856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zh-CN" altLang="en-US" dirty="0" smtClean="0"/>
              <a:t>五、</a:t>
            </a:r>
            <a:r>
              <a:rPr lang="zh-CN" altLang="en-US" dirty="0" smtClean="0"/>
              <a:t>分析题</a:t>
            </a:r>
            <a:endParaRPr lang="en-US" altLang="zh-CN" dirty="0" smtClean="0"/>
          </a:p>
          <a:p>
            <a:pPr>
              <a:spcBef>
                <a:spcPts val="1200"/>
              </a:spcBef>
              <a:buNone/>
            </a:pPr>
            <a:r>
              <a:rPr lang="zh-CN" altLang="en-US" dirty="0" smtClean="0"/>
              <a:t>应用触发器写激励函数、输出函数、状态表、时序图</a:t>
            </a:r>
            <a:endParaRPr lang="en-US" altLang="zh-CN" dirty="0" smtClean="0"/>
          </a:p>
          <a:p>
            <a:pPr>
              <a:spcBef>
                <a:spcPts val="1200"/>
              </a:spcBef>
              <a:buNone/>
            </a:pPr>
            <a:r>
              <a:rPr lang="zh-CN" altLang="en-US" dirty="0" smtClean="0"/>
              <a:t>异步时序分析，激励与输出函数、状态转移真值表</a:t>
            </a:r>
            <a:r>
              <a:rPr lang="zh-CN" altLang="en-US" dirty="0" smtClean="0"/>
              <a:t>、状态</a:t>
            </a:r>
            <a:r>
              <a:rPr lang="zh-CN" altLang="en-US" dirty="0" smtClean="0"/>
              <a:t>表、状态图</a:t>
            </a:r>
            <a:endParaRPr lang="en-US" altLang="zh-CN" dirty="0" smtClean="0"/>
          </a:p>
          <a:p>
            <a:pPr>
              <a:spcBef>
                <a:spcPts val="1200"/>
              </a:spcBef>
            </a:pPr>
            <a:r>
              <a:rPr lang="zh-CN" altLang="en-US" dirty="0" smtClean="0"/>
              <a:t>六、</a:t>
            </a:r>
            <a:r>
              <a:rPr lang="zh-CN" altLang="en-US" dirty="0" smtClean="0"/>
              <a:t>综合设计</a:t>
            </a:r>
            <a:endParaRPr lang="en-US" altLang="zh-CN" dirty="0" smtClean="0"/>
          </a:p>
          <a:p>
            <a:pPr>
              <a:spcBef>
                <a:spcPts val="1200"/>
              </a:spcBef>
              <a:buNone/>
            </a:pPr>
            <a:r>
              <a:rPr lang="en-US" altLang="zh-CN" dirty="0" smtClean="0"/>
              <a:t>  </a:t>
            </a:r>
            <a:r>
              <a:rPr lang="zh-CN" altLang="en-US" dirty="0" smtClean="0"/>
              <a:t>根据波形图同步时序图，列状</a:t>
            </a:r>
            <a:r>
              <a:rPr lang="zh-CN" altLang="en-US" dirty="0" smtClean="0"/>
              <a:t>态图、状态表</a:t>
            </a:r>
            <a:r>
              <a:rPr lang="zh-CN" altLang="en-US" dirty="0" smtClean="0"/>
              <a:t>、激</a:t>
            </a:r>
            <a:r>
              <a:rPr lang="zh-CN" altLang="en-US" dirty="0" smtClean="0"/>
              <a:t>励、输出、电路图、自检检查</a:t>
            </a:r>
            <a:endParaRPr lang="en-US" altLang="zh-CN" dirty="0" smtClean="0"/>
          </a:p>
          <a:p>
            <a:pPr>
              <a:spcBef>
                <a:spcPts val="1200"/>
              </a:spcBef>
              <a:buNone/>
            </a:pPr>
            <a:r>
              <a:rPr lang="zh-CN" altLang="en-US" dirty="0" smtClean="0"/>
              <a:t>   </a:t>
            </a:r>
            <a:r>
              <a:rPr lang="zh-CN" altLang="en-US" dirty="0" smtClean="0"/>
              <a:t>译码器，写真</a:t>
            </a:r>
            <a:r>
              <a:rPr lang="zh-CN" altLang="en-US" dirty="0" smtClean="0"/>
              <a:t>值表、逻辑函数及对应的输出、逻辑电路</a:t>
            </a:r>
            <a:endParaRPr lang="en-US" altLang="zh-CN" dirty="0" smtClean="0"/>
          </a:p>
          <a:p>
            <a:pPr>
              <a:spcBef>
                <a:spcPts val="1200"/>
              </a:spcBef>
              <a:buNone/>
            </a:pPr>
            <a:endParaRPr lang="en-US" altLang="zh-CN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40170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2060848"/>
            <a:ext cx="7302500" cy="415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211" name="Object 59"/>
          <p:cNvGraphicFramePr>
            <a:graphicFrameLocks noChangeAspect="1"/>
          </p:cNvGraphicFramePr>
          <p:nvPr/>
        </p:nvGraphicFramePr>
        <p:xfrm>
          <a:off x="457200" y="1371600"/>
          <a:ext cx="8215313" cy="544513"/>
        </p:xfrm>
        <a:graphic>
          <a:graphicData uri="http://schemas.openxmlformats.org/presentationml/2006/ole">
            <p:oleObj spid="_x0000_s1027" name="公式" r:id="rId3" imgW="3835080" imgH="253800" progId="Equations">
              <p:embed/>
            </p:oleObj>
          </a:graphicData>
        </a:graphic>
      </p:graphicFrame>
      <p:sp>
        <p:nvSpPr>
          <p:cNvPr id="49213" name="Rectangle 61"/>
          <p:cNvSpPr>
            <a:spLocks noChangeArrowheads="1"/>
          </p:cNvSpPr>
          <p:nvPr/>
        </p:nvSpPr>
        <p:spPr bwMode="auto">
          <a:xfrm>
            <a:off x="5461000" y="4354513"/>
            <a:ext cx="1100138" cy="5127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</a:pPr>
            <a:endParaRPr lang="zh-CN" altLang="zh-CN" sz="2400" b="1"/>
          </a:p>
        </p:txBody>
      </p:sp>
      <p:sp>
        <p:nvSpPr>
          <p:cNvPr id="49216" name="Rectangle 64"/>
          <p:cNvSpPr>
            <a:spLocks noChangeArrowheads="1"/>
          </p:cNvSpPr>
          <p:nvPr/>
        </p:nvSpPr>
        <p:spPr bwMode="auto">
          <a:xfrm>
            <a:off x="2157413" y="4354513"/>
            <a:ext cx="1100137" cy="5127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</a:pPr>
            <a:endParaRPr lang="zh-CN" altLang="zh-CN" sz="2400" b="1"/>
          </a:p>
        </p:txBody>
      </p:sp>
      <p:sp>
        <p:nvSpPr>
          <p:cNvPr id="49217" name="Rectangle 65"/>
          <p:cNvSpPr>
            <a:spLocks noChangeArrowheads="1"/>
          </p:cNvSpPr>
          <p:nvPr/>
        </p:nvSpPr>
        <p:spPr bwMode="auto">
          <a:xfrm>
            <a:off x="5461000" y="3822700"/>
            <a:ext cx="1100138" cy="5318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</a:pPr>
            <a:endParaRPr lang="zh-CN" altLang="zh-CN" sz="2400" b="1"/>
          </a:p>
        </p:txBody>
      </p:sp>
      <p:sp>
        <p:nvSpPr>
          <p:cNvPr id="49220" name="Rectangle 68"/>
          <p:cNvSpPr>
            <a:spLocks noChangeArrowheads="1"/>
          </p:cNvSpPr>
          <p:nvPr/>
        </p:nvSpPr>
        <p:spPr bwMode="auto">
          <a:xfrm>
            <a:off x="2157413" y="3822700"/>
            <a:ext cx="1100137" cy="5318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</a:pPr>
            <a:endParaRPr lang="zh-CN" altLang="zh-CN" sz="2400" b="1"/>
          </a:p>
        </p:txBody>
      </p:sp>
      <p:sp>
        <p:nvSpPr>
          <p:cNvPr id="49221" name="Rectangle 69"/>
          <p:cNvSpPr>
            <a:spLocks noChangeArrowheads="1"/>
          </p:cNvSpPr>
          <p:nvPr/>
        </p:nvSpPr>
        <p:spPr bwMode="auto">
          <a:xfrm>
            <a:off x="5461000" y="3309938"/>
            <a:ext cx="1100138" cy="5127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</a:pPr>
            <a:endParaRPr lang="zh-CN" altLang="zh-CN" sz="2400" b="1"/>
          </a:p>
        </p:txBody>
      </p:sp>
      <p:sp>
        <p:nvSpPr>
          <p:cNvPr id="49224" name="Rectangle 72"/>
          <p:cNvSpPr>
            <a:spLocks noChangeArrowheads="1"/>
          </p:cNvSpPr>
          <p:nvPr/>
        </p:nvSpPr>
        <p:spPr bwMode="auto">
          <a:xfrm>
            <a:off x="2157413" y="3309938"/>
            <a:ext cx="1100137" cy="5127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</a:pPr>
            <a:endParaRPr lang="zh-CN" altLang="zh-CN" sz="2400" b="1"/>
          </a:p>
        </p:txBody>
      </p:sp>
      <p:sp>
        <p:nvSpPr>
          <p:cNvPr id="49225" name="Rectangle 73"/>
          <p:cNvSpPr>
            <a:spLocks noChangeArrowheads="1"/>
          </p:cNvSpPr>
          <p:nvPr/>
        </p:nvSpPr>
        <p:spPr bwMode="auto">
          <a:xfrm>
            <a:off x="5461000" y="2795588"/>
            <a:ext cx="1100138" cy="514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</a:pPr>
            <a:endParaRPr lang="zh-CN" altLang="zh-CN" sz="2400" b="1"/>
          </a:p>
        </p:txBody>
      </p:sp>
      <p:sp>
        <p:nvSpPr>
          <p:cNvPr id="49228" name="Rectangle 76"/>
          <p:cNvSpPr>
            <a:spLocks noChangeArrowheads="1"/>
          </p:cNvSpPr>
          <p:nvPr/>
        </p:nvSpPr>
        <p:spPr bwMode="auto">
          <a:xfrm>
            <a:off x="2157413" y="2795588"/>
            <a:ext cx="1100137" cy="514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</a:pPr>
            <a:endParaRPr lang="zh-CN" altLang="zh-CN" sz="2400" b="1"/>
          </a:p>
        </p:txBody>
      </p:sp>
      <p:sp>
        <p:nvSpPr>
          <p:cNvPr id="49229" name="Line 77"/>
          <p:cNvSpPr>
            <a:spLocks noChangeShapeType="1"/>
          </p:cNvSpPr>
          <p:nvPr/>
        </p:nvSpPr>
        <p:spPr bwMode="auto">
          <a:xfrm>
            <a:off x="2157413" y="2795588"/>
            <a:ext cx="4403725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49230" name="Line 78"/>
          <p:cNvSpPr>
            <a:spLocks noChangeShapeType="1"/>
          </p:cNvSpPr>
          <p:nvPr/>
        </p:nvSpPr>
        <p:spPr bwMode="auto">
          <a:xfrm>
            <a:off x="2157413" y="3309938"/>
            <a:ext cx="44037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49231" name="Line 79"/>
          <p:cNvSpPr>
            <a:spLocks noChangeShapeType="1"/>
          </p:cNvSpPr>
          <p:nvPr/>
        </p:nvSpPr>
        <p:spPr bwMode="auto">
          <a:xfrm>
            <a:off x="2157413" y="3822700"/>
            <a:ext cx="44037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49232" name="Line 80"/>
          <p:cNvSpPr>
            <a:spLocks noChangeShapeType="1"/>
          </p:cNvSpPr>
          <p:nvPr/>
        </p:nvSpPr>
        <p:spPr bwMode="auto">
          <a:xfrm>
            <a:off x="2157413" y="4354513"/>
            <a:ext cx="44037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49233" name="Line 81"/>
          <p:cNvSpPr>
            <a:spLocks noChangeShapeType="1"/>
          </p:cNvSpPr>
          <p:nvPr/>
        </p:nvSpPr>
        <p:spPr bwMode="auto">
          <a:xfrm>
            <a:off x="2157413" y="4867275"/>
            <a:ext cx="4403725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49234" name="Line 82"/>
          <p:cNvSpPr>
            <a:spLocks noChangeShapeType="1"/>
          </p:cNvSpPr>
          <p:nvPr/>
        </p:nvSpPr>
        <p:spPr bwMode="auto">
          <a:xfrm>
            <a:off x="2157413" y="2795588"/>
            <a:ext cx="0" cy="2071687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49235" name="Line 83"/>
          <p:cNvSpPr>
            <a:spLocks noChangeShapeType="1"/>
          </p:cNvSpPr>
          <p:nvPr/>
        </p:nvSpPr>
        <p:spPr bwMode="auto">
          <a:xfrm>
            <a:off x="3257550" y="2795588"/>
            <a:ext cx="0" cy="20716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49236" name="Line 84"/>
          <p:cNvSpPr>
            <a:spLocks noChangeShapeType="1"/>
          </p:cNvSpPr>
          <p:nvPr/>
        </p:nvSpPr>
        <p:spPr bwMode="auto">
          <a:xfrm>
            <a:off x="4360863" y="2795588"/>
            <a:ext cx="0" cy="20716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49237" name="Line 85"/>
          <p:cNvSpPr>
            <a:spLocks noChangeShapeType="1"/>
          </p:cNvSpPr>
          <p:nvPr/>
        </p:nvSpPr>
        <p:spPr bwMode="auto">
          <a:xfrm>
            <a:off x="5461000" y="2795588"/>
            <a:ext cx="0" cy="20716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49238" name="Line 86"/>
          <p:cNvSpPr>
            <a:spLocks noChangeShapeType="1"/>
          </p:cNvSpPr>
          <p:nvPr/>
        </p:nvSpPr>
        <p:spPr bwMode="auto">
          <a:xfrm>
            <a:off x="6561138" y="2795588"/>
            <a:ext cx="0" cy="2071687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49239" name="Line 87"/>
          <p:cNvSpPr>
            <a:spLocks noChangeShapeType="1"/>
          </p:cNvSpPr>
          <p:nvPr/>
        </p:nvSpPr>
        <p:spPr bwMode="auto">
          <a:xfrm flipH="1" flipV="1">
            <a:off x="1219200" y="2359025"/>
            <a:ext cx="1041400" cy="668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49240" name="Rectangle 88"/>
          <p:cNvSpPr>
            <a:spLocks noChangeArrowheads="1"/>
          </p:cNvSpPr>
          <p:nvPr/>
        </p:nvSpPr>
        <p:spPr bwMode="auto">
          <a:xfrm>
            <a:off x="1585913" y="2286000"/>
            <a:ext cx="674687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kumimoji="1" lang="en-US" altLang="zh-CN" sz="2400" b="1">
                <a:latin typeface="Times New Roman" pitchFamily="18" charset="0"/>
              </a:rPr>
              <a:t>AB</a:t>
            </a:r>
          </a:p>
        </p:txBody>
      </p:sp>
      <p:sp>
        <p:nvSpPr>
          <p:cNvPr id="49241" name="Rectangle 89"/>
          <p:cNvSpPr>
            <a:spLocks noChangeArrowheads="1"/>
          </p:cNvSpPr>
          <p:nvPr/>
        </p:nvSpPr>
        <p:spPr bwMode="auto">
          <a:xfrm>
            <a:off x="1282700" y="2740025"/>
            <a:ext cx="6715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kumimoji="1" lang="en-US" altLang="zh-CN" sz="2400" b="1">
                <a:latin typeface="Times New Roman" pitchFamily="18" charset="0"/>
              </a:rPr>
              <a:t>CD</a:t>
            </a:r>
          </a:p>
        </p:txBody>
      </p:sp>
      <p:sp>
        <p:nvSpPr>
          <p:cNvPr id="49242" name="Rectangle 90"/>
          <p:cNvSpPr>
            <a:spLocks noChangeArrowheads="1"/>
          </p:cNvSpPr>
          <p:nvPr/>
        </p:nvSpPr>
        <p:spPr bwMode="auto">
          <a:xfrm>
            <a:off x="2443163" y="2333625"/>
            <a:ext cx="6731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kumimoji="1" lang="en-US" altLang="zh-CN" sz="2400" b="1">
                <a:latin typeface="Times New Roman" pitchFamily="18" charset="0"/>
              </a:rPr>
              <a:t>00</a:t>
            </a:r>
          </a:p>
        </p:txBody>
      </p:sp>
      <p:sp>
        <p:nvSpPr>
          <p:cNvPr id="49243" name="Rectangle 91"/>
          <p:cNvSpPr>
            <a:spLocks noChangeArrowheads="1"/>
          </p:cNvSpPr>
          <p:nvPr/>
        </p:nvSpPr>
        <p:spPr bwMode="auto">
          <a:xfrm>
            <a:off x="3543300" y="2333625"/>
            <a:ext cx="6746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kumimoji="1" lang="en-US" altLang="zh-CN" sz="2400" b="1">
                <a:latin typeface="Times New Roman" pitchFamily="18" charset="0"/>
              </a:rPr>
              <a:t>01</a:t>
            </a:r>
          </a:p>
        </p:txBody>
      </p:sp>
      <p:sp>
        <p:nvSpPr>
          <p:cNvPr id="49244" name="Rectangle 92"/>
          <p:cNvSpPr>
            <a:spLocks noChangeArrowheads="1"/>
          </p:cNvSpPr>
          <p:nvPr/>
        </p:nvSpPr>
        <p:spPr bwMode="auto">
          <a:xfrm>
            <a:off x="4524375" y="2382838"/>
            <a:ext cx="6746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kumimoji="1" lang="en-US" altLang="zh-CN" sz="2400" b="1">
                <a:latin typeface="Times New Roman" pitchFamily="18" charset="0"/>
              </a:rPr>
              <a:t>11</a:t>
            </a:r>
          </a:p>
        </p:txBody>
      </p:sp>
      <p:sp>
        <p:nvSpPr>
          <p:cNvPr id="49245" name="Rectangle 93"/>
          <p:cNvSpPr>
            <a:spLocks noChangeArrowheads="1"/>
          </p:cNvSpPr>
          <p:nvPr/>
        </p:nvSpPr>
        <p:spPr bwMode="auto">
          <a:xfrm>
            <a:off x="5564188" y="2382838"/>
            <a:ext cx="674687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kumimoji="1" lang="en-US" altLang="zh-CN" sz="2400" b="1">
                <a:latin typeface="Times New Roman" pitchFamily="18" charset="0"/>
              </a:rPr>
              <a:t>10</a:t>
            </a:r>
          </a:p>
        </p:txBody>
      </p:sp>
      <p:sp>
        <p:nvSpPr>
          <p:cNvPr id="49246" name="Rectangle 94"/>
          <p:cNvSpPr>
            <a:spLocks noChangeArrowheads="1"/>
          </p:cNvSpPr>
          <p:nvPr/>
        </p:nvSpPr>
        <p:spPr bwMode="auto">
          <a:xfrm>
            <a:off x="1585913" y="3025775"/>
            <a:ext cx="674687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kumimoji="1" lang="en-US" altLang="zh-CN" sz="2400" b="1">
                <a:latin typeface="Times New Roman" pitchFamily="18" charset="0"/>
              </a:rPr>
              <a:t>00</a:t>
            </a:r>
          </a:p>
        </p:txBody>
      </p:sp>
      <p:sp>
        <p:nvSpPr>
          <p:cNvPr id="49247" name="Rectangle 95"/>
          <p:cNvSpPr>
            <a:spLocks noChangeArrowheads="1"/>
          </p:cNvSpPr>
          <p:nvPr/>
        </p:nvSpPr>
        <p:spPr bwMode="auto">
          <a:xfrm>
            <a:off x="1585913" y="3549650"/>
            <a:ext cx="674687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kumimoji="1" lang="en-US" altLang="zh-CN" sz="2400" b="1">
                <a:latin typeface="Times New Roman" pitchFamily="18" charset="0"/>
              </a:rPr>
              <a:t>01</a:t>
            </a:r>
          </a:p>
        </p:txBody>
      </p:sp>
      <p:sp>
        <p:nvSpPr>
          <p:cNvPr id="49248" name="Rectangle 96"/>
          <p:cNvSpPr>
            <a:spLocks noChangeArrowheads="1"/>
          </p:cNvSpPr>
          <p:nvPr/>
        </p:nvSpPr>
        <p:spPr bwMode="auto">
          <a:xfrm>
            <a:off x="1585913" y="4027488"/>
            <a:ext cx="674687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kumimoji="1" lang="en-US" altLang="zh-CN" sz="2400" b="1">
                <a:latin typeface="Times New Roman" pitchFamily="18" charset="0"/>
              </a:rPr>
              <a:t>11</a:t>
            </a:r>
          </a:p>
        </p:txBody>
      </p:sp>
      <p:sp>
        <p:nvSpPr>
          <p:cNvPr id="49249" name="Rectangle 97"/>
          <p:cNvSpPr>
            <a:spLocks noChangeArrowheads="1"/>
          </p:cNvSpPr>
          <p:nvPr/>
        </p:nvSpPr>
        <p:spPr bwMode="auto">
          <a:xfrm>
            <a:off x="1585913" y="4454525"/>
            <a:ext cx="674687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kumimoji="1" lang="en-US" altLang="zh-CN" sz="2400" b="1">
                <a:latin typeface="Times New Roman" pitchFamily="18" charset="0"/>
              </a:rPr>
              <a:t>10</a:t>
            </a:r>
          </a:p>
        </p:txBody>
      </p:sp>
      <p:graphicFrame>
        <p:nvGraphicFramePr>
          <p:cNvPr id="49329" name="Group 177"/>
          <p:cNvGraphicFramePr>
            <a:graphicFrameLocks noGrp="1"/>
          </p:cNvGraphicFramePr>
          <p:nvPr/>
        </p:nvGraphicFramePr>
        <p:xfrm>
          <a:off x="2209800" y="2819400"/>
          <a:ext cx="4343400" cy="2108200"/>
        </p:xfrm>
        <a:graphic>
          <a:graphicData uri="http://schemas.openxmlformats.org/drawingml/2006/table">
            <a:tbl>
              <a:tblPr/>
              <a:tblGrid>
                <a:gridCol w="1085850"/>
                <a:gridCol w="1085850"/>
                <a:gridCol w="1085850"/>
                <a:gridCol w="1085850"/>
              </a:tblGrid>
              <a:tr h="527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d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7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d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7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d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7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d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9330" name="Rectangle 178"/>
          <p:cNvSpPr>
            <a:spLocks noChangeArrowheads="1"/>
          </p:cNvSpPr>
          <p:nvPr/>
        </p:nvSpPr>
        <p:spPr bwMode="auto">
          <a:xfrm>
            <a:off x="2514600" y="2895600"/>
            <a:ext cx="1752600" cy="1905000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331" name="Rectangle 179"/>
          <p:cNvSpPr>
            <a:spLocks noChangeArrowheads="1"/>
          </p:cNvSpPr>
          <p:nvPr/>
        </p:nvSpPr>
        <p:spPr bwMode="auto">
          <a:xfrm>
            <a:off x="3581400" y="3429000"/>
            <a:ext cx="1752600" cy="9144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9332" name="Object 180"/>
          <p:cNvGraphicFramePr>
            <a:graphicFrameLocks noChangeAspect="1"/>
          </p:cNvGraphicFramePr>
          <p:nvPr/>
        </p:nvGraphicFramePr>
        <p:xfrm>
          <a:off x="2971800" y="5221288"/>
          <a:ext cx="2133600" cy="569912"/>
        </p:xfrm>
        <a:graphic>
          <a:graphicData uri="http://schemas.openxmlformats.org/presentationml/2006/ole">
            <p:oleObj spid="_x0000_s1028" name="公式" r:id="rId4" imgW="761760" imgH="203040" progId="Equations">
              <p:embed/>
            </p:oleObj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752600" y="762000"/>
            <a:ext cx="5486400" cy="2265363"/>
            <a:chOff x="1248" y="740"/>
            <a:chExt cx="3456" cy="1427"/>
          </a:xfrm>
        </p:grpSpPr>
        <p:graphicFrame>
          <p:nvGraphicFramePr>
            <p:cNvPr id="50180" name="Object 4"/>
            <p:cNvGraphicFramePr>
              <a:graphicFrameLocks noChangeAspect="1"/>
            </p:cNvGraphicFramePr>
            <p:nvPr/>
          </p:nvGraphicFramePr>
          <p:xfrm>
            <a:off x="1363" y="740"/>
            <a:ext cx="3341" cy="652"/>
          </p:xfrm>
          <a:graphic>
            <a:graphicData uri="http://schemas.openxmlformats.org/presentationml/2006/ole">
              <p:oleObj spid="_x0000_s2050" name="公式" r:id="rId3" imgW="2476440" imgH="482400" progId="Equations">
                <p:embed/>
              </p:oleObj>
            </a:graphicData>
          </a:graphic>
        </p:graphicFrame>
        <p:graphicFrame>
          <p:nvGraphicFramePr>
            <p:cNvPr id="50181" name="Object 5"/>
            <p:cNvGraphicFramePr>
              <a:graphicFrameLocks noChangeAspect="1"/>
            </p:cNvGraphicFramePr>
            <p:nvPr/>
          </p:nvGraphicFramePr>
          <p:xfrm>
            <a:off x="1344" y="1433"/>
            <a:ext cx="3153" cy="343"/>
          </p:xfrm>
          <a:graphic>
            <a:graphicData uri="http://schemas.openxmlformats.org/presentationml/2006/ole">
              <p:oleObj spid="_x0000_s2051" name="公式" r:id="rId4" imgW="2336760" imgH="253800" progId="Equations">
                <p:embed/>
              </p:oleObj>
            </a:graphicData>
          </a:graphic>
        </p:graphicFrame>
        <p:graphicFrame>
          <p:nvGraphicFramePr>
            <p:cNvPr id="50182" name="Object 6"/>
            <p:cNvGraphicFramePr>
              <a:graphicFrameLocks noChangeAspect="1"/>
            </p:cNvGraphicFramePr>
            <p:nvPr/>
          </p:nvGraphicFramePr>
          <p:xfrm>
            <a:off x="1344" y="1824"/>
            <a:ext cx="2502" cy="343"/>
          </p:xfrm>
          <a:graphic>
            <a:graphicData uri="http://schemas.openxmlformats.org/presentationml/2006/ole">
              <p:oleObj spid="_x0000_s2052" name="公式" r:id="rId5" imgW="1854000" imgH="253800" progId="Equations">
                <p:embed/>
              </p:oleObj>
            </a:graphicData>
          </a:graphic>
        </p:graphicFrame>
        <p:sp>
          <p:nvSpPr>
            <p:cNvPr id="50183" name="AutoShape 7"/>
            <p:cNvSpPr>
              <a:spLocks/>
            </p:cNvSpPr>
            <p:nvPr/>
          </p:nvSpPr>
          <p:spPr bwMode="auto">
            <a:xfrm>
              <a:off x="1248" y="1152"/>
              <a:ext cx="48" cy="912"/>
            </a:xfrm>
            <a:prstGeom prst="leftBrace">
              <a:avLst>
                <a:gd name="adj1" fmla="val 158333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8"/>
          <p:cNvGrpSpPr>
            <a:grpSpLocks/>
          </p:cNvGrpSpPr>
          <p:nvPr/>
        </p:nvGrpSpPr>
        <p:grpSpPr bwMode="auto">
          <a:xfrm>
            <a:off x="-76200" y="228600"/>
            <a:ext cx="3611563" cy="2916238"/>
            <a:chOff x="989" y="2006"/>
            <a:chExt cx="2275" cy="1837"/>
          </a:xfrm>
        </p:grpSpPr>
        <p:sp>
          <p:nvSpPr>
            <p:cNvPr id="14341" name="Rectangle 5"/>
            <p:cNvSpPr>
              <a:spLocks noChangeArrowheads="1"/>
            </p:cNvSpPr>
            <p:nvPr/>
          </p:nvSpPr>
          <p:spPr bwMode="auto">
            <a:xfrm>
              <a:off x="2842" y="3491"/>
              <a:ext cx="422" cy="3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 b="1">
                  <a:latin typeface="楷体_GB2312" pitchFamily="49" charset="-122"/>
                  <a:ea typeface="楷体_GB2312" pitchFamily="49" charset="-122"/>
                </a:rPr>
                <a:t>1</a:t>
              </a:r>
            </a:p>
          </p:txBody>
        </p:sp>
        <p:sp>
          <p:nvSpPr>
            <p:cNvPr id="14342" name="Rectangle 6"/>
            <p:cNvSpPr>
              <a:spLocks noChangeArrowheads="1"/>
            </p:cNvSpPr>
            <p:nvPr/>
          </p:nvSpPr>
          <p:spPr bwMode="auto">
            <a:xfrm>
              <a:off x="2428" y="3491"/>
              <a:ext cx="414" cy="3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endParaRPr lang="zh-CN" altLang="zh-CN" sz="2000" b="1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14343" name="Rectangle 7"/>
            <p:cNvSpPr>
              <a:spLocks noChangeArrowheads="1"/>
            </p:cNvSpPr>
            <p:nvPr/>
          </p:nvSpPr>
          <p:spPr bwMode="auto">
            <a:xfrm>
              <a:off x="2009" y="3491"/>
              <a:ext cx="419" cy="3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endParaRPr lang="zh-CN" altLang="zh-CN" sz="2000" b="1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14344" name="Rectangle 8"/>
            <p:cNvSpPr>
              <a:spLocks noChangeArrowheads="1"/>
            </p:cNvSpPr>
            <p:nvPr/>
          </p:nvSpPr>
          <p:spPr bwMode="auto">
            <a:xfrm>
              <a:off x="1591" y="3491"/>
              <a:ext cx="418" cy="3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 b="1">
                  <a:latin typeface="楷体_GB2312" pitchFamily="49" charset="-122"/>
                  <a:ea typeface="楷体_GB2312" pitchFamily="49" charset="-122"/>
                </a:rPr>
                <a:t>1</a:t>
              </a:r>
            </a:p>
          </p:txBody>
        </p:sp>
        <p:sp>
          <p:nvSpPr>
            <p:cNvPr id="14345" name="Rectangle 9"/>
            <p:cNvSpPr>
              <a:spLocks noChangeArrowheads="1"/>
            </p:cNvSpPr>
            <p:nvPr/>
          </p:nvSpPr>
          <p:spPr bwMode="auto">
            <a:xfrm>
              <a:off x="2842" y="3127"/>
              <a:ext cx="422" cy="36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endParaRPr lang="zh-CN" altLang="zh-CN" sz="2000" b="1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14346" name="Rectangle 10"/>
            <p:cNvSpPr>
              <a:spLocks noChangeArrowheads="1"/>
            </p:cNvSpPr>
            <p:nvPr/>
          </p:nvSpPr>
          <p:spPr bwMode="auto">
            <a:xfrm>
              <a:off x="2428" y="3127"/>
              <a:ext cx="414" cy="36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 b="1">
                  <a:latin typeface="楷体_GB2312" pitchFamily="49" charset="-122"/>
                  <a:ea typeface="楷体_GB2312" pitchFamily="49" charset="-122"/>
                </a:rPr>
                <a:t>1</a:t>
              </a:r>
            </a:p>
          </p:txBody>
        </p:sp>
        <p:sp>
          <p:nvSpPr>
            <p:cNvPr id="14347" name="Rectangle 11"/>
            <p:cNvSpPr>
              <a:spLocks noChangeArrowheads="1"/>
            </p:cNvSpPr>
            <p:nvPr/>
          </p:nvSpPr>
          <p:spPr bwMode="auto">
            <a:xfrm>
              <a:off x="2009" y="3127"/>
              <a:ext cx="419" cy="36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 b="1">
                  <a:latin typeface="楷体_GB2312" pitchFamily="49" charset="-122"/>
                  <a:ea typeface="楷体_GB2312" pitchFamily="49" charset="-122"/>
                </a:rPr>
                <a:t>1</a:t>
              </a:r>
            </a:p>
          </p:txBody>
        </p:sp>
        <p:sp>
          <p:nvSpPr>
            <p:cNvPr id="14348" name="Rectangle 12"/>
            <p:cNvSpPr>
              <a:spLocks noChangeArrowheads="1"/>
            </p:cNvSpPr>
            <p:nvPr/>
          </p:nvSpPr>
          <p:spPr bwMode="auto">
            <a:xfrm>
              <a:off x="1591" y="3127"/>
              <a:ext cx="418" cy="36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endParaRPr lang="zh-CN" altLang="zh-CN" sz="2000" b="1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14349" name="Rectangle 13"/>
            <p:cNvSpPr>
              <a:spLocks noChangeArrowheads="1"/>
            </p:cNvSpPr>
            <p:nvPr/>
          </p:nvSpPr>
          <p:spPr bwMode="auto">
            <a:xfrm>
              <a:off x="2842" y="2775"/>
              <a:ext cx="422" cy="3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endParaRPr lang="zh-CN" altLang="zh-CN" sz="2000" b="1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14350" name="Rectangle 14"/>
            <p:cNvSpPr>
              <a:spLocks noChangeArrowheads="1"/>
            </p:cNvSpPr>
            <p:nvPr/>
          </p:nvSpPr>
          <p:spPr bwMode="auto">
            <a:xfrm>
              <a:off x="2428" y="2775"/>
              <a:ext cx="414" cy="3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 b="1">
                  <a:latin typeface="楷体_GB2312" pitchFamily="49" charset="-122"/>
                  <a:ea typeface="楷体_GB2312" pitchFamily="49" charset="-122"/>
                </a:rPr>
                <a:t>1</a:t>
              </a:r>
            </a:p>
          </p:txBody>
        </p:sp>
        <p:sp>
          <p:nvSpPr>
            <p:cNvPr id="14351" name="Rectangle 15"/>
            <p:cNvSpPr>
              <a:spLocks noChangeArrowheads="1"/>
            </p:cNvSpPr>
            <p:nvPr/>
          </p:nvSpPr>
          <p:spPr bwMode="auto">
            <a:xfrm>
              <a:off x="2009" y="2775"/>
              <a:ext cx="419" cy="3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endParaRPr lang="zh-CN" altLang="zh-CN" sz="2000" b="1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14352" name="Rectangle 16"/>
            <p:cNvSpPr>
              <a:spLocks noChangeArrowheads="1"/>
            </p:cNvSpPr>
            <p:nvPr/>
          </p:nvSpPr>
          <p:spPr bwMode="auto">
            <a:xfrm>
              <a:off x="1591" y="2775"/>
              <a:ext cx="418" cy="3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endParaRPr lang="zh-CN" altLang="zh-CN" sz="2000" b="1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14353" name="Rectangle 17"/>
            <p:cNvSpPr>
              <a:spLocks noChangeArrowheads="1"/>
            </p:cNvSpPr>
            <p:nvPr/>
          </p:nvSpPr>
          <p:spPr bwMode="auto">
            <a:xfrm>
              <a:off x="2842" y="2448"/>
              <a:ext cx="422" cy="32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 b="1">
                  <a:latin typeface="楷体_GB2312" pitchFamily="49" charset="-122"/>
                  <a:ea typeface="楷体_GB2312" pitchFamily="49" charset="-122"/>
                </a:rPr>
                <a:t>1</a:t>
              </a:r>
            </a:p>
          </p:txBody>
        </p:sp>
        <p:sp>
          <p:nvSpPr>
            <p:cNvPr id="14354" name="Rectangle 18"/>
            <p:cNvSpPr>
              <a:spLocks noChangeArrowheads="1"/>
            </p:cNvSpPr>
            <p:nvPr/>
          </p:nvSpPr>
          <p:spPr bwMode="auto">
            <a:xfrm>
              <a:off x="2428" y="2448"/>
              <a:ext cx="414" cy="32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endParaRPr lang="zh-CN" altLang="zh-CN" sz="2000" b="1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14355" name="Rectangle 19"/>
            <p:cNvSpPr>
              <a:spLocks noChangeArrowheads="1"/>
            </p:cNvSpPr>
            <p:nvPr/>
          </p:nvSpPr>
          <p:spPr bwMode="auto">
            <a:xfrm>
              <a:off x="2009" y="2448"/>
              <a:ext cx="419" cy="32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 b="1">
                  <a:latin typeface="楷体_GB2312" pitchFamily="49" charset="-122"/>
                  <a:ea typeface="楷体_GB2312" pitchFamily="49" charset="-122"/>
                </a:rPr>
                <a:t>1</a:t>
              </a:r>
            </a:p>
          </p:txBody>
        </p:sp>
        <p:sp>
          <p:nvSpPr>
            <p:cNvPr id="14356" name="Rectangle 20"/>
            <p:cNvSpPr>
              <a:spLocks noChangeArrowheads="1"/>
            </p:cNvSpPr>
            <p:nvPr/>
          </p:nvSpPr>
          <p:spPr bwMode="auto">
            <a:xfrm>
              <a:off x="1591" y="2448"/>
              <a:ext cx="418" cy="32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 b="1">
                  <a:latin typeface="楷体_GB2312" pitchFamily="49" charset="-122"/>
                  <a:ea typeface="楷体_GB2312" pitchFamily="49" charset="-122"/>
                </a:rPr>
                <a:t>1</a:t>
              </a:r>
            </a:p>
          </p:txBody>
        </p:sp>
        <p:sp>
          <p:nvSpPr>
            <p:cNvPr id="14357" name="Line 21"/>
            <p:cNvSpPr>
              <a:spLocks noChangeShapeType="1"/>
            </p:cNvSpPr>
            <p:nvPr/>
          </p:nvSpPr>
          <p:spPr bwMode="auto">
            <a:xfrm>
              <a:off x="1591" y="2448"/>
              <a:ext cx="167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58" name="Line 22"/>
            <p:cNvSpPr>
              <a:spLocks noChangeShapeType="1"/>
            </p:cNvSpPr>
            <p:nvPr/>
          </p:nvSpPr>
          <p:spPr bwMode="auto">
            <a:xfrm>
              <a:off x="1591" y="2775"/>
              <a:ext cx="167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59" name="Line 23"/>
            <p:cNvSpPr>
              <a:spLocks noChangeShapeType="1"/>
            </p:cNvSpPr>
            <p:nvPr/>
          </p:nvSpPr>
          <p:spPr bwMode="auto">
            <a:xfrm>
              <a:off x="1591" y="3127"/>
              <a:ext cx="167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60" name="Line 24"/>
            <p:cNvSpPr>
              <a:spLocks noChangeShapeType="1"/>
            </p:cNvSpPr>
            <p:nvPr/>
          </p:nvSpPr>
          <p:spPr bwMode="auto">
            <a:xfrm>
              <a:off x="1591" y="3491"/>
              <a:ext cx="167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61" name="Line 25"/>
            <p:cNvSpPr>
              <a:spLocks noChangeShapeType="1"/>
            </p:cNvSpPr>
            <p:nvPr/>
          </p:nvSpPr>
          <p:spPr bwMode="auto">
            <a:xfrm>
              <a:off x="1591" y="3843"/>
              <a:ext cx="167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62" name="Line 26"/>
            <p:cNvSpPr>
              <a:spLocks noChangeShapeType="1"/>
            </p:cNvSpPr>
            <p:nvPr/>
          </p:nvSpPr>
          <p:spPr bwMode="auto">
            <a:xfrm>
              <a:off x="1591" y="2448"/>
              <a:ext cx="0" cy="139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63" name="Line 27"/>
            <p:cNvSpPr>
              <a:spLocks noChangeShapeType="1"/>
            </p:cNvSpPr>
            <p:nvPr/>
          </p:nvSpPr>
          <p:spPr bwMode="auto">
            <a:xfrm>
              <a:off x="2009" y="2448"/>
              <a:ext cx="0" cy="13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64" name="Line 28"/>
            <p:cNvSpPr>
              <a:spLocks noChangeShapeType="1"/>
            </p:cNvSpPr>
            <p:nvPr/>
          </p:nvSpPr>
          <p:spPr bwMode="auto">
            <a:xfrm>
              <a:off x="2428" y="2448"/>
              <a:ext cx="0" cy="13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65" name="Line 29"/>
            <p:cNvSpPr>
              <a:spLocks noChangeShapeType="1"/>
            </p:cNvSpPr>
            <p:nvPr/>
          </p:nvSpPr>
          <p:spPr bwMode="auto">
            <a:xfrm>
              <a:off x="2842" y="2448"/>
              <a:ext cx="0" cy="13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66" name="Line 30"/>
            <p:cNvSpPr>
              <a:spLocks noChangeShapeType="1"/>
            </p:cNvSpPr>
            <p:nvPr/>
          </p:nvSpPr>
          <p:spPr bwMode="auto">
            <a:xfrm>
              <a:off x="3264" y="2448"/>
              <a:ext cx="0" cy="139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67" name="Line 31"/>
            <p:cNvSpPr>
              <a:spLocks noChangeShapeType="1"/>
            </p:cNvSpPr>
            <p:nvPr/>
          </p:nvSpPr>
          <p:spPr bwMode="auto">
            <a:xfrm flipH="1" flipV="1">
              <a:off x="1165" y="2077"/>
              <a:ext cx="419" cy="3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368" name="Rectangle 32"/>
            <p:cNvSpPr>
              <a:spLocks noChangeArrowheads="1"/>
            </p:cNvSpPr>
            <p:nvPr/>
          </p:nvSpPr>
          <p:spPr bwMode="auto">
            <a:xfrm>
              <a:off x="1229" y="2006"/>
              <a:ext cx="499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kumimoji="1" lang="en-US" altLang="zh-CN" sz="2000" b="1">
                  <a:latin typeface="楷体_GB2312" pitchFamily="49" charset="-122"/>
                  <a:ea typeface="楷体_GB2312" pitchFamily="49" charset="-122"/>
                </a:rPr>
                <a:t>AB</a:t>
              </a:r>
            </a:p>
          </p:txBody>
        </p:sp>
        <p:sp>
          <p:nvSpPr>
            <p:cNvPr id="14369" name="Rectangle 33"/>
            <p:cNvSpPr>
              <a:spLocks noChangeArrowheads="1"/>
            </p:cNvSpPr>
            <p:nvPr/>
          </p:nvSpPr>
          <p:spPr bwMode="auto">
            <a:xfrm>
              <a:off x="989" y="2256"/>
              <a:ext cx="499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kumimoji="1" lang="en-US" altLang="zh-CN" sz="2000" b="1">
                  <a:latin typeface="楷体_GB2312" pitchFamily="49" charset="-122"/>
                  <a:ea typeface="楷体_GB2312" pitchFamily="49" charset="-122"/>
                </a:rPr>
                <a:t>CD</a:t>
              </a:r>
            </a:p>
          </p:txBody>
        </p:sp>
        <p:sp>
          <p:nvSpPr>
            <p:cNvPr id="14370" name="Rectangle 34"/>
            <p:cNvSpPr>
              <a:spLocks noChangeArrowheads="1"/>
            </p:cNvSpPr>
            <p:nvPr/>
          </p:nvSpPr>
          <p:spPr bwMode="auto">
            <a:xfrm>
              <a:off x="1556" y="2201"/>
              <a:ext cx="499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kumimoji="1" lang="en-US" altLang="zh-CN" sz="2000" b="1">
                  <a:latin typeface="楷体_GB2312" pitchFamily="49" charset="-122"/>
                  <a:ea typeface="楷体_GB2312" pitchFamily="49" charset="-122"/>
                </a:rPr>
                <a:t>00</a:t>
              </a:r>
            </a:p>
          </p:txBody>
        </p:sp>
        <p:sp>
          <p:nvSpPr>
            <p:cNvPr id="14371" name="Rectangle 35"/>
            <p:cNvSpPr>
              <a:spLocks noChangeArrowheads="1"/>
            </p:cNvSpPr>
            <p:nvPr/>
          </p:nvSpPr>
          <p:spPr bwMode="auto">
            <a:xfrm>
              <a:off x="1968" y="2201"/>
              <a:ext cx="499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kumimoji="1" lang="en-US" altLang="zh-CN" sz="2000" b="1">
                  <a:latin typeface="楷体_GB2312" pitchFamily="49" charset="-122"/>
                  <a:ea typeface="楷体_GB2312" pitchFamily="49" charset="-122"/>
                </a:rPr>
                <a:t>01</a:t>
              </a:r>
            </a:p>
          </p:txBody>
        </p:sp>
        <p:sp>
          <p:nvSpPr>
            <p:cNvPr id="14372" name="Rectangle 36"/>
            <p:cNvSpPr>
              <a:spLocks noChangeArrowheads="1"/>
            </p:cNvSpPr>
            <p:nvPr/>
          </p:nvSpPr>
          <p:spPr bwMode="auto">
            <a:xfrm>
              <a:off x="2352" y="2208"/>
              <a:ext cx="499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kumimoji="1" lang="en-US" altLang="zh-CN" sz="2000" b="1">
                  <a:latin typeface="楷体_GB2312" pitchFamily="49" charset="-122"/>
                  <a:ea typeface="楷体_GB2312" pitchFamily="49" charset="-122"/>
                </a:rPr>
                <a:t>11</a:t>
              </a:r>
            </a:p>
          </p:txBody>
        </p:sp>
        <p:sp>
          <p:nvSpPr>
            <p:cNvPr id="14373" name="Rectangle 37"/>
            <p:cNvSpPr>
              <a:spLocks noChangeArrowheads="1"/>
            </p:cNvSpPr>
            <p:nvPr/>
          </p:nvSpPr>
          <p:spPr bwMode="auto">
            <a:xfrm>
              <a:off x="2765" y="2208"/>
              <a:ext cx="499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kumimoji="1" lang="en-US" altLang="zh-CN" sz="2000" b="1">
                  <a:latin typeface="楷体_GB2312" pitchFamily="49" charset="-122"/>
                  <a:ea typeface="楷体_GB2312" pitchFamily="49" charset="-122"/>
                </a:rPr>
                <a:t>10</a:t>
              </a:r>
            </a:p>
          </p:txBody>
        </p:sp>
        <p:sp>
          <p:nvSpPr>
            <p:cNvPr id="14374" name="Rectangle 38"/>
            <p:cNvSpPr>
              <a:spLocks noChangeArrowheads="1"/>
            </p:cNvSpPr>
            <p:nvPr/>
          </p:nvSpPr>
          <p:spPr bwMode="auto">
            <a:xfrm>
              <a:off x="1181" y="2534"/>
              <a:ext cx="499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kumimoji="1" lang="en-US" altLang="zh-CN" sz="2000" b="1">
                  <a:latin typeface="楷体_GB2312" pitchFamily="49" charset="-122"/>
                  <a:ea typeface="楷体_GB2312" pitchFamily="49" charset="-122"/>
                </a:rPr>
                <a:t>00</a:t>
              </a:r>
            </a:p>
          </p:txBody>
        </p:sp>
        <p:sp>
          <p:nvSpPr>
            <p:cNvPr id="14375" name="Rectangle 39"/>
            <p:cNvSpPr>
              <a:spLocks noChangeArrowheads="1"/>
            </p:cNvSpPr>
            <p:nvPr/>
          </p:nvSpPr>
          <p:spPr bwMode="auto">
            <a:xfrm>
              <a:off x="1200" y="2870"/>
              <a:ext cx="499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kumimoji="1" lang="en-US" altLang="zh-CN" sz="2000" b="1">
                  <a:latin typeface="楷体_GB2312" pitchFamily="49" charset="-122"/>
                  <a:ea typeface="楷体_GB2312" pitchFamily="49" charset="-122"/>
                </a:rPr>
                <a:t>01</a:t>
              </a:r>
            </a:p>
          </p:txBody>
        </p:sp>
        <p:sp>
          <p:nvSpPr>
            <p:cNvPr id="14376" name="Rectangle 40"/>
            <p:cNvSpPr>
              <a:spLocks noChangeArrowheads="1"/>
            </p:cNvSpPr>
            <p:nvPr/>
          </p:nvSpPr>
          <p:spPr bwMode="auto">
            <a:xfrm>
              <a:off x="1200" y="3216"/>
              <a:ext cx="499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kumimoji="1" lang="en-US" altLang="zh-CN" sz="2000" b="1">
                  <a:latin typeface="楷体_GB2312" pitchFamily="49" charset="-122"/>
                  <a:ea typeface="楷体_GB2312" pitchFamily="49" charset="-122"/>
                </a:rPr>
                <a:t>11</a:t>
              </a:r>
            </a:p>
          </p:txBody>
        </p:sp>
        <p:sp>
          <p:nvSpPr>
            <p:cNvPr id="14377" name="Rectangle 41"/>
            <p:cNvSpPr>
              <a:spLocks noChangeArrowheads="1"/>
            </p:cNvSpPr>
            <p:nvPr/>
          </p:nvSpPr>
          <p:spPr bwMode="auto">
            <a:xfrm>
              <a:off x="1200" y="3590"/>
              <a:ext cx="499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kumimoji="1" lang="en-US" altLang="zh-CN" sz="2000" b="1">
                  <a:latin typeface="楷体_GB2312" pitchFamily="49" charset="-122"/>
                  <a:ea typeface="楷体_GB2312" pitchFamily="49" charset="-122"/>
                </a:rPr>
                <a:t>10</a:t>
              </a:r>
            </a:p>
          </p:txBody>
        </p:sp>
      </p:grpSp>
      <p:grpSp>
        <p:nvGrpSpPr>
          <p:cNvPr id="3" name="Group 59"/>
          <p:cNvGrpSpPr>
            <a:grpSpLocks/>
          </p:cNvGrpSpPr>
          <p:nvPr/>
        </p:nvGrpSpPr>
        <p:grpSpPr bwMode="auto">
          <a:xfrm>
            <a:off x="3962400" y="228600"/>
            <a:ext cx="3611563" cy="2916238"/>
            <a:chOff x="989" y="2006"/>
            <a:chExt cx="2275" cy="1837"/>
          </a:xfrm>
        </p:grpSpPr>
        <p:sp>
          <p:nvSpPr>
            <p:cNvPr id="14396" name="Rectangle 60"/>
            <p:cNvSpPr>
              <a:spLocks noChangeArrowheads="1"/>
            </p:cNvSpPr>
            <p:nvPr/>
          </p:nvSpPr>
          <p:spPr bwMode="auto">
            <a:xfrm>
              <a:off x="2842" y="3491"/>
              <a:ext cx="422" cy="3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 b="1">
                  <a:latin typeface="楷体_GB2312" pitchFamily="49" charset="-122"/>
                  <a:ea typeface="楷体_GB2312" pitchFamily="49" charset="-122"/>
                </a:rPr>
                <a:t>1</a:t>
              </a:r>
            </a:p>
          </p:txBody>
        </p:sp>
        <p:sp>
          <p:nvSpPr>
            <p:cNvPr id="14397" name="Rectangle 61"/>
            <p:cNvSpPr>
              <a:spLocks noChangeArrowheads="1"/>
            </p:cNvSpPr>
            <p:nvPr/>
          </p:nvSpPr>
          <p:spPr bwMode="auto">
            <a:xfrm>
              <a:off x="2428" y="3491"/>
              <a:ext cx="414" cy="3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endParaRPr lang="zh-CN" altLang="zh-CN" sz="2000" b="1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14398" name="Rectangle 62"/>
            <p:cNvSpPr>
              <a:spLocks noChangeArrowheads="1"/>
            </p:cNvSpPr>
            <p:nvPr/>
          </p:nvSpPr>
          <p:spPr bwMode="auto">
            <a:xfrm>
              <a:off x="2009" y="3491"/>
              <a:ext cx="419" cy="3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 b="1">
                  <a:latin typeface="楷体_GB2312" pitchFamily="49" charset="-122"/>
                  <a:ea typeface="楷体_GB2312" pitchFamily="49" charset="-122"/>
                </a:rPr>
                <a:t>1</a:t>
              </a:r>
            </a:p>
          </p:txBody>
        </p:sp>
        <p:sp>
          <p:nvSpPr>
            <p:cNvPr id="14399" name="Rectangle 63"/>
            <p:cNvSpPr>
              <a:spLocks noChangeArrowheads="1"/>
            </p:cNvSpPr>
            <p:nvPr/>
          </p:nvSpPr>
          <p:spPr bwMode="auto">
            <a:xfrm>
              <a:off x="1591" y="3491"/>
              <a:ext cx="418" cy="3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 b="1">
                  <a:latin typeface="楷体_GB2312" pitchFamily="49" charset="-122"/>
                  <a:ea typeface="楷体_GB2312" pitchFamily="49" charset="-122"/>
                </a:rPr>
                <a:t>1</a:t>
              </a:r>
            </a:p>
          </p:txBody>
        </p:sp>
        <p:sp>
          <p:nvSpPr>
            <p:cNvPr id="14400" name="Rectangle 64"/>
            <p:cNvSpPr>
              <a:spLocks noChangeArrowheads="1"/>
            </p:cNvSpPr>
            <p:nvPr/>
          </p:nvSpPr>
          <p:spPr bwMode="auto">
            <a:xfrm>
              <a:off x="2842" y="3127"/>
              <a:ext cx="422" cy="36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endParaRPr lang="zh-CN" altLang="zh-CN" sz="2000" b="1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14401" name="Rectangle 65"/>
            <p:cNvSpPr>
              <a:spLocks noChangeArrowheads="1"/>
            </p:cNvSpPr>
            <p:nvPr/>
          </p:nvSpPr>
          <p:spPr bwMode="auto">
            <a:xfrm>
              <a:off x="2428" y="3127"/>
              <a:ext cx="414" cy="36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endParaRPr lang="zh-CN" altLang="zh-CN" sz="2000" b="1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14402" name="Rectangle 66"/>
            <p:cNvSpPr>
              <a:spLocks noChangeArrowheads="1"/>
            </p:cNvSpPr>
            <p:nvPr/>
          </p:nvSpPr>
          <p:spPr bwMode="auto">
            <a:xfrm>
              <a:off x="2009" y="3127"/>
              <a:ext cx="419" cy="36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 b="1">
                  <a:latin typeface="楷体_GB2312" pitchFamily="49" charset="-122"/>
                  <a:ea typeface="楷体_GB2312" pitchFamily="49" charset="-122"/>
                </a:rPr>
                <a:t>1</a:t>
              </a:r>
            </a:p>
          </p:txBody>
        </p:sp>
        <p:sp>
          <p:nvSpPr>
            <p:cNvPr id="14403" name="Rectangle 67"/>
            <p:cNvSpPr>
              <a:spLocks noChangeArrowheads="1"/>
            </p:cNvSpPr>
            <p:nvPr/>
          </p:nvSpPr>
          <p:spPr bwMode="auto">
            <a:xfrm>
              <a:off x="1591" y="3127"/>
              <a:ext cx="418" cy="36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endParaRPr lang="zh-CN" altLang="zh-CN" sz="2000" b="1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14404" name="Rectangle 68"/>
            <p:cNvSpPr>
              <a:spLocks noChangeArrowheads="1"/>
            </p:cNvSpPr>
            <p:nvPr/>
          </p:nvSpPr>
          <p:spPr bwMode="auto">
            <a:xfrm>
              <a:off x="2842" y="2775"/>
              <a:ext cx="422" cy="3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endParaRPr lang="zh-CN" altLang="zh-CN" sz="2000" b="1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14405" name="Rectangle 69"/>
            <p:cNvSpPr>
              <a:spLocks noChangeArrowheads="1"/>
            </p:cNvSpPr>
            <p:nvPr/>
          </p:nvSpPr>
          <p:spPr bwMode="auto">
            <a:xfrm>
              <a:off x="2428" y="2775"/>
              <a:ext cx="414" cy="3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endParaRPr lang="zh-CN" altLang="zh-CN" sz="2000" b="1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14406" name="Rectangle 70"/>
            <p:cNvSpPr>
              <a:spLocks noChangeArrowheads="1"/>
            </p:cNvSpPr>
            <p:nvPr/>
          </p:nvSpPr>
          <p:spPr bwMode="auto">
            <a:xfrm>
              <a:off x="2009" y="2775"/>
              <a:ext cx="419" cy="3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 b="1">
                  <a:latin typeface="楷体_GB2312" pitchFamily="49" charset="-122"/>
                  <a:ea typeface="楷体_GB2312" pitchFamily="49" charset="-122"/>
                </a:rPr>
                <a:t>1</a:t>
              </a:r>
            </a:p>
          </p:txBody>
        </p:sp>
        <p:sp>
          <p:nvSpPr>
            <p:cNvPr id="14407" name="Rectangle 71"/>
            <p:cNvSpPr>
              <a:spLocks noChangeArrowheads="1"/>
            </p:cNvSpPr>
            <p:nvPr/>
          </p:nvSpPr>
          <p:spPr bwMode="auto">
            <a:xfrm>
              <a:off x="1591" y="2775"/>
              <a:ext cx="418" cy="3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 b="1">
                  <a:latin typeface="楷体_GB2312" pitchFamily="49" charset="-122"/>
                  <a:ea typeface="楷体_GB2312" pitchFamily="49" charset="-122"/>
                </a:rPr>
                <a:t>1</a:t>
              </a:r>
            </a:p>
          </p:txBody>
        </p:sp>
        <p:sp>
          <p:nvSpPr>
            <p:cNvPr id="14408" name="Rectangle 72"/>
            <p:cNvSpPr>
              <a:spLocks noChangeArrowheads="1"/>
            </p:cNvSpPr>
            <p:nvPr/>
          </p:nvSpPr>
          <p:spPr bwMode="auto">
            <a:xfrm>
              <a:off x="2842" y="2448"/>
              <a:ext cx="422" cy="32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 b="1">
                  <a:latin typeface="楷体_GB2312" pitchFamily="49" charset="-122"/>
                  <a:ea typeface="楷体_GB2312" pitchFamily="49" charset="-122"/>
                </a:rPr>
                <a:t>1</a:t>
              </a:r>
            </a:p>
          </p:txBody>
        </p:sp>
        <p:sp>
          <p:nvSpPr>
            <p:cNvPr id="14409" name="Rectangle 73"/>
            <p:cNvSpPr>
              <a:spLocks noChangeArrowheads="1"/>
            </p:cNvSpPr>
            <p:nvPr/>
          </p:nvSpPr>
          <p:spPr bwMode="auto">
            <a:xfrm>
              <a:off x="2428" y="2448"/>
              <a:ext cx="414" cy="32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endParaRPr lang="zh-CN" altLang="zh-CN" sz="2000" b="1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14410" name="Rectangle 74"/>
            <p:cNvSpPr>
              <a:spLocks noChangeArrowheads="1"/>
            </p:cNvSpPr>
            <p:nvPr/>
          </p:nvSpPr>
          <p:spPr bwMode="auto">
            <a:xfrm>
              <a:off x="2009" y="2448"/>
              <a:ext cx="419" cy="32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endParaRPr lang="zh-CN" altLang="zh-CN" sz="2000" b="1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14411" name="Rectangle 75"/>
            <p:cNvSpPr>
              <a:spLocks noChangeArrowheads="1"/>
            </p:cNvSpPr>
            <p:nvPr/>
          </p:nvSpPr>
          <p:spPr bwMode="auto">
            <a:xfrm>
              <a:off x="1591" y="2448"/>
              <a:ext cx="418" cy="32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 b="1">
                  <a:latin typeface="楷体_GB2312" pitchFamily="49" charset="-122"/>
                  <a:ea typeface="楷体_GB2312" pitchFamily="49" charset="-122"/>
                </a:rPr>
                <a:t>1</a:t>
              </a:r>
            </a:p>
          </p:txBody>
        </p:sp>
        <p:sp>
          <p:nvSpPr>
            <p:cNvPr id="14412" name="Line 76"/>
            <p:cNvSpPr>
              <a:spLocks noChangeShapeType="1"/>
            </p:cNvSpPr>
            <p:nvPr/>
          </p:nvSpPr>
          <p:spPr bwMode="auto">
            <a:xfrm>
              <a:off x="1591" y="2448"/>
              <a:ext cx="167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4413" name="Line 77"/>
            <p:cNvSpPr>
              <a:spLocks noChangeShapeType="1"/>
            </p:cNvSpPr>
            <p:nvPr/>
          </p:nvSpPr>
          <p:spPr bwMode="auto">
            <a:xfrm>
              <a:off x="1591" y="2775"/>
              <a:ext cx="167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4414" name="Line 78"/>
            <p:cNvSpPr>
              <a:spLocks noChangeShapeType="1"/>
            </p:cNvSpPr>
            <p:nvPr/>
          </p:nvSpPr>
          <p:spPr bwMode="auto">
            <a:xfrm>
              <a:off x="1591" y="3127"/>
              <a:ext cx="167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4415" name="Line 79"/>
            <p:cNvSpPr>
              <a:spLocks noChangeShapeType="1"/>
            </p:cNvSpPr>
            <p:nvPr/>
          </p:nvSpPr>
          <p:spPr bwMode="auto">
            <a:xfrm>
              <a:off x="1591" y="3491"/>
              <a:ext cx="167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4416" name="Line 80"/>
            <p:cNvSpPr>
              <a:spLocks noChangeShapeType="1"/>
            </p:cNvSpPr>
            <p:nvPr/>
          </p:nvSpPr>
          <p:spPr bwMode="auto">
            <a:xfrm>
              <a:off x="1591" y="3843"/>
              <a:ext cx="167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4417" name="Line 81"/>
            <p:cNvSpPr>
              <a:spLocks noChangeShapeType="1"/>
            </p:cNvSpPr>
            <p:nvPr/>
          </p:nvSpPr>
          <p:spPr bwMode="auto">
            <a:xfrm>
              <a:off x="1591" y="2448"/>
              <a:ext cx="0" cy="139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4418" name="Line 82"/>
            <p:cNvSpPr>
              <a:spLocks noChangeShapeType="1"/>
            </p:cNvSpPr>
            <p:nvPr/>
          </p:nvSpPr>
          <p:spPr bwMode="auto">
            <a:xfrm>
              <a:off x="2009" y="2448"/>
              <a:ext cx="0" cy="13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4419" name="Line 83"/>
            <p:cNvSpPr>
              <a:spLocks noChangeShapeType="1"/>
            </p:cNvSpPr>
            <p:nvPr/>
          </p:nvSpPr>
          <p:spPr bwMode="auto">
            <a:xfrm>
              <a:off x="2428" y="2448"/>
              <a:ext cx="0" cy="13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4420" name="Line 84"/>
            <p:cNvSpPr>
              <a:spLocks noChangeShapeType="1"/>
            </p:cNvSpPr>
            <p:nvPr/>
          </p:nvSpPr>
          <p:spPr bwMode="auto">
            <a:xfrm>
              <a:off x="2842" y="2448"/>
              <a:ext cx="0" cy="13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4421" name="Line 85"/>
            <p:cNvSpPr>
              <a:spLocks noChangeShapeType="1"/>
            </p:cNvSpPr>
            <p:nvPr/>
          </p:nvSpPr>
          <p:spPr bwMode="auto">
            <a:xfrm>
              <a:off x="3264" y="2448"/>
              <a:ext cx="0" cy="139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4422" name="Line 86"/>
            <p:cNvSpPr>
              <a:spLocks noChangeShapeType="1"/>
            </p:cNvSpPr>
            <p:nvPr/>
          </p:nvSpPr>
          <p:spPr bwMode="auto">
            <a:xfrm flipH="1" flipV="1">
              <a:off x="1165" y="2077"/>
              <a:ext cx="419" cy="3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423" name="Rectangle 87"/>
            <p:cNvSpPr>
              <a:spLocks noChangeArrowheads="1"/>
            </p:cNvSpPr>
            <p:nvPr/>
          </p:nvSpPr>
          <p:spPr bwMode="auto">
            <a:xfrm>
              <a:off x="1229" y="2006"/>
              <a:ext cx="499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kumimoji="1" lang="en-US" altLang="zh-CN" sz="2000" b="1">
                  <a:latin typeface="楷体_GB2312" pitchFamily="49" charset="-122"/>
                  <a:ea typeface="楷体_GB2312" pitchFamily="49" charset="-122"/>
                </a:rPr>
                <a:t>AB</a:t>
              </a:r>
            </a:p>
          </p:txBody>
        </p:sp>
        <p:sp>
          <p:nvSpPr>
            <p:cNvPr id="14424" name="Rectangle 88"/>
            <p:cNvSpPr>
              <a:spLocks noChangeArrowheads="1"/>
            </p:cNvSpPr>
            <p:nvPr/>
          </p:nvSpPr>
          <p:spPr bwMode="auto">
            <a:xfrm>
              <a:off x="989" y="2256"/>
              <a:ext cx="499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kumimoji="1" lang="en-US" altLang="zh-CN" sz="2000" b="1">
                  <a:latin typeface="楷体_GB2312" pitchFamily="49" charset="-122"/>
                  <a:ea typeface="楷体_GB2312" pitchFamily="49" charset="-122"/>
                </a:rPr>
                <a:t>CD</a:t>
              </a:r>
            </a:p>
          </p:txBody>
        </p:sp>
        <p:sp>
          <p:nvSpPr>
            <p:cNvPr id="14425" name="Rectangle 89"/>
            <p:cNvSpPr>
              <a:spLocks noChangeArrowheads="1"/>
            </p:cNvSpPr>
            <p:nvPr/>
          </p:nvSpPr>
          <p:spPr bwMode="auto">
            <a:xfrm>
              <a:off x="1556" y="2201"/>
              <a:ext cx="499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kumimoji="1" lang="en-US" altLang="zh-CN" sz="2000" b="1">
                  <a:latin typeface="楷体_GB2312" pitchFamily="49" charset="-122"/>
                  <a:ea typeface="楷体_GB2312" pitchFamily="49" charset="-122"/>
                </a:rPr>
                <a:t>00</a:t>
              </a:r>
            </a:p>
          </p:txBody>
        </p:sp>
        <p:sp>
          <p:nvSpPr>
            <p:cNvPr id="14426" name="Rectangle 90"/>
            <p:cNvSpPr>
              <a:spLocks noChangeArrowheads="1"/>
            </p:cNvSpPr>
            <p:nvPr/>
          </p:nvSpPr>
          <p:spPr bwMode="auto">
            <a:xfrm>
              <a:off x="1968" y="2201"/>
              <a:ext cx="499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kumimoji="1" lang="en-US" altLang="zh-CN" sz="2000" b="1">
                  <a:latin typeface="楷体_GB2312" pitchFamily="49" charset="-122"/>
                  <a:ea typeface="楷体_GB2312" pitchFamily="49" charset="-122"/>
                </a:rPr>
                <a:t>01</a:t>
              </a:r>
            </a:p>
          </p:txBody>
        </p:sp>
        <p:sp>
          <p:nvSpPr>
            <p:cNvPr id="14427" name="Rectangle 91"/>
            <p:cNvSpPr>
              <a:spLocks noChangeArrowheads="1"/>
            </p:cNvSpPr>
            <p:nvPr/>
          </p:nvSpPr>
          <p:spPr bwMode="auto">
            <a:xfrm>
              <a:off x="2352" y="2208"/>
              <a:ext cx="499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kumimoji="1" lang="en-US" altLang="zh-CN" sz="2000" b="1">
                  <a:latin typeface="楷体_GB2312" pitchFamily="49" charset="-122"/>
                  <a:ea typeface="楷体_GB2312" pitchFamily="49" charset="-122"/>
                </a:rPr>
                <a:t>11</a:t>
              </a:r>
            </a:p>
          </p:txBody>
        </p:sp>
        <p:sp>
          <p:nvSpPr>
            <p:cNvPr id="14428" name="Rectangle 92"/>
            <p:cNvSpPr>
              <a:spLocks noChangeArrowheads="1"/>
            </p:cNvSpPr>
            <p:nvPr/>
          </p:nvSpPr>
          <p:spPr bwMode="auto">
            <a:xfrm>
              <a:off x="2765" y="2208"/>
              <a:ext cx="499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kumimoji="1" lang="en-US" altLang="zh-CN" sz="2000" b="1">
                  <a:latin typeface="楷体_GB2312" pitchFamily="49" charset="-122"/>
                  <a:ea typeface="楷体_GB2312" pitchFamily="49" charset="-122"/>
                </a:rPr>
                <a:t>10</a:t>
              </a:r>
            </a:p>
          </p:txBody>
        </p:sp>
        <p:sp>
          <p:nvSpPr>
            <p:cNvPr id="14429" name="Rectangle 93"/>
            <p:cNvSpPr>
              <a:spLocks noChangeArrowheads="1"/>
            </p:cNvSpPr>
            <p:nvPr/>
          </p:nvSpPr>
          <p:spPr bwMode="auto">
            <a:xfrm>
              <a:off x="1181" y="2534"/>
              <a:ext cx="499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kumimoji="1" lang="en-US" altLang="zh-CN" sz="2000" b="1">
                  <a:latin typeface="楷体_GB2312" pitchFamily="49" charset="-122"/>
                  <a:ea typeface="楷体_GB2312" pitchFamily="49" charset="-122"/>
                </a:rPr>
                <a:t>00</a:t>
              </a:r>
            </a:p>
          </p:txBody>
        </p:sp>
        <p:sp>
          <p:nvSpPr>
            <p:cNvPr id="14430" name="Rectangle 94"/>
            <p:cNvSpPr>
              <a:spLocks noChangeArrowheads="1"/>
            </p:cNvSpPr>
            <p:nvPr/>
          </p:nvSpPr>
          <p:spPr bwMode="auto">
            <a:xfrm>
              <a:off x="1200" y="2870"/>
              <a:ext cx="499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kumimoji="1" lang="en-US" altLang="zh-CN" sz="2000" b="1">
                  <a:latin typeface="楷体_GB2312" pitchFamily="49" charset="-122"/>
                  <a:ea typeface="楷体_GB2312" pitchFamily="49" charset="-122"/>
                </a:rPr>
                <a:t>01</a:t>
              </a:r>
            </a:p>
          </p:txBody>
        </p:sp>
        <p:sp>
          <p:nvSpPr>
            <p:cNvPr id="14431" name="Rectangle 95"/>
            <p:cNvSpPr>
              <a:spLocks noChangeArrowheads="1"/>
            </p:cNvSpPr>
            <p:nvPr/>
          </p:nvSpPr>
          <p:spPr bwMode="auto">
            <a:xfrm>
              <a:off x="1200" y="3216"/>
              <a:ext cx="499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kumimoji="1" lang="en-US" altLang="zh-CN" sz="2000" b="1">
                  <a:latin typeface="楷体_GB2312" pitchFamily="49" charset="-122"/>
                  <a:ea typeface="楷体_GB2312" pitchFamily="49" charset="-122"/>
                </a:rPr>
                <a:t>11</a:t>
              </a:r>
            </a:p>
          </p:txBody>
        </p:sp>
        <p:sp>
          <p:nvSpPr>
            <p:cNvPr id="14432" name="Rectangle 96"/>
            <p:cNvSpPr>
              <a:spLocks noChangeArrowheads="1"/>
            </p:cNvSpPr>
            <p:nvPr/>
          </p:nvSpPr>
          <p:spPr bwMode="auto">
            <a:xfrm>
              <a:off x="1200" y="3590"/>
              <a:ext cx="499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kumimoji="1" lang="en-US" altLang="zh-CN" sz="2000" b="1">
                  <a:latin typeface="楷体_GB2312" pitchFamily="49" charset="-122"/>
                  <a:ea typeface="楷体_GB2312" pitchFamily="49" charset="-122"/>
                </a:rPr>
                <a:t>10</a:t>
              </a:r>
            </a:p>
          </p:txBody>
        </p:sp>
      </p:grpSp>
      <p:grpSp>
        <p:nvGrpSpPr>
          <p:cNvPr id="4" name="Group 97"/>
          <p:cNvGrpSpPr>
            <a:grpSpLocks/>
          </p:cNvGrpSpPr>
          <p:nvPr/>
        </p:nvGrpSpPr>
        <p:grpSpPr bwMode="auto">
          <a:xfrm>
            <a:off x="-76200" y="3560763"/>
            <a:ext cx="3611563" cy="2916237"/>
            <a:chOff x="989" y="2006"/>
            <a:chExt cx="2275" cy="1837"/>
          </a:xfrm>
        </p:grpSpPr>
        <p:sp>
          <p:nvSpPr>
            <p:cNvPr id="14434" name="Rectangle 98"/>
            <p:cNvSpPr>
              <a:spLocks noChangeArrowheads="1"/>
            </p:cNvSpPr>
            <p:nvPr/>
          </p:nvSpPr>
          <p:spPr bwMode="auto">
            <a:xfrm>
              <a:off x="2842" y="3491"/>
              <a:ext cx="422" cy="3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endParaRPr lang="zh-CN" altLang="zh-CN" sz="2000" b="1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14435" name="Rectangle 99"/>
            <p:cNvSpPr>
              <a:spLocks noChangeArrowheads="1"/>
            </p:cNvSpPr>
            <p:nvPr/>
          </p:nvSpPr>
          <p:spPr bwMode="auto">
            <a:xfrm>
              <a:off x="2428" y="3491"/>
              <a:ext cx="414" cy="3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endParaRPr lang="zh-CN" altLang="zh-CN" sz="2000" b="1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14436" name="Rectangle 100"/>
            <p:cNvSpPr>
              <a:spLocks noChangeArrowheads="1"/>
            </p:cNvSpPr>
            <p:nvPr/>
          </p:nvSpPr>
          <p:spPr bwMode="auto">
            <a:xfrm>
              <a:off x="2009" y="3491"/>
              <a:ext cx="419" cy="3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endParaRPr lang="zh-CN" altLang="zh-CN" sz="2000" b="1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14437" name="Rectangle 101"/>
            <p:cNvSpPr>
              <a:spLocks noChangeArrowheads="1"/>
            </p:cNvSpPr>
            <p:nvPr/>
          </p:nvSpPr>
          <p:spPr bwMode="auto">
            <a:xfrm>
              <a:off x="1591" y="3491"/>
              <a:ext cx="418" cy="3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 b="1">
                  <a:latin typeface="楷体_GB2312" pitchFamily="49" charset="-122"/>
                  <a:ea typeface="楷体_GB2312" pitchFamily="49" charset="-122"/>
                </a:rPr>
                <a:t>1</a:t>
              </a:r>
            </a:p>
          </p:txBody>
        </p:sp>
        <p:sp>
          <p:nvSpPr>
            <p:cNvPr id="14438" name="Rectangle 102"/>
            <p:cNvSpPr>
              <a:spLocks noChangeArrowheads="1"/>
            </p:cNvSpPr>
            <p:nvPr/>
          </p:nvSpPr>
          <p:spPr bwMode="auto">
            <a:xfrm>
              <a:off x="2842" y="3127"/>
              <a:ext cx="422" cy="36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endParaRPr lang="zh-CN" altLang="zh-CN" sz="2000" b="1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14439" name="Rectangle 103"/>
            <p:cNvSpPr>
              <a:spLocks noChangeArrowheads="1"/>
            </p:cNvSpPr>
            <p:nvPr/>
          </p:nvSpPr>
          <p:spPr bwMode="auto">
            <a:xfrm>
              <a:off x="2428" y="3127"/>
              <a:ext cx="414" cy="36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endParaRPr lang="zh-CN" altLang="zh-CN" sz="2000" b="1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14440" name="Rectangle 104"/>
            <p:cNvSpPr>
              <a:spLocks noChangeArrowheads="1"/>
            </p:cNvSpPr>
            <p:nvPr/>
          </p:nvSpPr>
          <p:spPr bwMode="auto">
            <a:xfrm>
              <a:off x="2009" y="3127"/>
              <a:ext cx="419" cy="36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 b="1">
                  <a:latin typeface="楷体_GB2312" pitchFamily="49" charset="-122"/>
                  <a:ea typeface="楷体_GB2312" pitchFamily="49" charset="-122"/>
                </a:rPr>
                <a:t>1</a:t>
              </a:r>
            </a:p>
          </p:txBody>
        </p:sp>
        <p:sp>
          <p:nvSpPr>
            <p:cNvPr id="14441" name="Rectangle 105"/>
            <p:cNvSpPr>
              <a:spLocks noChangeArrowheads="1"/>
            </p:cNvSpPr>
            <p:nvPr/>
          </p:nvSpPr>
          <p:spPr bwMode="auto">
            <a:xfrm>
              <a:off x="1591" y="3127"/>
              <a:ext cx="418" cy="36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 b="1">
                  <a:latin typeface="楷体_GB2312" pitchFamily="49" charset="-122"/>
                  <a:ea typeface="楷体_GB2312" pitchFamily="49" charset="-122"/>
                </a:rPr>
                <a:t>1</a:t>
              </a:r>
            </a:p>
          </p:txBody>
        </p:sp>
        <p:sp>
          <p:nvSpPr>
            <p:cNvPr id="14442" name="Rectangle 106"/>
            <p:cNvSpPr>
              <a:spLocks noChangeArrowheads="1"/>
            </p:cNvSpPr>
            <p:nvPr/>
          </p:nvSpPr>
          <p:spPr bwMode="auto">
            <a:xfrm>
              <a:off x="2842" y="2775"/>
              <a:ext cx="422" cy="3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endParaRPr lang="zh-CN" altLang="zh-CN" sz="2000" b="1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14443" name="Rectangle 107"/>
            <p:cNvSpPr>
              <a:spLocks noChangeArrowheads="1"/>
            </p:cNvSpPr>
            <p:nvPr/>
          </p:nvSpPr>
          <p:spPr bwMode="auto">
            <a:xfrm>
              <a:off x="2428" y="2775"/>
              <a:ext cx="414" cy="3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endParaRPr lang="zh-CN" altLang="zh-CN" sz="2000" b="1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14444" name="Rectangle 108"/>
            <p:cNvSpPr>
              <a:spLocks noChangeArrowheads="1"/>
            </p:cNvSpPr>
            <p:nvPr/>
          </p:nvSpPr>
          <p:spPr bwMode="auto">
            <a:xfrm>
              <a:off x="2009" y="2775"/>
              <a:ext cx="419" cy="3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endParaRPr lang="zh-CN" altLang="zh-CN" sz="2000" b="1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14445" name="Rectangle 109"/>
            <p:cNvSpPr>
              <a:spLocks noChangeArrowheads="1"/>
            </p:cNvSpPr>
            <p:nvPr/>
          </p:nvSpPr>
          <p:spPr bwMode="auto">
            <a:xfrm>
              <a:off x="1591" y="2775"/>
              <a:ext cx="418" cy="3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endParaRPr lang="zh-CN" altLang="zh-CN" sz="2000" b="1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14446" name="Rectangle 110"/>
            <p:cNvSpPr>
              <a:spLocks noChangeArrowheads="1"/>
            </p:cNvSpPr>
            <p:nvPr/>
          </p:nvSpPr>
          <p:spPr bwMode="auto">
            <a:xfrm>
              <a:off x="2842" y="2448"/>
              <a:ext cx="422" cy="32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endParaRPr lang="zh-CN" altLang="zh-CN" sz="2000" b="1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14447" name="Rectangle 111"/>
            <p:cNvSpPr>
              <a:spLocks noChangeArrowheads="1"/>
            </p:cNvSpPr>
            <p:nvPr/>
          </p:nvSpPr>
          <p:spPr bwMode="auto">
            <a:xfrm>
              <a:off x="2428" y="2448"/>
              <a:ext cx="414" cy="32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endParaRPr lang="zh-CN" altLang="zh-CN" sz="2000" b="1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14448" name="Rectangle 112"/>
            <p:cNvSpPr>
              <a:spLocks noChangeArrowheads="1"/>
            </p:cNvSpPr>
            <p:nvPr/>
          </p:nvSpPr>
          <p:spPr bwMode="auto">
            <a:xfrm>
              <a:off x="2009" y="2448"/>
              <a:ext cx="419" cy="32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 b="1">
                  <a:latin typeface="楷体_GB2312" pitchFamily="49" charset="-122"/>
                  <a:ea typeface="楷体_GB2312" pitchFamily="49" charset="-122"/>
                </a:rPr>
                <a:t>1</a:t>
              </a:r>
            </a:p>
          </p:txBody>
        </p:sp>
        <p:sp>
          <p:nvSpPr>
            <p:cNvPr id="14449" name="Rectangle 113"/>
            <p:cNvSpPr>
              <a:spLocks noChangeArrowheads="1"/>
            </p:cNvSpPr>
            <p:nvPr/>
          </p:nvSpPr>
          <p:spPr bwMode="auto">
            <a:xfrm>
              <a:off x="1591" y="2448"/>
              <a:ext cx="418" cy="32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endParaRPr lang="zh-CN" altLang="zh-CN" sz="2000" b="1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14450" name="Line 114"/>
            <p:cNvSpPr>
              <a:spLocks noChangeShapeType="1"/>
            </p:cNvSpPr>
            <p:nvPr/>
          </p:nvSpPr>
          <p:spPr bwMode="auto">
            <a:xfrm>
              <a:off x="1591" y="2448"/>
              <a:ext cx="167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4451" name="Line 115"/>
            <p:cNvSpPr>
              <a:spLocks noChangeShapeType="1"/>
            </p:cNvSpPr>
            <p:nvPr/>
          </p:nvSpPr>
          <p:spPr bwMode="auto">
            <a:xfrm>
              <a:off x="1591" y="2775"/>
              <a:ext cx="167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4452" name="Line 116"/>
            <p:cNvSpPr>
              <a:spLocks noChangeShapeType="1"/>
            </p:cNvSpPr>
            <p:nvPr/>
          </p:nvSpPr>
          <p:spPr bwMode="auto">
            <a:xfrm>
              <a:off x="1591" y="3127"/>
              <a:ext cx="167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4453" name="Line 117"/>
            <p:cNvSpPr>
              <a:spLocks noChangeShapeType="1"/>
            </p:cNvSpPr>
            <p:nvPr/>
          </p:nvSpPr>
          <p:spPr bwMode="auto">
            <a:xfrm>
              <a:off x="1591" y="3491"/>
              <a:ext cx="167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4454" name="Line 118"/>
            <p:cNvSpPr>
              <a:spLocks noChangeShapeType="1"/>
            </p:cNvSpPr>
            <p:nvPr/>
          </p:nvSpPr>
          <p:spPr bwMode="auto">
            <a:xfrm>
              <a:off x="1591" y="3843"/>
              <a:ext cx="167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4455" name="Line 119"/>
            <p:cNvSpPr>
              <a:spLocks noChangeShapeType="1"/>
            </p:cNvSpPr>
            <p:nvPr/>
          </p:nvSpPr>
          <p:spPr bwMode="auto">
            <a:xfrm>
              <a:off x="1591" y="2448"/>
              <a:ext cx="0" cy="139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4456" name="Line 120"/>
            <p:cNvSpPr>
              <a:spLocks noChangeShapeType="1"/>
            </p:cNvSpPr>
            <p:nvPr/>
          </p:nvSpPr>
          <p:spPr bwMode="auto">
            <a:xfrm>
              <a:off x="2009" y="2448"/>
              <a:ext cx="0" cy="13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4457" name="Line 121"/>
            <p:cNvSpPr>
              <a:spLocks noChangeShapeType="1"/>
            </p:cNvSpPr>
            <p:nvPr/>
          </p:nvSpPr>
          <p:spPr bwMode="auto">
            <a:xfrm>
              <a:off x="2428" y="2448"/>
              <a:ext cx="0" cy="13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4458" name="Line 122"/>
            <p:cNvSpPr>
              <a:spLocks noChangeShapeType="1"/>
            </p:cNvSpPr>
            <p:nvPr/>
          </p:nvSpPr>
          <p:spPr bwMode="auto">
            <a:xfrm>
              <a:off x="2842" y="2448"/>
              <a:ext cx="0" cy="13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4459" name="Line 123"/>
            <p:cNvSpPr>
              <a:spLocks noChangeShapeType="1"/>
            </p:cNvSpPr>
            <p:nvPr/>
          </p:nvSpPr>
          <p:spPr bwMode="auto">
            <a:xfrm>
              <a:off x="3264" y="2448"/>
              <a:ext cx="0" cy="139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4460" name="Line 124"/>
            <p:cNvSpPr>
              <a:spLocks noChangeShapeType="1"/>
            </p:cNvSpPr>
            <p:nvPr/>
          </p:nvSpPr>
          <p:spPr bwMode="auto">
            <a:xfrm flipH="1" flipV="1">
              <a:off x="1165" y="2077"/>
              <a:ext cx="419" cy="3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461" name="Rectangle 125"/>
            <p:cNvSpPr>
              <a:spLocks noChangeArrowheads="1"/>
            </p:cNvSpPr>
            <p:nvPr/>
          </p:nvSpPr>
          <p:spPr bwMode="auto">
            <a:xfrm>
              <a:off x="1229" y="2006"/>
              <a:ext cx="499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kumimoji="1" lang="en-US" altLang="zh-CN" sz="2000" b="1">
                  <a:latin typeface="楷体_GB2312" pitchFamily="49" charset="-122"/>
                  <a:ea typeface="楷体_GB2312" pitchFamily="49" charset="-122"/>
                </a:rPr>
                <a:t>AB</a:t>
              </a:r>
            </a:p>
          </p:txBody>
        </p:sp>
        <p:sp>
          <p:nvSpPr>
            <p:cNvPr id="14462" name="Rectangle 126"/>
            <p:cNvSpPr>
              <a:spLocks noChangeArrowheads="1"/>
            </p:cNvSpPr>
            <p:nvPr/>
          </p:nvSpPr>
          <p:spPr bwMode="auto">
            <a:xfrm>
              <a:off x="989" y="2256"/>
              <a:ext cx="499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kumimoji="1" lang="en-US" altLang="zh-CN" sz="2000" b="1">
                  <a:latin typeface="楷体_GB2312" pitchFamily="49" charset="-122"/>
                  <a:ea typeface="楷体_GB2312" pitchFamily="49" charset="-122"/>
                </a:rPr>
                <a:t>CD</a:t>
              </a:r>
            </a:p>
          </p:txBody>
        </p:sp>
        <p:sp>
          <p:nvSpPr>
            <p:cNvPr id="14463" name="Rectangle 127"/>
            <p:cNvSpPr>
              <a:spLocks noChangeArrowheads="1"/>
            </p:cNvSpPr>
            <p:nvPr/>
          </p:nvSpPr>
          <p:spPr bwMode="auto">
            <a:xfrm>
              <a:off x="1556" y="2201"/>
              <a:ext cx="499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kumimoji="1" lang="en-US" altLang="zh-CN" sz="2000" b="1">
                  <a:latin typeface="楷体_GB2312" pitchFamily="49" charset="-122"/>
                  <a:ea typeface="楷体_GB2312" pitchFamily="49" charset="-122"/>
                </a:rPr>
                <a:t>00</a:t>
              </a:r>
            </a:p>
          </p:txBody>
        </p:sp>
        <p:sp>
          <p:nvSpPr>
            <p:cNvPr id="14464" name="Rectangle 128"/>
            <p:cNvSpPr>
              <a:spLocks noChangeArrowheads="1"/>
            </p:cNvSpPr>
            <p:nvPr/>
          </p:nvSpPr>
          <p:spPr bwMode="auto">
            <a:xfrm>
              <a:off x="1968" y="2201"/>
              <a:ext cx="499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kumimoji="1" lang="en-US" altLang="zh-CN" sz="2000" b="1">
                  <a:latin typeface="楷体_GB2312" pitchFamily="49" charset="-122"/>
                  <a:ea typeface="楷体_GB2312" pitchFamily="49" charset="-122"/>
                </a:rPr>
                <a:t>01</a:t>
              </a:r>
            </a:p>
          </p:txBody>
        </p:sp>
        <p:sp>
          <p:nvSpPr>
            <p:cNvPr id="14465" name="Rectangle 129"/>
            <p:cNvSpPr>
              <a:spLocks noChangeArrowheads="1"/>
            </p:cNvSpPr>
            <p:nvPr/>
          </p:nvSpPr>
          <p:spPr bwMode="auto">
            <a:xfrm>
              <a:off x="2352" y="2208"/>
              <a:ext cx="499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kumimoji="1" lang="en-US" altLang="zh-CN" sz="2000" b="1">
                  <a:latin typeface="楷体_GB2312" pitchFamily="49" charset="-122"/>
                  <a:ea typeface="楷体_GB2312" pitchFamily="49" charset="-122"/>
                </a:rPr>
                <a:t>11</a:t>
              </a:r>
            </a:p>
          </p:txBody>
        </p:sp>
        <p:sp>
          <p:nvSpPr>
            <p:cNvPr id="14466" name="Rectangle 130"/>
            <p:cNvSpPr>
              <a:spLocks noChangeArrowheads="1"/>
            </p:cNvSpPr>
            <p:nvPr/>
          </p:nvSpPr>
          <p:spPr bwMode="auto">
            <a:xfrm>
              <a:off x="2765" y="2208"/>
              <a:ext cx="499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kumimoji="1" lang="en-US" altLang="zh-CN" sz="2000" b="1">
                  <a:latin typeface="楷体_GB2312" pitchFamily="49" charset="-122"/>
                  <a:ea typeface="楷体_GB2312" pitchFamily="49" charset="-122"/>
                </a:rPr>
                <a:t>10</a:t>
              </a:r>
            </a:p>
          </p:txBody>
        </p:sp>
        <p:sp>
          <p:nvSpPr>
            <p:cNvPr id="14467" name="Rectangle 131"/>
            <p:cNvSpPr>
              <a:spLocks noChangeArrowheads="1"/>
            </p:cNvSpPr>
            <p:nvPr/>
          </p:nvSpPr>
          <p:spPr bwMode="auto">
            <a:xfrm>
              <a:off x="1181" y="2534"/>
              <a:ext cx="499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kumimoji="1" lang="en-US" altLang="zh-CN" sz="2000" b="1">
                  <a:latin typeface="楷体_GB2312" pitchFamily="49" charset="-122"/>
                  <a:ea typeface="楷体_GB2312" pitchFamily="49" charset="-122"/>
                </a:rPr>
                <a:t>00</a:t>
              </a:r>
            </a:p>
          </p:txBody>
        </p:sp>
        <p:sp>
          <p:nvSpPr>
            <p:cNvPr id="14468" name="Rectangle 132"/>
            <p:cNvSpPr>
              <a:spLocks noChangeArrowheads="1"/>
            </p:cNvSpPr>
            <p:nvPr/>
          </p:nvSpPr>
          <p:spPr bwMode="auto">
            <a:xfrm>
              <a:off x="1200" y="2870"/>
              <a:ext cx="499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kumimoji="1" lang="en-US" altLang="zh-CN" sz="2000" b="1">
                  <a:latin typeface="楷体_GB2312" pitchFamily="49" charset="-122"/>
                  <a:ea typeface="楷体_GB2312" pitchFamily="49" charset="-122"/>
                </a:rPr>
                <a:t>01</a:t>
              </a:r>
            </a:p>
          </p:txBody>
        </p:sp>
        <p:sp>
          <p:nvSpPr>
            <p:cNvPr id="14469" name="Rectangle 133"/>
            <p:cNvSpPr>
              <a:spLocks noChangeArrowheads="1"/>
            </p:cNvSpPr>
            <p:nvPr/>
          </p:nvSpPr>
          <p:spPr bwMode="auto">
            <a:xfrm>
              <a:off x="1200" y="3216"/>
              <a:ext cx="499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kumimoji="1" lang="en-US" altLang="zh-CN" sz="2000" b="1">
                  <a:latin typeface="楷体_GB2312" pitchFamily="49" charset="-122"/>
                  <a:ea typeface="楷体_GB2312" pitchFamily="49" charset="-122"/>
                </a:rPr>
                <a:t>11</a:t>
              </a:r>
            </a:p>
          </p:txBody>
        </p:sp>
        <p:sp>
          <p:nvSpPr>
            <p:cNvPr id="14470" name="Rectangle 134"/>
            <p:cNvSpPr>
              <a:spLocks noChangeArrowheads="1"/>
            </p:cNvSpPr>
            <p:nvPr/>
          </p:nvSpPr>
          <p:spPr bwMode="auto">
            <a:xfrm>
              <a:off x="1200" y="3590"/>
              <a:ext cx="499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kumimoji="1" lang="en-US" altLang="zh-CN" sz="2000" b="1">
                  <a:latin typeface="楷体_GB2312" pitchFamily="49" charset="-122"/>
                  <a:ea typeface="楷体_GB2312" pitchFamily="49" charset="-122"/>
                </a:rPr>
                <a:t>10</a:t>
              </a:r>
            </a:p>
          </p:txBody>
        </p:sp>
      </p:grpSp>
      <p:grpSp>
        <p:nvGrpSpPr>
          <p:cNvPr id="5" name="Group 135"/>
          <p:cNvGrpSpPr>
            <a:grpSpLocks/>
          </p:cNvGrpSpPr>
          <p:nvPr/>
        </p:nvGrpSpPr>
        <p:grpSpPr bwMode="auto">
          <a:xfrm>
            <a:off x="609600" y="609600"/>
            <a:ext cx="3200400" cy="2667000"/>
            <a:chOff x="1728" y="2352"/>
            <a:chExt cx="2352" cy="1448"/>
          </a:xfrm>
        </p:grpSpPr>
        <p:sp>
          <p:nvSpPr>
            <p:cNvPr id="14472" name="Freeform 136"/>
            <p:cNvSpPr>
              <a:spLocks/>
            </p:cNvSpPr>
            <p:nvPr/>
          </p:nvSpPr>
          <p:spPr bwMode="auto">
            <a:xfrm>
              <a:off x="1728" y="2352"/>
              <a:ext cx="616" cy="488"/>
            </a:xfrm>
            <a:custGeom>
              <a:avLst/>
              <a:gdLst/>
              <a:ahLst/>
              <a:cxnLst>
                <a:cxn ang="0">
                  <a:pos x="0" y="336"/>
                </a:cxn>
                <a:cxn ang="0">
                  <a:pos x="528" y="432"/>
                </a:cxn>
                <a:cxn ang="0">
                  <a:pos x="528" y="0"/>
                </a:cxn>
              </a:cxnLst>
              <a:rect l="0" t="0" r="r" b="b"/>
              <a:pathLst>
                <a:path w="616" h="488">
                  <a:moveTo>
                    <a:pt x="0" y="336"/>
                  </a:moveTo>
                  <a:cubicBezTo>
                    <a:pt x="220" y="412"/>
                    <a:pt x="440" y="488"/>
                    <a:pt x="528" y="432"/>
                  </a:cubicBezTo>
                  <a:cubicBezTo>
                    <a:pt x="616" y="376"/>
                    <a:pt x="572" y="188"/>
                    <a:pt x="528" y="0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/>
              <a:tailEnd/>
            </a:ln>
            <a:effectLst/>
          </p:spPr>
          <p:txBody>
            <a:bodyPr wrap="none" lIns="0" r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473" name="Freeform 137"/>
            <p:cNvSpPr>
              <a:spLocks/>
            </p:cNvSpPr>
            <p:nvPr/>
          </p:nvSpPr>
          <p:spPr bwMode="auto">
            <a:xfrm flipH="1">
              <a:off x="3464" y="2352"/>
              <a:ext cx="616" cy="488"/>
            </a:xfrm>
            <a:custGeom>
              <a:avLst/>
              <a:gdLst/>
              <a:ahLst/>
              <a:cxnLst>
                <a:cxn ang="0">
                  <a:pos x="0" y="336"/>
                </a:cxn>
                <a:cxn ang="0">
                  <a:pos x="528" y="432"/>
                </a:cxn>
                <a:cxn ang="0">
                  <a:pos x="528" y="0"/>
                </a:cxn>
              </a:cxnLst>
              <a:rect l="0" t="0" r="r" b="b"/>
              <a:pathLst>
                <a:path w="616" h="488">
                  <a:moveTo>
                    <a:pt x="0" y="336"/>
                  </a:moveTo>
                  <a:cubicBezTo>
                    <a:pt x="220" y="412"/>
                    <a:pt x="440" y="488"/>
                    <a:pt x="528" y="432"/>
                  </a:cubicBezTo>
                  <a:cubicBezTo>
                    <a:pt x="616" y="376"/>
                    <a:pt x="572" y="188"/>
                    <a:pt x="528" y="0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/>
              <a:tailEnd/>
            </a:ln>
            <a:effectLst/>
          </p:spPr>
          <p:txBody>
            <a:bodyPr lIns="0" r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474" name="Freeform 138"/>
            <p:cNvSpPr>
              <a:spLocks/>
            </p:cNvSpPr>
            <p:nvPr/>
          </p:nvSpPr>
          <p:spPr bwMode="auto">
            <a:xfrm flipV="1">
              <a:off x="1728" y="3304"/>
              <a:ext cx="616" cy="488"/>
            </a:xfrm>
            <a:custGeom>
              <a:avLst/>
              <a:gdLst/>
              <a:ahLst/>
              <a:cxnLst>
                <a:cxn ang="0">
                  <a:pos x="0" y="336"/>
                </a:cxn>
                <a:cxn ang="0">
                  <a:pos x="528" y="432"/>
                </a:cxn>
                <a:cxn ang="0">
                  <a:pos x="528" y="0"/>
                </a:cxn>
              </a:cxnLst>
              <a:rect l="0" t="0" r="r" b="b"/>
              <a:pathLst>
                <a:path w="616" h="488">
                  <a:moveTo>
                    <a:pt x="0" y="336"/>
                  </a:moveTo>
                  <a:cubicBezTo>
                    <a:pt x="220" y="412"/>
                    <a:pt x="440" y="488"/>
                    <a:pt x="528" y="432"/>
                  </a:cubicBezTo>
                  <a:cubicBezTo>
                    <a:pt x="616" y="376"/>
                    <a:pt x="572" y="188"/>
                    <a:pt x="528" y="0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/>
              <a:tailEnd/>
            </a:ln>
            <a:effectLst/>
          </p:spPr>
          <p:txBody>
            <a:bodyPr wrap="none" lIns="0" r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475" name="Freeform 139"/>
            <p:cNvSpPr>
              <a:spLocks/>
            </p:cNvSpPr>
            <p:nvPr/>
          </p:nvSpPr>
          <p:spPr bwMode="auto">
            <a:xfrm flipH="1" flipV="1">
              <a:off x="3464" y="3312"/>
              <a:ext cx="616" cy="488"/>
            </a:xfrm>
            <a:custGeom>
              <a:avLst/>
              <a:gdLst/>
              <a:ahLst/>
              <a:cxnLst>
                <a:cxn ang="0">
                  <a:pos x="0" y="336"/>
                </a:cxn>
                <a:cxn ang="0">
                  <a:pos x="528" y="432"/>
                </a:cxn>
                <a:cxn ang="0">
                  <a:pos x="528" y="0"/>
                </a:cxn>
              </a:cxnLst>
              <a:rect l="0" t="0" r="r" b="b"/>
              <a:pathLst>
                <a:path w="616" h="488">
                  <a:moveTo>
                    <a:pt x="0" y="336"/>
                  </a:moveTo>
                  <a:cubicBezTo>
                    <a:pt x="220" y="412"/>
                    <a:pt x="440" y="488"/>
                    <a:pt x="528" y="432"/>
                  </a:cubicBezTo>
                  <a:cubicBezTo>
                    <a:pt x="616" y="376"/>
                    <a:pt x="572" y="188"/>
                    <a:pt x="528" y="0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/>
              <a:tailEnd/>
            </a:ln>
            <a:effectLst/>
          </p:spPr>
          <p:txBody>
            <a:bodyPr wrap="none" lIns="0" rIns="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6" name="Group 140"/>
          <p:cNvGrpSpPr>
            <a:grpSpLocks/>
          </p:cNvGrpSpPr>
          <p:nvPr/>
        </p:nvGrpSpPr>
        <p:grpSpPr bwMode="auto">
          <a:xfrm>
            <a:off x="4602163" y="685800"/>
            <a:ext cx="3200400" cy="2667000"/>
            <a:chOff x="1728" y="2352"/>
            <a:chExt cx="2352" cy="1448"/>
          </a:xfrm>
        </p:grpSpPr>
        <p:sp>
          <p:nvSpPr>
            <p:cNvPr id="14477" name="Freeform 141"/>
            <p:cNvSpPr>
              <a:spLocks/>
            </p:cNvSpPr>
            <p:nvPr/>
          </p:nvSpPr>
          <p:spPr bwMode="auto">
            <a:xfrm>
              <a:off x="1728" y="2352"/>
              <a:ext cx="616" cy="488"/>
            </a:xfrm>
            <a:custGeom>
              <a:avLst/>
              <a:gdLst/>
              <a:ahLst/>
              <a:cxnLst>
                <a:cxn ang="0">
                  <a:pos x="0" y="336"/>
                </a:cxn>
                <a:cxn ang="0">
                  <a:pos x="528" y="432"/>
                </a:cxn>
                <a:cxn ang="0">
                  <a:pos x="528" y="0"/>
                </a:cxn>
              </a:cxnLst>
              <a:rect l="0" t="0" r="r" b="b"/>
              <a:pathLst>
                <a:path w="616" h="488">
                  <a:moveTo>
                    <a:pt x="0" y="336"/>
                  </a:moveTo>
                  <a:cubicBezTo>
                    <a:pt x="220" y="412"/>
                    <a:pt x="440" y="488"/>
                    <a:pt x="528" y="432"/>
                  </a:cubicBezTo>
                  <a:cubicBezTo>
                    <a:pt x="616" y="376"/>
                    <a:pt x="572" y="188"/>
                    <a:pt x="528" y="0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/>
              <a:tailEnd/>
            </a:ln>
            <a:effectLst/>
          </p:spPr>
          <p:txBody>
            <a:bodyPr wrap="none" lIns="0" r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478" name="Freeform 142"/>
            <p:cNvSpPr>
              <a:spLocks/>
            </p:cNvSpPr>
            <p:nvPr/>
          </p:nvSpPr>
          <p:spPr bwMode="auto">
            <a:xfrm flipH="1">
              <a:off x="3464" y="2352"/>
              <a:ext cx="616" cy="488"/>
            </a:xfrm>
            <a:custGeom>
              <a:avLst/>
              <a:gdLst/>
              <a:ahLst/>
              <a:cxnLst>
                <a:cxn ang="0">
                  <a:pos x="0" y="336"/>
                </a:cxn>
                <a:cxn ang="0">
                  <a:pos x="528" y="432"/>
                </a:cxn>
                <a:cxn ang="0">
                  <a:pos x="528" y="0"/>
                </a:cxn>
              </a:cxnLst>
              <a:rect l="0" t="0" r="r" b="b"/>
              <a:pathLst>
                <a:path w="616" h="488">
                  <a:moveTo>
                    <a:pt x="0" y="336"/>
                  </a:moveTo>
                  <a:cubicBezTo>
                    <a:pt x="220" y="412"/>
                    <a:pt x="440" y="488"/>
                    <a:pt x="528" y="432"/>
                  </a:cubicBezTo>
                  <a:cubicBezTo>
                    <a:pt x="616" y="376"/>
                    <a:pt x="572" y="188"/>
                    <a:pt x="528" y="0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/>
              <a:tailEnd/>
            </a:ln>
            <a:effectLst/>
          </p:spPr>
          <p:txBody>
            <a:bodyPr lIns="0" r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479" name="Freeform 143"/>
            <p:cNvSpPr>
              <a:spLocks/>
            </p:cNvSpPr>
            <p:nvPr/>
          </p:nvSpPr>
          <p:spPr bwMode="auto">
            <a:xfrm flipV="1">
              <a:off x="1728" y="3304"/>
              <a:ext cx="616" cy="488"/>
            </a:xfrm>
            <a:custGeom>
              <a:avLst/>
              <a:gdLst/>
              <a:ahLst/>
              <a:cxnLst>
                <a:cxn ang="0">
                  <a:pos x="0" y="336"/>
                </a:cxn>
                <a:cxn ang="0">
                  <a:pos x="528" y="432"/>
                </a:cxn>
                <a:cxn ang="0">
                  <a:pos x="528" y="0"/>
                </a:cxn>
              </a:cxnLst>
              <a:rect l="0" t="0" r="r" b="b"/>
              <a:pathLst>
                <a:path w="616" h="488">
                  <a:moveTo>
                    <a:pt x="0" y="336"/>
                  </a:moveTo>
                  <a:cubicBezTo>
                    <a:pt x="220" y="412"/>
                    <a:pt x="440" y="488"/>
                    <a:pt x="528" y="432"/>
                  </a:cubicBezTo>
                  <a:cubicBezTo>
                    <a:pt x="616" y="376"/>
                    <a:pt x="572" y="188"/>
                    <a:pt x="528" y="0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/>
              <a:tailEnd/>
            </a:ln>
            <a:effectLst/>
          </p:spPr>
          <p:txBody>
            <a:bodyPr wrap="none" lIns="0" r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480" name="Freeform 144"/>
            <p:cNvSpPr>
              <a:spLocks/>
            </p:cNvSpPr>
            <p:nvPr/>
          </p:nvSpPr>
          <p:spPr bwMode="auto">
            <a:xfrm flipH="1" flipV="1">
              <a:off x="3464" y="3312"/>
              <a:ext cx="616" cy="488"/>
            </a:xfrm>
            <a:custGeom>
              <a:avLst/>
              <a:gdLst/>
              <a:ahLst/>
              <a:cxnLst>
                <a:cxn ang="0">
                  <a:pos x="0" y="336"/>
                </a:cxn>
                <a:cxn ang="0">
                  <a:pos x="528" y="432"/>
                </a:cxn>
                <a:cxn ang="0">
                  <a:pos x="528" y="0"/>
                </a:cxn>
              </a:cxnLst>
              <a:rect l="0" t="0" r="r" b="b"/>
              <a:pathLst>
                <a:path w="616" h="488">
                  <a:moveTo>
                    <a:pt x="0" y="336"/>
                  </a:moveTo>
                  <a:cubicBezTo>
                    <a:pt x="220" y="412"/>
                    <a:pt x="440" y="488"/>
                    <a:pt x="528" y="432"/>
                  </a:cubicBezTo>
                  <a:cubicBezTo>
                    <a:pt x="616" y="376"/>
                    <a:pt x="572" y="188"/>
                    <a:pt x="528" y="0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/>
              <a:tailEnd/>
            </a:ln>
            <a:effectLst/>
          </p:spPr>
          <p:txBody>
            <a:bodyPr wrap="none" lIns="0" rIns="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4481" name="Oval 145"/>
          <p:cNvSpPr>
            <a:spLocks noChangeArrowheads="1"/>
          </p:cNvSpPr>
          <p:nvPr/>
        </p:nvSpPr>
        <p:spPr bwMode="auto">
          <a:xfrm>
            <a:off x="1524000" y="838200"/>
            <a:ext cx="628650" cy="62865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lIns="0" rIns="0" anchor="ctr">
            <a:spAutoFit/>
          </a:bodyPr>
          <a:lstStyle/>
          <a:p>
            <a:endParaRPr lang="zh-CN" altLang="en-US"/>
          </a:p>
        </p:txBody>
      </p:sp>
      <p:sp>
        <p:nvSpPr>
          <p:cNvPr id="14482" name="Oval 146"/>
          <p:cNvSpPr>
            <a:spLocks noChangeArrowheads="1"/>
          </p:cNvSpPr>
          <p:nvPr/>
        </p:nvSpPr>
        <p:spPr bwMode="auto">
          <a:xfrm>
            <a:off x="1524000" y="1981200"/>
            <a:ext cx="628650" cy="628650"/>
          </a:xfrm>
          <a:prstGeom prst="ellipse">
            <a:avLst/>
          </a:prstGeom>
          <a:noFill/>
          <a:ln w="38100">
            <a:solidFill>
              <a:srgbClr val="00CCFF"/>
            </a:solidFill>
            <a:round/>
            <a:headEnd/>
            <a:tailEnd/>
          </a:ln>
          <a:effectLst/>
        </p:spPr>
        <p:txBody>
          <a:bodyPr lIns="0" rIns="0" anchor="ctr">
            <a:spAutoFit/>
          </a:bodyPr>
          <a:lstStyle/>
          <a:p>
            <a:endParaRPr lang="zh-CN" altLang="en-US"/>
          </a:p>
        </p:txBody>
      </p:sp>
      <p:sp>
        <p:nvSpPr>
          <p:cNvPr id="14483" name="Oval 147"/>
          <p:cNvSpPr>
            <a:spLocks noChangeArrowheads="1"/>
          </p:cNvSpPr>
          <p:nvPr/>
        </p:nvSpPr>
        <p:spPr bwMode="auto">
          <a:xfrm>
            <a:off x="1524000" y="4191000"/>
            <a:ext cx="628650" cy="62865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lIns="0" rIns="0" anchor="ctr">
            <a:spAutoFit/>
          </a:bodyPr>
          <a:lstStyle/>
          <a:p>
            <a:endParaRPr lang="zh-CN" altLang="en-US"/>
          </a:p>
        </p:txBody>
      </p:sp>
      <p:sp>
        <p:nvSpPr>
          <p:cNvPr id="14484" name="Oval 148"/>
          <p:cNvSpPr>
            <a:spLocks noChangeArrowheads="1"/>
          </p:cNvSpPr>
          <p:nvPr/>
        </p:nvSpPr>
        <p:spPr bwMode="auto">
          <a:xfrm>
            <a:off x="1524000" y="5257800"/>
            <a:ext cx="628650" cy="628650"/>
          </a:xfrm>
          <a:prstGeom prst="ellipse">
            <a:avLst/>
          </a:prstGeom>
          <a:noFill/>
          <a:ln w="38100">
            <a:solidFill>
              <a:srgbClr val="00CCFF"/>
            </a:solidFill>
            <a:round/>
            <a:headEnd/>
            <a:tailEnd/>
          </a:ln>
          <a:effectLst/>
        </p:spPr>
        <p:txBody>
          <a:bodyPr lIns="0" rIns="0" anchor="ctr">
            <a:spAutoFit/>
          </a:bodyPr>
          <a:lstStyle/>
          <a:p>
            <a:endParaRPr lang="zh-CN" altLang="en-US"/>
          </a:p>
        </p:txBody>
      </p:sp>
      <p:sp>
        <p:nvSpPr>
          <p:cNvPr id="14485" name="Oval 149"/>
          <p:cNvSpPr>
            <a:spLocks noChangeArrowheads="1"/>
          </p:cNvSpPr>
          <p:nvPr/>
        </p:nvSpPr>
        <p:spPr bwMode="auto">
          <a:xfrm>
            <a:off x="5516563" y="1905000"/>
            <a:ext cx="628650" cy="628650"/>
          </a:xfrm>
          <a:prstGeom prst="ellipse">
            <a:avLst/>
          </a:prstGeom>
          <a:noFill/>
          <a:ln w="38100">
            <a:solidFill>
              <a:srgbClr val="00FFFF"/>
            </a:solidFill>
            <a:round/>
            <a:headEnd/>
            <a:tailEnd/>
          </a:ln>
          <a:effectLst/>
        </p:spPr>
        <p:txBody>
          <a:bodyPr lIns="0" rIns="0" anchor="ctr">
            <a:spAutoFit/>
          </a:bodyPr>
          <a:lstStyle/>
          <a:p>
            <a:endParaRPr lang="zh-CN" altLang="en-US"/>
          </a:p>
        </p:txBody>
      </p:sp>
      <p:sp>
        <p:nvSpPr>
          <p:cNvPr id="14486" name="Oval 150"/>
          <p:cNvSpPr>
            <a:spLocks noChangeArrowheads="1"/>
          </p:cNvSpPr>
          <p:nvPr/>
        </p:nvSpPr>
        <p:spPr bwMode="auto">
          <a:xfrm>
            <a:off x="2209800" y="1447800"/>
            <a:ext cx="628650" cy="1143000"/>
          </a:xfrm>
          <a:prstGeom prst="ellipse">
            <a:avLst/>
          </a:prstGeom>
          <a:noFill/>
          <a:ln w="38100">
            <a:solidFill>
              <a:srgbClr val="00FF00"/>
            </a:solidFill>
            <a:round/>
            <a:headEnd/>
            <a:tailEnd/>
          </a:ln>
          <a:effectLst/>
        </p:spPr>
        <p:txBody>
          <a:bodyPr lIns="0" rIns="0" anchor="ctr">
            <a:spAutoFit/>
          </a:bodyPr>
          <a:lstStyle/>
          <a:p>
            <a:endParaRPr lang="zh-CN" altLang="en-US"/>
          </a:p>
        </p:txBody>
      </p:sp>
      <p:sp>
        <p:nvSpPr>
          <p:cNvPr id="14487" name="Oval 151"/>
          <p:cNvSpPr>
            <a:spLocks noChangeArrowheads="1"/>
          </p:cNvSpPr>
          <p:nvPr/>
        </p:nvSpPr>
        <p:spPr bwMode="auto">
          <a:xfrm>
            <a:off x="914400" y="5257800"/>
            <a:ext cx="628650" cy="1219200"/>
          </a:xfrm>
          <a:prstGeom prst="ellipse">
            <a:avLst/>
          </a:prstGeom>
          <a:noFill/>
          <a:ln w="38100">
            <a:solidFill>
              <a:srgbClr val="00FF00"/>
            </a:solidFill>
            <a:round/>
            <a:headEnd/>
            <a:tailEnd/>
          </a:ln>
          <a:effectLst/>
        </p:spPr>
        <p:txBody>
          <a:bodyPr lIns="0" rIns="0" anchor="ctr">
            <a:spAutoFit/>
          </a:bodyPr>
          <a:lstStyle/>
          <a:p>
            <a:endParaRPr lang="zh-CN" altLang="en-US"/>
          </a:p>
        </p:txBody>
      </p:sp>
      <p:sp>
        <p:nvSpPr>
          <p:cNvPr id="14488" name="Oval 152"/>
          <p:cNvSpPr>
            <a:spLocks noChangeArrowheads="1"/>
          </p:cNvSpPr>
          <p:nvPr/>
        </p:nvSpPr>
        <p:spPr bwMode="auto">
          <a:xfrm>
            <a:off x="4906963" y="1371600"/>
            <a:ext cx="1371600" cy="628650"/>
          </a:xfrm>
          <a:prstGeom prst="ellipse">
            <a:avLst/>
          </a:prstGeom>
          <a:noFill/>
          <a:ln w="38100">
            <a:solidFill>
              <a:srgbClr val="00FF00"/>
            </a:solidFill>
            <a:round/>
            <a:headEnd/>
            <a:tailEnd/>
          </a:ln>
          <a:effectLst/>
        </p:spPr>
        <p:txBody>
          <a:bodyPr lIns="0" rIns="0" anchor="ctr">
            <a:spAutoFit/>
          </a:bodyPr>
          <a:lstStyle/>
          <a:p>
            <a:endParaRPr lang="zh-CN" altLang="en-US"/>
          </a:p>
        </p:txBody>
      </p:sp>
      <p:sp>
        <p:nvSpPr>
          <p:cNvPr id="14489" name="Oval 153"/>
          <p:cNvSpPr>
            <a:spLocks noChangeArrowheads="1"/>
          </p:cNvSpPr>
          <p:nvPr/>
        </p:nvSpPr>
        <p:spPr bwMode="auto">
          <a:xfrm>
            <a:off x="4906963" y="2514600"/>
            <a:ext cx="1371600" cy="628650"/>
          </a:xfrm>
          <a:prstGeom prst="ellipse">
            <a:avLst/>
          </a:prstGeom>
          <a:noFill/>
          <a:ln w="38100">
            <a:solidFill>
              <a:srgbClr val="00FF00"/>
            </a:solidFill>
            <a:round/>
            <a:headEnd/>
            <a:tailEnd/>
          </a:ln>
          <a:effectLst/>
        </p:spPr>
        <p:txBody>
          <a:bodyPr lIns="0" rIns="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4490" name="Object 154"/>
          <p:cNvGraphicFramePr>
            <a:graphicFrameLocks noChangeAspect="1"/>
          </p:cNvGraphicFramePr>
          <p:nvPr/>
        </p:nvGraphicFramePr>
        <p:xfrm>
          <a:off x="3733800" y="3657600"/>
          <a:ext cx="5059363" cy="517525"/>
        </p:xfrm>
        <a:graphic>
          <a:graphicData uri="http://schemas.openxmlformats.org/presentationml/2006/ole">
            <p:oleObj spid="_x0000_s3074" name="公式" r:id="rId3" imgW="2361960" imgH="241200" progId="Equations">
              <p:embed/>
            </p:oleObj>
          </a:graphicData>
        </a:graphic>
      </p:graphicFrame>
      <p:graphicFrame>
        <p:nvGraphicFramePr>
          <p:cNvPr id="14491" name="Object 155"/>
          <p:cNvGraphicFramePr>
            <a:graphicFrameLocks noChangeAspect="1"/>
          </p:cNvGraphicFramePr>
          <p:nvPr/>
        </p:nvGraphicFramePr>
        <p:xfrm>
          <a:off x="4257675" y="4267200"/>
          <a:ext cx="4352925" cy="517525"/>
        </p:xfrm>
        <a:graphic>
          <a:graphicData uri="http://schemas.openxmlformats.org/presentationml/2006/ole">
            <p:oleObj spid="_x0000_s3075" name="公式" r:id="rId4" imgW="2031840" imgH="241200" progId="Equations">
              <p:embed/>
            </p:oleObj>
          </a:graphicData>
        </a:graphic>
      </p:graphicFrame>
      <p:graphicFrame>
        <p:nvGraphicFramePr>
          <p:cNvPr id="14493" name="Object 157"/>
          <p:cNvGraphicFramePr>
            <a:graphicFrameLocks noChangeAspect="1"/>
          </p:cNvGraphicFramePr>
          <p:nvPr/>
        </p:nvGraphicFramePr>
        <p:xfrm>
          <a:off x="4191000" y="4800600"/>
          <a:ext cx="3754438" cy="544513"/>
        </p:xfrm>
        <a:graphic>
          <a:graphicData uri="http://schemas.openxmlformats.org/presentationml/2006/ole">
            <p:oleObj spid="_x0000_s3076" name="公式" r:id="rId5" imgW="1752480" imgH="253800" progId="Equations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4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4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4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4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4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4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4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4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14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81" grpId="0" animBg="1"/>
      <p:bldP spid="14482" grpId="0" animBg="1"/>
      <p:bldP spid="14483" grpId="0" animBg="1"/>
      <p:bldP spid="14484" grpId="0" animBg="1"/>
      <p:bldP spid="14485" grpId="0" animBg="1"/>
      <p:bldP spid="14486" grpId="0" animBg="1"/>
      <p:bldP spid="14487" grpId="0" animBg="1"/>
      <p:bldP spid="14488" grpId="0" animBg="1"/>
      <p:bldP spid="14489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主管人员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相邻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2588</TotalTime>
  <Words>1602</Words>
  <Application>Microsoft Office PowerPoint</Application>
  <PresentationFormat>全屏显示(4:3)</PresentationFormat>
  <Paragraphs>386</Paragraphs>
  <Slides>28</Slides>
  <Notes>2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28</vt:i4>
      </vt:variant>
    </vt:vector>
  </HeadingPairs>
  <TitlesOfParts>
    <vt:vector size="33" baseType="lpstr">
      <vt:lpstr>流畅</vt:lpstr>
      <vt:lpstr>公式</vt:lpstr>
      <vt:lpstr>Equation</vt:lpstr>
      <vt:lpstr>VISIO</vt:lpstr>
      <vt:lpstr>Visio</vt:lpstr>
      <vt:lpstr>数字逻辑</vt:lpstr>
      <vt:lpstr>复习范围：</vt:lpstr>
      <vt:lpstr>试卷题型：</vt:lpstr>
      <vt:lpstr>格式例：</vt:lpstr>
      <vt:lpstr>格式例：</vt:lpstr>
      <vt:lpstr>幻灯片 6</vt:lpstr>
      <vt:lpstr>幻灯片 7</vt:lpstr>
      <vt:lpstr>幻灯片 8</vt:lpstr>
      <vt:lpstr>幻灯片 9</vt:lpstr>
      <vt:lpstr>同步时序电路分析举例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脉冲异步时序逻辑电路分析</vt:lpstr>
      <vt:lpstr>脉冲异步时序逻辑电路分析</vt:lpstr>
      <vt:lpstr>脉冲异步时序逻辑电路分析</vt:lpstr>
      <vt:lpstr>脉冲异步时序逻辑电路分析</vt:lpstr>
      <vt:lpstr>脉冲异步时序逻辑电路分析</vt:lpstr>
      <vt:lpstr>译码器</vt:lpstr>
      <vt:lpstr>译码器</vt:lpstr>
      <vt:lpstr>幻灯片 26</vt:lpstr>
      <vt:lpstr>幻灯片 27</vt:lpstr>
      <vt:lpstr>Good wishes &amp; Good luck!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接口技术</dc:title>
  <dc:creator>susuj</dc:creator>
  <cp:lastModifiedBy>Administrator</cp:lastModifiedBy>
  <cp:revision>106</cp:revision>
  <dcterms:created xsi:type="dcterms:W3CDTF">2015-11-01T08:38:33Z</dcterms:created>
  <dcterms:modified xsi:type="dcterms:W3CDTF">2019-11-07T01:48:10Z</dcterms:modified>
</cp:coreProperties>
</file>