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9" r:id="rId1"/>
  </p:sldMasterIdLst>
  <p:notesMasterIdLst>
    <p:notesMasterId r:id="rId33"/>
  </p:notesMasterIdLst>
  <p:sldIdLst>
    <p:sldId id="272" r:id="rId2"/>
    <p:sldId id="273" r:id="rId3"/>
    <p:sldId id="28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9" r:id="rId16"/>
    <p:sldId id="280" r:id="rId17"/>
    <p:sldId id="281" r:id="rId18"/>
    <p:sldId id="282" r:id="rId19"/>
    <p:sldId id="268" r:id="rId20"/>
    <p:sldId id="269" r:id="rId21"/>
    <p:sldId id="270" r:id="rId22"/>
    <p:sldId id="271" r:id="rId23"/>
    <p:sldId id="274" r:id="rId24"/>
    <p:sldId id="275" r:id="rId25"/>
    <p:sldId id="276" r:id="rId26"/>
    <p:sldId id="277" r:id="rId27"/>
    <p:sldId id="278" r:id="rId28"/>
    <p:sldId id="284" r:id="rId29"/>
    <p:sldId id="283" r:id="rId30"/>
    <p:sldId id="286" r:id="rId31"/>
    <p:sldId id="287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A1A7F-25CC-4EA7-87D1-B9E074694B82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7DB36-9E67-4323-852E-B368C0D6C2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827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2185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862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079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1895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file = open(“my file.txt", “r", encoding='utf-8')</a:t>
            </a:r>
            <a:endParaRPr lang="zh-TW" altLang="en-US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fo</a:t>
            </a:r>
            <a:r>
              <a:rPr lang="en-US" altLang="zh-TW" dirty="0" smtClean="0"/>
              <a:t> = open(“test.txt", "w", encoding='utf-8')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7DB36-9E67-4323-852E-B368C0D6C23B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2550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7DB36-9E67-4323-852E-B368C0D6C23B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156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4787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8934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8693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131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785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531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364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695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59912DE-8FD5-4315-9892-F61ECB571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702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77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265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101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2092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2652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605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052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3790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789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32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684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971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76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97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710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19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140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9912DE-8FD5-4315-9892-F61ECB571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715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62399" y="1543643"/>
            <a:ext cx="7197726" cy="2421464"/>
          </a:xfrm>
        </p:spPr>
        <p:txBody>
          <a:bodyPr>
            <a:normAutofit fontScale="90000"/>
          </a:bodyPr>
          <a:lstStyle/>
          <a:p>
            <a:r>
              <a:rPr lang="zh-TW" altLang="en-US" sz="8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  媒  體  系  統</a:t>
            </a:r>
            <a:r>
              <a:rPr lang="en-US" altLang="zh-TW" sz="53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Multimedia System</a:t>
            </a:r>
            <a:endParaRPr lang="zh-TW" altLang="en-US" sz="67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548724"/>
          </a:xfrm>
        </p:spPr>
        <p:txBody>
          <a:bodyPr>
            <a:noAutofit/>
          </a:bodyPr>
          <a:lstStyle/>
          <a:p>
            <a:r>
              <a:rPr lang="zh-TW" altLang="en-US" sz="32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張家瑋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博士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助理教授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臺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中科技大學資訊工程系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856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58"/>
          <p:cNvSpPr txBox="1"/>
          <p:nvPr/>
        </p:nvSpPr>
        <p:spPr>
          <a:xfrm>
            <a:off x="3797496" y="882055"/>
            <a:ext cx="5235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矩陣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(Array)</a:t>
            </a:r>
            <a:endParaRPr lang="zh-CN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797496" y="2115701"/>
            <a:ext cx="3964547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l =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[0, 1, 2, 3, 4, 5, 6, 7, 8, 9]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import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numpy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as np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a =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np.asarray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(l)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[0 1 2 3 4 5 6 7 8 9]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------------------------------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import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numpy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as np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a =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np.arange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(10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[0 1 2 3 4 5 6 7 8 9]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a[0]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a[9]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33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58"/>
          <p:cNvSpPr txBox="1"/>
          <p:nvPr/>
        </p:nvSpPr>
        <p:spPr>
          <a:xfrm>
            <a:off x="3388557" y="893771"/>
            <a:ext cx="5235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矩陣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(Array)</a:t>
            </a:r>
            <a:endParaRPr lang="zh-CN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388557" y="1847195"/>
            <a:ext cx="3802901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array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型態，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必須透過上一頁的方法取得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numbers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[0 1 2 3 4 5 6 7 8 9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---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numbers[3:5]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[3 4]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numbers[5:]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[5 6 7 8 9]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numbers[:5]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[0 1 2 3 4]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numbers[::2]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[0 2 4 6 8]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numbers[:]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[0 1 2 3 4 5 6 7 8 9]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89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58"/>
          <p:cNvSpPr txBox="1"/>
          <p:nvPr/>
        </p:nvSpPr>
        <p:spPr>
          <a:xfrm>
            <a:off x="3323807" y="778873"/>
            <a:ext cx="5235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字典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(Dictionary)</a:t>
            </a:r>
            <a:endParaRPr lang="zh-CN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531110" y="2084923"/>
            <a:ext cx="82861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dictionary = { 1:‘one’, 2:‘two’, 3:‘three’}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--------------------------------------------------------------------</a:t>
            </a: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square = {0: 0, 1: 1, 2: 4, 3: 9, 4: 16, </a:t>
            </a:r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20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25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6: 36, 7: 49, 8: 64, 9: 81}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square[</a:t>
            </a:r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r>
              <a:rPr lang="en-US" altLang="zh-TW" sz="20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25</a:t>
            </a:r>
          </a:p>
          <a:p>
            <a:endParaRPr lang="en-US" altLang="zh-TW" sz="2000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square.keys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dict_keys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([0, 1, 2, 3, 4, 5, 6, 7, 8, 9])</a:t>
            </a: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square.values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dict_values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([0, 1, 4, 9, 16, 25, 36, 49, 64, 81])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82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6"/>
          <p:cNvSpPr txBox="1"/>
          <p:nvPr/>
        </p:nvSpPr>
        <p:spPr>
          <a:xfrm>
            <a:off x="5097806" y="2388725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迴圈與條件式</a:t>
            </a:r>
            <a:endParaRPr lang="en-US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本框 7"/>
          <p:cNvSpPr txBox="1"/>
          <p:nvPr/>
        </p:nvSpPr>
        <p:spPr>
          <a:xfrm>
            <a:off x="5228650" y="3439489"/>
            <a:ext cx="20534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if…else…</a:t>
            </a:r>
            <a:endParaRPr lang="en-US" altLang="zh-CN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608039" y="1342285"/>
            <a:ext cx="2093843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5000" b="1" dirty="0">
                <a:solidFill>
                  <a:srgbClr val="4EC6B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25000" b="1" dirty="0">
              <a:solidFill>
                <a:srgbClr val="4EC6B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74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58"/>
          <p:cNvSpPr txBox="1"/>
          <p:nvPr/>
        </p:nvSpPr>
        <p:spPr>
          <a:xfrm>
            <a:off x="3539522" y="889306"/>
            <a:ext cx="5868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</a:t>
            </a:r>
            <a:endParaRPr lang="zh-CN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3539522" y="1714361"/>
            <a:ext cx="355924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numbers = []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for </a:t>
            </a:r>
            <a:r>
              <a:rPr lang="en-US" altLang="zh-TW" sz="2000" dirty="0" err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 range(</a:t>
            </a:r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):</a:t>
            </a: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numbers.append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numbers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[0, 1, 2, 3, 4, 5, 6, 7, 8, 9]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------------------------------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簡寫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2000" dirty="0" err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for </a:t>
            </a:r>
            <a:r>
              <a:rPr lang="en-US" altLang="zh-TW" sz="2000" dirty="0" err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in range(</a:t>
            </a:r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)]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[0, 1, 2, 3, 4, 5, 6, 7, 8, 9]</a:t>
            </a:r>
          </a:p>
        </p:txBody>
      </p:sp>
      <p:sp>
        <p:nvSpPr>
          <p:cNvPr id="3" name="矩形 2"/>
          <p:cNvSpPr/>
          <p:nvPr/>
        </p:nvSpPr>
        <p:spPr>
          <a:xfrm>
            <a:off x="3539522" y="5001629"/>
            <a:ext cx="665565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------------------------------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square = {number: </a:t>
            </a:r>
            <a:r>
              <a:rPr lang="en-US" altLang="zh-TW" sz="20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number**2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</a:t>
            </a:r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number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in range(</a:t>
            </a:r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)}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square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{0: 0, 1: 1, 2: 4, 3: 9, 4: 16, 5: 25, 6: 36, 7: 49, 8: 64, 9: 81}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01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進階用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t="7623" r="1979" b="36184"/>
          <a:stretch/>
        </p:blipFill>
        <p:spPr>
          <a:xfrm>
            <a:off x="451193" y="2142067"/>
            <a:ext cx="5131219" cy="309642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t="65507"/>
          <a:stretch/>
        </p:blipFill>
        <p:spPr>
          <a:xfrm>
            <a:off x="5817020" y="2142067"/>
            <a:ext cx="5234814" cy="190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5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進階用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b="69977"/>
          <a:stretch/>
        </p:blipFill>
        <p:spPr>
          <a:xfrm>
            <a:off x="685801" y="2142067"/>
            <a:ext cx="5234814" cy="178905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t="32541" b="30004"/>
          <a:stretch/>
        </p:blipFill>
        <p:spPr>
          <a:xfrm>
            <a:off x="685801" y="3931121"/>
            <a:ext cx="5234814" cy="223193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/>
          <a:srcRect t="71936" b="1"/>
          <a:stretch/>
        </p:blipFill>
        <p:spPr>
          <a:xfrm>
            <a:off x="5995417" y="2142067"/>
            <a:ext cx="5234814" cy="167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173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進階用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b="69977"/>
          <a:stretch/>
        </p:blipFill>
        <p:spPr>
          <a:xfrm>
            <a:off x="685801" y="2142067"/>
            <a:ext cx="5234814" cy="178905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t="32541" b="30004"/>
          <a:stretch/>
        </p:blipFill>
        <p:spPr>
          <a:xfrm>
            <a:off x="685801" y="3931121"/>
            <a:ext cx="5234814" cy="223193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/>
          <a:srcRect t="71936" b="1"/>
          <a:stretch/>
        </p:blipFill>
        <p:spPr>
          <a:xfrm>
            <a:off x="5995417" y="2142067"/>
            <a:ext cx="5234814" cy="167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15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進階用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929" y="2204508"/>
            <a:ext cx="63341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56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58"/>
          <p:cNvSpPr txBox="1"/>
          <p:nvPr/>
        </p:nvSpPr>
        <p:spPr>
          <a:xfrm>
            <a:off x="4421839" y="799320"/>
            <a:ext cx="5549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if…else…</a:t>
            </a:r>
            <a:endParaRPr lang="zh-CN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2535844" y="2285649"/>
            <a:ext cx="355924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numbers = []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for</a:t>
            </a:r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 range(</a:t>
            </a:r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):</a:t>
            </a: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numbers.append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numbers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[0, 1, 2, 3, 4, 5, 6, 7, 8, 9]</a:t>
            </a:r>
          </a:p>
        </p:txBody>
      </p:sp>
      <p:sp>
        <p:nvSpPr>
          <p:cNvPr id="4" name="矩形 3"/>
          <p:cNvSpPr/>
          <p:nvPr/>
        </p:nvSpPr>
        <p:spPr>
          <a:xfrm>
            <a:off x="6285313" y="1918312"/>
            <a:ext cx="390360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000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簡寫</a:t>
            </a:r>
            <a:endParaRPr lang="en-US" altLang="zh-TW" sz="2000" dirty="0">
              <a:solidFill>
                <a:srgbClr val="92D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numbers = [ </a:t>
            </a:r>
            <a:r>
              <a:rPr lang="en-US" altLang="zh-TW" sz="2000" dirty="0" err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for </a:t>
            </a:r>
            <a:r>
              <a:rPr lang="en-US" altLang="zh-TW" sz="2000" dirty="0" err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in range(</a:t>
            </a:r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]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[0, 1, 2, 3, 4, 5, 6, 7, 8, 9]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---------------------------------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in range(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len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(numbers)):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if( </a:t>
            </a:r>
            <a:r>
              <a:rPr lang="en-US" altLang="zh-TW" sz="2000" dirty="0" err="1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== 0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):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print(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'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是奇數也是偶數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')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000" dirty="0" err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elif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en-US" altLang="zh-TW" sz="2000" dirty="0" err="1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% 2 == 1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):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print(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'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奇數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  )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else: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print(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'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偶數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 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13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asic</a:t>
            </a: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ython3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</a:t>
            </a:r>
            <a:r>
              <a:rPr lang="en-US" altLang="zh-TW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Python3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08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6"/>
          <p:cNvSpPr txBox="1"/>
          <p:nvPr/>
        </p:nvSpPr>
        <p:spPr>
          <a:xfrm>
            <a:off x="5097807" y="2388725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函式與匿名函式</a:t>
            </a:r>
            <a:endParaRPr lang="en-US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本框 7"/>
          <p:cNvSpPr txBox="1"/>
          <p:nvPr/>
        </p:nvSpPr>
        <p:spPr>
          <a:xfrm>
            <a:off x="5228650" y="3439489"/>
            <a:ext cx="20534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lambda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2608039" y="1342285"/>
            <a:ext cx="2093843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5000" b="1" dirty="0">
                <a:solidFill>
                  <a:srgbClr val="4EC6B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25000" b="1" dirty="0">
              <a:solidFill>
                <a:srgbClr val="4EC6B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648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58"/>
          <p:cNvSpPr txBox="1"/>
          <p:nvPr/>
        </p:nvSpPr>
        <p:spPr>
          <a:xfrm>
            <a:off x="4802077" y="797161"/>
            <a:ext cx="5868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endParaRPr lang="zh-CN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135504" y="2348652"/>
            <a:ext cx="364377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</a:t>
            </a:r>
            <a:r>
              <a:rPr lang="en-US" altLang="zh-TW" sz="2400" dirty="0" err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def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add(x, y)</a:t>
            </a:r>
            <a:r>
              <a:rPr lang="en-US" altLang="zh-TW" sz="2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   return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x+y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---------------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&gt;&gt;&gt;add(1, 1)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&gt;&gt;&gt;add(1, -3)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-2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244202" y="2348652"/>
            <a:ext cx="37114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</a:t>
            </a:r>
            <a:r>
              <a:rPr lang="en-US" altLang="zh-TW" sz="2400" dirty="0" err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def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minus(x, y)</a:t>
            </a:r>
            <a:r>
              <a:rPr lang="en-US" altLang="zh-TW" sz="2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   return x-y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---------------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&gt;&gt;&gt;minus(1, 1)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&gt;&gt;&gt;minus(1, -3)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27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58"/>
          <p:cNvSpPr txBox="1"/>
          <p:nvPr/>
        </p:nvSpPr>
        <p:spPr>
          <a:xfrm>
            <a:off x="4442606" y="733888"/>
            <a:ext cx="5549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lambda</a:t>
            </a:r>
            <a:endParaRPr lang="zh-CN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14404" y="1993616"/>
            <a:ext cx="33352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&gt;&gt;&gt;add = </a:t>
            </a:r>
            <a:r>
              <a:rPr lang="es-ES" altLang="zh-TW" sz="2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lambda</a:t>
            </a:r>
            <a:r>
              <a:rPr lang="es-E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x, y :  x + y</a:t>
            </a:r>
          </a:p>
          <a:p>
            <a:r>
              <a:rPr lang="es-E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&gt;&gt;&gt;add(1, -3)</a:t>
            </a:r>
          </a:p>
          <a:p>
            <a:r>
              <a:rPr lang="es-E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-2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91629" y="411511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&gt;&gt;&gt;newValue = </a:t>
            </a:r>
            <a:r>
              <a:rPr lang="es-ES" altLang="zh-TW" sz="2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lambda</a:t>
            </a:r>
            <a:r>
              <a:rPr lang="es-E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x :  -x</a:t>
            </a:r>
          </a:p>
          <a:p>
            <a:r>
              <a:rPr lang="es-E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&gt;&gt;&gt;newValue(9)</a:t>
            </a:r>
          </a:p>
          <a:p>
            <a:r>
              <a:rPr lang="es-E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-9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77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Print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1393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印出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491" y="2209031"/>
            <a:ext cx="7710393" cy="351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59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字串相加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56" y="2404247"/>
            <a:ext cx="8392688" cy="305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11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基本運算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t="15489"/>
          <a:stretch/>
        </p:blipFill>
        <p:spPr>
          <a:xfrm>
            <a:off x="3419912" y="2142067"/>
            <a:ext cx="5187583" cy="447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35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基本運算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212" y="2191745"/>
            <a:ext cx="7675817" cy="354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84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寫檔讀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08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寫檔讀檔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135" y="2142067"/>
            <a:ext cx="6150847" cy="431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9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58"/>
          <p:cNvSpPr txBox="1"/>
          <p:nvPr/>
        </p:nvSpPr>
        <p:spPr>
          <a:xfrm>
            <a:off x="3346380" y="507870"/>
            <a:ext cx="5797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 Structure</a:t>
            </a:r>
            <a:endParaRPr lang="zh-CN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t="18152"/>
          <a:stretch/>
        </p:blipFill>
        <p:spPr>
          <a:xfrm>
            <a:off x="1662377" y="1457223"/>
            <a:ext cx="8001000" cy="497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7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寫檔讀檔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 = open(“my file.txt", “r", </a:t>
            </a:r>
            <a:r>
              <a:rPr lang="en-US" altLang="zh-TW" sz="32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encoding='utf-8'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fo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open(“test.txt", "w", </a:t>
            </a:r>
            <a:r>
              <a:rPr lang="en-US" altLang="zh-TW" sz="32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encoding='utf-8</a:t>
            </a:r>
            <a:r>
              <a:rPr lang="en-US" altLang="zh-TW" sz="32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597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37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832526" y="2397578"/>
            <a:ext cx="50794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(Variables)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31808" y="3651847"/>
            <a:ext cx="51825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數字：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float, long, complex</a:t>
            </a: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字串：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string</a:t>
            </a:r>
            <a:endParaRPr lang="zh-CN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517605" y="1521960"/>
            <a:ext cx="2093843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5000" b="1" dirty="0">
                <a:solidFill>
                  <a:srgbClr val="4EC6B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25000" b="1" dirty="0">
              <a:solidFill>
                <a:srgbClr val="4EC6B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633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58"/>
          <p:cNvSpPr txBox="1"/>
          <p:nvPr/>
        </p:nvSpPr>
        <p:spPr>
          <a:xfrm>
            <a:off x="3346380" y="507870"/>
            <a:ext cx="579762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常見的數值運算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float, long, </a:t>
            </a:r>
            <a:r>
              <a:rPr lang="en-US" altLang="zh-TW" sz="36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complex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CN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438780" y="2033799"/>
            <a:ext cx="53883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1+1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1-1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**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100/3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33.33333333333336</a:t>
            </a:r>
          </a:p>
          <a:p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</a:t>
            </a:r>
            <a:r>
              <a:rPr lang="zh-TW" altLang="en-US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100//3</a:t>
            </a:r>
            <a:r>
              <a:rPr lang="zh-TW" altLang="en-US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000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000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求整數部份，無條件捨去</a:t>
            </a:r>
            <a:endParaRPr lang="en-US" altLang="zh-TW" sz="2000" dirty="0">
              <a:solidFill>
                <a:srgbClr val="92D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33</a:t>
            </a:r>
          </a:p>
          <a:p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</a:t>
            </a:r>
            <a:r>
              <a:rPr lang="zh-TW" altLang="en-US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100%3</a:t>
            </a:r>
            <a:r>
              <a:rPr lang="zh-TW" altLang="en-US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000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求餘數</a:t>
            </a:r>
            <a:endParaRPr lang="en-US" altLang="zh-TW" sz="2000" dirty="0">
              <a:solidFill>
                <a:srgbClr val="92D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50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58"/>
          <p:cNvSpPr txBox="1"/>
          <p:nvPr/>
        </p:nvSpPr>
        <p:spPr>
          <a:xfrm>
            <a:off x="3358234" y="855049"/>
            <a:ext cx="5691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常見的字串運算與處理</a:t>
            </a:r>
            <a:endParaRPr lang="zh-CN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301693" y="2369673"/>
            <a:ext cx="28198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 = “Hello!”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b = “World!”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a+b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Hello!World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!’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a*2+b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Hello!Hello!World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!’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len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(a)  </a:t>
            </a:r>
            <a:r>
              <a:rPr lang="en-US" altLang="zh-TW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字串長度</a:t>
            </a:r>
            <a:endParaRPr lang="en-US" altLang="zh-TW" dirty="0">
              <a:solidFill>
                <a:srgbClr val="92D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</a:p>
        </p:txBody>
      </p:sp>
      <p:sp>
        <p:nvSpPr>
          <p:cNvPr id="2" name="矩形 1"/>
          <p:cNvSpPr/>
          <p:nvPr/>
        </p:nvSpPr>
        <p:spPr>
          <a:xfrm>
            <a:off x="4949093" y="2345414"/>
            <a:ext cx="25097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s =“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abcdefghij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s[3:5]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‘de’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s[:5]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abcde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s[5:]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fghij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s[::2]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acegi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s[:]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abcdefghij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</a:t>
            </a:r>
          </a:p>
        </p:txBody>
      </p:sp>
      <p:sp>
        <p:nvSpPr>
          <p:cNvPr id="17" name="矩形 16"/>
          <p:cNvSpPr/>
          <p:nvPr/>
        </p:nvSpPr>
        <p:spPr>
          <a:xfrm>
            <a:off x="7703804" y="2345414"/>
            <a:ext cx="250972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s =“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abcdefghij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s[:-5]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abcde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s[-5:]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fghij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s[::-2]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jhfdb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255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726019" y="2388725"/>
            <a:ext cx="56784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容器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(Containers)</a:t>
            </a:r>
          </a:p>
        </p:txBody>
      </p:sp>
      <p:sp>
        <p:nvSpPr>
          <p:cNvPr id="9" name="文本框 7"/>
          <p:cNvSpPr txBox="1"/>
          <p:nvPr/>
        </p:nvSpPr>
        <p:spPr>
          <a:xfrm>
            <a:off x="4856862" y="3439489"/>
            <a:ext cx="23867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Array</a:t>
            </a:r>
            <a:endParaRPr lang="en-US" altLang="zh-CN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Dictionary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2561841" y="1643736"/>
            <a:ext cx="2093843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5000" b="1" dirty="0">
                <a:solidFill>
                  <a:srgbClr val="4EC6B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25000" b="1" dirty="0">
              <a:solidFill>
                <a:srgbClr val="4EC6B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76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58"/>
          <p:cNvSpPr txBox="1"/>
          <p:nvPr/>
        </p:nvSpPr>
        <p:spPr>
          <a:xfrm>
            <a:off x="3831469" y="902515"/>
            <a:ext cx="5235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列表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(List)</a:t>
            </a:r>
            <a:endParaRPr lang="zh-CN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831469" y="2023199"/>
            <a:ext cx="50325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a = [1, 2, 3]</a:t>
            </a: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b = [4, 5]</a:t>
            </a: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a.append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(b)</a:t>
            </a: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[1, 2, 3, [4, 5]]</a:t>
            </a: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-------------------</a:t>
            </a: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a.extend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(b)</a:t>
            </a: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a</a:t>
            </a: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[1, 2, 3, 4, 5]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73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58"/>
          <p:cNvSpPr txBox="1"/>
          <p:nvPr/>
        </p:nvSpPr>
        <p:spPr>
          <a:xfrm>
            <a:off x="3431681" y="879457"/>
            <a:ext cx="5235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列表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(List)</a:t>
            </a:r>
            <a:endParaRPr lang="zh-CN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431681" y="1904503"/>
            <a:ext cx="591604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numbers = [0, 1, 2, 3, 4, 5, 6, 7, 8, 9]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numbers[3:5]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[3, 4]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numbers[5:]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[5, 6, 7, 8, 9]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numbers[:5]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[0, 1, 2, 3, 4]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numbers[::2]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[0, 2, 4, 6, 8]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numbers[:]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[0, 1, 2, 3, 4, 5, 6, 7, 8, 9]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38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36</TotalTime>
  <Words>1129</Words>
  <Application>Microsoft Office PowerPoint</Application>
  <PresentationFormat>寬螢幕</PresentationFormat>
  <Paragraphs>246</Paragraphs>
  <Slides>31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7" baseType="lpstr">
      <vt:lpstr>微軟正黑體</vt:lpstr>
      <vt:lpstr>新細明體</vt:lpstr>
      <vt:lpstr>Arial</vt:lpstr>
      <vt:lpstr>Calibri</vt:lpstr>
      <vt:lpstr>Calibri Light</vt:lpstr>
      <vt:lpstr>天體</vt:lpstr>
      <vt:lpstr>多  媒  體  系  統Multimedia System</vt:lpstr>
      <vt:lpstr>Basic python3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進階用法</vt:lpstr>
      <vt:lpstr>進階用法</vt:lpstr>
      <vt:lpstr>進階用法</vt:lpstr>
      <vt:lpstr>進階用法</vt:lpstr>
      <vt:lpstr>PowerPoint 簡報</vt:lpstr>
      <vt:lpstr>PowerPoint 簡報</vt:lpstr>
      <vt:lpstr>PowerPoint 簡報</vt:lpstr>
      <vt:lpstr>PowerPoint 簡報</vt:lpstr>
      <vt:lpstr>Print</vt:lpstr>
      <vt:lpstr>印出</vt:lpstr>
      <vt:lpstr>字串相加</vt:lpstr>
      <vt:lpstr>基本運算</vt:lpstr>
      <vt:lpstr>基本運算</vt:lpstr>
      <vt:lpstr>寫檔讀檔</vt:lpstr>
      <vt:lpstr>寫檔讀檔</vt:lpstr>
      <vt:lpstr>寫檔讀檔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家瑋 張</dc:creator>
  <cp:lastModifiedBy>家瑋 張</cp:lastModifiedBy>
  <cp:revision>32</cp:revision>
  <dcterms:created xsi:type="dcterms:W3CDTF">2018-10-12T16:14:54Z</dcterms:created>
  <dcterms:modified xsi:type="dcterms:W3CDTF">2018-10-17T03:06:45Z</dcterms:modified>
</cp:coreProperties>
</file>