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1"/>
  </p:notesMasterIdLst>
  <p:sldIdLst>
    <p:sldId id="259" r:id="rId2"/>
    <p:sldId id="375" r:id="rId3"/>
    <p:sldId id="376" r:id="rId4"/>
    <p:sldId id="377" r:id="rId5"/>
    <p:sldId id="378" r:id="rId6"/>
    <p:sldId id="379" r:id="rId7"/>
    <p:sldId id="336" r:id="rId8"/>
    <p:sldId id="337" r:id="rId9"/>
    <p:sldId id="338" r:id="rId10"/>
    <p:sldId id="339" r:id="rId11"/>
    <p:sldId id="340" r:id="rId12"/>
    <p:sldId id="372" r:id="rId13"/>
    <p:sldId id="345" r:id="rId14"/>
    <p:sldId id="373" r:id="rId15"/>
    <p:sldId id="347" r:id="rId16"/>
    <p:sldId id="348" r:id="rId17"/>
    <p:sldId id="349" r:id="rId18"/>
    <p:sldId id="374" r:id="rId19"/>
    <p:sldId id="362" r:id="rId20"/>
    <p:sldId id="364" r:id="rId21"/>
    <p:sldId id="366" r:id="rId22"/>
    <p:sldId id="368" r:id="rId23"/>
    <p:sldId id="367" r:id="rId24"/>
    <p:sldId id="365" r:id="rId25"/>
    <p:sldId id="369" r:id="rId26"/>
    <p:sldId id="371" r:id="rId27"/>
    <p:sldId id="370" r:id="rId28"/>
    <p:sldId id="363" r:id="rId29"/>
    <p:sldId id="279" r:id="rId3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987" autoAdjust="0"/>
  </p:normalViewPr>
  <p:slideViewPr>
    <p:cSldViewPr snapToGrid="0">
      <p:cViewPr varScale="1">
        <p:scale>
          <a:sx n="93" d="100"/>
          <a:sy n="93" d="100"/>
        </p:scale>
        <p:origin x="123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7D70C2-B7D2-4897-8F45-0BFC57F0E163}" type="doc">
      <dgm:prSet loTypeId="urn:microsoft.com/office/officeart/2005/8/layout/radial5" loCatId="cycle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zh-TW" altLang="en-US"/>
        </a:p>
      </dgm:t>
    </dgm:pt>
    <dgm:pt modelId="{0B4D3D60-7295-418A-91B2-D1D62915BBD1}">
      <dgm:prSet phldrT="[文字]"/>
      <dgm:spPr/>
      <dgm:t>
        <a:bodyPr/>
        <a:lstStyle/>
        <a:p>
          <a:r>
            <a:rPr lang="zh-TW" altLang="en-US" b="1" dirty="0" smtClean="0">
              <a:solidFill>
                <a:schemeClr val="tx1"/>
              </a:solidFill>
              <a:latin typeface="+mj-ea"/>
              <a:ea typeface="+mj-ea"/>
            </a:rPr>
            <a:t>徵審</a:t>
          </a:r>
          <a:endParaRPr lang="en-US" altLang="zh-TW" b="1" dirty="0" smtClean="0">
            <a:solidFill>
              <a:schemeClr val="tx1"/>
            </a:solidFill>
            <a:latin typeface="+mj-ea"/>
            <a:ea typeface="+mj-ea"/>
          </a:endParaRPr>
        </a:p>
        <a:p>
          <a:r>
            <a:rPr lang="zh-TW" altLang="en-US" b="1" dirty="0" smtClean="0">
              <a:solidFill>
                <a:schemeClr val="tx1"/>
              </a:solidFill>
              <a:latin typeface="+mj-ea"/>
              <a:ea typeface="+mj-ea"/>
            </a:rPr>
            <a:t>系統</a:t>
          </a:r>
          <a:endParaRPr lang="zh-TW" altLang="en-US" b="1" dirty="0">
            <a:solidFill>
              <a:schemeClr val="tx1"/>
            </a:solidFill>
            <a:latin typeface="+mj-ea"/>
            <a:ea typeface="+mj-ea"/>
          </a:endParaRPr>
        </a:p>
      </dgm:t>
    </dgm:pt>
    <dgm:pt modelId="{0B7FB4CD-0C81-4FC4-ADC3-8526325AD949}" type="parTrans" cxnId="{C30721AE-18AC-4267-87F0-B1D4AA443B1F}">
      <dgm:prSet/>
      <dgm:spPr/>
      <dgm:t>
        <a:bodyPr/>
        <a:lstStyle/>
        <a:p>
          <a:endParaRPr lang="zh-TW" altLang="en-US">
            <a:latin typeface="+mj-ea"/>
            <a:ea typeface="+mj-ea"/>
          </a:endParaRPr>
        </a:p>
      </dgm:t>
    </dgm:pt>
    <dgm:pt modelId="{3D4A653A-DDC4-48FA-A368-950018EC0265}" type="sibTrans" cxnId="{C30721AE-18AC-4267-87F0-B1D4AA443B1F}">
      <dgm:prSet/>
      <dgm:spPr/>
      <dgm:t>
        <a:bodyPr/>
        <a:lstStyle/>
        <a:p>
          <a:endParaRPr lang="zh-TW" altLang="en-US">
            <a:latin typeface="+mj-ea"/>
            <a:ea typeface="+mj-ea"/>
          </a:endParaRPr>
        </a:p>
      </dgm:t>
    </dgm:pt>
    <dgm:pt modelId="{0915E257-EB65-491B-959C-E2C3FFBFE692}">
      <dgm:prSet phldrT="[文字]" custT="1"/>
      <dgm:spPr/>
      <dgm:t>
        <a:bodyPr/>
        <a:lstStyle/>
        <a:p>
          <a:r>
            <a:rPr lang="zh-TW" altLang="en-US" sz="2400" b="1" dirty="0" smtClean="0">
              <a:solidFill>
                <a:schemeClr val="tx1"/>
              </a:solidFill>
              <a:latin typeface="+mj-ea"/>
              <a:ea typeface="+mj-ea"/>
            </a:rPr>
            <a:t>客戶提供之資料</a:t>
          </a:r>
          <a:r>
            <a:rPr lang="en-US" altLang="zh-TW" sz="2400" b="1" dirty="0" smtClean="0">
              <a:solidFill>
                <a:schemeClr val="tx1"/>
              </a:solidFill>
              <a:latin typeface="+mj-ea"/>
              <a:ea typeface="+mj-ea"/>
            </a:rPr>
            <a:t>(</a:t>
          </a:r>
          <a:r>
            <a:rPr lang="zh-TW" altLang="en-US" sz="2400" b="1" dirty="0" smtClean="0">
              <a:solidFill>
                <a:schemeClr val="tx1"/>
              </a:solidFill>
              <a:latin typeface="+mj-ea"/>
              <a:ea typeface="+mj-ea"/>
            </a:rPr>
            <a:t>財報、基本資料</a:t>
          </a:r>
          <a:r>
            <a:rPr lang="en-US" altLang="zh-TW" sz="2400" b="1" dirty="0" smtClean="0">
              <a:solidFill>
                <a:schemeClr val="tx1"/>
              </a:solidFill>
              <a:latin typeface="+mj-ea"/>
              <a:ea typeface="+mj-ea"/>
            </a:rPr>
            <a:t>)</a:t>
          </a:r>
          <a:endParaRPr lang="zh-TW" altLang="en-US" sz="2400" b="1" dirty="0">
            <a:solidFill>
              <a:schemeClr val="tx1"/>
            </a:solidFill>
            <a:latin typeface="+mj-ea"/>
            <a:ea typeface="+mj-ea"/>
          </a:endParaRPr>
        </a:p>
      </dgm:t>
    </dgm:pt>
    <dgm:pt modelId="{55BCDB46-D706-4F03-9FED-C6985A3429F4}" type="parTrans" cxnId="{28EB65D0-0DEC-40A5-89A4-5061A68681A5}">
      <dgm:prSet/>
      <dgm:spPr/>
      <dgm:t>
        <a:bodyPr/>
        <a:lstStyle/>
        <a:p>
          <a:endParaRPr lang="zh-TW" altLang="en-US">
            <a:latin typeface="+mj-ea"/>
            <a:ea typeface="+mj-ea"/>
          </a:endParaRPr>
        </a:p>
      </dgm:t>
    </dgm:pt>
    <dgm:pt modelId="{D0AB4739-9F08-4274-A072-F17B0823BD5F}" type="sibTrans" cxnId="{28EB65D0-0DEC-40A5-89A4-5061A68681A5}">
      <dgm:prSet/>
      <dgm:spPr/>
      <dgm:t>
        <a:bodyPr/>
        <a:lstStyle/>
        <a:p>
          <a:endParaRPr lang="zh-TW" altLang="en-US">
            <a:latin typeface="+mj-ea"/>
            <a:ea typeface="+mj-ea"/>
          </a:endParaRPr>
        </a:p>
      </dgm:t>
    </dgm:pt>
    <dgm:pt modelId="{EF6A6776-5309-4EFE-A4E9-B36A9D7853B3}">
      <dgm:prSet phldrT="[文字]" custT="1"/>
      <dgm:spPr/>
      <dgm:t>
        <a:bodyPr/>
        <a:lstStyle/>
        <a:p>
          <a:r>
            <a:rPr lang="zh-TW" altLang="en-US" sz="2400" b="1" dirty="0" smtClean="0">
              <a:solidFill>
                <a:schemeClr val="tx1"/>
              </a:solidFill>
              <a:latin typeface="+mj-ea"/>
              <a:ea typeface="+mj-ea"/>
            </a:rPr>
            <a:t>財團法人      聯合徵信中心</a:t>
          </a:r>
          <a:endParaRPr lang="zh-TW" altLang="en-US" sz="2400" b="1" dirty="0">
            <a:solidFill>
              <a:schemeClr val="tx1"/>
            </a:solidFill>
            <a:latin typeface="+mj-ea"/>
            <a:ea typeface="+mj-ea"/>
          </a:endParaRPr>
        </a:p>
      </dgm:t>
    </dgm:pt>
    <dgm:pt modelId="{B7DA1F61-9587-4F05-A293-A44ADFA52769}" type="parTrans" cxnId="{2B117CA6-864D-4F98-9A37-7C1F414969D7}">
      <dgm:prSet/>
      <dgm:spPr/>
      <dgm:t>
        <a:bodyPr/>
        <a:lstStyle/>
        <a:p>
          <a:endParaRPr lang="zh-TW" altLang="en-US">
            <a:latin typeface="+mj-ea"/>
            <a:ea typeface="+mj-ea"/>
          </a:endParaRPr>
        </a:p>
      </dgm:t>
    </dgm:pt>
    <dgm:pt modelId="{D39D5EEC-8AAA-4DD9-B533-0D680CCD94E6}" type="sibTrans" cxnId="{2B117CA6-864D-4F98-9A37-7C1F414969D7}">
      <dgm:prSet/>
      <dgm:spPr/>
      <dgm:t>
        <a:bodyPr/>
        <a:lstStyle/>
        <a:p>
          <a:endParaRPr lang="zh-TW" altLang="en-US">
            <a:latin typeface="+mj-ea"/>
            <a:ea typeface="+mj-ea"/>
          </a:endParaRPr>
        </a:p>
      </dgm:t>
    </dgm:pt>
    <dgm:pt modelId="{ED5C5D13-F8F4-4BFE-9BFB-A4A5BBC6908F}">
      <dgm:prSet phldrT="[文字]" custT="1"/>
      <dgm:spPr/>
      <dgm:t>
        <a:bodyPr/>
        <a:lstStyle/>
        <a:p>
          <a:r>
            <a:rPr lang="zh-TW" altLang="en-US" sz="2400" b="1" dirty="0" smtClean="0">
              <a:solidFill>
                <a:schemeClr val="tx1"/>
              </a:solidFill>
              <a:latin typeface="+mj-ea"/>
              <a:ea typeface="+mj-ea"/>
            </a:rPr>
            <a:t>台灣經濟新報資料庫</a:t>
          </a:r>
          <a:r>
            <a:rPr lang="en-US" altLang="zh-TW" sz="2400" b="1" dirty="0" smtClean="0">
              <a:solidFill>
                <a:schemeClr val="tx1"/>
              </a:solidFill>
              <a:latin typeface="+mj-ea"/>
              <a:ea typeface="+mj-ea"/>
            </a:rPr>
            <a:t>(TEJ)</a:t>
          </a:r>
        </a:p>
      </dgm:t>
    </dgm:pt>
    <dgm:pt modelId="{3C1B35DD-6A1C-4818-AC68-7892DA917D70}" type="parTrans" cxnId="{DBBDE4B9-35BF-4DFA-A422-62CDDEFAAD15}">
      <dgm:prSet/>
      <dgm:spPr/>
      <dgm:t>
        <a:bodyPr/>
        <a:lstStyle/>
        <a:p>
          <a:endParaRPr lang="zh-TW" altLang="en-US">
            <a:latin typeface="+mj-ea"/>
            <a:ea typeface="+mj-ea"/>
          </a:endParaRPr>
        </a:p>
      </dgm:t>
    </dgm:pt>
    <dgm:pt modelId="{473BBE55-A859-40F0-AA93-EE6966455EA1}" type="sibTrans" cxnId="{DBBDE4B9-35BF-4DFA-A422-62CDDEFAAD15}">
      <dgm:prSet/>
      <dgm:spPr/>
      <dgm:t>
        <a:bodyPr/>
        <a:lstStyle/>
        <a:p>
          <a:endParaRPr lang="zh-TW" altLang="en-US">
            <a:latin typeface="+mj-ea"/>
            <a:ea typeface="+mj-ea"/>
          </a:endParaRPr>
        </a:p>
      </dgm:t>
    </dgm:pt>
    <dgm:pt modelId="{F4363CDB-D420-4590-881E-3643CB7BE4A5}">
      <dgm:prSet phldrT="[文字]" custT="1"/>
      <dgm:spPr/>
      <dgm:t>
        <a:bodyPr/>
        <a:lstStyle/>
        <a:p>
          <a:r>
            <a:rPr lang="zh-TW" altLang="en-US" sz="2400" b="1" dirty="0" smtClean="0">
              <a:solidFill>
                <a:schemeClr val="tx1"/>
              </a:solidFill>
              <a:latin typeface="+mj-ea"/>
              <a:ea typeface="+mj-ea"/>
            </a:rPr>
            <a:t>經濟部       商業司網站</a:t>
          </a:r>
          <a:endParaRPr lang="zh-TW" altLang="en-US" sz="2400" b="1" dirty="0">
            <a:solidFill>
              <a:schemeClr val="tx1"/>
            </a:solidFill>
            <a:latin typeface="+mj-ea"/>
            <a:ea typeface="+mj-ea"/>
          </a:endParaRPr>
        </a:p>
      </dgm:t>
    </dgm:pt>
    <dgm:pt modelId="{E6FADEF7-F101-4A22-854B-C035F21E1AAE}" type="parTrans" cxnId="{8D43425D-473A-4CA0-9DFF-7FCFFBD70275}">
      <dgm:prSet/>
      <dgm:spPr/>
      <dgm:t>
        <a:bodyPr/>
        <a:lstStyle/>
        <a:p>
          <a:endParaRPr lang="zh-TW" altLang="en-US">
            <a:latin typeface="+mj-ea"/>
            <a:ea typeface="+mj-ea"/>
          </a:endParaRPr>
        </a:p>
      </dgm:t>
    </dgm:pt>
    <dgm:pt modelId="{014CC8F7-BAEC-418D-AF25-0203589A832A}" type="sibTrans" cxnId="{8D43425D-473A-4CA0-9DFF-7FCFFBD70275}">
      <dgm:prSet/>
      <dgm:spPr/>
      <dgm:t>
        <a:bodyPr/>
        <a:lstStyle/>
        <a:p>
          <a:endParaRPr lang="zh-TW" altLang="en-US">
            <a:latin typeface="+mj-ea"/>
            <a:ea typeface="+mj-ea"/>
          </a:endParaRPr>
        </a:p>
      </dgm:t>
    </dgm:pt>
    <dgm:pt modelId="{F4D07D1E-C92D-4ADA-91D9-D64290500520}">
      <dgm:prSet/>
      <dgm:spPr/>
      <dgm:t>
        <a:bodyPr/>
        <a:lstStyle/>
        <a:p>
          <a:endParaRPr lang="zh-TW" altLang="en-US" dirty="0">
            <a:latin typeface="+mj-ea"/>
            <a:ea typeface="+mj-ea"/>
          </a:endParaRPr>
        </a:p>
      </dgm:t>
    </dgm:pt>
    <dgm:pt modelId="{DF7EF31D-C4F3-4C4B-AFEB-16045D6C531F}" type="parTrans" cxnId="{1CBF4B80-669D-48A8-BA33-0D414D27DFEB}">
      <dgm:prSet/>
      <dgm:spPr/>
      <dgm:t>
        <a:bodyPr/>
        <a:lstStyle/>
        <a:p>
          <a:endParaRPr lang="zh-TW" altLang="en-US">
            <a:latin typeface="+mj-ea"/>
            <a:ea typeface="+mj-ea"/>
          </a:endParaRPr>
        </a:p>
      </dgm:t>
    </dgm:pt>
    <dgm:pt modelId="{655A15D0-B23E-4501-AE13-0159890447E4}" type="sibTrans" cxnId="{1CBF4B80-669D-48A8-BA33-0D414D27DFEB}">
      <dgm:prSet/>
      <dgm:spPr/>
      <dgm:t>
        <a:bodyPr/>
        <a:lstStyle/>
        <a:p>
          <a:endParaRPr lang="zh-TW" altLang="en-US">
            <a:latin typeface="+mj-ea"/>
            <a:ea typeface="+mj-ea"/>
          </a:endParaRPr>
        </a:p>
      </dgm:t>
    </dgm:pt>
    <dgm:pt modelId="{668735E8-B215-4092-B252-B8DA80A4B882}">
      <dgm:prSet/>
      <dgm:spPr/>
      <dgm:t>
        <a:bodyPr/>
        <a:lstStyle/>
        <a:p>
          <a:endParaRPr lang="zh-TW" altLang="en-US">
            <a:latin typeface="+mj-ea"/>
            <a:ea typeface="+mj-ea"/>
          </a:endParaRPr>
        </a:p>
      </dgm:t>
    </dgm:pt>
    <dgm:pt modelId="{4E664108-4991-4B25-8C6F-3651B2ABB22B}" type="parTrans" cxnId="{41FB3330-FEE8-484D-A3E2-4499C464A224}">
      <dgm:prSet/>
      <dgm:spPr/>
      <dgm:t>
        <a:bodyPr/>
        <a:lstStyle/>
        <a:p>
          <a:endParaRPr lang="zh-TW" altLang="en-US">
            <a:latin typeface="+mj-ea"/>
            <a:ea typeface="+mj-ea"/>
          </a:endParaRPr>
        </a:p>
      </dgm:t>
    </dgm:pt>
    <dgm:pt modelId="{15896693-E68B-4D39-9099-6AFF823E4F90}" type="sibTrans" cxnId="{41FB3330-FEE8-484D-A3E2-4499C464A224}">
      <dgm:prSet/>
      <dgm:spPr/>
      <dgm:t>
        <a:bodyPr/>
        <a:lstStyle/>
        <a:p>
          <a:endParaRPr lang="zh-TW" altLang="en-US">
            <a:latin typeface="+mj-ea"/>
            <a:ea typeface="+mj-ea"/>
          </a:endParaRPr>
        </a:p>
      </dgm:t>
    </dgm:pt>
    <dgm:pt modelId="{BB03E999-D7D8-48A6-A9FF-A64BB6273F09}">
      <dgm:prSet phldrT="[文字]" custScaleX="231235" custRadScaleRad="114683" custRadScaleInc="64814"/>
      <dgm:spPr/>
      <dgm:t>
        <a:bodyPr/>
        <a:lstStyle/>
        <a:p>
          <a:endParaRPr lang="zh-TW" altLang="en-US">
            <a:latin typeface="+mj-ea"/>
            <a:ea typeface="+mj-ea"/>
          </a:endParaRPr>
        </a:p>
      </dgm:t>
    </dgm:pt>
    <dgm:pt modelId="{EE0963AD-1DB1-4CD4-BC8F-593F85921F02}" type="parTrans" cxnId="{64722EC4-AF55-4BC2-9884-0FDB9A0E7ACD}">
      <dgm:prSet custAng="7337220" custFlipHor="1" custScaleX="145399"/>
      <dgm:spPr/>
      <dgm:t>
        <a:bodyPr/>
        <a:lstStyle/>
        <a:p>
          <a:endParaRPr lang="zh-TW" altLang="en-US">
            <a:latin typeface="+mj-ea"/>
            <a:ea typeface="+mj-ea"/>
          </a:endParaRPr>
        </a:p>
      </dgm:t>
    </dgm:pt>
    <dgm:pt modelId="{999E3F87-5562-4AEB-B5CD-B76C46CA0DDC}" type="sibTrans" cxnId="{64722EC4-AF55-4BC2-9884-0FDB9A0E7ACD}">
      <dgm:prSet/>
      <dgm:spPr/>
      <dgm:t>
        <a:bodyPr/>
        <a:lstStyle/>
        <a:p>
          <a:endParaRPr lang="zh-TW" altLang="en-US">
            <a:latin typeface="+mj-ea"/>
            <a:ea typeface="+mj-ea"/>
          </a:endParaRPr>
        </a:p>
      </dgm:t>
    </dgm:pt>
    <dgm:pt modelId="{E8C0ED59-1C56-473B-9347-1B631368D994}">
      <dgm:prSet custScaleX="231235" custRadScaleRad="114683" custRadScaleInc="64814"/>
      <dgm:spPr/>
      <dgm:t>
        <a:bodyPr/>
        <a:lstStyle/>
        <a:p>
          <a:endParaRPr lang="zh-TW" altLang="en-US">
            <a:latin typeface="+mj-ea"/>
            <a:ea typeface="+mj-ea"/>
          </a:endParaRPr>
        </a:p>
      </dgm:t>
    </dgm:pt>
    <dgm:pt modelId="{3D83F659-2ACC-4FBC-9A7D-595C7A90154F}" type="parTrans" cxnId="{393CAA3B-BEC6-4417-B51D-45D85CEC5768}">
      <dgm:prSet custAng="7337220" custFlipHor="1" custScaleX="145399"/>
      <dgm:spPr/>
      <dgm:t>
        <a:bodyPr/>
        <a:lstStyle/>
        <a:p>
          <a:endParaRPr lang="zh-TW" altLang="en-US">
            <a:latin typeface="+mj-ea"/>
            <a:ea typeface="+mj-ea"/>
          </a:endParaRPr>
        </a:p>
      </dgm:t>
    </dgm:pt>
    <dgm:pt modelId="{95E1984D-450A-4CF2-A2C1-1FE2C161DD23}" type="sibTrans" cxnId="{393CAA3B-BEC6-4417-B51D-45D85CEC5768}">
      <dgm:prSet/>
      <dgm:spPr/>
      <dgm:t>
        <a:bodyPr/>
        <a:lstStyle/>
        <a:p>
          <a:endParaRPr lang="zh-TW" altLang="en-US">
            <a:latin typeface="+mj-ea"/>
            <a:ea typeface="+mj-ea"/>
          </a:endParaRPr>
        </a:p>
      </dgm:t>
    </dgm:pt>
    <dgm:pt modelId="{E148273B-1DF0-47E8-8806-2C20987653E4}">
      <dgm:prSet custScaleX="231235" custRadScaleRad="114683" custRadScaleInc="64814"/>
      <dgm:spPr/>
      <dgm:t>
        <a:bodyPr/>
        <a:lstStyle/>
        <a:p>
          <a:endParaRPr lang="zh-TW" altLang="en-US">
            <a:latin typeface="+mj-ea"/>
            <a:ea typeface="+mj-ea"/>
          </a:endParaRPr>
        </a:p>
      </dgm:t>
    </dgm:pt>
    <dgm:pt modelId="{0125DDBB-7BBC-45EB-BCF6-4C5E1CCC79B0}" type="parTrans" cxnId="{7F396D5C-FCB0-4320-8BA8-079D9EBDA79D}">
      <dgm:prSet custAng="7337220" custFlipHor="1" custScaleX="145399"/>
      <dgm:spPr/>
      <dgm:t>
        <a:bodyPr/>
        <a:lstStyle/>
        <a:p>
          <a:endParaRPr lang="zh-TW" altLang="en-US">
            <a:latin typeface="+mj-ea"/>
            <a:ea typeface="+mj-ea"/>
          </a:endParaRPr>
        </a:p>
      </dgm:t>
    </dgm:pt>
    <dgm:pt modelId="{F1941A5E-9936-4465-92D1-51CD7A2DA3CB}" type="sibTrans" cxnId="{7F396D5C-FCB0-4320-8BA8-079D9EBDA79D}">
      <dgm:prSet/>
      <dgm:spPr/>
      <dgm:t>
        <a:bodyPr/>
        <a:lstStyle/>
        <a:p>
          <a:endParaRPr lang="zh-TW" altLang="en-US">
            <a:latin typeface="+mj-ea"/>
            <a:ea typeface="+mj-ea"/>
          </a:endParaRPr>
        </a:p>
      </dgm:t>
    </dgm:pt>
    <dgm:pt modelId="{CE7350B9-667E-42B6-BBFD-4A5AEC2DFE1F}">
      <dgm:prSet custScaleX="231235" custRadScaleRad="114683" custRadScaleInc="64814"/>
      <dgm:spPr/>
      <dgm:t>
        <a:bodyPr/>
        <a:lstStyle/>
        <a:p>
          <a:endParaRPr lang="zh-TW" altLang="en-US">
            <a:latin typeface="+mj-ea"/>
            <a:ea typeface="+mj-ea"/>
          </a:endParaRPr>
        </a:p>
      </dgm:t>
    </dgm:pt>
    <dgm:pt modelId="{71574A9B-3A67-4CD0-87E0-8CF994781528}" type="parTrans" cxnId="{91C401A7-6649-4C21-A8CF-629D4094A1D0}">
      <dgm:prSet custAng="7337220" custFlipHor="1" custScaleX="145399"/>
      <dgm:spPr/>
      <dgm:t>
        <a:bodyPr/>
        <a:lstStyle/>
        <a:p>
          <a:endParaRPr lang="zh-TW" altLang="en-US">
            <a:latin typeface="+mj-ea"/>
            <a:ea typeface="+mj-ea"/>
          </a:endParaRPr>
        </a:p>
      </dgm:t>
    </dgm:pt>
    <dgm:pt modelId="{A87332FA-1FDA-42B6-B1DA-044BAC3E423D}" type="sibTrans" cxnId="{91C401A7-6649-4C21-A8CF-629D4094A1D0}">
      <dgm:prSet/>
      <dgm:spPr/>
      <dgm:t>
        <a:bodyPr/>
        <a:lstStyle/>
        <a:p>
          <a:endParaRPr lang="zh-TW" altLang="en-US">
            <a:latin typeface="+mj-ea"/>
            <a:ea typeface="+mj-ea"/>
          </a:endParaRPr>
        </a:p>
      </dgm:t>
    </dgm:pt>
    <dgm:pt modelId="{A78773A2-B4D8-43B2-B3D4-D9B879239E52}">
      <dgm:prSet/>
      <dgm:spPr/>
      <dgm:t>
        <a:bodyPr/>
        <a:lstStyle/>
        <a:p>
          <a:endParaRPr lang="zh-TW" altLang="en-US">
            <a:latin typeface="+mj-ea"/>
            <a:ea typeface="+mj-ea"/>
          </a:endParaRPr>
        </a:p>
      </dgm:t>
    </dgm:pt>
    <dgm:pt modelId="{12023C0E-B741-463C-871A-D6AA3320001D}" type="parTrans" cxnId="{83564566-2FCE-4618-9564-8C7776083261}">
      <dgm:prSet/>
      <dgm:spPr/>
      <dgm:t>
        <a:bodyPr/>
        <a:lstStyle/>
        <a:p>
          <a:endParaRPr lang="zh-TW" altLang="en-US">
            <a:latin typeface="+mj-ea"/>
            <a:ea typeface="+mj-ea"/>
          </a:endParaRPr>
        </a:p>
      </dgm:t>
    </dgm:pt>
    <dgm:pt modelId="{C6A12638-86CB-4D05-AC21-8E956F22616C}" type="sibTrans" cxnId="{83564566-2FCE-4618-9564-8C7776083261}">
      <dgm:prSet/>
      <dgm:spPr/>
      <dgm:t>
        <a:bodyPr/>
        <a:lstStyle/>
        <a:p>
          <a:endParaRPr lang="zh-TW" altLang="en-US">
            <a:latin typeface="+mj-ea"/>
            <a:ea typeface="+mj-ea"/>
          </a:endParaRPr>
        </a:p>
      </dgm:t>
    </dgm:pt>
    <dgm:pt modelId="{D3DCFFFA-38AC-4146-935F-913EF5E43DBA}" type="pres">
      <dgm:prSet presAssocID="{127D70C2-B7D2-4897-8F45-0BFC57F0E163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2208607F-7398-474D-B96B-B99268BB1624}" type="pres">
      <dgm:prSet presAssocID="{0B4D3D60-7295-418A-91B2-D1D62915BBD1}" presName="centerShape" presStyleLbl="node0" presStyleIdx="0" presStyleCnt="1" custScaleX="127495" custScaleY="122324"/>
      <dgm:spPr/>
      <dgm:t>
        <a:bodyPr/>
        <a:lstStyle/>
        <a:p>
          <a:endParaRPr lang="zh-TW" altLang="en-US"/>
        </a:p>
      </dgm:t>
    </dgm:pt>
    <dgm:pt modelId="{EC0D959E-61A5-43D2-9DCF-8A95511AACB4}" type="pres">
      <dgm:prSet presAssocID="{55BCDB46-D706-4F03-9FED-C6985A3429F4}" presName="parTrans" presStyleLbl="sibTrans2D1" presStyleIdx="0" presStyleCnt="4" custAng="10800000" custFlipHor="1" custScaleX="175031" custLinFactNeighborX="-4797" custLinFactNeighborY="-2986"/>
      <dgm:spPr/>
      <dgm:t>
        <a:bodyPr/>
        <a:lstStyle/>
        <a:p>
          <a:endParaRPr lang="zh-TW" altLang="en-US"/>
        </a:p>
      </dgm:t>
    </dgm:pt>
    <dgm:pt modelId="{62A4184D-8B58-43B1-9C54-5B21E54A2D6C}" type="pres">
      <dgm:prSet presAssocID="{55BCDB46-D706-4F03-9FED-C6985A3429F4}" presName="connectorText" presStyleLbl="sibTrans2D1" presStyleIdx="0" presStyleCnt="4"/>
      <dgm:spPr/>
      <dgm:t>
        <a:bodyPr/>
        <a:lstStyle/>
        <a:p>
          <a:endParaRPr lang="zh-TW" altLang="en-US"/>
        </a:p>
      </dgm:t>
    </dgm:pt>
    <dgm:pt modelId="{22B94C96-55D4-4E53-A74E-C64311BB3EA7}" type="pres">
      <dgm:prSet presAssocID="{0915E257-EB65-491B-959C-E2C3FFBFE692}" presName="node" presStyleLbl="node1" presStyleIdx="0" presStyleCnt="4" custScaleX="25787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D69A5A5-0A9B-43E9-B17D-FDE9111A53DA}" type="pres">
      <dgm:prSet presAssocID="{B7DA1F61-9587-4F05-A293-A44ADFA52769}" presName="parTrans" presStyleLbl="sibTrans2D1" presStyleIdx="1" presStyleCnt="4" custFlipHor="1" custScaleX="150992"/>
      <dgm:spPr/>
      <dgm:t>
        <a:bodyPr/>
        <a:lstStyle/>
        <a:p>
          <a:endParaRPr lang="zh-TW" altLang="en-US"/>
        </a:p>
      </dgm:t>
    </dgm:pt>
    <dgm:pt modelId="{6462AA1A-7642-488D-8398-9F1AC6CB9D5B}" type="pres">
      <dgm:prSet presAssocID="{B7DA1F61-9587-4F05-A293-A44ADFA52769}" presName="connectorText" presStyleLbl="sibTrans2D1" presStyleIdx="1" presStyleCnt="4"/>
      <dgm:spPr/>
      <dgm:t>
        <a:bodyPr/>
        <a:lstStyle/>
        <a:p>
          <a:endParaRPr lang="zh-TW" altLang="en-US"/>
        </a:p>
      </dgm:t>
    </dgm:pt>
    <dgm:pt modelId="{8B12CDB8-C81A-41C8-B472-63074E22773E}" type="pres">
      <dgm:prSet presAssocID="{EF6A6776-5309-4EFE-A4E9-B36A9D7853B3}" presName="node" presStyleLbl="node1" presStyleIdx="1" presStyleCnt="4" custScaleX="216038" custRadScaleRad="15053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646B4E2-FA51-4562-A85A-67E305043C76}" type="pres">
      <dgm:prSet presAssocID="{3C1B35DD-6A1C-4818-AC68-7892DA917D70}" presName="parTrans" presStyleLbl="sibTrans2D1" presStyleIdx="2" presStyleCnt="4" custAng="6303124" custFlipHor="1" custScaleX="130520"/>
      <dgm:spPr/>
      <dgm:t>
        <a:bodyPr/>
        <a:lstStyle/>
        <a:p>
          <a:endParaRPr lang="zh-TW" altLang="en-US"/>
        </a:p>
      </dgm:t>
    </dgm:pt>
    <dgm:pt modelId="{AF693C2F-E265-4E27-AE04-BF835D6DE879}" type="pres">
      <dgm:prSet presAssocID="{3C1B35DD-6A1C-4818-AC68-7892DA917D70}" presName="connectorText" presStyleLbl="sibTrans2D1" presStyleIdx="2" presStyleCnt="4"/>
      <dgm:spPr/>
      <dgm:t>
        <a:bodyPr/>
        <a:lstStyle/>
        <a:p>
          <a:endParaRPr lang="zh-TW" altLang="en-US"/>
        </a:p>
      </dgm:t>
    </dgm:pt>
    <dgm:pt modelId="{D6DAF3A5-0FB8-4FC4-96D6-C01F013CDD8B}" type="pres">
      <dgm:prSet presAssocID="{ED5C5D13-F8F4-4BFE-9BFB-A4A5BBC6908F}" presName="node" presStyleLbl="node1" presStyleIdx="2" presStyleCnt="4" custScaleX="209436" custRadScaleRad="117501" custRadScaleInc="7828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1F8CE9F-8E3C-4143-9C4D-CBA494358770}" type="pres">
      <dgm:prSet presAssocID="{E6FADEF7-F101-4A22-854B-C035F21E1AAE}" presName="parTrans" presStyleLbl="sibTrans2D1" presStyleIdx="3" presStyleCnt="4" custAng="10800000" custScaleX="177747"/>
      <dgm:spPr/>
      <dgm:t>
        <a:bodyPr/>
        <a:lstStyle/>
        <a:p>
          <a:endParaRPr lang="zh-TW" altLang="en-US"/>
        </a:p>
      </dgm:t>
    </dgm:pt>
    <dgm:pt modelId="{D80DC275-8C89-4AEB-A048-9BC7EF2AEAB6}" type="pres">
      <dgm:prSet presAssocID="{E6FADEF7-F101-4A22-854B-C035F21E1AAE}" presName="connectorText" presStyleLbl="sibTrans2D1" presStyleIdx="3" presStyleCnt="4"/>
      <dgm:spPr/>
      <dgm:t>
        <a:bodyPr/>
        <a:lstStyle/>
        <a:p>
          <a:endParaRPr lang="zh-TW" altLang="en-US"/>
        </a:p>
      </dgm:t>
    </dgm:pt>
    <dgm:pt modelId="{8EE4D960-4FCA-45CF-8265-57E80504BDEA}" type="pres">
      <dgm:prSet presAssocID="{F4363CDB-D420-4590-881E-3643CB7BE4A5}" presName="node" presStyleLbl="node1" presStyleIdx="3" presStyleCnt="4" custScaleX="193312" custRadScaleRad="139833" custRadScaleInc="54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41FB3330-FEE8-484D-A3E2-4499C464A224}" srcId="{127D70C2-B7D2-4897-8F45-0BFC57F0E163}" destId="{668735E8-B215-4092-B252-B8DA80A4B882}" srcOrd="2" destOrd="0" parTransId="{4E664108-4991-4B25-8C6F-3651B2ABB22B}" sibTransId="{15896693-E68B-4D39-9099-6AFF823E4F90}"/>
    <dgm:cxn modelId="{B8412C36-A107-4514-B981-651E079B5780}" type="presOf" srcId="{3C1B35DD-6A1C-4818-AC68-7892DA917D70}" destId="{AF693C2F-E265-4E27-AE04-BF835D6DE879}" srcOrd="1" destOrd="0" presId="urn:microsoft.com/office/officeart/2005/8/layout/radial5"/>
    <dgm:cxn modelId="{BC08A2A3-CE60-446B-B663-1236769B0729}" type="presOf" srcId="{EF6A6776-5309-4EFE-A4E9-B36A9D7853B3}" destId="{8B12CDB8-C81A-41C8-B472-63074E22773E}" srcOrd="0" destOrd="0" presId="urn:microsoft.com/office/officeart/2005/8/layout/radial5"/>
    <dgm:cxn modelId="{1CBF4B80-669D-48A8-BA33-0D414D27DFEB}" srcId="{127D70C2-B7D2-4897-8F45-0BFC57F0E163}" destId="{F4D07D1E-C92D-4ADA-91D9-D64290500520}" srcOrd="1" destOrd="0" parTransId="{DF7EF31D-C4F3-4C4B-AFEB-16045D6C531F}" sibTransId="{655A15D0-B23E-4501-AE13-0159890447E4}"/>
    <dgm:cxn modelId="{91C401A7-6649-4C21-A8CF-629D4094A1D0}" srcId="{127D70C2-B7D2-4897-8F45-0BFC57F0E163}" destId="{CE7350B9-667E-42B6-BBFD-4A5AEC2DFE1F}" srcOrd="6" destOrd="0" parTransId="{71574A9B-3A67-4CD0-87E0-8CF994781528}" sibTransId="{A87332FA-1FDA-42B6-B1DA-044BAC3E423D}"/>
    <dgm:cxn modelId="{8D43425D-473A-4CA0-9DFF-7FCFFBD70275}" srcId="{0B4D3D60-7295-418A-91B2-D1D62915BBD1}" destId="{F4363CDB-D420-4590-881E-3643CB7BE4A5}" srcOrd="3" destOrd="0" parTransId="{E6FADEF7-F101-4A22-854B-C035F21E1AAE}" sibTransId="{014CC8F7-BAEC-418D-AF25-0203589A832A}"/>
    <dgm:cxn modelId="{8D802FC8-8497-432A-B8C9-E518EDB7A2E3}" type="presOf" srcId="{B7DA1F61-9587-4F05-A293-A44ADFA52769}" destId="{9D69A5A5-0A9B-43E9-B17D-FDE9111A53DA}" srcOrd="0" destOrd="0" presId="urn:microsoft.com/office/officeart/2005/8/layout/radial5"/>
    <dgm:cxn modelId="{12C692D3-1F60-4905-BEB9-5074333DAA20}" type="presOf" srcId="{3C1B35DD-6A1C-4818-AC68-7892DA917D70}" destId="{8646B4E2-FA51-4562-A85A-67E305043C76}" srcOrd="0" destOrd="0" presId="urn:microsoft.com/office/officeart/2005/8/layout/radial5"/>
    <dgm:cxn modelId="{C9110D9D-8B8A-474F-946A-4CBF09DECE47}" type="presOf" srcId="{0B4D3D60-7295-418A-91B2-D1D62915BBD1}" destId="{2208607F-7398-474D-B96B-B99268BB1624}" srcOrd="0" destOrd="0" presId="urn:microsoft.com/office/officeart/2005/8/layout/radial5"/>
    <dgm:cxn modelId="{F3CDE4B1-0276-43D7-B4B4-34B323F8BAF3}" type="presOf" srcId="{F4363CDB-D420-4590-881E-3643CB7BE4A5}" destId="{8EE4D960-4FCA-45CF-8265-57E80504BDEA}" srcOrd="0" destOrd="0" presId="urn:microsoft.com/office/officeart/2005/8/layout/radial5"/>
    <dgm:cxn modelId="{64722EC4-AF55-4BC2-9884-0FDB9A0E7ACD}" srcId="{127D70C2-B7D2-4897-8F45-0BFC57F0E163}" destId="{BB03E999-D7D8-48A6-A9FF-A64BB6273F09}" srcOrd="3" destOrd="0" parTransId="{EE0963AD-1DB1-4CD4-BC8F-593F85921F02}" sibTransId="{999E3F87-5562-4AEB-B5CD-B76C46CA0DDC}"/>
    <dgm:cxn modelId="{6051564C-5755-44C3-A810-8ED546FBED1B}" type="presOf" srcId="{E6FADEF7-F101-4A22-854B-C035F21E1AAE}" destId="{D80DC275-8C89-4AEB-A048-9BC7EF2AEAB6}" srcOrd="1" destOrd="0" presId="urn:microsoft.com/office/officeart/2005/8/layout/radial5"/>
    <dgm:cxn modelId="{393CAA3B-BEC6-4417-B51D-45D85CEC5768}" srcId="{127D70C2-B7D2-4897-8F45-0BFC57F0E163}" destId="{E8C0ED59-1C56-473B-9347-1B631368D994}" srcOrd="4" destOrd="0" parTransId="{3D83F659-2ACC-4FBC-9A7D-595C7A90154F}" sibTransId="{95E1984D-450A-4CF2-A2C1-1FE2C161DD23}"/>
    <dgm:cxn modelId="{3CF8133F-63E6-4BB0-B69C-66F9E7083E84}" type="presOf" srcId="{B7DA1F61-9587-4F05-A293-A44ADFA52769}" destId="{6462AA1A-7642-488D-8398-9F1AC6CB9D5B}" srcOrd="1" destOrd="0" presId="urn:microsoft.com/office/officeart/2005/8/layout/radial5"/>
    <dgm:cxn modelId="{0FCD7A7D-A994-417A-9A9C-D2E928144D23}" type="presOf" srcId="{55BCDB46-D706-4F03-9FED-C6985A3429F4}" destId="{EC0D959E-61A5-43D2-9DCF-8A95511AACB4}" srcOrd="0" destOrd="0" presId="urn:microsoft.com/office/officeart/2005/8/layout/radial5"/>
    <dgm:cxn modelId="{DBBDE4B9-35BF-4DFA-A422-62CDDEFAAD15}" srcId="{0B4D3D60-7295-418A-91B2-D1D62915BBD1}" destId="{ED5C5D13-F8F4-4BFE-9BFB-A4A5BBC6908F}" srcOrd="2" destOrd="0" parTransId="{3C1B35DD-6A1C-4818-AC68-7892DA917D70}" sibTransId="{473BBE55-A859-40F0-AA93-EE6966455EA1}"/>
    <dgm:cxn modelId="{28EB65D0-0DEC-40A5-89A4-5061A68681A5}" srcId="{0B4D3D60-7295-418A-91B2-D1D62915BBD1}" destId="{0915E257-EB65-491B-959C-E2C3FFBFE692}" srcOrd="0" destOrd="0" parTransId="{55BCDB46-D706-4F03-9FED-C6985A3429F4}" sibTransId="{D0AB4739-9F08-4274-A072-F17B0823BD5F}"/>
    <dgm:cxn modelId="{6C2C1F81-0939-4723-9070-0B899446456A}" type="presOf" srcId="{127D70C2-B7D2-4897-8F45-0BFC57F0E163}" destId="{D3DCFFFA-38AC-4146-935F-913EF5E43DBA}" srcOrd="0" destOrd="0" presId="urn:microsoft.com/office/officeart/2005/8/layout/radial5"/>
    <dgm:cxn modelId="{011686AE-F525-45FF-8E50-1F66FEB40583}" type="presOf" srcId="{0915E257-EB65-491B-959C-E2C3FFBFE692}" destId="{22B94C96-55D4-4E53-A74E-C64311BB3EA7}" srcOrd="0" destOrd="0" presId="urn:microsoft.com/office/officeart/2005/8/layout/radial5"/>
    <dgm:cxn modelId="{2B117CA6-864D-4F98-9A37-7C1F414969D7}" srcId="{0B4D3D60-7295-418A-91B2-D1D62915BBD1}" destId="{EF6A6776-5309-4EFE-A4E9-B36A9D7853B3}" srcOrd="1" destOrd="0" parTransId="{B7DA1F61-9587-4F05-A293-A44ADFA52769}" sibTransId="{D39D5EEC-8AAA-4DD9-B533-0D680CCD94E6}"/>
    <dgm:cxn modelId="{7F396D5C-FCB0-4320-8BA8-079D9EBDA79D}" srcId="{127D70C2-B7D2-4897-8F45-0BFC57F0E163}" destId="{E148273B-1DF0-47E8-8806-2C20987653E4}" srcOrd="5" destOrd="0" parTransId="{0125DDBB-7BBC-45EB-BCF6-4C5E1CCC79B0}" sibTransId="{F1941A5E-9936-4465-92D1-51CD7A2DA3CB}"/>
    <dgm:cxn modelId="{83564566-2FCE-4618-9564-8C7776083261}" srcId="{127D70C2-B7D2-4897-8F45-0BFC57F0E163}" destId="{A78773A2-B4D8-43B2-B3D4-D9B879239E52}" srcOrd="7" destOrd="0" parTransId="{12023C0E-B741-463C-871A-D6AA3320001D}" sibTransId="{C6A12638-86CB-4D05-AC21-8E956F22616C}"/>
    <dgm:cxn modelId="{501FA292-0898-4C8B-8F29-36C9DA45D046}" type="presOf" srcId="{ED5C5D13-F8F4-4BFE-9BFB-A4A5BBC6908F}" destId="{D6DAF3A5-0FB8-4FC4-96D6-C01F013CDD8B}" srcOrd="0" destOrd="0" presId="urn:microsoft.com/office/officeart/2005/8/layout/radial5"/>
    <dgm:cxn modelId="{C30721AE-18AC-4267-87F0-B1D4AA443B1F}" srcId="{127D70C2-B7D2-4897-8F45-0BFC57F0E163}" destId="{0B4D3D60-7295-418A-91B2-D1D62915BBD1}" srcOrd="0" destOrd="0" parTransId="{0B7FB4CD-0C81-4FC4-ADC3-8526325AD949}" sibTransId="{3D4A653A-DDC4-48FA-A368-950018EC0265}"/>
    <dgm:cxn modelId="{CAC3CC51-39A3-44BE-A623-E77928527C25}" type="presOf" srcId="{55BCDB46-D706-4F03-9FED-C6985A3429F4}" destId="{62A4184D-8B58-43B1-9C54-5B21E54A2D6C}" srcOrd="1" destOrd="0" presId="urn:microsoft.com/office/officeart/2005/8/layout/radial5"/>
    <dgm:cxn modelId="{9744F837-2D32-430F-BFF8-36250DD5F894}" type="presOf" srcId="{E6FADEF7-F101-4A22-854B-C035F21E1AAE}" destId="{C1F8CE9F-8E3C-4143-9C4D-CBA494358770}" srcOrd="0" destOrd="0" presId="urn:microsoft.com/office/officeart/2005/8/layout/radial5"/>
    <dgm:cxn modelId="{6716DF42-1A82-4C7E-9594-5132192FCBC5}" type="presParOf" srcId="{D3DCFFFA-38AC-4146-935F-913EF5E43DBA}" destId="{2208607F-7398-474D-B96B-B99268BB1624}" srcOrd="0" destOrd="0" presId="urn:microsoft.com/office/officeart/2005/8/layout/radial5"/>
    <dgm:cxn modelId="{638EC9E4-F390-424C-8867-305F29A04C21}" type="presParOf" srcId="{D3DCFFFA-38AC-4146-935F-913EF5E43DBA}" destId="{EC0D959E-61A5-43D2-9DCF-8A95511AACB4}" srcOrd="1" destOrd="0" presId="urn:microsoft.com/office/officeart/2005/8/layout/radial5"/>
    <dgm:cxn modelId="{24BF3BD8-3529-49C1-A331-6D70A1212AD1}" type="presParOf" srcId="{EC0D959E-61A5-43D2-9DCF-8A95511AACB4}" destId="{62A4184D-8B58-43B1-9C54-5B21E54A2D6C}" srcOrd="0" destOrd="0" presId="urn:microsoft.com/office/officeart/2005/8/layout/radial5"/>
    <dgm:cxn modelId="{CF2CD775-197D-4B06-B6EF-F74C0628E504}" type="presParOf" srcId="{D3DCFFFA-38AC-4146-935F-913EF5E43DBA}" destId="{22B94C96-55D4-4E53-A74E-C64311BB3EA7}" srcOrd="2" destOrd="0" presId="urn:microsoft.com/office/officeart/2005/8/layout/radial5"/>
    <dgm:cxn modelId="{4BB22EFB-8092-4DE9-84F5-2A787B11FD79}" type="presParOf" srcId="{D3DCFFFA-38AC-4146-935F-913EF5E43DBA}" destId="{9D69A5A5-0A9B-43E9-B17D-FDE9111A53DA}" srcOrd="3" destOrd="0" presId="urn:microsoft.com/office/officeart/2005/8/layout/radial5"/>
    <dgm:cxn modelId="{9B33B071-BA48-451A-BF7C-0D056F13E0CA}" type="presParOf" srcId="{9D69A5A5-0A9B-43E9-B17D-FDE9111A53DA}" destId="{6462AA1A-7642-488D-8398-9F1AC6CB9D5B}" srcOrd="0" destOrd="0" presId="urn:microsoft.com/office/officeart/2005/8/layout/radial5"/>
    <dgm:cxn modelId="{F8F49E80-2B8E-4073-88AE-FE8A8628B58E}" type="presParOf" srcId="{D3DCFFFA-38AC-4146-935F-913EF5E43DBA}" destId="{8B12CDB8-C81A-41C8-B472-63074E22773E}" srcOrd="4" destOrd="0" presId="urn:microsoft.com/office/officeart/2005/8/layout/radial5"/>
    <dgm:cxn modelId="{0EFD3291-4309-40E6-8109-49E8EA93BEAC}" type="presParOf" srcId="{D3DCFFFA-38AC-4146-935F-913EF5E43DBA}" destId="{8646B4E2-FA51-4562-A85A-67E305043C76}" srcOrd="5" destOrd="0" presId="urn:microsoft.com/office/officeart/2005/8/layout/radial5"/>
    <dgm:cxn modelId="{7F48639A-66B8-4FD1-B485-91389756C1D9}" type="presParOf" srcId="{8646B4E2-FA51-4562-A85A-67E305043C76}" destId="{AF693C2F-E265-4E27-AE04-BF835D6DE879}" srcOrd="0" destOrd="0" presId="urn:microsoft.com/office/officeart/2005/8/layout/radial5"/>
    <dgm:cxn modelId="{C84ED609-5FEC-49DE-B114-AE5C846EBA68}" type="presParOf" srcId="{D3DCFFFA-38AC-4146-935F-913EF5E43DBA}" destId="{D6DAF3A5-0FB8-4FC4-96D6-C01F013CDD8B}" srcOrd="6" destOrd="0" presId="urn:microsoft.com/office/officeart/2005/8/layout/radial5"/>
    <dgm:cxn modelId="{BB98CDCB-A1B6-499D-8DBB-61E5CE4BF782}" type="presParOf" srcId="{D3DCFFFA-38AC-4146-935F-913EF5E43DBA}" destId="{C1F8CE9F-8E3C-4143-9C4D-CBA494358770}" srcOrd="7" destOrd="0" presId="urn:microsoft.com/office/officeart/2005/8/layout/radial5"/>
    <dgm:cxn modelId="{7AF4D808-655F-4D26-9758-E7EE9BBE126A}" type="presParOf" srcId="{C1F8CE9F-8E3C-4143-9C4D-CBA494358770}" destId="{D80DC275-8C89-4AEB-A048-9BC7EF2AEAB6}" srcOrd="0" destOrd="0" presId="urn:microsoft.com/office/officeart/2005/8/layout/radial5"/>
    <dgm:cxn modelId="{31384322-15E8-4031-A73F-0E3E85C4AA5A}" type="presParOf" srcId="{D3DCFFFA-38AC-4146-935F-913EF5E43DBA}" destId="{8EE4D960-4FCA-45CF-8265-57E80504BDEA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08607F-7398-474D-B96B-B99268BB1624}">
      <dsp:nvSpPr>
        <dsp:cNvPr id="0" name=""/>
        <dsp:cNvSpPr/>
      </dsp:nvSpPr>
      <dsp:spPr>
        <a:xfrm>
          <a:off x="3132111" y="1648159"/>
          <a:ext cx="1628822" cy="15627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700" b="1" kern="1200" dirty="0" smtClean="0">
              <a:solidFill>
                <a:schemeClr val="tx1"/>
              </a:solidFill>
              <a:latin typeface="+mj-ea"/>
              <a:ea typeface="+mj-ea"/>
            </a:rPr>
            <a:t>徵審</a:t>
          </a:r>
          <a:endParaRPr lang="en-US" altLang="zh-TW" sz="2700" b="1" kern="1200" dirty="0" smtClean="0">
            <a:solidFill>
              <a:schemeClr val="tx1"/>
            </a:solidFill>
            <a:latin typeface="+mj-ea"/>
            <a:ea typeface="+mj-ea"/>
          </a:endParaRPr>
        </a:p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700" b="1" kern="1200" dirty="0" smtClean="0">
              <a:solidFill>
                <a:schemeClr val="tx1"/>
              </a:solidFill>
              <a:latin typeface="+mj-ea"/>
              <a:ea typeface="+mj-ea"/>
            </a:rPr>
            <a:t>系統</a:t>
          </a:r>
          <a:endParaRPr lang="zh-TW" altLang="en-US" sz="2700" b="1" kern="1200" dirty="0">
            <a:solidFill>
              <a:schemeClr val="tx1"/>
            </a:solidFill>
            <a:latin typeface="+mj-ea"/>
            <a:ea typeface="+mj-ea"/>
          </a:endParaRPr>
        </a:p>
      </dsp:txBody>
      <dsp:txXfrm>
        <a:off x="3370646" y="1877020"/>
        <a:ext cx="1151752" cy="1105037"/>
      </dsp:txXfrm>
    </dsp:sp>
    <dsp:sp modelId="{EC0D959E-61A5-43D2-9DCF-8A95511AACB4}">
      <dsp:nvSpPr>
        <dsp:cNvPr id="0" name=""/>
        <dsp:cNvSpPr/>
      </dsp:nvSpPr>
      <dsp:spPr>
        <a:xfrm rot="16200000" flipH="1">
          <a:off x="3766449" y="1239498"/>
          <a:ext cx="341430" cy="4343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>
            <a:latin typeface="+mj-ea"/>
            <a:ea typeface="+mj-ea"/>
          </a:endParaRPr>
        </a:p>
      </dsp:txBody>
      <dsp:txXfrm>
        <a:off x="3817664" y="1275158"/>
        <a:ext cx="239001" cy="260621"/>
      </dsp:txXfrm>
    </dsp:sp>
    <dsp:sp modelId="{22B94C96-55D4-4E53-A74E-C64311BB3EA7}">
      <dsp:nvSpPr>
        <dsp:cNvPr id="0" name=""/>
        <dsp:cNvSpPr/>
      </dsp:nvSpPr>
      <dsp:spPr>
        <a:xfrm>
          <a:off x="2299290" y="2547"/>
          <a:ext cx="3294464" cy="12775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 dirty="0" smtClean="0">
              <a:solidFill>
                <a:schemeClr val="tx1"/>
              </a:solidFill>
              <a:latin typeface="+mj-ea"/>
              <a:ea typeface="+mj-ea"/>
            </a:rPr>
            <a:t>客戶提供之資料</a:t>
          </a:r>
          <a:r>
            <a:rPr lang="en-US" altLang="zh-TW" sz="2400" b="1" kern="1200" dirty="0" smtClean="0">
              <a:solidFill>
                <a:schemeClr val="tx1"/>
              </a:solidFill>
              <a:latin typeface="+mj-ea"/>
              <a:ea typeface="+mj-ea"/>
            </a:rPr>
            <a:t>(</a:t>
          </a:r>
          <a:r>
            <a:rPr lang="zh-TW" altLang="en-US" sz="2400" b="1" kern="1200" dirty="0" smtClean="0">
              <a:solidFill>
                <a:schemeClr val="tx1"/>
              </a:solidFill>
              <a:latin typeface="+mj-ea"/>
              <a:ea typeface="+mj-ea"/>
            </a:rPr>
            <a:t>財報、基本資料</a:t>
          </a:r>
          <a:r>
            <a:rPr lang="en-US" altLang="zh-TW" sz="2400" b="1" kern="1200" dirty="0" smtClean="0">
              <a:solidFill>
                <a:schemeClr val="tx1"/>
              </a:solidFill>
              <a:latin typeface="+mj-ea"/>
              <a:ea typeface="+mj-ea"/>
            </a:rPr>
            <a:t>)</a:t>
          </a:r>
          <a:endParaRPr lang="zh-TW" altLang="en-US" sz="2400" b="1" kern="1200" dirty="0">
            <a:solidFill>
              <a:schemeClr val="tx1"/>
            </a:solidFill>
            <a:latin typeface="+mj-ea"/>
            <a:ea typeface="+mj-ea"/>
          </a:endParaRPr>
        </a:p>
      </dsp:txBody>
      <dsp:txXfrm>
        <a:off x="2781753" y="189641"/>
        <a:ext cx="2329538" cy="903369"/>
      </dsp:txXfrm>
    </dsp:sp>
    <dsp:sp modelId="{9D69A5A5-0A9B-43E9-B17D-FDE9111A53DA}">
      <dsp:nvSpPr>
        <dsp:cNvPr id="0" name=""/>
        <dsp:cNvSpPr/>
      </dsp:nvSpPr>
      <dsp:spPr>
        <a:xfrm flipH="1">
          <a:off x="4803151" y="2212354"/>
          <a:ext cx="398075" cy="4343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>
            <a:latin typeface="+mj-ea"/>
            <a:ea typeface="+mj-ea"/>
          </a:endParaRPr>
        </a:p>
      </dsp:txBody>
      <dsp:txXfrm>
        <a:off x="4922573" y="2299228"/>
        <a:ext cx="278653" cy="260621"/>
      </dsp:txXfrm>
    </dsp:sp>
    <dsp:sp modelId="{8B12CDB8-C81A-41C8-B472-63074E22773E}">
      <dsp:nvSpPr>
        <dsp:cNvPr id="0" name=""/>
        <dsp:cNvSpPr/>
      </dsp:nvSpPr>
      <dsp:spPr>
        <a:xfrm>
          <a:off x="5258368" y="1790760"/>
          <a:ext cx="2760010" cy="127755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 dirty="0" smtClean="0">
              <a:solidFill>
                <a:schemeClr val="tx1"/>
              </a:solidFill>
              <a:latin typeface="+mj-ea"/>
              <a:ea typeface="+mj-ea"/>
            </a:rPr>
            <a:t>財團法人      聯合徵信中心</a:t>
          </a:r>
          <a:endParaRPr lang="zh-TW" altLang="en-US" sz="2400" b="1" kern="1200" dirty="0">
            <a:solidFill>
              <a:schemeClr val="tx1"/>
            </a:solidFill>
            <a:latin typeface="+mj-ea"/>
            <a:ea typeface="+mj-ea"/>
          </a:endParaRPr>
        </a:p>
      </dsp:txBody>
      <dsp:txXfrm>
        <a:off x="5662562" y="1977854"/>
        <a:ext cx="1951622" cy="903369"/>
      </dsp:txXfrm>
    </dsp:sp>
    <dsp:sp modelId="{8646B4E2-FA51-4562-A85A-67E305043C76}">
      <dsp:nvSpPr>
        <dsp:cNvPr id="0" name=""/>
        <dsp:cNvSpPr/>
      </dsp:nvSpPr>
      <dsp:spPr>
        <a:xfrm rot="7783073" flipH="1">
          <a:off x="3134177" y="3084344"/>
          <a:ext cx="393076" cy="4343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>
            <a:latin typeface="+mj-ea"/>
            <a:ea typeface="+mj-ea"/>
          </a:endParaRPr>
        </a:p>
      </dsp:txBody>
      <dsp:txXfrm rot="10800000">
        <a:off x="3155462" y="3216571"/>
        <a:ext cx="275153" cy="260621"/>
      </dsp:txXfrm>
    </dsp:sp>
    <dsp:sp modelId="{D6DAF3A5-0FB8-4FC4-96D6-C01F013CDD8B}">
      <dsp:nvSpPr>
        <dsp:cNvPr id="0" name=""/>
        <dsp:cNvSpPr/>
      </dsp:nvSpPr>
      <dsp:spPr>
        <a:xfrm>
          <a:off x="1396607" y="3507083"/>
          <a:ext cx="2675666" cy="127755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 dirty="0" smtClean="0">
              <a:solidFill>
                <a:schemeClr val="tx1"/>
              </a:solidFill>
              <a:latin typeface="+mj-ea"/>
              <a:ea typeface="+mj-ea"/>
            </a:rPr>
            <a:t>台灣經濟新報資料庫</a:t>
          </a:r>
          <a:r>
            <a:rPr lang="en-US" altLang="zh-TW" sz="2400" b="1" kern="1200" dirty="0" smtClean="0">
              <a:solidFill>
                <a:schemeClr val="tx1"/>
              </a:solidFill>
              <a:latin typeface="+mj-ea"/>
              <a:ea typeface="+mj-ea"/>
            </a:rPr>
            <a:t>(TEJ)</a:t>
          </a:r>
        </a:p>
      </dsp:txBody>
      <dsp:txXfrm>
        <a:off x="1788449" y="3694177"/>
        <a:ext cx="1891982" cy="903369"/>
      </dsp:txXfrm>
    </dsp:sp>
    <dsp:sp modelId="{C1F8CE9F-8E3C-4143-9C4D-CBA494358770}">
      <dsp:nvSpPr>
        <dsp:cNvPr id="0" name=""/>
        <dsp:cNvSpPr/>
      </dsp:nvSpPr>
      <dsp:spPr>
        <a:xfrm rot="14607">
          <a:off x="2700669" y="2207964"/>
          <a:ext cx="425147" cy="4343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>
            <a:latin typeface="+mj-ea"/>
            <a:ea typeface="+mj-ea"/>
          </a:endParaRPr>
        </a:p>
      </dsp:txBody>
      <dsp:txXfrm rot="10800000">
        <a:off x="2700670" y="2294567"/>
        <a:ext cx="297603" cy="260621"/>
      </dsp:txXfrm>
    </dsp:sp>
    <dsp:sp modelId="{8EE4D960-4FCA-45CF-8265-57E80504BDEA}">
      <dsp:nvSpPr>
        <dsp:cNvPr id="0" name=""/>
        <dsp:cNvSpPr/>
      </dsp:nvSpPr>
      <dsp:spPr>
        <a:xfrm>
          <a:off x="211196" y="1780135"/>
          <a:ext cx="2469672" cy="127755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 dirty="0" smtClean="0">
              <a:solidFill>
                <a:schemeClr val="tx1"/>
              </a:solidFill>
              <a:latin typeface="+mj-ea"/>
              <a:ea typeface="+mj-ea"/>
            </a:rPr>
            <a:t>經濟部       商業司網站</a:t>
          </a:r>
          <a:endParaRPr lang="zh-TW" altLang="en-US" sz="2400" b="1" kern="1200" dirty="0">
            <a:solidFill>
              <a:schemeClr val="tx1"/>
            </a:solidFill>
            <a:latin typeface="+mj-ea"/>
            <a:ea typeface="+mj-ea"/>
          </a:endParaRPr>
        </a:p>
      </dsp:txBody>
      <dsp:txXfrm>
        <a:off x="572871" y="1967229"/>
        <a:ext cx="1746322" cy="9033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4E686-87AC-4C91-A2B2-13D2DB9E9D6E}" type="datetimeFigureOut">
              <a:rPr lang="zh-TW" altLang="en-US" smtClean="0"/>
              <a:t>2018/10/2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C4BB2-A89A-43D9-8AB0-79A8BDE437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3953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先前提到的一字多義與關鍵字匹配方法的問題，在這個部份的探討可以得到一些解決契機。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以 </a:t>
            </a:r>
            <a:r>
              <a:rPr lang="en-US" altLang="zh-TW" dirty="0" smtClean="0"/>
              <a:t>get</a:t>
            </a:r>
            <a:r>
              <a:rPr lang="zh-TW" altLang="en-US" dirty="0" smtClean="0"/>
              <a:t> 這個單字為例，在不同上下文的狀況，</a:t>
            </a:r>
            <a:r>
              <a:rPr lang="en-US" altLang="zh-TW" dirty="0" smtClean="0"/>
              <a:t>get </a:t>
            </a:r>
            <a:r>
              <a:rPr lang="zh-TW" altLang="en-US" dirty="0" smtClean="0"/>
              <a:t>的意義便會有所變化。</a:t>
            </a:r>
            <a:endParaRPr lang="en-US" altLang="zh-TW" dirty="0" smtClean="0"/>
          </a:p>
          <a:p>
            <a:r>
              <a:rPr lang="zh-TW" altLang="en-US" dirty="0" smtClean="0"/>
              <a:t>而這個問題，可由普林斯頓大學的米勒教授所帶領開發的</a:t>
            </a:r>
            <a:r>
              <a:rPr lang="en-US" altLang="zh-TW" dirty="0" smtClean="0"/>
              <a:t>WordNet</a:t>
            </a:r>
            <a:r>
              <a:rPr lang="zh-TW" altLang="en-US" dirty="0" smtClean="0"/>
              <a:t>得到解決。</a:t>
            </a:r>
            <a:endParaRPr lang="en-US" altLang="zh-TW" dirty="0" smtClean="0"/>
          </a:p>
          <a:p>
            <a:r>
              <a:rPr lang="en-US" altLang="zh-TW" dirty="0" smtClean="0"/>
              <a:t>WordNet</a:t>
            </a:r>
            <a:r>
              <a:rPr lang="zh-TW" altLang="en-US" dirty="0" smtClean="0"/>
              <a:t>是一個英文詞彙的</a:t>
            </a:r>
            <a:r>
              <a:rPr lang="en-US" altLang="zh-TW" dirty="0" smtClean="0"/>
              <a:t>ontology</a:t>
            </a:r>
            <a:r>
              <a:rPr lang="zh-TW" altLang="en-US" dirty="0" smtClean="0"/>
              <a:t>，所有的字詞是以名詞、動詞、形容與副詞群聚成多個</a:t>
            </a:r>
            <a:r>
              <a:rPr lang="en-US" altLang="zh-TW" dirty="0" err="1" smtClean="0"/>
              <a:t>synset</a:t>
            </a:r>
            <a:r>
              <a:rPr lang="zh-TW" altLang="en-US" dirty="0" smtClean="0"/>
              <a:t>，每個</a:t>
            </a:r>
            <a:r>
              <a:rPr lang="en-US" altLang="zh-TW" dirty="0" err="1" smtClean="0"/>
              <a:t>synset</a:t>
            </a:r>
            <a:r>
              <a:rPr lang="zh-TW" altLang="en-US" dirty="0" smtClean="0"/>
              <a:t>各自代表了一個特定的概念。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2009</a:t>
            </a:r>
            <a:r>
              <a:rPr lang="zh-TW" altLang="en-US" dirty="0" smtClean="0"/>
              <a:t>年時，</a:t>
            </a:r>
            <a:r>
              <a:rPr lang="en-US" altLang="zh-TW" dirty="0" err="1" smtClean="0"/>
              <a:t>Navigli</a:t>
            </a:r>
            <a:r>
              <a:rPr lang="zh-TW" altLang="en-US" dirty="0" smtClean="0"/>
              <a:t> 歸納了三種基礎於</a:t>
            </a:r>
            <a:r>
              <a:rPr lang="en-US" altLang="zh-TW" dirty="0" smtClean="0"/>
              <a:t>WordNet</a:t>
            </a:r>
            <a:r>
              <a:rPr lang="zh-TW" altLang="en-US" dirty="0" smtClean="0"/>
              <a:t>的解歧義方法。</a:t>
            </a:r>
            <a:endParaRPr lang="en-US" altLang="zh-TW" dirty="0" smtClean="0"/>
          </a:p>
          <a:p>
            <a:r>
              <a:rPr lang="zh-TW" altLang="en-US" dirty="0" smtClean="0"/>
              <a:t>分別為 </a:t>
            </a:r>
            <a:r>
              <a:rPr lang="en-US" altLang="zh-TW" dirty="0" smtClean="0"/>
              <a:t>Distance-based</a:t>
            </a:r>
            <a:r>
              <a:rPr lang="zh-TW" altLang="en-US" dirty="0" smtClean="0"/>
              <a:t>、</a:t>
            </a:r>
            <a:r>
              <a:rPr lang="en-US" altLang="zh-TW" dirty="0" smtClean="0"/>
              <a:t>Information Content</a:t>
            </a:r>
            <a:r>
              <a:rPr lang="zh-TW" altLang="en-US" dirty="0" smtClean="0"/>
              <a:t> 與以字詞註釋為基礎等三種方法。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ED656-7EF8-4FC5-A48F-2CE7279123B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4970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https://zh-tw.coursera.org/lecture/intro-to-deep-learning/multilayer-perceptron-mlp-yy1NV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C4BB2-A89A-43D9-8AB0-79A8BDE43755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723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https://zh-tw.coursera.org/lecture/intro-to-deep-learning/multilayer-perceptron-mlp-yy1NV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C4BB2-A89A-43D9-8AB0-79A8BDE43755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87059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http://zongsoftwarenote.blogspot.com/2017/04/word2vec-model-introduction-skip-gram.html</a:t>
            </a:r>
            <a:endPara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C4BB2-A89A-43D9-8AB0-79A8BDE43755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8070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https://zh-tw.coursera.org/lecture/intro-to-deep-learning/multilayer-perceptron-mlp-yy1NV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C4BB2-A89A-43D9-8AB0-79A8BDE43755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77123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C4BB2-A89A-43D9-8AB0-79A8BDE43755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3921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首先，基本上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WordNet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是樹狀的結構，越上位的概念越抽象越下位的概念越具體，形成概念的上下位關係。而語意關係上，不只上下位關係，也有平行的整體與部份的關係。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Distance-based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方法即是利用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WordNet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的結構來設計的概念量化方法，例如使用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方法測量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apartment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到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theater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的距離是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，那麼相似度值就是取倒數為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¼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Loft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閣樓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246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27E3486-E1B4-41D9-BA44-C9DD1CE14638}" type="slidenum">
              <a:rPr lang="zh-TW" altLang="en-US"/>
              <a:pPr eaLnBrk="1" hangingPunct="1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6769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 Content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方法則是利用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WordNet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的上下位關係以及利用字詞出現在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Brown Corpus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的機率，利用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公式計算出資訊量，而兩個單字共享的最大資訊量便可知其意義為何。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 Content -&gt; Brown Corpus 1961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第一個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100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萬字語料庫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246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27E3486-E1B4-41D9-BA44-C9DD1CE14638}" type="slidenum">
              <a:rPr lang="zh-TW" altLang="en-US"/>
              <a:pPr eaLnBrk="1" hangingPunct="1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4496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Gloss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則是利用字典中對於單字的注釋，利用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VSM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的方式計算相似度來得知兩個單字之間最相似的意義。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246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27E3486-E1B4-41D9-BA44-C9DD1CE14638}" type="slidenum">
              <a:rPr lang="zh-TW" altLang="en-US"/>
              <a:pPr eaLnBrk="1" hangingPunct="1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0450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http://zongsoftwarenote.blogspot.com/2017/04/word2vec-model-introduction-skip-gram.html</a:t>
            </a:r>
            <a:endPara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C4BB2-A89A-43D9-8AB0-79A8BDE43755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270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C4BB2-A89A-43D9-8AB0-79A8BDE43755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4533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C4BB2-A89A-43D9-8AB0-79A8BDE43755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909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C4BB2-A89A-43D9-8AB0-79A8BDE43755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3856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C4BB2-A89A-43D9-8AB0-79A8BDE43755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7479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0900D39-E541-45DB-ADB4-970795EE9B1C}" type="datetimeFigureOut">
              <a:rPr lang="zh-TW" altLang="en-US" smtClean="0"/>
              <a:t>2018/10/2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4263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D39-E541-45DB-ADB4-970795EE9B1C}" type="datetimeFigureOut">
              <a:rPr lang="zh-TW" altLang="en-US" smtClean="0"/>
              <a:t>2018/10/2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847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D39-E541-45DB-ADB4-970795EE9B1C}" type="datetimeFigureOut">
              <a:rPr lang="zh-TW" altLang="en-US" smtClean="0"/>
              <a:t>2018/10/2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563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D39-E541-45DB-ADB4-970795EE9B1C}" type="datetimeFigureOut">
              <a:rPr lang="zh-TW" altLang="en-US" smtClean="0"/>
              <a:t>2018/10/2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3690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D39-E541-45DB-ADB4-970795EE9B1C}" type="datetimeFigureOut">
              <a:rPr lang="zh-TW" altLang="en-US" smtClean="0"/>
              <a:t>2018/10/2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737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D39-E541-45DB-ADB4-970795EE9B1C}" type="datetimeFigureOut">
              <a:rPr lang="zh-TW" altLang="en-US" smtClean="0"/>
              <a:t>2018/10/2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272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D39-E541-45DB-ADB4-970795EE9B1C}" type="datetimeFigureOut">
              <a:rPr lang="zh-TW" altLang="en-US" smtClean="0"/>
              <a:t>2018/10/2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424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D39-E541-45DB-ADB4-970795EE9B1C}" type="datetimeFigureOut">
              <a:rPr lang="zh-TW" altLang="en-US" smtClean="0"/>
              <a:t>2018/10/2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024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D39-E541-45DB-ADB4-970795EE9B1C}" type="datetimeFigureOut">
              <a:rPr lang="zh-TW" altLang="en-US" smtClean="0"/>
              <a:t>2018/10/2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733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D39-E541-45DB-ADB4-970795EE9B1C}" type="datetimeFigureOut">
              <a:rPr lang="zh-TW" altLang="en-US" smtClean="0"/>
              <a:t>2018/10/2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0198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D39-E541-45DB-ADB4-970795EE9B1C}" type="datetimeFigureOut">
              <a:rPr lang="zh-TW" altLang="en-US" smtClean="0"/>
              <a:t>2018/10/2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4629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D39-E541-45DB-ADB4-970795EE9B1C}" type="datetimeFigureOut">
              <a:rPr lang="zh-TW" altLang="en-US" smtClean="0"/>
              <a:t>2018/10/2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708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D39-E541-45DB-ADB4-970795EE9B1C}" type="datetimeFigureOut">
              <a:rPr lang="zh-TW" altLang="en-US" smtClean="0"/>
              <a:t>2018/10/2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33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D39-E541-45DB-ADB4-970795EE9B1C}" type="datetimeFigureOut">
              <a:rPr lang="zh-TW" altLang="en-US" smtClean="0"/>
              <a:t>2018/10/2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768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D39-E541-45DB-ADB4-970795EE9B1C}" type="datetimeFigureOut">
              <a:rPr lang="zh-TW" altLang="en-US" smtClean="0"/>
              <a:t>2018/10/2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561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D39-E541-45DB-ADB4-970795EE9B1C}" type="datetimeFigureOut">
              <a:rPr lang="zh-TW" altLang="en-US" smtClean="0"/>
              <a:t>2018/10/2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276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D39-E541-45DB-ADB4-970795EE9B1C}" type="datetimeFigureOut">
              <a:rPr lang="zh-TW" altLang="en-US" smtClean="0"/>
              <a:t>2018/10/2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466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0900D39-E541-45DB-ADB4-970795EE9B1C}" type="datetimeFigureOut">
              <a:rPr lang="zh-TW" altLang="en-US" smtClean="0"/>
              <a:t>2018/10/2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4972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ogle.com.tw/url?sa=i&amp;rct=j&amp;q=&amp;esrc=s&amp;source=images&amp;cd=&amp;cad=rja&amp;uact=8&amp;ved=0ahUKEwj76Im4tIvMAhWBO5QKHZeIDd4QjRwIBw&amp;url=http://www.macworld.com/article/1140551/notes.html&amp;psig=AFQjCNFu7eMti4eLHA8KPL_shl12l-rF_w&amp;ust=1460629869304995" TargetMode="External"/><Relationship Id="rId5" Type="http://schemas.microsoft.com/office/2007/relationships/hdphoto" Target="../media/hdphoto1.wdp"/><Relationship Id="rId4" Type="http://schemas.openxmlformats.org/officeDocument/2006/relationships/image" Target="../media/image17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40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5.png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gif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hyperlink" Target="http://www.jcic.org.tw/" TargetMode="External"/><Relationship Id="rId12" Type="http://schemas.openxmlformats.org/officeDocument/2006/relationships/hyperlink" Target="http://gcis.nat.gov.tw/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image" Target="../media/image6.jpeg"/><Relationship Id="rId5" Type="http://schemas.openxmlformats.org/officeDocument/2006/relationships/diagramColors" Target="../diagrams/colors1.xml"/><Relationship Id="rId15" Type="http://schemas.openxmlformats.org/officeDocument/2006/relationships/image" Target="../media/image8.png"/><Relationship Id="rId10" Type="http://schemas.openxmlformats.org/officeDocument/2006/relationships/image" Target="../media/image5.png"/><Relationship Id="rId4" Type="http://schemas.openxmlformats.org/officeDocument/2006/relationships/diagramQuickStyle" Target="../diagrams/quickStyle1.xml"/><Relationship Id="rId9" Type="http://schemas.openxmlformats.org/officeDocument/2006/relationships/hyperlink" Target="http://www.tej.com.tw/" TargetMode="External"/><Relationship Id="rId14" Type="http://schemas.openxmlformats.org/officeDocument/2006/relationships/hyperlink" Target="http://tie.tier.org.tw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dn.com/news/story/7239/2822145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85800" y="2373923"/>
            <a:ext cx="10436469" cy="2403458"/>
          </a:xfrm>
        </p:spPr>
        <p:txBody>
          <a:bodyPr>
            <a:normAutofit/>
          </a:bodyPr>
          <a:lstStyle/>
          <a:p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oundations</a:t>
            </a:r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of</a:t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atural </a:t>
            </a:r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anguage </a:t>
            </a:r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nderstanding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自然語言</a:t>
            </a:r>
            <a:r>
              <a:rPr lang="zh-TW" altLang="en-US" sz="44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理解</a:t>
            </a:r>
            <a:r>
              <a:rPr lang="zh-TW" altLang="en-US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基礎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6780944" y="5322013"/>
            <a:ext cx="50577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張家瑋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博士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國立臺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中科技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大學資訊工程系專案助理教授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國立成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大學工程科學系兼任助理教授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7566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Word-sense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Disambiguation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599" y="2065867"/>
            <a:ext cx="4500562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群組 14"/>
          <p:cNvGrpSpPr>
            <a:grpSpLocks/>
          </p:cNvGrpSpPr>
          <p:nvPr/>
        </p:nvGrpSpPr>
        <p:grpSpPr bwMode="auto">
          <a:xfrm>
            <a:off x="5528375" y="1849967"/>
            <a:ext cx="3724275" cy="2706688"/>
            <a:chOff x="2915816" y="1844824"/>
            <a:chExt cx="3724697" cy="2707276"/>
          </a:xfrm>
        </p:grpSpPr>
        <p:sp>
          <p:nvSpPr>
            <p:cNvPr id="6" name="矩形 5"/>
            <p:cNvSpPr/>
            <p:nvPr/>
          </p:nvSpPr>
          <p:spPr>
            <a:xfrm>
              <a:off x="3554063" y="3972536"/>
              <a:ext cx="3086450" cy="57956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7" name="橢圓 6"/>
            <p:cNvSpPr/>
            <p:nvPr/>
          </p:nvSpPr>
          <p:spPr>
            <a:xfrm>
              <a:off x="2915816" y="1844824"/>
              <a:ext cx="936731" cy="79233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</p:grpSp>
      <p:grpSp>
        <p:nvGrpSpPr>
          <p:cNvPr id="16" name="群組 15"/>
          <p:cNvGrpSpPr>
            <a:grpSpLocks/>
          </p:cNvGrpSpPr>
          <p:nvPr/>
        </p:nvGrpSpPr>
        <p:grpSpPr bwMode="auto">
          <a:xfrm>
            <a:off x="4491737" y="4939242"/>
            <a:ext cx="2187575" cy="1606550"/>
            <a:chOff x="1880365" y="4934622"/>
            <a:chExt cx="2187579" cy="1605521"/>
          </a:xfrm>
        </p:grpSpPr>
        <p:sp>
          <p:nvSpPr>
            <p:cNvPr id="19" name="矩形 18"/>
            <p:cNvSpPr/>
            <p:nvPr/>
          </p:nvSpPr>
          <p:spPr>
            <a:xfrm>
              <a:off x="2151828" y="5961077"/>
              <a:ext cx="1916116" cy="579066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1880365" y="4934622"/>
              <a:ext cx="2168529" cy="655218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</p:grpSp>
      <p:sp>
        <p:nvSpPr>
          <p:cNvPr id="22" name="內容版面配置區 2"/>
          <p:cNvSpPr txBox="1">
            <a:spLocks/>
          </p:cNvSpPr>
          <p:nvPr/>
        </p:nvSpPr>
        <p:spPr bwMode="auto">
          <a:xfrm>
            <a:off x="1587258" y="2062692"/>
            <a:ext cx="3328341" cy="1217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1pPr>
            <a:lvl2pPr marL="273050" indent="-273050" eaLnBrk="0" hangingPunct="0"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9pPr>
          </a:lstStyle>
          <a:p>
            <a:pPr marL="342900" lvl="1" indent="-342900">
              <a:spcBef>
                <a:spcPts val="575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Information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Content-based: RES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Resnik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1995)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6D81-46D0-4C78-8CB7-3C7B6EA50A6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136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Word-sense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Disambiguation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246992"/>
              </p:ext>
            </p:extLst>
          </p:nvPr>
        </p:nvGraphicFramePr>
        <p:xfrm>
          <a:off x="4132138" y="2321983"/>
          <a:ext cx="6685088" cy="3292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2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2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Cute</a:t>
                      </a:r>
                      <a:endPara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1" i="0" u="none" strike="noStrike" kern="1200" baseline="0" dirty="0" smtClean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Cunning</a:t>
                      </a:r>
                      <a:endPara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949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 attractive especially by means of smallness or prettiness or quaintness</a:t>
                      </a:r>
                      <a:endParaRPr lang="zh-TW" altLang="en-US" sz="20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 attractive especially by means of smallness or prettiness or quaintness</a:t>
                      </a:r>
                      <a:endParaRPr lang="zh-TW" altLang="en-US" sz="20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3119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 obviously contrived to charm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 marked by skill in deception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119">
                <a:tc>
                  <a:txBody>
                    <a:bodyPr/>
                    <a:lstStyle/>
                    <a:p>
                      <a:pPr algn="l"/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 showing inventiveness and skill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" name="內容版面配置區 2"/>
          <p:cNvSpPr txBox="1">
            <a:spLocks/>
          </p:cNvSpPr>
          <p:nvPr/>
        </p:nvSpPr>
        <p:spPr bwMode="auto">
          <a:xfrm>
            <a:off x="379567" y="4880929"/>
            <a:ext cx="3752571" cy="86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1pPr>
            <a:lvl2pPr marL="273050" indent="-273050" eaLnBrk="0" hangingPunct="0"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9pPr>
          </a:lstStyle>
          <a:p>
            <a:pPr marL="342900" lvl="1" indent="-342900">
              <a:spcBef>
                <a:spcPts val="575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Gloss-based: VECTOR (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Patwardhan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2003)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0" name="圖片 29"/>
          <p:cNvPicPr/>
          <p:nvPr/>
        </p:nvPicPr>
        <p:blipFill rotWithShape="1">
          <a:blip r:embed="rId3"/>
          <a:srcRect l="34434" t="25661" r="23642" b="16380"/>
          <a:stretch/>
        </p:blipFill>
        <p:spPr bwMode="auto">
          <a:xfrm>
            <a:off x="743239" y="2321983"/>
            <a:ext cx="2803525" cy="24218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6D81-46D0-4C78-8CB7-3C7B6EA50A62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598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25599" y="715968"/>
            <a:ext cx="8460510" cy="55418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12</a:t>
            </a:fld>
            <a:endParaRPr lang="en-US" dirty="0">
              <a:ea typeface="Segoe UI" panose="020B0502040204020203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759" y="1247428"/>
            <a:ext cx="6397326" cy="3838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70" r="3847"/>
          <a:stretch/>
        </p:blipFill>
        <p:spPr bwMode="auto">
          <a:xfrm>
            <a:off x="3495102" y="3822904"/>
            <a:ext cx="1746408" cy="203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群組 11"/>
          <p:cNvGrpSpPr/>
          <p:nvPr/>
        </p:nvGrpSpPr>
        <p:grpSpPr>
          <a:xfrm>
            <a:off x="2681194" y="2326968"/>
            <a:ext cx="670446" cy="576147"/>
            <a:chOff x="3917949" y="3787402"/>
            <a:chExt cx="1428751" cy="1400176"/>
          </a:xfrm>
        </p:grpSpPr>
        <p:pic>
          <p:nvPicPr>
            <p:cNvPr id="16" name="Picture 13" descr="How to Convert Lotus Notes Mail File to Outlook Manually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9966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7949" y="3787402"/>
              <a:ext cx="1428751" cy="1400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9" descr="http://images.macworld.com/images/news/graphics/140551-lotus-notes-logo_original.jpg">
              <a:hlinkClick r:id="rId6"/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2500" b="96000" l="9408" r="8954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3987" y="4235078"/>
              <a:ext cx="1366838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矩形 12"/>
          <p:cNvSpPr/>
          <p:nvPr/>
        </p:nvSpPr>
        <p:spPr>
          <a:xfrm>
            <a:off x="2889808" y="138263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solidFill>
                  <a:srgbClr val="820000"/>
                </a:solidFill>
                <a:latin typeface="微軟正黑體" pitchFamily="34" charset="-120"/>
                <a:ea typeface="微軟正黑體" pitchFamily="34" charset="-120"/>
              </a:rPr>
              <a:t>文字檔案</a:t>
            </a:r>
            <a:endParaRPr lang="zh-TW" altLang="en-US" dirty="0">
              <a:solidFill>
                <a:srgbClr val="82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38436" y="4796483"/>
            <a:ext cx="2492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解析成多元維度的向量</a:t>
            </a:r>
          </a:p>
        </p:txBody>
      </p:sp>
      <p:sp>
        <p:nvSpPr>
          <p:cNvPr id="7" name="矩形 6"/>
          <p:cNvSpPr/>
          <p:nvPr/>
        </p:nvSpPr>
        <p:spPr>
          <a:xfrm>
            <a:off x="4804080" y="1841784"/>
            <a:ext cx="24910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將被拆解成多個字元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12"/>
          <a:stretch/>
        </p:blipFill>
        <p:spPr bwMode="auto">
          <a:xfrm rot="18214293">
            <a:off x="7182201" y="3381517"/>
            <a:ext cx="638175" cy="474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7569517" y="1564786"/>
            <a:ext cx="19490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透過</a:t>
            </a:r>
            <a:r>
              <a:rPr lang="zh-TW" altLang="en-US" dirty="0">
                <a:solidFill>
                  <a:srgbClr val="7030A0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向量比對</a:t>
            </a:r>
            <a:endParaRPr lang="en-US" altLang="zh-TW" dirty="0">
              <a:solidFill>
                <a:srgbClr val="7030A0"/>
              </a:solidFill>
              <a:latin typeface="Calibri" pitchFamily="34" charset="0"/>
              <a:ea typeface="微軟正黑體" pitchFamily="34" charset="-120"/>
              <a:cs typeface="Calibri" pitchFamily="34" charset="0"/>
            </a:endParaRPr>
          </a:p>
          <a:p>
            <a:r>
              <a:rPr lang="zh-TW" altLang="en-US" dirty="0">
                <a:solidFill>
                  <a:srgbClr val="7030A0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找出相似的資料</a:t>
            </a:r>
          </a:p>
        </p:txBody>
      </p:sp>
    </p:spTree>
    <p:extLst>
      <p:ext uri="{BB962C8B-B14F-4D97-AF65-F5344CB8AC3E}">
        <p14:creationId xmlns:p14="http://schemas.microsoft.com/office/powerpoint/2010/main" val="183873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88137" y="637032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Vector Representation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13</a:t>
            </a:fld>
            <a:endParaRPr lang="en-US" dirty="0">
              <a:ea typeface="Segoe UI" panose="020B0502040204020203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93684"/>
              </p:ext>
            </p:extLst>
          </p:nvPr>
        </p:nvGraphicFramePr>
        <p:xfrm>
          <a:off x="2852024" y="2476238"/>
          <a:ext cx="660365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365">
                  <a:extLst>
                    <a:ext uri="{9D8B030D-6E8A-4147-A177-3AD203B41FA5}">
                      <a16:colId xmlns:a16="http://schemas.microsoft.com/office/drawing/2014/main" val="1218437862"/>
                    </a:ext>
                  </a:extLst>
                </a:gridCol>
                <a:gridCol w="660365">
                  <a:extLst>
                    <a:ext uri="{9D8B030D-6E8A-4147-A177-3AD203B41FA5}">
                      <a16:colId xmlns:a16="http://schemas.microsoft.com/office/drawing/2014/main" val="2611270047"/>
                    </a:ext>
                  </a:extLst>
                </a:gridCol>
                <a:gridCol w="660365">
                  <a:extLst>
                    <a:ext uri="{9D8B030D-6E8A-4147-A177-3AD203B41FA5}">
                      <a16:colId xmlns:a16="http://schemas.microsoft.com/office/drawing/2014/main" val="976744524"/>
                    </a:ext>
                  </a:extLst>
                </a:gridCol>
                <a:gridCol w="660365">
                  <a:extLst>
                    <a:ext uri="{9D8B030D-6E8A-4147-A177-3AD203B41FA5}">
                      <a16:colId xmlns:a16="http://schemas.microsoft.com/office/drawing/2014/main" val="1717945555"/>
                    </a:ext>
                  </a:extLst>
                </a:gridCol>
                <a:gridCol w="660365">
                  <a:extLst>
                    <a:ext uri="{9D8B030D-6E8A-4147-A177-3AD203B41FA5}">
                      <a16:colId xmlns:a16="http://schemas.microsoft.com/office/drawing/2014/main" val="2520355322"/>
                    </a:ext>
                  </a:extLst>
                </a:gridCol>
                <a:gridCol w="660365">
                  <a:extLst>
                    <a:ext uri="{9D8B030D-6E8A-4147-A177-3AD203B41FA5}">
                      <a16:colId xmlns:a16="http://schemas.microsoft.com/office/drawing/2014/main" val="1874287356"/>
                    </a:ext>
                  </a:extLst>
                </a:gridCol>
                <a:gridCol w="660365">
                  <a:extLst>
                    <a:ext uri="{9D8B030D-6E8A-4147-A177-3AD203B41FA5}">
                      <a16:colId xmlns:a16="http://schemas.microsoft.com/office/drawing/2014/main" val="765937676"/>
                    </a:ext>
                  </a:extLst>
                </a:gridCol>
                <a:gridCol w="660365">
                  <a:extLst>
                    <a:ext uri="{9D8B030D-6E8A-4147-A177-3AD203B41FA5}">
                      <a16:colId xmlns:a16="http://schemas.microsoft.com/office/drawing/2014/main" val="2501006740"/>
                    </a:ext>
                  </a:extLst>
                </a:gridCol>
                <a:gridCol w="660365">
                  <a:extLst>
                    <a:ext uri="{9D8B030D-6E8A-4147-A177-3AD203B41FA5}">
                      <a16:colId xmlns:a16="http://schemas.microsoft.com/office/drawing/2014/main" val="3583577535"/>
                    </a:ext>
                  </a:extLst>
                </a:gridCol>
                <a:gridCol w="660365">
                  <a:extLst>
                    <a:ext uri="{9D8B030D-6E8A-4147-A177-3AD203B41FA5}">
                      <a16:colId xmlns:a16="http://schemas.microsoft.com/office/drawing/2014/main" val="107994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</a:t>
                      </a:r>
                      <a:r>
                        <a:rPr lang="en-US" altLang="zh-TW" sz="1600" baseline="-25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baseline="-25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</a:t>
                      </a:r>
                      <a:r>
                        <a:rPr lang="en-US" altLang="zh-TW" sz="1600" baseline="-25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baseline="-25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</a:t>
                      </a:r>
                      <a:r>
                        <a:rPr lang="en-US" altLang="zh-TW" sz="1600" baseline="-25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baseline="-25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</a:t>
                      </a:r>
                      <a:r>
                        <a:rPr lang="en-US" altLang="zh-TW" sz="1600" baseline="-25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n-1</a:t>
                      </a:r>
                      <a:endParaRPr lang="zh-TW" altLang="en-US" sz="1600" baseline="-25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</a:t>
                      </a:r>
                      <a:r>
                        <a:rPr lang="en-US" altLang="zh-TW" sz="1600" baseline="-250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</a:t>
                      </a:r>
                      <a:endParaRPr lang="zh-TW" altLang="en-US" sz="1600" baseline="-25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label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537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</a:t>
                      </a:r>
                      <a:r>
                        <a:rPr lang="en-US" altLang="zh-TW" sz="1600" baseline="-25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baseline="-25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0.11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0.23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0.57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67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</a:t>
                      </a:r>
                      <a:r>
                        <a:rPr lang="en-US" altLang="zh-TW" sz="1600" baseline="-25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baseline="-25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0.29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0.7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288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</a:t>
                      </a:r>
                      <a:r>
                        <a:rPr lang="en-US" altLang="zh-TW" sz="1600" baseline="-25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baseline="-25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0.81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0.44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75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</a:t>
                      </a:r>
                      <a:r>
                        <a:rPr lang="en-US" altLang="zh-TW" sz="1600" baseline="-25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baseline="-25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0.37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0.16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66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065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</a:t>
                      </a:r>
                      <a:r>
                        <a:rPr lang="en-US" altLang="zh-TW" sz="1600" baseline="-250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</a:t>
                      </a:r>
                      <a:endParaRPr lang="zh-TW" altLang="en-US" sz="1600" baseline="-25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265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655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TF-IDF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2360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TF-IDF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67713" y="2398099"/>
            <a:ext cx="6757415" cy="3649133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TF: term frequency: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IDF: inverse document frequency:</a:t>
            </a: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where: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|D|:  total number of documents in the corpus</a:t>
            </a: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 :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number of documents where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term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baseline="-25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appears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15</a:t>
            </a:fld>
            <a:endParaRPr lang="en-US" dirty="0">
              <a:ea typeface="Segoe UI" panose="020B0502040204020203" pitchFamily="34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368" y="2132321"/>
            <a:ext cx="1394645" cy="53347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316" y="2784667"/>
            <a:ext cx="2186199" cy="64779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553" y="4286026"/>
            <a:ext cx="1277842" cy="32045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552" y="5417964"/>
            <a:ext cx="2170228" cy="44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08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2" y="2290522"/>
            <a:ext cx="10131425" cy="3649133"/>
          </a:xfrm>
        </p:spPr>
        <p:txBody>
          <a:bodyPr/>
          <a:lstStyle/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calculation of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tf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idf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for the term "this" is performed as follows:</a:t>
            </a: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marL="457200" lvl="1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                   ,                                                  </a:t>
            </a:r>
          </a:p>
          <a:p>
            <a:pPr marL="457200" lvl="1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So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tf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idf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is zero for the word "this", which implies that the word is not very informative as it appears in all documents.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16</a:t>
            </a:fld>
            <a:endParaRPr lang="en-US" dirty="0">
              <a:ea typeface="Segoe UI" panose="020B0502040204020203" pitchFamily="34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493" y="3586103"/>
            <a:ext cx="2753109" cy="120984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843" y="3838551"/>
            <a:ext cx="3038899" cy="70494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917" y="5512258"/>
            <a:ext cx="3324689" cy="67636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353" y="453445"/>
            <a:ext cx="4925112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29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A </a:t>
            </a:r>
            <a:r>
              <a:rPr lang="en-US" altLang="zh-TW" dirty="0"/>
              <a:t>slightly more interesting example arises from the word "example", which occurs three times </a:t>
            </a:r>
            <a:r>
              <a:rPr lang="en-US" altLang="zh-TW" dirty="0" smtClean="0"/>
              <a:t>only </a:t>
            </a:r>
            <a:r>
              <a:rPr lang="en-US" altLang="zh-TW" dirty="0"/>
              <a:t>in the second document:</a:t>
            </a:r>
          </a:p>
          <a:p>
            <a:pPr lvl="1"/>
            <a:r>
              <a:rPr lang="en-US" altLang="zh-TW" dirty="0"/>
              <a:t> </a:t>
            </a:r>
          </a:p>
          <a:p>
            <a:pPr marL="457200" lvl="1" indent="0">
              <a:buNone/>
            </a:pPr>
            <a:r>
              <a:rPr lang="en-US" altLang="zh-TW" dirty="0"/>
              <a:t>                                                      </a:t>
            </a:r>
            <a:r>
              <a:rPr lang="en-US" altLang="zh-TW" dirty="0" smtClean="0"/>
              <a:t> ,       </a:t>
            </a:r>
          </a:p>
          <a:p>
            <a:pPr lvl="1"/>
            <a:r>
              <a:rPr lang="en-US" altLang="zh-TW" dirty="0" smtClean="0"/>
              <a:t> </a:t>
            </a:r>
            <a:endParaRPr lang="en-US" altLang="zh-TW" dirty="0"/>
          </a:p>
          <a:p>
            <a:pPr marL="457200" lvl="1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17</a:t>
            </a:fld>
            <a:endParaRPr lang="en-US" dirty="0">
              <a:ea typeface="Segoe UI" panose="020B0502040204020203" pitchFamily="34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049" y="437417"/>
            <a:ext cx="4925112" cy="25054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03" b="36519"/>
          <a:stretch/>
        </p:blipFill>
        <p:spPr>
          <a:xfrm>
            <a:off x="2606737" y="3983548"/>
            <a:ext cx="3356003" cy="117318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980"/>
          <a:stretch/>
        </p:blipFill>
        <p:spPr>
          <a:xfrm>
            <a:off x="6207844" y="3983548"/>
            <a:ext cx="4058216" cy="70265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236" y="5261342"/>
            <a:ext cx="8992855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21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Word2Vec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0834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19</a:t>
            </a:fld>
            <a:endParaRPr lang="en-US" dirty="0">
              <a:ea typeface="Segoe UI" panose="020B0502040204020203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80" y="281196"/>
            <a:ext cx="2314575" cy="3048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855" y="281196"/>
            <a:ext cx="2867025" cy="304800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4546" y="3472452"/>
            <a:ext cx="3363310" cy="3048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9367" y="3472452"/>
            <a:ext cx="26574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92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</a:t>
            </a:r>
            <a:r>
              <a:rPr lang="en-US" altLang="zh-TW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</a:t>
            </a:r>
            <a:r>
              <a:rPr lang="en-US" altLang="zh-TW" sz="60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ech project</a:t>
            </a:r>
            <a:br>
              <a:rPr lang="en-US" altLang="zh-TW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60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redit </a:t>
            </a:r>
            <a:r>
              <a:rPr lang="en-US" altLang="zh-TW" sz="60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en-US" altLang="zh-TW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isk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6552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20</a:t>
            </a:fld>
            <a:endParaRPr lang="en-US" dirty="0">
              <a:ea typeface="Segoe UI" panose="020B0502040204020203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49513" y="574287"/>
            <a:ext cx="71900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Perceptron Linear Algorithm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8" name="群組 47"/>
          <p:cNvGrpSpPr/>
          <p:nvPr/>
        </p:nvGrpSpPr>
        <p:grpSpPr>
          <a:xfrm>
            <a:off x="1641090" y="1988584"/>
            <a:ext cx="4436859" cy="3460480"/>
            <a:chOff x="2476358" y="1311575"/>
            <a:chExt cx="4436859" cy="3460480"/>
          </a:xfrm>
        </p:grpSpPr>
        <p:cxnSp>
          <p:nvCxnSpPr>
            <p:cNvPr id="19" name="直線單箭頭接點 18"/>
            <p:cNvCxnSpPr/>
            <p:nvPr/>
          </p:nvCxnSpPr>
          <p:spPr>
            <a:xfrm flipV="1">
              <a:off x="2963008" y="1608992"/>
              <a:ext cx="0" cy="296300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/>
            <p:nvPr/>
          </p:nvCxnSpPr>
          <p:spPr>
            <a:xfrm>
              <a:off x="2681654" y="4343400"/>
              <a:ext cx="368397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 flipV="1">
              <a:off x="3314700" y="1907931"/>
              <a:ext cx="2505808" cy="2127738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字方塊 32"/>
            <p:cNvSpPr txBox="1"/>
            <p:nvPr/>
          </p:nvSpPr>
          <p:spPr>
            <a:xfrm>
              <a:off x="4399664" y="1427791"/>
              <a:ext cx="52931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5400" dirty="0" smtClean="0">
                  <a:solidFill>
                    <a:srgbClr val="00B050"/>
                  </a:solidFill>
                </a:rPr>
                <a:t>+</a:t>
              </a:r>
              <a:endParaRPr lang="zh-TW" altLang="en-US" sz="5400" dirty="0">
                <a:solidFill>
                  <a:srgbClr val="00B050"/>
                </a:solidFill>
              </a:endParaRPr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4166669" y="1808400"/>
              <a:ext cx="52931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5400" dirty="0" smtClean="0">
                  <a:solidFill>
                    <a:srgbClr val="00B050"/>
                  </a:solidFill>
                </a:rPr>
                <a:t>+</a:t>
              </a:r>
              <a:endParaRPr lang="zh-TW" altLang="en-US" sz="5400" dirty="0">
                <a:solidFill>
                  <a:srgbClr val="00B050"/>
                </a:solidFill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3669018" y="1515439"/>
              <a:ext cx="52931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5400" dirty="0" smtClean="0">
                  <a:solidFill>
                    <a:srgbClr val="00B050"/>
                  </a:solidFill>
                </a:rPr>
                <a:t>+</a:t>
              </a:r>
              <a:endParaRPr lang="zh-TW" altLang="en-US" sz="5400" dirty="0">
                <a:solidFill>
                  <a:srgbClr val="00B050"/>
                </a:solidFill>
              </a:endParaRPr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3109820" y="2805851"/>
              <a:ext cx="52931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5400" dirty="0" smtClean="0">
                  <a:solidFill>
                    <a:srgbClr val="00B050"/>
                  </a:solidFill>
                </a:rPr>
                <a:t>+</a:t>
              </a:r>
              <a:endParaRPr lang="zh-TW" altLang="en-US" sz="5400" dirty="0">
                <a:solidFill>
                  <a:srgbClr val="00B050"/>
                </a:solidFill>
              </a:endParaRPr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3546369" y="2270065"/>
              <a:ext cx="52931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5400" dirty="0" smtClean="0">
                  <a:solidFill>
                    <a:srgbClr val="00B050"/>
                  </a:solidFill>
                </a:rPr>
                <a:t>+</a:t>
              </a:r>
              <a:endParaRPr lang="zh-TW" altLang="en-US" sz="5400" dirty="0">
                <a:solidFill>
                  <a:srgbClr val="00B050"/>
                </a:solidFill>
              </a:endParaRPr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5492530" y="2344186"/>
              <a:ext cx="3962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5400" dirty="0" smtClean="0">
                  <a:solidFill>
                    <a:srgbClr val="00B050"/>
                  </a:solidFill>
                </a:rPr>
                <a:t>-</a:t>
              </a:r>
              <a:endParaRPr lang="zh-TW" altLang="en-US" sz="5400" dirty="0">
                <a:solidFill>
                  <a:srgbClr val="00B050"/>
                </a:solidFill>
              </a:endParaRPr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5061404" y="2751379"/>
              <a:ext cx="3962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5400" dirty="0" smtClean="0">
                  <a:solidFill>
                    <a:srgbClr val="00B050"/>
                  </a:solidFill>
                </a:rPr>
                <a:t>-</a:t>
              </a:r>
              <a:endParaRPr lang="zh-TW" altLang="en-US" sz="5400" dirty="0">
                <a:solidFill>
                  <a:srgbClr val="00B050"/>
                </a:solidFill>
              </a:endParaRPr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5527394" y="3057675"/>
              <a:ext cx="3962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5400" dirty="0" smtClean="0">
                  <a:solidFill>
                    <a:srgbClr val="00B050"/>
                  </a:solidFill>
                </a:rPr>
                <a:t>-</a:t>
              </a:r>
              <a:endParaRPr lang="zh-TW" altLang="en-US" sz="5400" dirty="0">
                <a:solidFill>
                  <a:srgbClr val="00B050"/>
                </a:solidFill>
              </a:endParaRPr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3948732" y="3345949"/>
              <a:ext cx="3962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5400" dirty="0" smtClean="0">
                  <a:solidFill>
                    <a:srgbClr val="00B050"/>
                  </a:solidFill>
                </a:rPr>
                <a:t>-</a:t>
              </a:r>
              <a:endParaRPr lang="zh-TW" altLang="en-US" sz="5400" dirty="0">
                <a:solidFill>
                  <a:srgbClr val="00B050"/>
                </a:solidFill>
              </a:endParaRPr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4738063" y="3345949"/>
              <a:ext cx="3962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5400" dirty="0" smtClean="0">
                  <a:solidFill>
                    <a:srgbClr val="00B050"/>
                  </a:solidFill>
                </a:rPr>
                <a:t>-</a:t>
              </a:r>
              <a:endParaRPr lang="zh-TW" altLang="en-US" sz="5400" dirty="0">
                <a:solidFill>
                  <a:srgbClr val="00B050"/>
                </a:solidFill>
              </a:endParaRPr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5818045" y="1493099"/>
              <a:ext cx="10951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h(x) = 0</a:t>
              </a:r>
              <a:endPara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3336153" y="1311575"/>
              <a:ext cx="10951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h(x) &gt; 0</a:t>
              </a:r>
              <a:endPara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5252337" y="3836506"/>
              <a:ext cx="10951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h(x) &lt; 0</a:t>
              </a:r>
              <a:endPara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2476358" y="1670214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</a:t>
              </a:r>
              <a:r>
                <a:rPr lang="en-US" altLang="zh-TW" sz="2000" baseline="-25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</a:t>
              </a:r>
              <a:endParaRPr lang="zh-TW" altLang="en-US" sz="2000" baseline="-25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5799923" y="4371945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</a:t>
              </a:r>
              <a:r>
                <a:rPr lang="en-US" altLang="zh-TW" sz="2000" baseline="-25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endParaRPr lang="zh-TW" altLang="en-US" sz="2000" baseline="-25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49" name="文字方塊 48"/>
          <p:cNvSpPr txBox="1"/>
          <p:nvPr/>
        </p:nvSpPr>
        <p:spPr>
          <a:xfrm>
            <a:off x="6543248" y="2053948"/>
            <a:ext cx="38876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Features: x = (x</a:t>
            </a:r>
            <a:r>
              <a:rPr lang="en-US" altLang="zh-TW" sz="2400" baseline="-2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x</a:t>
            </a:r>
            <a:r>
              <a:rPr lang="en-US" altLang="zh-TW" sz="2400" baseline="-2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Target: y = +1 or -1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h(x) = w</a:t>
            </a:r>
            <a:r>
              <a:rPr lang="en-US" altLang="zh-TW" sz="2400" baseline="-2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+ w</a:t>
            </a:r>
            <a:r>
              <a:rPr lang="en-US" altLang="zh-TW" sz="2400" baseline="-2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sz="2400" baseline="-2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+ w</a:t>
            </a:r>
            <a:r>
              <a:rPr lang="en-US" altLang="zh-TW" sz="2400" baseline="-2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sz="2400" baseline="-2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</a:p>
        </p:txBody>
      </p:sp>
      <p:grpSp>
        <p:nvGrpSpPr>
          <p:cNvPr id="9" name="群組 8"/>
          <p:cNvGrpSpPr/>
          <p:nvPr/>
        </p:nvGrpSpPr>
        <p:grpSpPr>
          <a:xfrm>
            <a:off x="6406004" y="3539977"/>
            <a:ext cx="4421227" cy="2236073"/>
            <a:chOff x="6305107" y="3505508"/>
            <a:chExt cx="4421227" cy="2236073"/>
          </a:xfrm>
        </p:grpSpPr>
        <p:sp>
          <p:nvSpPr>
            <p:cNvPr id="31" name="矩形 30"/>
            <p:cNvSpPr/>
            <p:nvPr/>
          </p:nvSpPr>
          <p:spPr>
            <a:xfrm>
              <a:off x="6305107" y="3505508"/>
              <a:ext cx="4391246" cy="22360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50" name="Picture 2" descr="http://abhay.harpale.net/blog/wp-content/uploads/perceptron-pictur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0812" y="3565850"/>
              <a:ext cx="3959241" cy="2094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矩形 51"/>
            <p:cNvSpPr/>
            <p:nvPr/>
          </p:nvSpPr>
          <p:spPr>
            <a:xfrm>
              <a:off x="10243510" y="4511198"/>
              <a:ext cx="48282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1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h(x) </a:t>
              </a:r>
              <a:endParaRPr lang="zh-TW" altLang="en-US" sz="11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156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21</a:t>
            </a:fld>
            <a:endParaRPr lang="en-US" dirty="0">
              <a:ea typeface="Segoe UI" panose="020B0502040204020203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49513" y="574287"/>
            <a:ext cx="71900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Perceptron Linear Algorithm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207" y="4815784"/>
            <a:ext cx="3783853" cy="1054791"/>
          </a:xfrm>
          <a:prstGeom prst="rect">
            <a:avLst/>
          </a:prstGeom>
        </p:spPr>
      </p:pic>
      <p:grpSp>
        <p:nvGrpSpPr>
          <p:cNvPr id="29" name="群組 28"/>
          <p:cNvGrpSpPr/>
          <p:nvPr/>
        </p:nvGrpSpPr>
        <p:grpSpPr>
          <a:xfrm>
            <a:off x="6482207" y="1845215"/>
            <a:ext cx="3783855" cy="2970570"/>
            <a:chOff x="5143794" y="1606357"/>
            <a:chExt cx="2152651" cy="1671523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43794" y="1606357"/>
              <a:ext cx="2152650" cy="739164"/>
            </a:xfrm>
            <a:prstGeom prst="rect">
              <a:avLst/>
            </a:prstGeom>
          </p:spPr>
        </p:pic>
        <p:pic>
          <p:nvPicPr>
            <p:cNvPr id="21" name="圖片 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43795" y="2345522"/>
              <a:ext cx="2152650" cy="932358"/>
            </a:xfrm>
            <a:prstGeom prst="rect">
              <a:avLst/>
            </a:prstGeom>
          </p:spPr>
        </p:pic>
      </p:grpSp>
      <p:pic>
        <p:nvPicPr>
          <p:cNvPr id="12" name="圖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0881" y="1813216"/>
            <a:ext cx="4224259" cy="3359049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2162540" y="5343179"/>
            <a:ext cx="34259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h(x) = w</a:t>
            </a:r>
            <a:r>
              <a:rPr lang="en-US" altLang="zh-TW" sz="2400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 w</a:t>
            </a:r>
            <a:r>
              <a:rPr lang="en-US" altLang="zh-TW" sz="2400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sz="2400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 w</a:t>
            </a:r>
            <a:r>
              <a:rPr lang="en-US" altLang="zh-TW" sz="2400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sz="2400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9276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22</a:t>
            </a:fld>
            <a:endParaRPr lang="en-US" dirty="0">
              <a:ea typeface="Segoe UI" panose="020B0502040204020203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49513" y="574287"/>
            <a:ext cx="71900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Perceptron Linear Algorithm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b="22257"/>
          <a:stretch/>
        </p:blipFill>
        <p:spPr>
          <a:xfrm>
            <a:off x="2794313" y="3656500"/>
            <a:ext cx="5734050" cy="1355115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8654966" y="3656500"/>
            <a:ext cx="2169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[Case 1]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 = 1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錯分成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 = -1</a:t>
            </a: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4704" y="1933059"/>
            <a:ext cx="2753659" cy="76761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5"/>
          <a:srcRect b="20330"/>
          <a:stretch/>
        </p:blipFill>
        <p:spPr>
          <a:xfrm>
            <a:off x="2794313" y="5134708"/>
            <a:ext cx="5734050" cy="1274884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8648043" y="5110775"/>
            <a:ext cx="2169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[Case 2]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 = -1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錯分成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 = 1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868910" y="5374759"/>
            <a:ext cx="1777859" cy="684728"/>
            <a:chOff x="7525341" y="2593152"/>
            <a:chExt cx="1777859" cy="684728"/>
          </a:xfrm>
        </p:grpSpPr>
        <p:sp>
          <p:nvSpPr>
            <p:cNvPr id="6" name="矩形 5"/>
            <p:cNvSpPr/>
            <p:nvPr/>
          </p:nvSpPr>
          <p:spPr>
            <a:xfrm>
              <a:off x="7525341" y="2908548"/>
              <a:ext cx="17778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w</a:t>
              </a:r>
              <a:r>
                <a:rPr lang="en-US" altLang="zh-TW" baseline="-25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t+1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= </a:t>
              </a:r>
              <a:r>
                <a:rPr lang="en-US" altLang="zh-TW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w</a:t>
              </a:r>
              <a:r>
                <a:rPr lang="en-US" altLang="zh-TW" baseline="-250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+ </a:t>
              </a:r>
              <a:r>
                <a:rPr lang="en-US" altLang="zh-TW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y</a:t>
              </a:r>
              <a:r>
                <a:rPr lang="en-US" altLang="zh-TW" baseline="-250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</a:t>
              </a:r>
              <a:r>
                <a:rPr lang="en-US" altLang="zh-TW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</a:t>
              </a:r>
              <a:r>
                <a:rPr lang="en-US" altLang="zh-TW" baseline="-250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</a:t>
              </a:r>
              <a:endParaRPr lang="zh-TW" altLang="en-US" baseline="-25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8282663" y="259315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>
                  <a:solidFill>
                    <a:srgbClr val="FFFF00"/>
                  </a:solidFill>
                </a:rPr>
                <a:t>+</a:t>
              </a:r>
              <a:endParaRPr lang="zh-TW" altLang="en-US" sz="2000" b="1" dirty="0">
                <a:solidFill>
                  <a:srgbClr val="FFFF00"/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7678987" y="2600901"/>
              <a:ext cx="2632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>
                  <a:solidFill>
                    <a:srgbClr val="FFFF00"/>
                  </a:solidFill>
                </a:rPr>
                <a:t>-</a:t>
              </a:r>
              <a:endParaRPr lang="zh-TW" altLang="en-US" sz="20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868911" y="3877507"/>
            <a:ext cx="1777859" cy="684728"/>
            <a:chOff x="8654966" y="4211615"/>
            <a:chExt cx="1777859" cy="684728"/>
          </a:xfrm>
        </p:grpSpPr>
        <p:sp>
          <p:nvSpPr>
            <p:cNvPr id="24" name="矩形 23"/>
            <p:cNvSpPr/>
            <p:nvPr/>
          </p:nvSpPr>
          <p:spPr>
            <a:xfrm>
              <a:off x="8654966" y="4527011"/>
              <a:ext cx="17778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w</a:t>
              </a:r>
              <a:r>
                <a:rPr lang="en-US" altLang="zh-TW" baseline="-25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t+1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= </a:t>
              </a:r>
              <a:r>
                <a:rPr lang="en-US" altLang="zh-TW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w</a:t>
              </a:r>
              <a:r>
                <a:rPr lang="en-US" altLang="zh-TW" baseline="-250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+ </a:t>
              </a:r>
              <a:r>
                <a:rPr lang="en-US" altLang="zh-TW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y</a:t>
              </a:r>
              <a:r>
                <a:rPr lang="en-US" altLang="zh-TW" baseline="-250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</a:t>
              </a:r>
              <a:r>
                <a:rPr lang="en-US" altLang="zh-TW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</a:t>
              </a:r>
              <a:r>
                <a:rPr lang="en-US" altLang="zh-TW" baseline="-250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</a:t>
              </a:r>
              <a:endParaRPr lang="zh-TW" altLang="en-US" baseline="-25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9412288" y="4211615"/>
              <a:ext cx="2632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>
                  <a:solidFill>
                    <a:srgbClr val="FFFF00"/>
                  </a:solidFill>
                </a:rPr>
                <a:t>-</a:t>
              </a:r>
              <a:endParaRPr lang="zh-TW" altLang="en-US" sz="2000" b="1" dirty="0">
                <a:solidFill>
                  <a:srgbClr val="FFFF00"/>
                </a:solidFill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8808612" y="421936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>
                  <a:solidFill>
                    <a:srgbClr val="FFFF00"/>
                  </a:solidFill>
                </a:rPr>
                <a:t>+</a:t>
              </a:r>
              <a:endParaRPr lang="zh-TW" altLang="en-US" sz="2000" b="1" dirty="0">
                <a:solidFill>
                  <a:srgbClr val="FFFF00"/>
                </a:solidFill>
              </a:endParaRPr>
            </a:p>
          </p:txBody>
        </p:sp>
      </p:grpSp>
      <p:pic>
        <p:nvPicPr>
          <p:cNvPr id="12" name="圖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5601" y="1293385"/>
            <a:ext cx="2827743" cy="2248566"/>
          </a:xfrm>
          <a:prstGeom prst="rect">
            <a:avLst/>
          </a:prstGeom>
        </p:spPr>
      </p:pic>
      <p:sp>
        <p:nvSpPr>
          <p:cNvPr id="30" name="橢圓 29"/>
          <p:cNvSpPr/>
          <p:nvPr/>
        </p:nvSpPr>
        <p:spPr>
          <a:xfrm>
            <a:off x="3824655" y="5774869"/>
            <a:ext cx="103702" cy="10808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4056187" y="4212772"/>
            <a:ext cx="103702" cy="10808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形圖說文字 32"/>
          <p:cNvSpPr/>
          <p:nvPr/>
        </p:nvSpPr>
        <p:spPr>
          <a:xfrm>
            <a:off x="3403439" y="3464676"/>
            <a:ext cx="2576146" cy="621620"/>
          </a:xfrm>
          <a:prstGeom prst="wedgeEllipseCallout">
            <a:avLst>
              <a:gd name="adj1" fmla="val -22198"/>
              <a:gd name="adj2" fmla="val 7037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ㄨㄨ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我是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+1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啦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橢圓形圖說文字 33"/>
          <p:cNvSpPr/>
          <p:nvPr/>
        </p:nvSpPr>
        <p:spPr>
          <a:xfrm>
            <a:off x="2115366" y="6097639"/>
            <a:ext cx="2576146" cy="621620"/>
          </a:xfrm>
          <a:prstGeom prst="wedgeEllipseCallout">
            <a:avLst>
              <a:gd name="adj1" fmla="val 17393"/>
              <a:gd name="adj2" fmla="val -8520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ㄨㄨ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我是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-1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啦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833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23</a:t>
            </a:fld>
            <a:endParaRPr lang="en-US" dirty="0">
              <a:ea typeface="Segoe UI" panose="020B0502040204020203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49513" y="574287"/>
            <a:ext cx="71900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Perceptron Linear Algorithm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b="22257"/>
          <a:stretch/>
        </p:blipFill>
        <p:spPr>
          <a:xfrm>
            <a:off x="2794313" y="3656500"/>
            <a:ext cx="5734050" cy="1355115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8654966" y="3656500"/>
            <a:ext cx="2169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[Case 1]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 = 1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錯分成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 = -1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/>
          <a:srcRect b="20330"/>
          <a:stretch/>
        </p:blipFill>
        <p:spPr>
          <a:xfrm>
            <a:off x="2794313" y="5134708"/>
            <a:ext cx="5734050" cy="1274884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8648043" y="5110775"/>
            <a:ext cx="2169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[Case 2]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 = -1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錯分成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 = 1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868910" y="5374759"/>
            <a:ext cx="1777859" cy="684728"/>
            <a:chOff x="7525341" y="2593152"/>
            <a:chExt cx="1777859" cy="684728"/>
          </a:xfrm>
        </p:grpSpPr>
        <p:sp>
          <p:nvSpPr>
            <p:cNvPr id="6" name="矩形 5"/>
            <p:cNvSpPr/>
            <p:nvPr/>
          </p:nvSpPr>
          <p:spPr>
            <a:xfrm>
              <a:off x="7525341" y="2908548"/>
              <a:ext cx="17778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w</a:t>
              </a:r>
              <a:r>
                <a:rPr lang="en-US" altLang="zh-TW" baseline="-25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t+1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= </a:t>
              </a:r>
              <a:r>
                <a:rPr lang="en-US" altLang="zh-TW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w</a:t>
              </a:r>
              <a:r>
                <a:rPr lang="en-US" altLang="zh-TW" baseline="-250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+ </a:t>
              </a:r>
              <a:r>
                <a:rPr lang="en-US" altLang="zh-TW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y</a:t>
              </a:r>
              <a:r>
                <a:rPr lang="en-US" altLang="zh-TW" baseline="-250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</a:t>
              </a:r>
              <a:r>
                <a:rPr lang="en-US" altLang="zh-TW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</a:t>
              </a:r>
              <a:r>
                <a:rPr lang="en-US" altLang="zh-TW" baseline="-250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</a:t>
              </a:r>
              <a:endParaRPr lang="zh-TW" altLang="en-US" baseline="-25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8282663" y="259315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>
                  <a:solidFill>
                    <a:srgbClr val="FFFF00"/>
                  </a:solidFill>
                </a:rPr>
                <a:t>+</a:t>
              </a:r>
              <a:endParaRPr lang="zh-TW" altLang="en-US" sz="2000" b="1" dirty="0">
                <a:solidFill>
                  <a:srgbClr val="FFFF00"/>
                </a:solidFill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8842097" y="2608275"/>
              <a:ext cx="2632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>
                  <a:solidFill>
                    <a:srgbClr val="FFFF00"/>
                  </a:solidFill>
                </a:rPr>
                <a:t>-</a:t>
              </a:r>
              <a:endParaRPr lang="zh-TW" altLang="en-US" sz="2000" b="1" dirty="0">
                <a:solidFill>
                  <a:srgbClr val="FFFF00"/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7678987" y="2600901"/>
              <a:ext cx="2632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>
                  <a:solidFill>
                    <a:srgbClr val="FFFF00"/>
                  </a:solidFill>
                </a:rPr>
                <a:t>-</a:t>
              </a:r>
              <a:endParaRPr lang="zh-TW" altLang="en-US" sz="20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868911" y="3877507"/>
            <a:ext cx="1777859" cy="684728"/>
            <a:chOff x="8654966" y="4211615"/>
            <a:chExt cx="1777859" cy="684728"/>
          </a:xfrm>
        </p:grpSpPr>
        <p:sp>
          <p:nvSpPr>
            <p:cNvPr id="24" name="矩形 23"/>
            <p:cNvSpPr/>
            <p:nvPr/>
          </p:nvSpPr>
          <p:spPr>
            <a:xfrm>
              <a:off x="8654966" y="4527011"/>
              <a:ext cx="17778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w</a:t>
              </a:r>
              <a:r>
                <a:rPr lang="en-US" altLang="zh-TW" baseline="-25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t+1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= </a:t>
              </a:r>
              <a:r>
                <a:rPr lang="en-US" altLang="zh-TW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w</a:t>
              </a:r>
              <a:r>
                <a:rPr lang="en-US" altLang="zh-TW" baseline="-250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+ </a:t>
              </a:r>
              <a:r>
                <a:rPr lang="en-US" altLang="zh-TW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y</a:t>
              </a:r>
              <a:r>
                <a:rPr lang="en-US" altLang="zh-TW" baseline="-250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</a:t>
              </a:r>
              <a:r>
                <a:rPr lang="en-US" altLang="zh-TW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</a:t>
              </a:r>
              <a:r>
                <a:rPr lang="en-US" altLang="zh-TW" baseline="-250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</a:t>
              </a:r>
              <a:endParaRPr lang="zh-TW" altLang="en-US" baseline="-25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9412288" y="4211615"/>
              <a:ext cx="2632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>
                  <a:solidFill>
                    <a:srgbClr val="FFFF00"/>
                  </a:solidFill>
                </a:rPr>
                <a:t>-</a:t>
              </a:r>
              <a:endParaRPr lang="zh-TW" altLang="en-US" sz="2000" b="1" dirty="0">
                <a:solidFill>
                  <a:srgbClr val="FFFF00"/>
                </a:solidFill>
              </a:endParaRP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9971722" y="422673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>
                  <a:solidFill>
                    <a:srgbClr val="FFFF00"/>
                  </a:solidFill>
                </a:rPr>
                <a:t>+</a:t>
              </a:r>
              <a:endParaRPr lang="zh-TW" altLang="en-US" sz="2000" b="1" dirty="0">
                <a:solidFill>
                  <a:srgbClr val="FFFF00"/>
                </a:solidFill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8808612" y="421936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>
                  <a:solidFill>
                    <a:srgbClr val="FFFF00"/>
                  </a:solidFill>
                </a:rPr>
                <a:t>+</a:t>
              </a:r>
              <a:endParaRPr lang="zh-TW" altLang="en-US" sz="2000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30" name="橢圓 29"/>
          <p:cNvSpPr/>
          <p:nvPr/>
        </p:nvSpPr>
        <p:spPr>
          <a:xfrm>
            <a:off x="7359165" y="5792453"/>
            <a:ext cx="103702" cy="10808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7599481" y="4247940"/>
            <a:ext cx="103702" cy="10808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形圖說文字 32"/>
          <p:cNvSpPr/>
          <p:nvPr/>
        </p:nvSpPr>
        <p:spPr>
          <a:xfrm>
            <a:off x="5531177" y="3299912"/>
            <a:ext cx="2576146" cy="621620"/>
          </a:xfrm>
          <a:prstGeom prst="wedgeEllipseCallout">
            <a:avLst>
              <a:gd name="adj1" fmla="val 32409"/>
              <a:gd name="adj2" fmla="val 10432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ya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正名為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+1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啦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橢圓形圖說文字 33"/>
          <p:cNvSpPr/>
          <p:nvPr/>
        </p:nvSpPr>
        <p:spPr>
          <a:xfrm>
            <a:off x="4886721" y="4855380"/>
            <a:ext cx="2576146" cy="621620"/>
          </a:xfrm>
          <a:prstGeom prst="wedgeEllipseCallout">
            <a:avLst>
              <a:gd name="adj1" fmla="val 46404"/>
              <a:gd name="adj2" fmla="val 94424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ya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正名為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-1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啦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4704" y="1933059"/>
            <a:ext cx="2753659" cy="767613"/>
          </a:xfrm>
          <a:prstGeom prst="rect">
            <a:avLst/>
          </a:prstGeom>
        </p:spPr>
      </p:pic>
      <p:pic>
        <p:nvPicPr>
          <p:cNvPr id="35" name="圖片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5601" y="1293385"/>
            <a:ext cx="2827743" cy="224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02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24</a:t>
            </a:fld>
            <a:endParaRPr lang="en-US" dirty="0">
              <a:ea typeface="Segoe UI" panose="020B0502040204020203" pitchFamily="34" charset="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1470076" y="1193328"/>
            <a:ext cx="4511176" cy="4353801"/>
            <a:chOff x="5878548" y="303924"/>
            <a:chExt cx="3662982" cy="3271075"/>
          </a:xfrm>
        </p:grpSpPr>
        <p:pic>
          <p:nvPicPr>
            <p:cNvPr id="12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03"/>
            <a:stretch/>
          </p:blipFill>
          <p:spPr bwMode="auto">
            <a:xfrm>
              <a:off x="5878548" y="878089"/>
              <a:ext cx="3662982" cy="26969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8548" y="303924"/>
              <a:ext cx="3662982" cy="573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" name="Picture 2" descr="https://upload.wikimedia.org/wikipedia/commons/7/7a/Graph_of_sliding_derivative_line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477" y="1193328"/>
            <a:ext cx="4234958" cy="435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7982172" y="1819112"/>
            <a:ext cx="2183803" cy="914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767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25</a:t>
            </a:fld>
            <a:endParaRPr lang="en-US" dirty="0">
              <a:ea typeface="Segoe UI" panose="020B0502040204020203" pitchFamily="34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20" y="1850274"/>
            <a:ext cx="7605607" cy="3324238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" t="6082"/>
          <a:stretch/>
        </p:blipFill>
        <p:spPr bwMode="auto">
          <a:xfrm>
            <a:off x="8304064" y="1850274"/>
            <a:ext cx="3324690" cy="332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710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26</a:t>
            </a:fld>
            <a:endParaRPr lang="en-US" dirty="0">
              <a:ea typeface="Segoe UI" panose="020B0502040204020203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80" y="281196"/>
            <a:ext cx="2314575" cy="3048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855" y="281196"/>
            <a:ext cx="2867025" cy="304800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4546" y="3472452"/>
            <a:ext cx="3363310" cy="3048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9367" y="3472452"/>
            <a:ext cx="26574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64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27</a:t>
            </a:fld>
            <a:endParaRPr lang="en-US" dirty="0">
              <a:ea typeface="Segoe UI" panose="020B0502040204020203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99" y="1586577"/>
            <a:ext cx="5108864" cy="38100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1473" y="1586577"/>
            <a:ext cx="6037657" cy="3810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47499" y="767566"/>
            <a:ext cx="34259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h(x) = w</a:t>
            </a:r>
            <a:r>
              <a:rPr lang="en-US" altLang="zh-TW" sz="2400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 w</a:t>
            </a:r>
            <a:r>
              <a:rPr lang="en-US" altLang="zh-TW" sz="2400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sz="2400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 w</a:t>
            </a:r>
            <a:r>
              <a:rPr lang="en-US" altLang="zh-TW" sz="2400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sz="2400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4512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57400" y="100584"/>
            <a:ext cx="7662672" cy="6647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28</a:t>
            </a:fld>
            <a:endParaRPr lang="en-US" dirty="0">
              <a:ea typeface="Segoe UI" panose="020B0502040204020203" pitchFamily="34" charset="0"/>
            </a:endParaRPr>
          </a:p>
        </p:txBody>
      </p:sp>
      <p:pic>
        <p:nvPicPr>
          <p:cNvPr id="1026" name="Picture 2" descr="https://2.bp.blogspot.com/-OMGrmPFyqcg/WQDKDonzz5I/AAAAAAAABt8/fSLm6vog8oATO6isoK4ZqsDWOoqt0jeNQCLcB/s1600/downlo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906" y="71632"/>
            <a:ext cx="6950888" cy="669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47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副標題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881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資料庫圖表 56"/>
          <p:cNvGraphicFramePr/>
          <p:nvPr>
            <p:extLst/>
          </p:nvPr>
        </p:nvGraphicFramePr>
        <p:xfrm>
          <a:off x="1977892" y="1094681"/>
          <a:ext cx="8038214" cy="48590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8" name="矩形 57"/>
          <p:cNvSpPr/>
          <p:nvPr/>
        </p:nvSpPr>
        <p:spPr>
          <a:xfrm>
            <a:off x="1795266" y="116035"/>
            <a:ext cx="84433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zh-TW" altLang="en-US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徵審系統資料來源</a:t>
            </a:r>
          </a:p>
        </p:txBody>
      </p:sp>
      <p:pic>
        <p:nvPicPr>
          <p:cNvPr id="59" name="Picture 2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591431" y="2827788"/>
            <a:ext cx="764917" cy="723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" name="Picture 3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168615" y="5077863"/>
            <a:ext cx="14573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" name="Picture 4" descr="C:\Users\brianwei\AppData\Local\Microsoft\Windows\Temporary Internet Files\Content.IE5\UK9AD43J\220px-Personal_trainer_assessing_a_client's_goals_and_needs_as_they_write_a_fitness_programme[1]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076175" y="1059390"/>
            <a:ext cx="1477924" cy="1128268"/>
          </a:xfrm>
          <a:prstGeom prst="rect">
            <a:avLst/>
          </a:prstGeom>
          <a:noFill/>
        </p:spPr>
      </p:pic>
      <p:pic>
        <p:nvPicPr>
          <p:cNvPr id="62" name="Picture 6">
            <a:hlinkClick r:id="rId12"/>
          </p:cNvPr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10023" y="2658722"/>
            <a:ext cx="1020762" cy="8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" name="圓角矩形圖說文字 62"/>
          <p:cNvSpPr/>
          <p:nvPr/>
        </p:nvSpPr>
        <p:spPr>
          <a:xfrm>
            <a:off x="4795523" y="5931632"/>
            <a:ext cx="1446026" cy="783193"/>
          </a:xfrm>
          <a:prstGeom prst="wedgeRoundRectCallout">
            <a:avLst>
              <a:gd name="adj1" fmla="val -25234"/>
              <a:gd name="adj2" fmla="val -7561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1000" dirty="0" smtClean="0">
                <a:latin typeface="微軟正黑體" pitchFamily="34" charset="-120"/>
                <a:ea typeface="微軟正黑體" pitchFamily="34" charset="-120"/>
              </a:rPr>
              <a:t>台灣經濟新報（</a:t>
            </a:r>
            <a:r>
              <a:rPr lang="en-US" altLang="zh-TW" sz="1000" dirty="0" smtClean="0">
                <a:latin typeface="微軟正黑體" pitchFamily="34" charset="-120"/>
                <a:ea typeface="微軟正黑體" pitchFamily="34" charset="-120"/>
              </a:rPr>
              <a:t>TEJ</a:t>
            </a:r>
            <a:r>
              <a:rPr lang="zh-TW" altLang="en-US" sz="1000" dirty="0" smtClean="0">
                <a:latin typeface="微軟正黑體" pitchFamily="34" charset="-120"/>
                <a:ea typeface="微軟正黑體" pitchFamily="34" charset="-120"/>
              </a:rPr>
              <a:t>）成立於</a:t>
            </a:r>
            <a:r>
              <a:rPr lang="en-US" altLang="zh-TW" sz="1000" dirty="0" smtClean="0">
                <a:latin typeface="微軟正黑體" pitchFamily="34" charset="-120"/>
                <a:ea typeface="微軟正黑體" pitchFamily="34" charset="-120"/>
              </a:rPr>
              <a:t>1990</a:t>
            </a:r>
            <a:r>
              <a:rPr lang="zh-TW" altLang="en-US" sz="1000" dirty="0" smtClean="0">
                <a:latin typeface="微軟正黑體" pitchFamily="34" charset="-120"/>
                <a:ea typeface="微軟正黑體" pitchFamily="34" charset="-120"/>
              </a:rPr>
              <a:t>年 </a:t>
            </a:r>
            <a:r>
              <a:rPr lang="en-US" altLang="zh-TW" sz="1000" dirty="0" smtClean="0"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TW" altLang="en-US" sz="1000" dirty="0" smtClean="0">
                <a:latin typeface="微軟正黑體" pitchFamily="34" charset="-120"/>
                <a:ea typeface="微軟正黑體" pitchFamily="34" charset="-120"/>
              </a:rPr>
              <a:t>月，專門提供</a:t>
            </a:r>
            <a:r>
              <a:rPr lang="zh-TW" altLang="en-US" sz="10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金融市場基本分析</a:t>
            </a:r>
            <a:r>
              <a:rPr lang="zh-TW" altLang="en-US" sz="1000" dirty="0" smtClean="0">
                <a:latin typeface="微軟正黑體" pitchFamily="34" charset="-120"/>
                <a:ea typeface="微軟正黑體" pitchFamily="34" charset="-120"/>
              </a:rPr>
              <a:t>所需的資訊</a:t>
            </a:r>
            <a:endParaRPr lang="zh-TW" altLang="en-US" sz="1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4" name="圓角矩形圖說文字 63"/>
          <p:cNvSpPr/>
          <p:nvPr/>
        </p:nvSpPr>
        <p:spPr>
          <a:xfrm>
            <a:off x="7727395" y="1535010"/>
            <a:ext cx="2022897" cy="1123712"/>
          </a:xfrm>
          <a:prstGeom prst="wedgeRoundRectCallout">
            <a:avLst>
              <a:gd name="adj1" fmla="val 3333"/>
              <a:gd name="adj2" fmla="val 8210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1000" dirty="0" smtClean="0">
                <a:latin typeface="微軟正黑體" pitchFamily="34" charset="-120"/>
                <a:ea typeface="微軟正黑體" pitchFamily="34" charset="-120"/>
              </a:rPr>
              <a:t>成立於</a:t>
            </a:r>
            <a:r>
              <a:rPr lang="en-US" altLang="zh-TW" sz="1000" dirty="0" smtClean="0">
                <a:latin typeface="微軟正黑體" pitchFamily="34" charset="-120"/>
                <a:ea typeface="微軟正黑體" pitchFamily="34" charset="-120"/>
              </a:rPr>
              <a:t>1975</a:t>
            </a:r>
            <a:r>
              <a:rPr lang="zh-TW" altLang="en-US" sz="1000" dirty="0" smtClean="0">
                <a:latin typeface="微軟正黑體" pitchFamily="34" charset="-120"/>
                <a:ea typeface="微軟正黑體" pitchFamily="34" charset="-120"/>
              </a:rPr>
              <a:t>年，是國內唯一的跨金融機構間信用報告機構，同時蒐集個人與企業信用報告，建置全國信用資料庫，以提供</a:t>
            </a:r>
            <a:r>
              <a:rPr lang="zh-TW" altLang="en-US" sz="10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信用紀錄</a:t>
            </a:r>
            <a:r>
              <a:rPr lang="zh-TW" altLang="en-US" sz="1000" dirty="0" smtClean="0">
                <a:latin typeface="微軟正黑體" pitchFamily="34" charset="-120"/>
                <a:ea typeface="微軟正黑體" pitchFamily="34" charset="-120"/>
              </a:rPr>
              <a:t>及營運財務資訊予</a:t>
            </a:r>
            <a:r>
              <a:rPr lang="zh-TW" altLang="en-US" sz="1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會員機構查詢利用</a:t>
            </a:r>
            <a:endParaRPr lang="zh-TW" altLang="en-US" sz="10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5" name="圓角矩形圖說文字 64"/>
          <p:cNvSpPr/>
          <p:nvPr/>
        </p:nvSpPr>
        <p:spPr>
          <a:xfrm>
            <a:off x="744515" y="4119318"/>
            <a:ext cx="1786270" cy="612934"/>
          </a:xfrm>
          <a:prstGeom prst="wedgeRoundRectCallout">
            <a:avLst>
              <a:gd name="adj1" fmla="val 53692"/>
              <a:gd name="adj2" fmla="val -9898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1000" dirty="0" smtClean="0">
                <a:latin typeface="微軟正黑體" pitchFamily="34" charset="-120"/>
                <a:ea typeface="微軟正黑體" pitchFamily="34" charset="-120"/>
              </a:rPr>
              <a:t>經濟部商業司為中華民國經濟部的業務單位之一，主管</a:t>
            </a:r>
            <a:r>
              <a:rPr lang="zh-TW" altLang="en-US" sz="10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商業事務及公司登記</a:t>
            </a:r>
            <a:r>
              <a:rPr lang="zh-TW" altLang="en-US" sz="1000" dirty="0" smtClean="0">
                <a:latin typeface="微軟正黑體" pitchFamily="34" charset="-120"/>
                <a:ea typeface="微軟正黑體" pitchFamily="34" charset="-120"/>
              </a:rPr>
              <a:t>等</a:t>
            </a:r>
            <a:endParaRPr lang="zh-TW" altLang="en-US" sz="1000" dirty="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66" name="群組 65"/>
          <p:cNvGrpSpPr/>
          <p:nvPr/>
        </p:nvGrpSpPr>
        <p:grpSpPr>
          <a:xfrm>
            <a:off x="6241549" y="4560921"/>
            <a:ext cx="3083442" cy="1277557"/>
            <a:chOff x="1470004" y="3581516"/>
            <a:chExt cx="2954161" cy="1277557"/>
          </a:xfrm>
        </p:grpSpPr>
        <p:sp>
          <p:nvSpPr>
            <p:cNvPr id="67" name="橢圓 66"/>
            <p:cNvSpPr/>
            <p:nvPr/>
          </p:nvSpPr>
          <p:spPr>
            <a:xfrm>
              <a:off x="1470004" y="3581516"/>
              <a:ext cx="2954161" cy="127755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橢圓 4"/>
            <p:cNvSpPr/>
            <p:nvPr/>
          </p:nvSpPr>
          <p:spPr>
            <a:xfrm>
              <a:off x="1806166" y="3768610"/>
              <a:ext cx="2185372" cy="9033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400" b="1" kern="1200" dirty="0" smtClean="0">
                  <a:solidFill>
                    <a:schemeClr val="tx1"/>
                  </a:solidFill>
                  <a:latin typeface="+mj-ea"/>
                  <a:ea typeface="+mj-ea"/>
                </a:rPr>
                <a:t>台灣經濟研究院資料庫</a:t>
              </a:r>
              <a:endParaRPr lang="en-US" altLang="zh-TW" sz="2400" b="1" kern="1200" dirty="0" smtClean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9" name="群組 68"/>
          <p:cNvGrpSpPr/>
          <p:nvPr/>
        </p:nvGrpSpPr>
        <p:grpSpPr>
          <a:xfrm rot="16730020">
            <a:off x="6465914" y="4210997"/>
            <a:ext cx="400384" cy="429578"/>
            <a:chOff x="3214699" y="3139419"/>
            <a:chExt cx="434369" cy="42445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70" name="向右箭號 69"/>
            <p:cNvSpPr/>
            <p:nvPr/>
          </p:nvSpPr>
          <p:spPr>
            <a:xfrm rot="7112802" flipH="1">
              <a:off x="3219655" y="3134463"/>
              <a:ext cx="424458" cy="434369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1" name="向右箭號 4"/>
            <p:cNvSpPr/>
            <p:nvPr/>
          </p:nvSpPr>
          <p:spPr>
            <a:xfrm rot="17912802">
              <a:off x="3252898" y="3277265"/>
              <a:ext cx="297121" cy="26062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1900" kern="1200"/>
            </a:p>
          </p:txBody>
        </p:sp>
      </p:grpSp>
      <p:pic>
        <p:nvPicPr>
          <p:cNvPr id="72" name="Picture 2">
            <a:hlinkClick r:id="rId14"/>
          </p:cNvPr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9165796" y="4763321"/>
            <a:ext cx="8572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" name="圓角矩形圖說文字 72"/>
          <p:cNvSpPr/>
          <p:nvPr/>
        </p:nvSpPr>
        <p:spPr>
          <a:xfrm>
            <a:off x="8384878" y="5746287"/>
            <a:ext cx="2396774" cy="953453"/>
          </a:xfrm>
          <a:prstGeom prst="wedgeRoundRectCallout">
            <a:avLst>
              <a:gd name="adj1" fmla="val -59748"/>
              <a:gd name="adj2" fmla="val -4418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000" dirty="0" smtClean="0">
                <a:latin typeface="微軟正黑體" pitchFamily="34" charset="-120"/>
                <a:ea typeface="微軟正黑體" pitchFamily="34" charset="-120"/>
              </a:rPr>
              <a:t>1976</a:t>
            </a:r>
            <a:r>
              <a:rPr lang="zh-TW" altLang="en-US" sz="1000" dirty="0" smtClean="0">
                <a:latin typeface="微軟正黑體" pitchFamily="34" charset="-120"/>
                <a:ea typeface="微軟正黑體" pitchFamily="34" charset="-120"/>
              </a:rPr>
              <a:t>年設立，為台灣最早由民間設立之獨立學術研究機構。成立之宗旨在積極從事國內、外經濟及產業經濟之研究，並將研究成果提供</a:t>
            </a:r>
            <a:r>
              <a:rPr lang="zh-TW" altLang="en-US" sz="10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政府、企業及學術界參考</a:t>
            </a:r>
            <a:r>
              <a:rPr lang="zh-TW" altLang="en-US" sz="1000" dirty="0" smtClean="0">
                <a:latin typeface="微軟正黑體" pitchFamily="34" charset="-120"/>
                <a:ea typeface="微軟正黑體" pitchFamily="34" charset="-120"/>
              </a:rPr>
              <a:t>，以促進我國經濟發展</a:t>
            </a:r>
            <a:endParaRPr lang="zh-TW" altLang="en-US" sz="1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06AE-59AC-4F80-AC8E-35091865A9E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000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65" grpId="0" animBg="1"/>
      <p:bldP spid="7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男性"/>
          <p:cNvSpPr/>
          <p:nvPr/>
        </p:nvSpPr>
        <p:spPr>
          <a:xfrm>
            <a:off x="2346297" y="2617697"/>
            <a:ext cx="283596" cy="765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7" name="AO/徵信"/>
          <p:cNvSpPr txBox="1"/>
          <p:nvPr/>
        </p:nvSpPr>
        <p:spPr>
          <a:xfrm>
            <a:off x="1924778" y="3428108"/>
            <a:ext cx="853119" cy="297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r>
              <a:rPr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AO/</a:t>
            </a:r>
            <a:r>
              <a:rPr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徵信</a:t>
            </a:r>
            <a:endParaRPr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8" name="女性"/>
          <p:cNvSpPr/>
          <p:nvPr/>
        </p:nvSpPr>
        <p:spPr>
          <a:xfrm>
            <a:off x="1949407" y="2617513"/>
            <a:ext cx="346137" cy="7655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7" h="21600" extrusionOk="0">
                <a:moveTo>
                  <a:pt x="10652" y="0"/>
                </a:moveTo>
                <a:cubicBezTo>
                  <a:pt x="9610" y="0"/>
                  <a:pt x="8570" y="182"/>
                  <a:pt x="7774" y="547"/>
                </a:cubicBezTo>
                <a:cubicBezTo>
                  <a:pt x="6184" y="1276"/>
                  <a:pt x="6184" y="2458"/>
                  <a:pt x="7774" y="3188"/>
                </a:cubicBezTo>
                <a:cubicBezTo>
                  <a:pt x="9365" y="3917"/>
                  <a:pt x="11943" y="3917"/>
                  <a:pt x="13534" y="3188"/>
                </a:cubicBezTo>
                <a:cubicBezTo>
                  <a:pt x="15124" y="2458"/>
                  <a:pt x="15124" y="1276"/>
                  <a:pt x="13534" y="547"/>
                </a:cubicBezTo>
                <a:cubicBezTo>
                  <a:pt x="12738" y="182"/>
                  <a:pt x="11695" y="0"/>
                  <a:pt x="10652" y="0"/>
                </a:cubicBezTo>
                <a:close/>
                <a:moveTo>
                  <a:pt x="7859" y="4109"/>
                </a:moveTo>
                <a:cubicBezTo>
                  <a:pt x="5671" y="4109"/>
                  <a:pt x="4499" y="4934"/>
                  <a:pt x="4153" y="5420"/>
                </a:cubicBezTo>
                <a:lnTo>
                  <a:pt x="50" y="11877"/>
                </a:lnTo>
                <a:cubicBezTo>
                  <a:pt x="-150" y="12205"/>
                  <a:pt x="268" y="12546"/>
                  <a:pt x="985" y="12638"/>
                </a:cubicBezTo>
                <a:cubicBezTo>
                  <a:pt x="1106" y="12653"/>
                  <a:pt x="1229" y="12661"/>
                  <a:pt x="1349" y="12661"/>
                </a:cubicBezTo>
                <a:cubicBezTo>
                  <a:pt x="1938" y="12661"/>
                  <a:pt x="2478" y="12482"/>
                  <a:pt x="2644" y="12209"/>
                </a:cubicBezTo>
                <a:lnTo>
                  <a:pt x="6269" y="6537"/>
                </a:lnTo>
                <a:lnTo>
                  <a:pt x="6994" y="6537"/>
                </a:lnTo>
                <a:cubicBezTo>
                  <a:pt x="6989" y="6544"/>
                  <a:pt x="6983" y="6551"/>
                  <a:pt x="6979" y="6558"/>
                </a:cubicBezTo>
                <a:lnTo>
                  <a:pt x="2405" y="14438"/>
                </a:lnTo>
                <a:cubicBezTo>
                  <a:pt x="2329" y="14570"/>
                  <a:pt x="2506" y="14676"/>
                  <a:pt x="2803" y="14676"/>
                </a:cubicBezTo>
                <a:lnTo>
                  <a:pt x="6067" y="14676"/>
                </a:lnTo>
                <a:lnTo>
                  <a:pt x="6067" y="20674"/>
                </a:lnTo>
                <a:cubicBezTo>
                  <a:pt x="6067" y="21185"/>
                  <a:pt x="6972" y="21600"/>
                  <a:pt x="8087" y="21600"/>
                </a:cubicBezTo>
                <a:cubicBezTo>
                  <a:pt x="9203" y="21600"/>
                  <a:pt x="10104" y="21185"/>
                  <a:pt x="10104" y="20674"/>
                </a:cubicBezTo>
                <a:lnTo>
                  <a:pt x="10104" y="14676"/>
                </a:lnTo>
                <a:cubicBezTo>
                  <a:pt x="10326" y="14676"/>
                  <a:pt x="10531" y="14676"/>
                  <a:pt x="10608" y="14676"/>
                </a:cubicBezTo>
                <a:cubicBezTo>
                  <a:pt x="10695" y="14676"/>
                  <a:pt x="10945" y="14676"/>
                  <a:pt x="11201" y="14676"/>
                </a:cubicBezTo>
                <a:lnTo>
                  <a:pt x="11201" y="20674"/>
                </a:lnTo>
                <a:cubicBezTo>
                  <a:pt x="11201" y="21185"/>
                  <a:pt x="12105" y="21600"/>
                  <a:pt x="13221" y="21600"/>
                </a:cubicBezTo>
                <a:cubicBezTo>
                  <a:pt x="14337" y="21600"/>
                  <a:pt x="15238" y="21185"/>
                  <a:pt x="15238" y="20674"/>
                </a:cubicBezTo>
                <a:lnTo>
                  <a:pt x="15238" y="14676"/>
                </a:lnTo>
                <a:lnTo>
                  <a:pt x="18410" y="14676"/>
                </a:lnTo>
                <a:cubicBezTo>
                  <a:pt x="18706" y="14676"/>
                  <a:pt x="18887" y="14570"/>
                  <a:pt x="18811" y="14438"/>
                </a:cubicBezTo>
                <a:lnTo>
                  <a:pt x="14237" y="6558"/>
                </a:lnTo>
                <a:cubicBezTo>
                  <a:pt x="14233" y="6551"/>
                  <a:pt x="14227" y="6544"/>
                  <a:pt x="14222" y="6537"/>
                </a:cubicBezTo>
                <a:lnTo>
                  <a:pt x="14932" y="6537"/>
                </a:lnTo>
                <a:lnTo>
                  <a:pt x="18656" y="12192"/>
                </a:lnTo>
                <a:cubicBezTo>
                  <a:pt x="18827" y="12463"/>
                  <a:pt x="19364" y="12638"/>
                  <a:pt x="19948" y="12638"/>
                </a:cubicBezTo>
                <a:cubicBezTo>
                  <a:pt x="20072" y="12638"/>
                  <a:pt x="20199" y="12631"/>
                  <a:pt x="20324" y="12614"/>
                </a:cubicBezTo>
                <a:cubicBezTo>
                  <a:pt x="21038" y="12519"/>
                  <a:pt x="21450" y="12177"/>
                  <a:pt x="21244" y="11850"/>
                </a:cubicBezTo>
                <a:lnTo>
                  <a:pt x="17037" y="5432"/>
                </a:lnTo>
                <a:lnTo>
                  <a:pt x="17022" y="5407"/>
                </a:lnTo>
                <a:cubicBezTo>
                  <a:pt x="16669" y="4924"/>
                  <a:pt x="15494" y="4112"/>
                  <a:pt x="13328" y="4112"/>
                </a:cubicBezTo>
                <a:cubicBezTo>
                  <a:pt x="13316" y="4112"/>
                  <a:pt x="13303" y="4112"/>
                  <a:pt x="13291" y="4112"/>
                </a:cubicBezTo>
                <a:lnTo>
                  <a:pt x="12768" y="4114"/>
                </a:lnTo>
                <a:cubicBezTo>
                  <a:pt x="12732" y="4113"/>
                  <a:pt x="12698" y="4109"/>
                  <a:pt x="12662" y="4109"/>
                </a:cubicBezTo>
                <a:lnTo>
                  <a:pt x="7859" y="4109"/>
                </a:lnTo>
                <a:close/>
              </a:path>
            </a:pathLst>
          </a:cu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9" name="圓柱體"/>
          <p:cNvSpPr/>
          <p:nvPr/>
        </p:nvSpPr>
        <p:spPr>
          <a:xfrm>
            <a:off x="3386687" y="2702003"/>
            <a:ext cx="537155" cy="7091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FFFF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0" name="5P…"/>
          <p:cNvSpPr txBox="1"/>
          <p:nvPr/>
        </p:nvSpPr>
        <p:spPr>
          <a:xfrm>
            <a:off x="3158694" y="3554669"/>
            <a:ext cx="1282402" cy="297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5P(rule </a:t>
            </a:r>
            <a:r>
              <a:rPr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base)</a:t>
            </a:r>
          </a:p>
        </p:txBody>
      </p:sp>
      <p:sp>
        <p:nvSpPr>
          <p:cNvPr id="141" name="旅館"/>
          <p:cNvSpPr/>
          <p:nvPr/>
        </p:nvSpPr>
        <p:spPr>
          <a:xfrm>
            <a:off x="472166" y="1399176"/>
            <a:ext cx="569372" cy="689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845" y="0"/>
                </a:moveTo>
                <a:lnTo>
                  <a:pt x="3845" y="21600"/>
                </a:lnTo>
                <a:lnTo>
                  <a:pt x="9622" y="21600"/>
                </a:lnTo>
                <a:lnTo>
                  <a:pt x="9622" y="17888"/>
                </a:lnTo>
                <a:lnTo>
                  <a:pt x="11892" y="17888"/>
                </a:lnTo>
                <a:lnTo>
                  <a:pt x="11892" y="21600"/>
                </a:lnTo>
                <a:lnTo>
                  <a:pt x="13548" y="21600"/>
                </a:lnTo>
                <a:lnTo>
                  <a:pt x="13548" y="17888"/>
                </a:lnTo>
                <a:lnTo>
                  <a:pt x="15817" y="17888"/>
                </a:lnTo>
                <a:lnTo>
                  <a:pt x="15817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3845" y="0"/>
                </a:lnTo>
                <a:close/>
                <a:moveTo>
                  <a:pt x="0" y="1697"/>
                </a:moveTo>
                <a:lnTo>
                  <a:pt x="0" y="11543"/>
                </a:lnTo>
                <a:lnTo>
                  <a:pt x="2976" y="11543"/>
                </a:lnTo>
                <a:lnTo>
                  <a:pt x="2976" y="1697"/>
                </a:lnTo>
                <a:lnTo>
                  <a:pt x="0" y="1697"/>
                </a:lnTo>
                <a:close/>
                <a:moveTo>
                  <a:pt x="5704" y="1707"/>
                </a:moveTo>
                <a:lnTo>
                  <a:pt x="7975" y="1707"/>
                </a:lnTo>
                <a:lnTo>
                  <a:pt x="7975" y="3582"/>
                </a:lnTo>
                <a:lnTo>
                  <a:pt x="5704" y="3582"/>
                </a:lnTo>
                <a:lnTo>
                  <a:pt x="5704" y="1707"/>
                </a:lnTo>
                <a:close/>
                <a:moveTo>
                  <a:pt x="9622" y="1707"/>
                </a:moveTo>
                <a:lnTo>
                  <a:pt x="11892" y="1707"/>
                </a:lnTo>
                <a:lnTo>
                  <a:pt x="11892" y="3582"/>
                </a:lnTo>
                <a:lnTo>
                  <a:pt x="9622" y="3582"/>
                </a:lnTo>
                <a:lnTo>
                  <a:pt x="9622" y="1707"/>
                </a:lnTo>
                <a:close/>
                <a:moveTo>
                  <a:pt x="13548" y="1707"/>
                </a:moveTo>
                <a:lnTo>
                  <a:pt x="15817" y="1707"/>
                </a:lnTo>
                <a:lnTo>
                  <a:pt x="15817" y="3582"/>
                </a:lnTo>
                <a:lnTo>
                  <a:pt x="13548" y="3582"/>
                </a:lnTo>
                <a:lnTo>
                  <a:pt x="13548" y="1707"/>
                </a:lnTo>
                <a:close/>
                <a:moveTo>
                  <a:pt x="17473" y="1707"/>
                </a:moveTo>
                <a:lnTo>
                  <a:pt x="19742" y="1707"/>
                </a:lnTo>
                <a:lnTo>
                  <a:pt x="19742" y="3582"/>
                </a:lnTo>
                <a:lnTo>
                  <a:pt x="17473" y="3582"/>
                </a:lnTo>
                <a:lnTo>
                  <a:pt x="17473" y="1707"/>
                </a:lnTo>
                <a:close/>
                <a:moveTo>
                  <a:pt x="1490" y="2307"/>
                </a:moveTo>
                <a:lnTo>
                  <a:pt x="1727" y="2906"/>
                </a:lnTo>
                <a:lnTo>
                  <a:pt x="2486" y="2906"/>
                </a:lnTo>
                <a:lnTo>
                  <a:pt x="1871" y="3275"/>
                </a:lnTo>
                <a:lnTo>
                  <a:pt x="2106" y="3874"/>
                </a:lnTo>
                <a:lnTo>
                  <a:pt x="1490" y="3508"/>
                </a:lnTo>
                <a:lnTo>
                  <a:pt x="877" y="3874"/>
                </a:lnTo>
                <a:lnTo>
                  <a:pt x="1112" y="3275"/>
                </a:lnTo>
                <a:lnTo>
                  <a:pt x="497" y="2906"/>
                </a:lnTo>
                <a:lnTo>
                  <a:pt x="1255" y="2906"/>
                </a:lnTo>
                <a:lnTo>
                  <a:pt x="1490" y="2307"/>
                </a:lnTo>
                <a:close/>
                <a:moveTo>
                  <a:pt x="1490" y="4528"/>
                </a:moveTo>
                <a:lnTo>
                  <a:pt x="1727" y="5129"/>
                </a:lnTo>
                <a:lnTo>
                  <a:pt x="2486" y="5129"/>
                </a:lnTo>
                <a:lnTo>
                  <a:pt x="1871" y="5495"/>
                </a:lnTo>
                <a:lnTo>
                  <a:pt x="2106" y="6095"/>
                </a:lnTo>
                <a:lnTo>
                  <a:pt x="1490" y="5728"/>
                </a:lnTo>
                <a:lnTo>
                  <a:pt x="877" y="6095"/>
                </a:lnTo>
                <a:lnTo>
                  <a:pt x="1112" y="5495"/>
                </a:lnTo>
                <a:lnTo>
                  <a:pt x="497" y="5129"/>
                </a:lnTo>
                <a:lnTo>
                  <a:pt x="1255" y="5129"/>
                </a:lnTo>
                <a:lnTo>
                  <a:pt x="1490" y="4528"/>
                </a:lnTo>
                <a:close/>
                <a:moveTo>
                  <a:pt x="5704" y="4987"/>
                </a:moveTo>
                <a:lnTo>
                  <a:pt x="7975" y="4987"/>
                </a:lnTo>
                <a:lnTo>
                  <a:pt x="7975" y="6863"/>
                </a:lnTo>
                <a:lnTo>
                  <a:pt x="5704" y="6863"/>
                </a:lnTo>
                <a:lnTo>
                  <a:pt x="5704" y="4987"/>
                </a:lnTo>
                <a:close/>
                <a:moveTo>
                  <a:pt x="9622" y="4987"/>
                </a:moveTo>
                <a:lnTo>
                  <a:pt x="11892" y="4987"/>
                </a:lnTo>
                <a:lnTo>
                  <a:pt x="11892" y="6863"/>
                </a:lnTo>
                <a:lnTo>
                  <a:pt x="9622" y="6863"/>
                </a:lnTo>
                <a:lnTo>
                  <a:pt x="9622" y="4987"/>
                </a:lnTo>
                <a:close/>
                <a:moveTo>
                  <a:pt x="13548" y="4987"/>
                </a:moveTo>
                <a:lnTo>
                  <a:pt x="15817" y="4987"/>
                </a:lnTo>
                <a:lnTo>
                  <a:pt x="15817" y="6863"/>
                </a:lnTo>
                <a:lnTo>
                  <a:pt x="13548" y="6863"/>
                </a:lnTo>
                <a:lnTo>
                  <a:pt x="13548" y="4987"/>
                </a:lnTo>
                <a:close/>
                <a:moveTo>
                  <a:pt x="17473" y="4987"/>
                </a:moveTo>
                <a:lnTo>
                  <a:pt x="19742" y="4987"/>
                </a:lnTo>
                <a:lnTo>
                  <a:pt x="19742" y="6863"/>
                </a:lnTo>
                <a:lnTo>
                  <a:pt x="17473" y="6863"/>
                </a:lnTo>
                <a:lnTo>
                  <a:pt x="17473" y="4987"/>
                </a:lnTo>
                <a:close/>
                <a:moveTo>
                  <a:pt x="1490" y="6939"/>
                </a:moveTo>
                <a:lnTo>
                  <a:pt x="1727" y="7539"/>
                </a:lnTo>
                <a:lnTo>
                  <a:pt x="2486" y="7539"/>
                </a:lnTo>
                <a:lnTo>
                  <a:pt x="1871" y="7905"/>
                </a:lnTo>
                <a:lnTo>
                  <a:pt x="2106" y="8507"/>
                </a:lnTo>
                <a:lnTo>
                  <a:pt x="1490" y="8138"/>
                </a:lnTo>
                <a:lnTo>
                  <a:pt x="877" y="8507"/>
                </a:lnTo>
                <a:lnTo>
                  <a:pt x="1112" y="7905"/>
                </a:lnTo>
                <a:lnTo>
                  <a:pt x="497" y="7539"/>
                </a:lnTo>
                <a:lnTo>
                  <a:pt x="1255" y="7539"/>
                </a:lnTo>
                <a:lnTo>
                  <a:pt x="1490" y="6939"/>
                </a:lnTo>
                <a:close/>
                <a:moveTo>
                  <a:pt x="5704" y="8274"/>
                </a:moveTo>
                <a:lnTo>
                  <a:pt x="7975" y="8274"/>
                </a:lnTo>
                <a:lnTo>
                  <a:pt x="7975" y="10148"/>
                </a:lnTo>
                <a:lnTo>
                  <a:pt x="5704" y="10148"/>
                </a:lnTo>
                <a:lnTo>
                  <a:pt x="5704" y="8274"/>
                </a:lnTo>
                <a:close/>
                <a:moveTo>
                  <a:pt x="9622" y="8274"/>
                </a:moveTo>
                <a:lnTo>
                  <a:pt x="11892" y="8274"/>
                </a:lnTo>
                <a:lnTo>
                  <a:pt x="11892" y="10148"/>
                </a:lnTo>
                <a:lnTo>
                  <a:pt x="9622" y="10148"/>
                </a:lnTo>
                <a:lnTo>
                  <a:pt x="9622" y="8274"/>
                </a:lnTo>
                <a:close/>
                <a:moveTo>
                  <a:pt x="13548" y="8274"/>
                </a:moveTo>
                <a:lnTo>
                  <a:pt x="15817" y="8274"/>
                </a:lnTo>
                <a:lnTo>
                  <a:pt x="15817" y="10148"/>
                </a:lnTo>
                <a:lnTo>
                  <a:pt x="13548" y="10148"/>
                </a:lnTo>
                <a:lnTo>
                  <a:pt x="13548" y="8274"/>
                </a:lnTo>
                <a:close/>
                <a:moveTo>
                  <a:pt x="17473" y="8274"/>
                </a:moveTo>
                <a:lnTo>
                  <a:pt x="19742" y="8274"/>
                </a:lnTo>
                <a:lnTo>
                  <a:pt x="19742" y="10148"/>
                </a:lnTo>
                <a:lnTo>
                  <a:pt x="17473" y="10148"/>
                </a:lnTo>
                <a:lnTo>
                  <a:pt x="17473" y="8274"/>
                </a:lnTo>
                <a:close/>
                <a:moveTo>
                  <a:pt x="1490" y="9224"/>
                </a:moveTo>
                <a:lnTo>
                  <a:pt x="1727" y="9824"/>
                </a:lnTo>
                <a:lnTo>
                  <a:pt x="2486" y="9824"/>
                </a:lnTo>
                <a:lnTo>
                  <a:pt x="1871" y="10192"/>
                </a:lnTo>
                <a:lnTo>
                  <a:pt x="2106" y="10792"/>
                </a:lnTo>
                <a:lnTo>
                  <a:pt x="1490" y="10425"/>
                </a:lnTo>
                <a:lnTo>
                  <a:pt x="877" y="10792"/>
                </a:lnTo>
                <a:lnTo>
                  <a:pt x="1112" y="10192"/>
                </a:lnTo>
                <a:lnTo>
                  <a:pt x="497" y="9824"/>
                </a:lnTo>
                <a:lnTo>
                  <a:pt x="1255" y="9824"/>
                </a:lnTo>
                <a:lnTo>
                  <a:pt x="1490" y="9224"/>
                </a:lnTo>
                <a:close/>
                <a:moveTo>
                  <a:pt x="5704" y="11553"/>
                </a:moveTo>
                <a:lnTo>
                  <a:pt x="7975" y="11553"/>
                </a:lnTo>
                <a:lnTo>
                  <a:pt x="7975" y="13429"/>
                </a:lnTo>
                <a:lnTo>
                  <a:pt x="5704" y="13429"/>
                </a:lnTo>
                <a:lnTo>
                  <a:pt x="5704" y="11553"/>
                </a:lnTo>
                <a:close/>
                <a:moveTo>
                  <a:pt x="9622" y="11553"/>
                </a:moveTo>
                <a:lnTo>
                  <a:pt x="11892" y="11553"/>
                </a:lnTo>
                <a:lnTo>
                  <a:pt x="11892" y="13429"/>
                </a:lnTo>
                <a:lnTo>
                  <a:pt x="9622" y="13429"/>
                </a:lnTo>
                <a:lnTo>
                  <a:pt x="9622" y="11553"/>
                </a:lnTo>
                <a:close/>
                <a:moveTo>
                  <a:pt x="13548" y="11553"/>
                </a:moveTo>
                <a:lnTo>
                  <a:pt x="15817" y="11553"/>
                </a:lnTo>
                <a:lnTo>
                  <a:pt x="15817" y="13429"/>
                </a:lnTo>
                <a:lnTo>
                  <a:pt x="13548" y="13429"/>
                </a:lnTo>
                <a:lnTo>
                  <a:pt x="13548" y="11553"/>
                </a:lnTo>
                <a:close/>
                <a:moveTo>
                  <a:pt x="17473" y="11553"/>
                </a:moveTo>
                <a:lnTo>
                  <a:pt x="19742" y="11553"/>
                </a:lnTo>
                <a:lnTo>
                  <a:pt x="19742" y="13429"/>
                </a:lnTo>
                <a:lnTo>
                  <a:pt x="17473" y="13429"/>
                </a:lnTo>
                <a:lnTo>
                  <a:pt x="17473" y="11553"/>
                </a:lnTo>
                <a:close/>
                <a:moveTo>
                  <a:pt x="5704" y="14840"/>
                </a:moveTo>
                <a:lnTo>
                  <a:pt x="7975" y="14840"/>
                </a:lnTo>
                <a:lnTo>
                  <a:pt x="7975" y="16714"/>
                </a:lnTo>
                <a:lnTo>
                  <a:pt x="5704" y="16714"/>
                </a:lnTo>
                <a:lnTo>
                  <a:pt x="5704" y="14840"/>
                </a:lnTo>
                <a:close/>
                <a:moveTo>
                  <a:pt x="9622" y="14840"/>
                </a:moveTo>
                <a:lnTo>
                  <a:pt x="11892" y="14840"/>
                </a:lnTo>
                <a:lnTo>
                  <a:pt x="11892" y="16714"/>
                </a:lnTo>
                <a:lnTo>
                  <a:pt x="9622" y="16714"/>
                </a:lnTo>
                <a:lnTo>
                  <a:pt x="9622" y="14840"/>
                </a:lnTo>
                <a:close/>
                <a:moveTo>
                  <a:pt x="13548" y="14840"/>
                </a:moveTo>
                <a:lnTo>
                  <a:pt x="15817" y="14840"/>
                </a:lnTo>
                <a:lnTo>
                  <a:pt x="15817" y="16714"/>
                </a:lnTo>
                <a:lnTo>
                  <a:pt x="13548" y="16714"/>
                </a:lnTo>
                <a:lnTo>
                  <a:pt x="13548" y="14840"/>
                </a:lnTo>
                <a:close/>
                <a:moveTo>
                  <a:pt x="17473" y="14840"/>
                </a:moveTo>
                <a:lnTo>
                  <a:pt x="19742" y="14840"/>
                </a:lnTo>
                <a:lnTo>
                  <a:pt x="19742" y="16714"/>
                </a:lnTo>
                <a:lnTo>
                  <a:pt x="17473" y="16714"/>
                </a:lnTo>
                <a:lnTo>
                  <a:pt x="17473" y="14840"/>
                </a:lnTo>
                <a:close/>
              </a:path>
            </a:pathLst>
          </a:custGeom>
          <a:solidFill>
            <a:srgbClr val="FFFF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2" name="世界"/>
          <p:cNvSpPr/>
          <p:nvPr/>
        </p:nvSpPr>
        <p:spPr>
          <a:xfrm>
            <a:off x="2015909" y="4553096"/>
            <a:ext cx="635001" cy="635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45" y="0"/>
                  <a:pt x="0" y="4845"/>
                  <a:pt x="0" y="10800"/>
                </a:cubicBezTo>
                <a:cubicBezTo>
                  <a:pt x="0" y="16755"/>
                  <a:pt x="4845" y="21600"/>
                  <a:pt x="10800" y="21600"/>
                </a:cubicBezTo>
                <a:cubicBezTo>
                  <a:pt x="16755" y="21600"/>
                  <a:pt x="21600" y="16755"/>
                  <a:pt x="21600" y="10800"/>
                </a:cubicBezTo>
                <a:cubicBezTo>
                  <a:pt x="21600" y="4845"/>
                  <a:pt x="16755" y="0"/>
                  <a:pt x="10800" y="0"/>
                </a:cubicBezTo>
                <a:close/>
                <a:moveTo>
                  <a:pt x="11993" y="938"/>
                </a:moveTo>
                <a:cubicBezTo>
                  <a:pt x="14122" y="1194"/>
                  <a:pt x="16044" y="2125"/>
                  <a:pt x="17542" y="3512"/>
                </a:cubicBezTo>
                <a:cubicBezTo>
                  <a:pt x="16898" y="4108"/>
                  <a:pt x="16188" y="4611"/>
                  <a:pt x="15429" y="5012"/>
                </a:cubicBezTo>
                <a:cubicBezTo>
                  <a:pt x="15343" y="4850"/>
                  <a:pt x="15255" y="4689"/>
                  <a:pt x="15162" y="4531"/>
                </a:cubicBezTo>
                <a:cubicBezTo>
                  <a:pt x="14347" y="3140"/>
                  <a:pt x="13267" y="1918"/>
                  <a:pt x="11993" y="938"/>
                </a:cubicBezTo>
                <a:close/>
                <a:moveTo>
                  <a:pt x="9560" y="943"/>
                </a:moveTo>
                <a:cubicBezTo>
                  <a:pt x="8289" y="1922"/>
                  <a:pt x="7211" y="3142"/>
                  <a:pt x="6397" y="4531"/>
                </a:cubicBezTo>
                <a:cubicBezTo>
                  <a:pt x="6308" y="4684"/>
                  <a:pt x="6222" y="4839"/>
                  <a:pt x="6139" y="4995"/>
                </a:cubicBezTo>
                <a:cubicBezTo>
                  <a:pt x="5392" y="4597"/>
                  <a:pt x="4693" y="4100"/>
                  <a:pt x="4058" y="3512"/>
                </a:cubicBezTo>
                <a:cubicBezTo>
                  <a:pt x="5545" y="2136"/>
                  <a:pt x="7450" y="1207"/>
                  <a:pt x="9560" y="943"/>
                </a:cubicBezTo>
                <a:close/>
                <a:moveTo>
                  <a:pt x="10366" y="1421"/>
                </a:moveTo>
                <a:lnTo>
                  <a:pt x="10366" y="6141"/>
                </a:lnTo>
                <a:cubicBezTo>
                  <a:pt x="9165" y="6090"/>
                  <a:pt x="8002" y="5827"/>
                  <a:pt x="6920" y="5368"/>
                </a:cubicBezTo>
                <a:cubicBezTo>
                  <a:pt x="6992" y="5234"/>
                  <a:pt x="7066" y="5100"/>
                  <a:pt x="7143" y="4968"/>
                </a:cubicBezTo>
                <a:cubicBezTo>
                  <a:pt x="7960" y="3575"/>
                  <a:pt x="9062" y="2365"/>
                  <a:pt x="10366" y="1421"/>
                </a:cubicBezTo>
                <a:close/>
                <a:moveTo>
                  <a:pt x="11234" y="1451"/>
                </a:moveTo>
                <a:cubicBezTo>
                  <a:pt x="12520" y="2391"/>
                  <a:pt x="13607" y="3589"/>
                  <a:pt x="14415" y="4968"/>
                </a:cubicBezTo>
                <a:cubicBezTo>
                  <a:pt x="14495" y="5104"/>
                  <a:pt x="14572" y="5244"/>
                  <a:pt x="14646" y="5383"/>
                </a:cubicBezTo>
                <a:cubicBezTo>
                  <a:pt x="13574" y="5833"/>
                  <a:pt x="12424" y="6090"/>
                  <a:pt x="11234" y="6141"/>
                </a:cubicBezTo>
                <a:lnTo>
                  <a:pt x="11234" y="1451"/>
                </a:lnTo>
                <a:close/>
                <a:moveTo>
                  <a:pt x="3448" y="4128"/>
                </a:moveTo>
                <a:cubicBezTo>
                  <a:pt x="4152" y="4783"/>
                  <a:pt x="4928" y="5335"/>
                  <a:pt x="5759" y="5775"/>
                </a:cubicBezTo>
                <a:cubicBezTo>
                  <a:pt x="5120" y="7219"/>
                  <a:pt x="4759" y="8779"/>
                  <a:pt x="4701" y="10368"/>
                </a:cubicBezTo>
                <a:lnTo>
                  <a:pt x="876" y="10368"/>
                </a:lnTo>
                <a:cubicBezTo>
                  <a:pt x="979" y="7972"/>
                  <a:pt x="1935" y="5793"/>
                  <a:pt x="3448" y="4128"/>
                </a:cubicBezTo>
                <a:close/>
                <a:moveTo>
                  <a:pt x="18152" y="4128"/>
                </a:moveTo>
                <a:cubicBezTo>
                  <a:pt x="19665" y="5793"/>
                  <a:pt x="20621" y="7972"/>
                  <a:pt x="20724" y="10368"/>
                </a:cubicBezTo>
                <a:lnTo>
                  <a:pt x="16858" y="10368"/>
                </a:lnTo>
                <a:cubicBezTo>
                  <a:pt x="16800" y="8785"/>
                  <a:pt x="16441" y="7231"/>
                  <a:pt x="15807" y="5792"/>
                </a:cubicBezTo>
                <a:cubicBezTo>
                  <a:pt x="16650" y="5349"/>
                  <a:pt x="17439" y="4792"/>
                  <a:pt x="18152" y="4128"/>
                </a:cubicBezTo>
                <a:close/>
                <a:moveTo>
                  <a:pt x="6541" y="6148"/>
                </a:moveTo>
                <a:cubicBezTo>
                  <a:pt x="7739" y="6662"/>
                  <a:pt x="9031" y="6956"/>
                  <a:pt x="10366" y="7008"/>
                </a:cubicBezTo>
                <a:lnTo>
                  <a:pt x="10366" y="10368"/>
                </a:lnTo>
                <a:lnTo>
                  <a:pt x="5569" y="10368"/>
                </a:lnTo>
                <a:cubicBezTo>
                  <a:pt x="5626" y="8908"/>
                  <a:pt x="5956" y="7475"/>
                  <a:pt x="6541" y="6148"/>
                </a:cubicBezTo>
                <a:close/>
                <a:moveTo>
                  <a:pt x="15024" y="6163"/>
                </a:moveTo>
                <a:cubicBezTo>
                  <a:pt x="15604" y="7486"/>
                  <a:pt x="15934" y="8914"/>
                  <a:pt x="15991" y="10368"/>
                </a:cubicBezTo>
                <a:lnTo>
                  <a:pt x="11234" y="10368"/>
                </a:lnTo>
                <a:lnTo>
                  <a:pt x="11234" y="7008"/>
                </a:lnTo>
                <a:cubicBezTo>
                  <a:pt x="12557" y="6956"/>
                  <a:pt x="13835" y="6668"/>
                  <a:pt x="15024" y="6163"/>
                </a:cubicBezTo>
                <a:close/>
                <a:moveTo>
                  <a:pt x="876" y="11234"/>
                </a:moveTo>
                <a:lnTo>
                  <a:pt x="4700" y="11234"/>
                </a:lnTo>
                <a:cubicBezTo>
                  <a:pt x="4753" y="12849"/>
                  <a:pt x="5119" y="14437"/>
                  <a:pt x="5773" y="15903"/>
                </a:cubicBezTo>
                <a:cubicBezTo>
                  <a:pt x="4953" y="16335"/>
                  <a:pt x="4185" y="16876"/>
                  <a:pt x="3488" y="17518"/>
                </a:cubicBezTo>
                <a:cubicBezTo>
                  <a:pt x="1952" y="15847"/>
                  <a:pt x="980" y="13652"/>
                  <a:pt x="876" y="11234"/>
                </a:cubicBezTo>
                <a:close/>
                <a:moveTo>
                  <a:pt x="5567" y="11234"/>
                </a:moveTo>
                <a:lnTo>
                  <a:pt x="10366" y="11234"/>
                </a:lnTo>
                <a:lnTo>
                  <a:pt x="10366" y="14676"/>
                </a:lnTo>
                <a:cubicBezTo>
                  <a:pt x="9036" y="14728"/>
                  <a:pt x="7749" y="15021"/>
                  <a:pt x="6554" y="15532"/>
                </a:cubicBezTo>
                <a:cubicBezTo>
                  <a:pt x="5955" y="14182"/>
                  <a:pt x="5619" y="12720"/>
                  <a:pt x="5567" y="11234"/>
                </a:cubicBezTo>
                <a:close/>
                <a:moveTo>
                  <a:pt x="11234" y="11234"/>
                </a:moveTo>
                <a:lnTo>
                  <a:pt x="15992" y="11234"/>
                </a:lnTo>
                <a:cubicBezTo>
                  <a:pt x="15940" y="12714"/>
                  <a:pt x="15605" y="14169"/>
                  <a:pt x="15010" y="15515"/>
                </a:cubicBezTo>
                <a:cubicBezTo>
                  <a:pt x="13825" y="15013"/>
                  <a:pt x="12552" y="14728"/>
                  <a:pt x="11234" y="14676"/>
                </a:cubicBezTo>
                <a:lnTo>
                  <a:pt x="11234" y="11234"/>
                </a:lnTo>
                <a:close/>
                <a:moveTo>
                  <a:pt x="16860" y="11234"/>
                </a:moveTo>
                <a:lnTo>
                  <a:pt x="20724" y="11234"/>
                </a:lnTo>
                <a:cubicBezTo>
                  <a:pt x="20620" y="13652"/>
                  <a:pt x="19648" y="15847"/>
                  <a:pt x="18112" y="17518"/>
                </a:cubicBezTo>
                <a:cubicBezTo>
                  <a:pt x="17406" y="16867"/>
                  <a:pt x="16627" y="16321"/>
                  <a:pt x="15795" y="15886"/>
                </a:cubicBezTo>
                <a:cubicBezTo>
                  <a:pt x="16444" y="14425"/>
                  <a:pt x="16807" y="12842"/>
                  <a:pt x="16860" y="11234"/>
                </a:cubicBezTo>
                <a:close/>
                <a:moveTo>
                  <a:pt x="10366" y="15544"/>
                </a:moveTo>
                <a:lnTo>
                  <a:pt x="10366" y="20226"/>
                </a:lnTo>
                <a:cubicBezTo>
                  <a:pt x="9026" y="19256"/>
                  <a:pt x="7899" y="18005"/>
                  <a:pt x="7077" y="16566"/>
                </a:cubicBezTo>
                <a:cubicBezTo>
                  <a:pt x="7029" y="16481"/>
                  <a:pt x="6982" y="16396"/>
                  <a:pt x="6936" y="16310"/>
                </a:cubicBezTo>
                <a:cubicBezTo>
                  <a:pt x="8013" y="15855"/>
                  <a:pt x="9170" y="15594"/>
                  <a:pt x="10366" y="15544"/>
                </a:cubicBezTo>
                <a:close/>
                <a:moveTo>
                  <a:pt x="11234" y="15544"/>
                </a:moveTo>
                <a:cubicBezTo>
                  <a:pt x="12418" y="15594"/>
                  <a:pt x="13563" y="15849"/>
                  <a:pt x="14631" y="16295"/>
                </a:cubicBezTo>
                <a:cubicBezTo>
                  <a:pt x="14582" y="16386"/>
                  <a:pt x="14532" y="16476"/>
                  <a:pt x="14480" y="16566"/>
                </a:cubicBezTo>
                <a:cubicBezTo>
                  <a:pt x="13667" y="17990"/>
                  <a:pt x="12556" y="19230"/>
                  <a:pt x="11234" y="20196"/>
                </a:cubicBezTo>
                <a:lnTo>
                  <a:pt x="11234" y="15544"/>
                </a:lnTo>
                <a:close/>
                <a:moveTo>
                  <a:pt x="15415" y="16666"/>
                </a:moveTo>
                <a:cubicBezTo>
                  <a:pt x="16162" y="17059"/>
                  <a:pt x="16861" y="17548"/>
                  <a:pt x="17498" y="18131"/>
                </a:cubicBezTo>
                <a:cubicBezTo>
                  <a:pt x="16023" y="19479"/>
                  <a:pt x="14143" y="20390"/>
                  <a:pt x="12062" y="20655"/>
                </a:cubicBezTo>
                <a:cubicBezTo>
                  <a:pt x="13343" y="19655"/>
                  <a:pt x="14426" y="18410"/>
                  <a:pt x="15233" y="16997"/>
                </a:cubicBezTo>
                <a:cubicBezTo>
                  <a:pt x="15295" y="16887"/>
                  <a:pt x="15356" y="16777"/>
                  <a:pt x="15415" y="16666"/>
                </a:cubicBezTo>
                <a:close/>
                <a:moveTo>
                  <a:pt x="6153" y="16683"/>
                </a:moveTo>
                <a:cubicBezTo>
                  <a:pt x="6209" y="16788"/>
                  <a:pt x="6267" y="16893"/>
                  <a:pt x="6326" y="16997"/>
                </a:cubicBezTo>
                <a:cubicBezTo>
                  <a:pt x="7132" y="18407"/>
                  <a:pt x="8212" y="19649"/>
                  <a:pt x="9489" y="20648"/>
                </a:cubicBezTo>
                <a:cubicBezTo>
                  <a:pt x="7428" y="20375"/>
                  <a:pt x="5565" y="19468"/>
                  <a:pt x="4102" y="18131"/>
                </a:cubicBezTo>
                <a:cubicBezTo>
                  <a:pt x="4730" y="17557"/>
                  <a:pt x="5418" y="17073"/>
                  <a:pt x="6153" y="16683"/>
                </a:cubicBezTo>
                <a:close/>
              </a:path>
            </a:pathLst>
          </a:custGeom>
          <a:solidFill>
            <a:srgbClr val="00905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3" name="外部資料"/>
          <p:cNvSpPr txBox="1"/>
          <p:nvPr/>
        </p:nvSpPr>
        <p:spPr>
          <a:xfrm>
            <a:off x="1923834" y="5333767"/>
            <a:ext cx="872034" cy="297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外部資料</a:t>
            </a:r>
          </a:p>
        </p:txBody>
      </p:sp>
      <p:pic>
        <p:nvPicPr>
          <p:cNvPr id="144" name="圖片 38" descr="圖片 3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06173" y="2688009"/>
            <a:ext cx="785638" cy="765231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5P report…"/>
          <p:cNvSpPr txBox="1"/>
          <p:nvPr/>
        </p:nvSpPr>
        <p:spPr>
          <a:xfrm>
            <a:off x="4623980" y="3568732"/>
            <a:ext cx="1002069" cy="297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5P </a:t>
            </a:r>
            <a:r>
              <a:rPr 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eport</a:t>
            </a:r>
            <a:endParaRPr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6" name="NLP report"/>
          <p:cNvSpPr txBox="1"/>
          <p:nvPr/>
        </p:nvSpPr>
        <p:spPr>
          <a:xfrm>
            <a:off x="4576355" y="5343196"/>
            <a:ext cx="1146339" cy="297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Risk</a:t>
            </a:r>
            <a:r>
              <a:rPr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eport</a:t>
            </a:r>
          </a:p>
        </p:txBody>
      </p:sp>
      <p:sp>
        <p:nvSpPr>
          <p:cNvPr id="147" name="箭頭"/>
          <p:cNvSpPr/>
          <p:nvPr/>
        </p:nvSpPr>
        <p:spPr>
          <a:xfrm>
            <a:off x="2835221" y="2897556"/>
            <a:ext cx="346137" cy="346137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79797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8" name="箭頭"/>
          <p:cNvSpPr/>
          <p:nvPr/>
        </p:nvSpPr>
        <p:spPr>
          <a:xfrm>
            <a:off x="4094314" y="2897556"/>
            <a:ext cx="346137" cy="346137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79797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9" name="箭頭"/>
          <p:cNvSpPr/>
          <p:nvPr/>
        </p:nvSpPr>
        <p:spPr>
          <a:xfrm>
            <a:off x="3454883" y="4697528"/>
            <a:ext cx="346137" cy="346137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79797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0" name="＋"/>
          <p:cNvSpPr txBox="1"/>
          <p:nvPr/>
        </p:nvSpPr>
        <p:spPr>
          <a:xfrm>
            <a:off x="4959292" y="4056836"/>
            <a:ext cx="256480" cy="297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500" b="0">
                <a:solidFill>
                  <a:srgbClr val="797979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rPr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＋</a:t>
            </a:r>
          </a:p>
        </p:txBody>
      </p:sp>
      <p:sp>
        <p:nvSpPr>
          <p:cNvPr id="151" name="圓柱體"/>
          <p:cNvSpPr/>
          <p:nvPr/>
        </p:nvSpPr>
        <p:spPr>
          <a:xfrm>
            <a:off x="9263096" y="1641310"/>
            <a:ext cx="537156" cy="7091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0905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2" name="男性"/>
          <p:cNvSpPr/>
          <p:nvPr/>
        </p:nvSpPr>
        <p:spPr>
          <a:xfrm>
            <a:off x="11119016" y="3721806"/>
            <a:ext cx="283596" cy="765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3" name="人員審查"/>
          <p:cNvSpPr txBox="1"/>
          <p:nvPr/>
        </p:nvSpPr>
        <p:spPr>
          <a:xfrm>
            <a:off x="10666803" y="4517169"/>
            <a:ext cx="872034" cy="297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r>
              <a:rPr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人員審查</a:t>
            </a:r>
          </a:p>
        </p:txBody>
      </p:sp>
      <p:sp>
        <p:nvSpPr>
          <p:cNvPr id="154" name="女性"/>
          <p:cNvSpPr/>
          <p:nvPr/>
        </p:nvSpPr>
        <p:spPr>
          <a:xfrm>
            <a:off x="10722125" y="3721622"/>
            <a:ext cx="346138" cy="765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7" h="21600" extrusionOk="0">
                <a:moveTo>
                  <a:pt x="10652" y="0"/>
                </a:moveTo>
                <a:cubicBezTo>
                  <a:pt x="9610" y="0"/>
                  <a:pt x="8570" y="182"/>
                  <a:pt x="7774" y="547"/>
                </a:cubicBezTo>
                <a:cubicBezTo>
                  <a:pt x="6184" y="1276"/>
                  <a:pt x="6184" y="2458"/>
                  <a:pt x="7774" y="3188"/>
                </a:cubicBezTo>
                <a:cubicBezTo>
                  <a:pt x="9365" y="3917"/>
                  <a:pt x="11943" y="3917"/>
                  <a:pt x="13534" y="3188"/>
                </a:cubicBezTo>
                <a:cubicBezTo>
                  <a:pt x="15124" y="2458"/>
                  <a:pt x="15124" y="1276"/>
                  <a:pt x="13534" y="547"/>
                </a:cubicBezTo>
                <a:cubicBezTo>
                  <a:pt x="12738" y="182"/>
                  <a:pt x="11695" y="0"/>
                  <a:pt x="10652" y="0"/>
                </a:cubicBezTo>
                <a:close/>
                <a:moveTo>
                  <a:pt x="7859" y="4109"/>
                </a:moveTo>
                <a:cubicBezTo>
                  <a:pt x="5671" y="4109"/>
                  <a:pt x="4499" y="4934"/>
                  <a:pt x="4153" y="5420"/>
                </a:cubicBezTo>
                <a:lnTo>
                  <a:pt x="50" y="11877"/>
                </a:lnTo>
                <a:cubicBezTo>
                  <a:pt x="-150" y="12205"/>
                  <a:pt x="268" y="12546"/>
                  <a:pt x="985" y="12638"/>
                </a:cubicBezTo>
                <a:cubicBezTo>
                  <a:pt x="1106" y="12653"/>
                  <a:pt x="1229" y="12661"/>
                  <a:pt x="1349" y="12661"/>
                </a:cubicBezTo>
                <a:cubicBezTo>
                  <a:pt x="1938" y="12661"/>
                  <a:pt x="2478" y="12482"/>
                  <a:pt x="2644" y="12209"/>
                </a:cubicBezTo>
                <a:lnTo>
                  <a:pt x="6269" y="6537"/>
                </a:lnTo>
                <a:lnTo>
                  <a:pt x="6994" y="6537"/>
                </a:lnTo>
                <a:cubicBezTo>
                  <a:pt x="6989" y="6544"/>
                  <a:pt x="6983" y="6551"/>
                  <a:pt x="6979" y="6558"/>
                </a:cubicBezTo>
                <a:lnTo>
                  <a:pt x="2405" y="14438"/>
                </a:lnTo>
                <a:cubicBezTo>
                  <a:pt x="2329" y="14570"/>
                  <a:pt x="2506" y="14676"/>
                  <a:pt x="2803" y="14676"/>
                </a:cubicBezTo>
                <a:lnTo>
                  <a:pt x="6067" y="14676"/>
                </a:lnTo>
                <a:lnTo>
                  <a:pt x="6067" y="20674"/>
                </a:lnTo>
                <a:cubicBezTo>
                  <a:pt x="6067" y="21185"/>
                  <a:pt x="6972" y="21600"/>
                  <a:pt x="8087" y="21600"/>
                </a:cubicBezTo>
                <a:cubicBezTo>
                  <a:pt x="9203" y="21600"/>
                  <a:pt x="10104" y="21185"/>
                  <a:pt x="10104" y="20674"/>
                </a:cubicBezTo>
                <a:lnTo>
                  <a:pt x="10104" y="14676"/>
                </a:lnTo>
                <a:cubicBezTo>
                  <a:pt x="10326" y="14676"/>
                  <a:pt x="10531" y="14676"/>
                  <a:pt x="10608" y="14676"/>
                </a:cubicBezTo>
                <a:cubicBezTo>
                  <a:pt x="10695" y="14676"/>
                  <a:pt x="10945" y="14676"/>
                  <a:pt x="11201" y="14676"/>
                </a:cubicBezTo>
                <a:lnTo>
                  <a:pt x="11201" y="20674"/>
                </a:lnTo>
                <a:cubicBezTo>
                  <a:pt x="11201" y="21185"/>
                  <a:pt x="12105" y="21600"/>
                  <a:pt x="13221" y="21600"/>
                </a:cubicBezTo>
                <a:cubicBezTo>
                  <a:pt x="14337" y="21600"/>
                  <a:pt x="15238" y="21185"/>
                  <a:pt x="15238" y="20674"/>
                </a:cubicBezTo>
                <a:lnTo>
                  <a:pt x="15238" y="14676"/>
                </a:lnTo>
                <a:lnTo>
                  <a:pt x="18410" y="14676"/>
                </a:lnTo>
                <a:cubicBezTo>
                  <a:pt x="18706" y="14676"/>
                  <a:pt x="18887" y="14570"/>
                  <a:pt x="18811" y="14438"/>
                </a:cubicBezTo>
                <a:lnTo>
                  <a:pt x="14237" y="6558"/>
                </a:lnTo>
                <a:cubicBezTo>
                  <a:pt x="14233" y="6551"/>
                  <a:pt x="14227" y="6544"/>
                  <a:pt x="14222" y="6537"/>
                </a:cubicBezTo>
                <a:lnTo>
                  <a:pt x="14932" y="6537"/>
                </a:lnTo>
                <a:lnTo>
                  <a:pt x="18656" y="12192"/>
                </a:lnTo>
                <a:cubicBezTo>
                  <a:pt x="18827" y="12463"/>
                  <a:pt x="19364" y="12638"/>
                  <a:pt x="19948" y="12638"/>
                </a:cubicBezTo>
                <a:cubicBezTo>
                  <a:pt x="20072" y="12638"/>
                  <a:pt x="20199" y="12631"/>
                  <a:pt x="20324" y="12614"/>
                </a:cubicBezTo>
                <a:cubicBezTo>
                  <a:pt x="21038" y="12519"/>
                  <a:pt x="21450" y="12177"/>
                  <a:pt x="21244" y="11850"/>
                </a:cubicBezTo>
                <a:lnTo>
                  <a:pt x="17037" y="5432"/>
                </a:lnTo>
                <a:lnTo>
                  <a:pt x="17022" y="5407"/>
                </a:lnTo>
                <a:cubicBezTo>
                  <a:pt x="16669" y="4924"/>
                  <a:pt x="15494" y="4112"/>
                  <a:pt x="13328" y="4112"/>
                </a:cubicBezTo>
                <a:cubicBezTo>
                  <a:pt x="13316" y="4112"/>
                  <a:pt x="13303" y="4112"/>
                  <a:pt x="13291" y="4112"/>
                </a:cubicBezTo>
                <a:lnTo>
                  <a:pt x="12768" y="4114"/>
                </a:lnTo>
                <a:cubicBezTo>
                  <a:pt x="12732" y="4113"/>
                  <a:pt x="12698" y="4109"/>
                  <a:pt x="12662" y="4109"/>
                </a:cubicBezTo>
                <a:lnTo>
                  <a:pt x="7859" y="4109"/>
                </a:lnTo>
                <a:close/>
              </a:path>
            </a:pathLst>
          </a:cu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5" name="矩形"/>
          <p:cNvSpPr/>
          <p:nvPr/>
        </p:nvSpPr>
        <p:spPr>
          <a:xfrm>
            <a:off x="7484056" y="3316357"/>
            <a:ext cx="2785554" cy="1943573"/>
          </a:xfrm>
          <a:prstGeom prst="rect">
            <a:avLst/>
          </a:prstGeom>
          <a:ln w="50800">
            <a:solidFill>
              <a:srgbClr val="BFBFB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56" name="圖片 38" descr="圖片 3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39173" y="3732717"/>
            <a:ext cx="785638" cy="765232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credit report…"/>
          <p:cNvSpPr txBox="1"/>
          <p:nvPr/>
        </p:nvSpPr>
        <p:spPr>
          <a:xfrm>
            <a:off x="7531524" y="4584666"/>
            <a:ext cx="1343829" cy="543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redit </a:t>
            </a:r>
            <a:r>
              <a:rPr 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eport</a:t>
            </a:r>
            <a:endParaRPr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5P</a:t>
            </a:r>
            <a:r>
              <a:rPr 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Risk</a:t>
            </a:r>
            <a:r>
              <a:rPr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8" name="＋"/>
          <p:cNvSpPr txBox="1"/>
          <p:nvPr/>
        </p:nvSpPr>
        <p:spPr>
          <a:xfrm>
            <a:off x="8767519" y="3966574"/>
            <a:ext cx="256480" cy="297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500" b="0">
                <a:solidFill>
                  <a:srgbClr val="797979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rPr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＋</a:t>
            </a:r>
          </a:p>
        </p:txBody>
      </p:sp>
      <p:sp>
        <p:nvSpPr>
          <p:cNvPr id="159" name="選票"/>
          <p:cNvSpPr/>
          <p:nvPr/>
        </p:nvSpPr>
        <p:spPr>
          <a:xfrm>
            <a:off x="9266434" y="3759840"/>
            <a:ext cx="533794" cy="7109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2342"/>
                </a:lnTo>
                <a:lnTo>
                  <a:pt x="18478" y="0"/>
                </a:lnTo>
                <a:lnTo>
                  <a:pt x="0" y="0"/>
                </a:lnTo>
                <a:close/>
                <a:moveTo>
                  <a:pt x="2780" y="2106"/>
                </a:moveTo>
                <a:lnTo>
                  <a:pt x="15405" y="2106"/>
                </a:lnTo>
                <a:lnTo>
                  <a:pt x="15405" y="4226"/>
                </a:lnTo>
                <a:lnTo>
                  <a:pt x="2780" y="4226"/>
                </a:lnTo>
                <a:lnTo>
                  <a:pt x="2780" y="2106"/>
                </a:lnTo>
                <a:close/>
                <a:moveTo>
                  <a:pt x="17628" y="2106"/>
                </a:moveTo>
                <a:cubicBezTo>
                  <a:pt x="18408" y="2106"/>
                  <a:pt x="19040" y="2581"/>
                  <a:pt x="19040" y="3166"/>
                </a:cubicBezTo>
                <a:cubicBezTo>
                  <a:pt x="19040" y="3751"/>
                  <a:pt x="18408" y="4226"/>
                  <a:pt x="17628" y="4226"/>
                </a:cubicBezTo>
                <a:cubicBezTo>
                  <a:pt x="16849" y="4226"/>
                  <a:pt x="16217" y="3751"/>
                  <a:pt x="16217" y="3166"/>
                </a:cubicBezTo>
                <a:cubicBezTo>
                  <a:pt x="16217" y="2581"/>
                  <a:pt x="16849" y="2106"/>
                  <a:pt x="17628" y="2106"/>
                </a:cubicBezTo>
                <a:close/>
                <a:moveTo>
                  <a:pt x="2780" y="5160"/>
                </a:moveTo>
                <a:lnTo>
                  <a:pt x="15405" y="5160"/>
                </a:lnTo>
                <a:lnTo>
                  <a:pt x="15405" y="7278"/>
                </a:lnTo>
                <a:lnTo>
                  <a:pt x="2780" y="7278"/>
                </a:lnTo>
                <a:lnTo>
                  <a:pt x="2780" y="5160"/>
                </a:lnTo>
                <a:close/>
                <a:moveTo>
                  <a:pt x="17628" y="5160"/>
                </a:moveTo>
                <a:cubicBezTo>
                  <a:pt x="18408" y="5160"/>
                  <a:pt x="19040" y="5635"/>
                  <a:pt x="19040" y="6220"/>
                </a:cubicBezTo>
                <a:cubicBezTo>
                  <a:pt x="19040" y="6805"/>
                  <a:pt x="18408" y="7278"/>
                  <a:pt x="17628" y="7278"/>
                </a:cubicBezTo>
                <a:cubicBezTo>
                  <a:pt x="16849" y="7278"/>
                  <a:pt x="16217" y="6805"/>
                  <a:pt x="16217" y="6220"/>
                </a:cubicBezTo>
                <a:cubicBezTo>
                  <a:pt x="16217" y="5635"/>
                  <a:pt x="16849" y="5160"/>
                  <a:pt x="17628" y="5160"/>
                </a:cubicBezTo>
                <a:close/>
                <a:moveTo>
                  <a:pt x="2780" y="8213"/>
                </a:moveTo>
                <a:lnTo>
                  <a:pt x="15405" y="8213"/>
                </a:lnTo>
                <a:lnTo>
                  <a:pt x="15405" y="10333"/>
                </a:lnTo>
                <a:lnTo>
                  <a:pt x="2780" y="10333"/>
                </a:lnTo>
                <a:lnTo>
                  <a:pt x="2780" y="8213"/>
                </a:lnTo>
                <a:close/>
                <a:moveTo>
                  <a:pt x="17628" y="8213"/>
                </a:moveTo>
                <a:cubicBezTo>
                  <a:pt x="18408" y="8213"/>
                  <a:pt x="19040" y="8688"/>
                  <a:pt x="19040" y="9273"/>
                </a:cubicBezTo>
                <a:cubicBezTo>
                  <a:pt x="19040" y="9858"/>
                  <a:pt x="18408" y="10333"/>
                  <a:pt x="17628" y="10333"/>
                </a:cubicBezTo>
                <a:cubicBezTo>
                  <a:pt x="16849" y="10333"/>
                  <a:pt x="16217" y="9858"/>
                  <a:pt x="16217" y="9273"/>
                </a:cubicBezTo>
                <a:cubicBezTo>
                  <a:pt x="16217" y="8688"/>
                  <a:pt x="16849" y="8213"/>
                  <a:pt x="17628" y="8213"/>
                </a:cubicBezTo>
                <a:close/>
                <a:moveTo>
                  <a:pt x="18404" y="8667"/>
                </a:moveTo>
                <a:cubicBezTo>
                  <a:pt x="18338" y="8670"/>
                  <a:pt x="18273" y="8694"/>
                  <a:pt x="18226" y="8735"/>
                </a:cubicBezTo>
                <a:lnTo>
                  <a:pt x="17325" y="9511"/>
                </a:lnTo>
                <a:lnTo>
                  <a:pt x="17026" y="9271"/>
                </a:lnTo>
                <a:cubicBezTo>
                  <a:pt x="16928" y="9193"/>
                  <a:pt x="16764" y="9189"/>
                  <a:pt x="16660" y="9263"/>
                </a:cubicBezTo>
                <a:cubicBezTo>
                  <a:pt x="16555" y="9336"/>
                  <a:pt x="16548" y="9459"/>
                  <a:pt x="16646" y="9538"/>
                </a:cubicBezTo>
                <a:lnTo>
                  <a:pt x="17143" y="9934"/>
                </a:lnTo>
                <a:cubicBezTo>
                  <a:pt x="17192" y="9974"/>
                  <a:pt x="17260" y="9997"/>
                  <a:pt x="17332" y="9997"/>
                </a:cubicBezTo>
                <a:cubicBezTo>
                  <a:pt x="17333" y="9997"/>
                  <a:pt x="17337" y="9997"/>
                  <a:pt x="17338" y="9997"/>
                </a:cubicBezTo>
                <a:cubicBezTo>
                  <a:pt x="17412" y="9996"/>
                  <a:pt x="17479" y="9971"/>
                  <a:pt x="17527" y="9929"/>
                </a:cubicBezTo>
                <a:lnTo>
                  <a:pt x="18617" y="8989"/>
                </a:lnTo>
                <a:cubicBezTo>
                  <a:pt x="18711" y="8908"/>
                  <a:pt x="18701" y="8785"/>
                  <a:pt x="18593" y="8714"/>
                </a:cubicBezTo>
                <a:cubicBezTo>
                  <a:pt x="18539" y="8679"/>
                  <a:pt x="18470" y="8664"/>
                  <a:pt x="18404" y="8667"/>
                </a:cubicBezTo>
                <a:close/>
                <a:moveTo>
                  <a:pt x="2780" y="11266"/>
                </a:moveTo>
                <a:lnTo>
                  <a:pt x="15405" y="11266"/>
                </a:lnTo>
                <a:lnTo>
                  <a:pt x="15405" y="13385"/>
                </a:lnTo>
                <a:lnTo>
                  <a:pt x="2780" y="13385"/>
                </a:lnTo>
                <a:lnTo>
                  <a:pt x="2780" y="11266"/>
                </a:lnTo>
                <a:close/>
                <a:moveTo>
                  <a:pt x="17628" y="11266"/>
                </a:moveTo>
                <a:cubicBezTo>
                  <a:pt x="18408" y="11266"/>
                  <a:pt x="19040" y="11740"/>
                  <a:pt x="19040" y="12325"/>
                </a:cubicBezTo>
                <a:cubicBezTo>
                  <a:pt x="19040" y="12911"/>
                  <a:pt x="18408" y="13385"/>
                  <a:pt x="17628" y="13385"/>
                </a:cubicBezTo>
                <a:cubicBezTo>
                  <a:pt x="16849" y="13385"/>
                  <a:pt x="16217" y="12911"/>
                  <a:pt x="16217" y="12325"/>
                </a:cubicBezTo>
                <a:cubicBezTo>
                  <a:pt x="16217" y="11740"/>
                  <a:pt x="16849" y="11266"/>
                  <a:pt x="17628" y="11266"/>
                </a:cubicBezTo>
                <a:close/>
                <a:moveTo>
                  <a:pt x="2780" y="14320"/>
                </a:moveTo>
                <a:lnTo>
                  <a:pt x="15405" y="14320"/>
                </a:lnTo>
                <a:lnTo>
                  <a:pt x="15405" y="16440"/>
                </a:lnTo>
                <a:lnTo>
                  <a:pt x="2780" y="16440"/>
                </a:lnTo>
                <a:lnTo>
                  <a:pt x="2780" y="14320"/>
                </a:lnTo>
                <a:close/>
                <a:moveTo>
                  <a:pt x="17628" y="14320"/>
                </a:moveTo>
                <a:cubicBezTo>
                  <a:pt x="18408" y="14320"/>
                  <a:pt x="19040" y="14795"/>
                  <a:pt x="19040" y="15380"/>
                </a:cubicBezTo>
                <a:cubicBezTo>
                  <a:pt x="19040" y="15965"/>
                  <a:pt x="18408" y="16440"/>
                  <a:pt x="17628" y="16440"/>
                </a:cubicBezTo>
                <a:cubicBezTo>
                  <a:pt x="16849" y="16440"/>
                  <a:pt x="16217" y="15965"/>
                  <a:pt x="16217" y="15380"/>
                </a:cubicBezTo>
                <a:cubicBezTo>
                  <a:pt x="16217" y="14795"/>
                  <a:pt x="16849" y="14320"/>
                  <a:pt x="17628" y="14320"/>
                </a:cubicBezTo>
                <a:close/>
                <a:moveTo>
                  <a:pt x="2780" y="17373"/>
                </a:moveTo>
                <a:lnTo>
                  <a:pt x="15405" y="17373"/>
                </a:lnTo>
                <a:lnTo>
                  <a:pt x="15405" y="19492"/>
                </a:lnTo>
                <a:lnTo>
                  <a:pt x="2780" y="19492"/>
                </a:lnTo>
                <a:lnTo>
                  <a:pt x="2780" y="17373"/>
                </a:lnTo>
                <a:close/>
                <a:moveTo>
                  <a:pt x="17628" y="17373"/>
                </a:moveTo>
                <a:cubicBezTo>
                  <a:pt x="18408" y="17373"/>
                  <a:pt x="19040" y="17847"/>
                  <a:pt x="19040" y="18433"/>
                </a:cubicBezTo>
                <a:cubicBezTo>
                  <a:pt x="19040" y="19018"/>
                  <a:pt x="18408" y="19492"/>
                  <a:pt x="17628" y="19492"/>
                </a:cubicBezTo>
                <a:cubicBezTo>
                  <a:pt x="16849" y="19492"/>
                  <a:pt x="16217" y="19018"/>
                  <a:pt x="16217" y="18433"/>
                </a:cubicBezTo>
                <a:cubicBezTo>
                  <a:pt x="16217" y="17847"/>
                  <a:pt x="16849" y="17373"/>
                  <a:pt x="17628" y="17373"/>
                </a:cubicBezTo>
                <a:close/>
              </a:path>
            </a:pathLst>
          </a:custGeom>
          <a:solidFill>
            <a:srgbClr val="FFFF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0" name="credit scoring…"/>
          <p:cNvSpPr txBox="1"/>
          <p:nvPr/>
        </p:nvSpPr>
        <p:spPr>
          <a:xfrm>
            <a:off x="8850483" y="4584666"/>
            <a:ext cx="1420582" cy="543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redit </a:t>
            </a:r>
            <a:r>
              <a:rPr 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coring</a:t>
            </a:r>
            <a:endParaRPr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分數</a:t>
            </a:r>
            <a:r>
              <a:rPr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1" name="箭頭"/>
          <p:cNvSpPr/>
          <p:nvPr/>
        </p:nvSpPr>
        <p:spPr>
          <a:xfrm>
            <a:off x="10272625" y="3956326"/>
            <a:ext cx="346137" cy="346137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79797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2" name="線條"/>
          <p:cNvSpPr/>
          <p:nvPr/>
        </p:nvSpPr>
        <p:spPr>
          <a:xfrm>
            <a:off x="846425" y="3070624"/>
            <a:ext cx="787528" cy="1"/>
          </a:xfrm>
          <a:prstGeom prst="line">
            <a:avLst/>
          </a:prstGeom>
          <a:ln w="50800">
            <a:solidFill>
              <a:srgbClr val="BFBFB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3" name="線條"/>
          <p:cNvSpPr/>
          <p:nvPr/>
        </p:nvSpPr>
        <p:spPr>
          <a:xfrm flipV="1">
            <a:off x="839401" y="2667607"/>
            <a:ext cx="1" cy="2205222"/>
          </a:xfrm>
          <a:prstGeom prst="line">
            <a:avLst/>
          </a:prstGeom>
          <a:ln w="50800">
            <a:solidFill>
              <a:srgbClr val="BFBFB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4" name="線條"/>
          <p:cNvSpPr/>
          <p:nvPr/>
        </p:nvSpPr>
        <p:spPr>
          <a:xfrm>
            <a:off x="846425" y="4874024"/>
            <a:ext cx="787528" cy="1"/>
          </a:xfrm>
          <a:prstGeom prst="line">
            <a:avLst/>
          </a:prstGeom>
          <a:ln w="50800">
            <a:solidFill>
              <a:srgbClr val="BFBFB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5" name="公司/企業"/>
          <p:cNvSpPr txBox="1"/>
          <p:nvPr/>
        </p:nvSpPr>
        <p:spPr>
          <a:xfrm>
            <a:off x="310447" y="2201669"/>
            <a:ext cx="956993" cy="297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公司</a:t>
            </a:r>
            <a:r>
              <a:rPr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企業</a:t>
            </a:r>
            <a:endParaRPr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6" name="credit scoring…"/>
          <p:cNvSpPr txBox="1"/>
          <p:nvPr/>
        </p:nvSpPr>
        <p:spPr>
          <a:xfrm>
            <a:off x="8848826" y="2341776"/>
            <a:ext cx="1420582" cy="543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redit </a:t>
            </a:r>
            <a:r>
              <a:rPr 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coring</a:t>
            </a:r>
            <a:endParaRPr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ML模型</a:t>
            </a:r>
            <a:r>
              <a:rPr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190" name="連接線"/>
          <p:cNvSpPr/>
          <p:nvPr/>
        </p:nvSpPr>
        <p:spPr>
          <a:xfrm>
            <a:off x="8106078" y="2087883"/>
            <a:ext cx="924909" cy="14777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56" h="21600" extrusionOk="0">
                <a:moveTo>
                  <a:pt x="33" y="21600"/>
                </a:moveTo>
                <a:cubicBezTo>
                  <a:pt x="-544" y="10232"/>
                  <a:pt x="6464" y="3032"/>
                  <a:pt x="21056" y="0"/>
                </a:cubicBezTo>
              </a:path>
            </a:pathLst>
          </a:custGeom>
          <a:ln w="88900">
            <a:solidFill>
              <a:srgbClr val="797979"/>
            </a:solidFill>
            <a:miter lim="400000"/>
            <a:tailEnd type="triangle"/>
          </a:ln>
        </p:spPr>
        <p:txBody>
          <a:bodyPr/>
          <a:lstStyle/>
          <a:p>
            <a:endParaRPr sz="16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8" name="男性"/>
          <p:cNvSpPr/>
          <p:nvPr/>
        </p:nvSpPr>
        <p:spPr>
          <a:xfrm>
            <a:off x="6547156" y="3564604"/>
            <a:ext cx="283596" cy="765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9" name="補充/確認"/>
          <p:cNvSpPr txBox="1"/>
          <p:nvPr/>
        </p:nvSpPr>
        <p:spPr>
          <a:xfrm>
            <a:off x="6085701" y="4330565"/>
            <a:ext cx="961802" cy="297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r>
              <a:rPr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補充/確認</a:t>
            </a:r>
          </a:p>
        </p:txBody>
      </p:sp>
      <p:sp>
        <p:nvSpPr>
          <p:cNvPr id="170" name="女性"/>
          <p:cNvSpPr/>
          <p:nvPr/>
        </p:nvSpPr>
        <p:spPr>
          <a:xfrm>
            <a:off x="6152789" y="3564420"/>
            <a:ext cx="346137" cy="7655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7" h="21600" extrusionOk="0">
                <a:moveTo>
                  <a:pt x="10652" y="0"/>
                </a:moveTo>
                <a:cubicBezTo>
                  <a:pt x="9610" y="0"/>
                  <a:pt x="8570" y="182"/>
                  <a:pt x="7774" y="547"/>
                </a:cubicBezTo>
                <a:cubicBezTo>
                  <a:pt x="6184" y="1276"/>
                  <a:pt x="6184" y="2458"/>
                  <a:pt x="7774" y="3188"/>
                </a:cubicBezTo>
                <a:cubicBezTo>
                  <a:pt x="9365" y="3917"/>
                  <a:pt x="11943" y="3917"/>
                  <a:pt x="13534" y="3188"/>
                </a:cubicBezTo>
                <a:cubicBezTo>
                  <a:pt x="15124" y="2458"/>
                  <a:pt x="15124" y="1276"/>
                  <a:pt x="13534" y="547"/>
                </a:cubicBezTo>
                <a:cubicBezTo>
                  <a:pt x="12738" y="182"/>
                  <a:pt x="11695" y="0"/>
                  <a:pt x="10652" y="0"/>
                </a:cubicBezTo>
                <a:close/>
                <a:moveTo>
                  <a:pt x="7859" y="4109"/>
                </a:moveTo>
                <a:cubicBezTo>
                  <a:pt x="5671" y="4109"/>
                  <a:pt x="4499" y="4934"/>
                  <a:pt x="4153" y="5420"/>
                </a:cubicBezTo>
                <a:lnTo>
                  <a:pt x="50" y="11877"/>
                </a:lnTo>
                <a:cubicBezTo>
                  <a:pt x="-150" y="12205"/>
                  <a:pt x="268" y="12546"/>
                  <a:pt x="985" y="12638"/>
                </a:cubicBezTo>
                <a:cubicBezTo>
                  <a:pt x="1106" y="12653"/>
                  <a:pt x="1229" y="12661"/>
                  <a:pt x="1349" y="12661"/>
                </a:cubicBezTo>
                <a:cubicBezTo>
                  <a:pt x="1938" y="12661"/>
                  <a:pt x="2478" y="12482"/>
                  <a:pt x="2644" y="12209"/>
                </a:cubicBezTo>
                <a:lnTo>
                  <a:pt x="6269" y="6537"/>
                </a:lnTo>
                <a:lnTo>
                  <a:pt x="6994" y="6537"/>
                </a:lnTo>
                <a:cubicBezTo>
                  <a:pt x="6989" y="6544"/>
                  <a:pt x="6983" y="6551"/>
                  <a:pt x="6979" y="6558"/>
                </a:cubicBezTo>
                <a:lnTo>
                  <a:pt x="2405" y="14438"/>
                </a:lnTo>
                <a:cubicBezTo>
                  <a:pt x="2329" y="14570"/>
                  <a:pt x="2506" y="14676"/>
                  <a:pt x="2803" y="14676"/>
                </a:cubicBezTo>
                <a:lnTo>
                  <a:pt x="6067" y="14676"/>
                </a:lnTo>
                <a:lnTo>
                  <a:pt x="6067" y="20674"/>
                </a:lnTo>
                <a:cubicBezTo>
                  <a:pt x="6067" y="21185"/>
                  <a:pt x="6972" y="21600"/>
                  <a:pt x="8087" y="21600"/>
                </a:cubicBezTo>
                <a:cubicBezTo>
                  <a:pt x="9203" y="21600"/>
                  <a:pt x="10104" y="21185"/>
                  <a:pt x="10104" y="20674"/>
                </a:cubicBezTo>
                <a:lnTo>
                  <a:pt x="10104" y="14676"/>
                </a:lnTo>
                <a:cubicBezTo>
                  <a:pt x="10326" y="14676"/>
                  <a:pt x="10531" y="14676"/>
                  <a:pt x="10608" y="14676"/>
                </a:cubicBezTo>
                <a:cubicBezTo>
                  <a:pt x="10695" y="14676"/>
                  <a:pt x="10945" y="14676"/>
                  <a:pt x="11201" y="14676"/>
                </a:cubicBezTo>
                <a:lnTo>
                  <a:pt x="11201" y="20674"/>
                </a:lnTo>
                <a:cubicBezTo>
                  <a:pt x="11201" y="21185"/>
                  <a:pt x="12105" y="21600"/>
                  <a:pt x="13221" y="21600"/>
                </a:cubicBezTo>
                <a:cubicBezTo>
                  <a:pt x="14337" y="21600"/>
                  <a:pt x="15238" y="21185"/>
                  <a:pt x="15238" y="20674"/>
                </a:cubicBezTo>
                <a:lnTo>
                  <a:pt x="15238" y="14676"/>
                </a:lnTo>
                <a:lnTo>
                  <a:pt x="18410" y="14676"/>
                </a:lnTo>
                <a:cubicBezTo>
                  <a:pt x="18706" y="14676"/>
                  <a:pt x="18887" y="14570"/>
                  <a:pt x="18811" y="14438"/>
                </a:cubicBezTo>
                <a:lnTo>
                  <a:pt x="14237" y="6558"/>
                </a:lnTo>
                <a:cubicBezTo>
                  <a:pt x="14233" y="6551"/>
                  <a:pt x="14227" y="6544"/>
                  <a:pt x="14222" y="6537"/>
                </a:cubicBezTo>
                <a:lnTo>
                  <a:pt x="14932" y="6537"/>
                </a:lnTo>
                <a:lnTo>
                  <a:pt x="18656" y="12192"/>
                </a:lnTo>
                <a:cubicBezTo>
                  <a:pt x="18827" y="12463"/>
                  <a:pt x="19364" y="12638"/>
                  <a:pt x="19948" y="12638"/>
                </a:cubicBezTo>
                <a:cubicBezTo>
                  <a:pt x="20072" y="12638"/>
                  <a:pt x="20199" y="12631"/>
                  <a:pt x="20324" y="12614"/>
                </a:cubicBezTo>
                <a:cubicBezTo>
                  <a:pt x="21038" y="12519"/>
                  <a:pt x="21450" y="12177"/>
                  <a:pt x="21244" y="11850"/>
                </a:cubicBezTo>
                <a:lnTo>
                  <a:pt x="17037" y="5432"/>
                </a:lnTo>
                <a:lnTo>
                  <a:pt x="17022" y="5407"/>
                </a:lnTo>
                <a:cubicBezTo>
                  <a:pt x="16669" y="4924"/>
                  <a:pt x="15494" y="4112"/>
                  <a:pt x="13328" y="4112"/>
                </a:cubicBezTo>
                <a:cubicBezTo>
                  <a:pt x="13316" y="4112"/>
                  <a:pt x="13303" y="4112"/>
                  <a:pt x="13291" y="4112"/>
                </a:cubicBezTo>
                <a:lnTo>
                  <a:pt x="12768" y="4114"/>
                </a:lnTo>
                <a:cubicBezTo>
                  <a:pt x="12732" y="4113"/>
                  <a:pt x="12698" y="4109"/>
                  <a:pt x="12662" y="4109"/>
                </a:cubicBezTo>
                <a:lnTo>
                  <a:pt x="7859" y="4109"/>
                </a:lnTo>
                <a:close/>
              </a:path>
            </a:pathLst>
          </a:cu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1" name="箭頭"/>
          <p:cNvSpPr/>
          <p:nvPr/>
        </p:nvSpPr>
        <p:spPr>
          <a:xfrm>
            <a:off x="6985950" y="3956326"/>
            <a:ext cx="346137" cy="346138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79797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2" name="箭頭"/>
          <p:cNvSpPr/>
          <p:nvPr/>
        </p:nvSpPr>
        <p:spPr>
          <a:xfrm>
            <a:off x="5707622" y="3939521"/>
            <a:ext cx="346137" cy="346138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79797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3" name="矩形"/>
          <p:cNvSpPr/>
          <p:nvPr/>
        </p:nvSpPr>
        <p:spPr>
          <a:xfrm>
            <a:off x="4462636" y="2457010"/>
            <a:ext cx="1258389" cy="3294823"/>
          </a:xfrm>
          <a:prstGeom prst="rect">
            <a:avLst/>
          </a:prstGeom>
          <a:ln w="50800">
            <a:solidFill>
              <a:srgbClr val="BFBFB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81" name="群組"/>
          <p:cNvGrpSpPr/>
          <p:nvPr/>
        </p:nvGrpSpPr>
        <p:grpSpPr>
          <a:xfrm>
            <a:off x="4718748" y="4498823"/>
            <a:ext cx="760488" cy="778866"/>
            <a:chOff x="0" y="0"/>
            <a:chExt cx="1520974" cy="1557730"/>
          </a:xfrm>
        </p:grpSpPr>
        <p:sp>
          <p:nvSpPr>
            <p:cNvPr id="174" name="正方形"/>
            <p:cNvSpPr/>
            <p:nvPr/>
          </p:nvSpPr>
          <p:spPr>
            <a:xfrm>
              <a:off x="250974" y="0"/>
              <a:ext cx="1270001" cy="1270000"/>
            </a:xfrm>
            <a:prstGeom prst="rect">
              <a:avLst/>
            </a:prstGeom>
            <a:noFill/>
            <a:ln w="38100" cap="flat">
              <a:solidFill>
                <a:srgbClr val="009051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75" name="正方形"/>
            <p:cNvSpPr/>
            <p:nvPr/>
          </p:nvSpPr>
          <p:spPr>
            <a:xfrm>
              <a:off x="123974" y="139700"/>
              <a:ext cx="1270001" cy="12700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9051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76" name="正方形"/>
            <p:cNvSpPr/>
            <p:nvPr/>
          </p:nvSpPr>
          <p:spPr>
            <a:xfrm>
              <a:off x="0" y="287730"/>
              <a:ext cx="1270000" cy="1270001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9051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77" name="線條"/>
            <p:cNvSpPr/>
            <p:nvPr/>
          </p:nvSpPr>
          <p:spPr>
            <a:xfrm>
              <a:off x="149163" y="596900"/>
              <a:ext cx="971675" cy="0"/>
            </a:xfrm>
            <a:prstGeom prst="line">
              <a:avLst/>
            </a:prstGeom>
            <a:noFill/>
            <a:ln w="38100" cap="flat">
              <a:solidFill>
                <a:srgbClr val="009051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78" name="線條"/>
            <p:cNvSpPr/>
            <p:nvPr/>
          </p:nvSpPr>
          <p:spPr>
            <a:xfrm>
              <a:off x="149163" y="800100"/>
              <a:ext cx="971675" cy="0"/>
            </a:xfrm>
            <a:prstGeom prst="line">
              <a:avLst/>
            </a:prstGeom>
            <a:noFill/>
            <a:ln w="38100" cap="flat">
              <a:solidFill>
                <a:srgbClr val="009051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79" name="線條"/>
            <p:cNvSpPr/>
            <p:nvPr/>
          </p:nvSpPr>
          <p:spPr>
            <a:xfrm>
              <a:off x="149163" y="1028700"/>
              <a:ext cx="971675" cy="0"/>
            </a:xfrm>
            <a:prstGeom prst="line">
              <a:avLst/>
            </a:prstGeom>
            <a:noFill/>
            <a:ln w="38100" cap="flat">
              <a:solidFill>
                <a:srgbClr val="009051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80" name="線條"/>
            <p:cNvSpPr/>
            <p:nvPr/>
          </p:nvSpPr>
          <p:spPr>
            <a:xfrm>
              <a:off x="149163" y="1244600"/>
              <a:ext cx="971675" cy="0"/>
            </a:xfrm>
            <a:prstGeom prst="line">
              <a:avLst/>
            </a:prstGeom>
            <a:noFill/>
            <a:ln w="38100" cap="flat">
              <a:solidFill>
                <a:srgbClr val="009051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82" name="箭頭"/>
          <p:cNvSpPr/>
          <p:nvPr/>
        </p:nvSpPr>
        <p:spPr>
          <a:xfrm rot="5398444">
            <a:off x="9159928" y="3099904"/>
            <a:ext cx="746767" cy="347294"/>
          </a:xfrm>
          <a:prstGeom prst="rightArrow">
            <a:avLst>
              <a:gd name="adj1" fmla="val 32000"/>
              <a:gd name="adj2" fmla="val 64012"/>
            </a:avLst>
          </a:prstGeom>
          <a:solidFill>
            <a:srgbClr val="79797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1" name="連接線"/>
          <p:cNvSpPr/>
          <p:nvPr/>
        </p:nvSpPr>
        <p:spPr>
          <a:xfrm>
            <a:off x="9976293" y="2072820"/>
            <a:ext cx="1080635" cy="14824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0" h="21600" extrusionOk="0">
                <a:moveTo>
                  <a:pt x="21509" y="21600"/>
                </a:moveTo>
                <a:cubicBezTo>
                  <a:pt x="21600" y="9618"/>
                  <a:pt x="14430" y="2418"/>
                  <a:pt x="0" y="0"/>
                </a:cubicBezTo>
              </a:path>
            </a:pathLst>
          </a:custGeom>
          <a:ln w="88900">
            <a:solidFill>
              <a:srgbClr val="797979"/>
            </a:solidFill>
            <a:miter lim="400000"/>
            <a:headEnd type="triangle"/>
            <a:tailEnd type="triangle"/>
          </a:ln>
        </p:spPr>
        <p:txBody>
          <a:bodyPr/>
          <a:lstStyle/>
          <a:p>
            <a:endParaRPr sz="16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4" name="正方形"/>
          <p:cNvSpPr/>
          <p:nvPr/>
        </p:nvSpPr>
        <p:spPr>
          <a:xfrm>
            <a:off x="3693969" y="6380654"/>
            <a:ext cx="216337" cy="216337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5" name="銀行人員作業"/>
          <p:cNvSpPr txBox="1"/>
          <p:nvPr/>
        </p:nvSpPr>
        <p:spPr>
          <a:xfrm>
            <a:off x="3944240" y="6340064"/>
            <a:ext cx="1282402" cy="297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r>
              <a:rPr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銀行人員作業</a:t>
            </a:r>
          </a:p>
        </p:txBody>
      </p:sp>
      <p:sp>
        <p:nvSpPr>
          <p:cNvPr id="186" name="正方形"/>
          <p:cNvSpPr/>
          <p:nvPr/>
        </p:nvSpPr>
        <p:spPr>
          <a:xfrm>
            <a:off x="5433293" y="6380654"/>
            <a:ext cx="216337" cy="216337"/>
          </a:xfrm>
          <a:prstGeom prst="rect">
            <a:avLst/>
          </a:prstGeom>
          <a:solidFill>
            <a:srgbClr val="00905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7" name="成大教授團隊"/>
          <p:cNvSpPr txBox="1"/>
          <p:nvPr/>
        </p:nvSpPr>
        <p:spPr>
          <a:xfrm>
            <a:off x="5683564" y="6340064"/>
            <a:ext cx="1282402" cy="297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>
                <a:solidFill>
                  <a:srgbClr val="009051"/>
                </a:solidFill>
              </a:defRPr>
            </a:lvl1pPr>
          </a:lstStyle>
          <a:p>
            <a:r>
              <a:rPr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成大教授團隊</a:t>
            </a:r>
          </a:p>
        </p:txBody>
      </p:sp>
      <p:sp>
        <p:nvSpPr>
          <p:cNvPr id="188" name="正方形"/>
          <p:cNvSpPr/>
          <p:nvPr/>
        </p:nvSpPr>
        <p:spPr>
          <a:xfrm>
            <a:off x="7084700" y="6380654"/>
            <a:ext cx="216337" cy="216337"/>
          </a:xfrm>
          <a:prstGeom prst="rect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9" name="銀行自動化作業"/>
          <p:cNvSpPr txBox="1"/>
          <p:nvPr/>
        </p:nvSpPr>
        <p:spPr>
          <a:xfrm>
            <a:off x="7328622" y="6340064"/>
            <a:ext cx="1487587" cy="297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>
                <a:solidFill>
                  <a:srgbClr val="424242"/>
                </a:solidFill>
              </a:defRPr>
            </a:lvl1pPr>
          </a:lstStyle>
          <a:p>
            <a:r>
              <a:rPr sz="1600" dirty="0" err="1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銀行自動化作業</a:t>
            </a:r>
            <a:endParaRPr sz="1600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755214" y="398691"/>
            <a:ext cx="84433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zh-TW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Credit Risk Framework</a:t>
            </a:r>
            <a:endParaRPr lang="zh-TW" altLang="en-US" sz="4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06AE-59AC-4F80-AC8E-35091865A9ED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fld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301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711" y="242106"/>
            <a:ext cx="7264977" cy="6338455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06AE-59AC-4F80-AC8E-35091865A9ED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5829662" y="6272784"/>
            <a:ext cx="39083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https://udn.com/news/story/7239/2822145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27476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en-US" altLang="zh-TW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roblems on </a:t>
            </a:r>
            <a:r>
              <a:rPr lang="en-US" altLang="zh-TW" sz="60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NLU</a:t>
            </a:r>
            <a:endParaRPr lang="zh-TW" altLang="en-US" sz="6000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5543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Word-sense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Disambiguation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76126" y="1819783"/>
            <a:ext cx="9265517" cy="4050792"/>
          </a:xfrm>
        </p:spPr>
        <p:txBody>
          <a:bodyPr>
            <a:normAutofit/>
          </a:bodyPr>
          <a:lstStyle/>
          <a:p>
            <a:pPr algn="just"/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Ambiguity: a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word or phrase with multiple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meanings.</a:t>
            </a:r>
          </a:p>
          <a:p>
            <a:pPr marL="617220" lvl="1" indent="-342900" algn="just">
              <a:buFont typeface="+mj-lt"/>
              <a:buAutoNum type="arabi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“procure” (I will get the drinks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617220" lvl="1" indent="-342900" algn="just">
              <a:buFont typeface="+mj-lt"/>
              <a:buAutoNum type="arabicPeriod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become” (she got scared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617220" lvl="1" indent="-342900" algn="just">
              <a:buFont typeface="+mj-lt"/>
              <a:buAutoNum type="arabicPeriod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have” (I have got three dollars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617220" lvl="1" indent="-342900" algn="just">
              <a:buFont typeface="+mj-lt"/>
              <a:buAutoNum type="arabicPeriod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understand” (I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get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it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6D81-46D0-4C78-8CB7-3C7B6EA50A6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533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Wordnet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147" y="1935921"/>
            <a:ext cx="6410325" cy="35242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020146" y="5698609"/>
            <a:ext cx="65029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http://wordnetweb.princeton.edu/perl/webwn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6045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Word-sense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Disambiguation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411" name="內容版面配置區 2"/>
          <p:cNvSpPr>
            <a:spLocks noGrp="1"/>
          </p:cNvSpPr>
          <p:nvPr>
            <p:ph sz="quarter" idx="1"/>
          </p:nvPr>
        </p:nvSpPr>
        <p:spPr>
          <a:xfrm>
            <a:off x="352396" y="2037591"/>
            <a:ext cx="3757292" cy="2082171"/>
          </a:xfrm>
        </p:spPr>
        <p:txBody>
          <a:bodyPr>
            <a:noAutofit/>
          </a:bodyPr>
          <a:lstStyle/>
          <a:p>
            <a:pPr marL="342900" lvl="1" indent="-342900">
              <a:spcBef>
                <a:spcPts val="57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Distance-based: PATH </a:t>
            </a:r>
            <a:r>
              <a:rPr lang="sv-SE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sv-SE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Rada, Mili, Bicknell, &amp; Blettner, 1989)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"/>
          <a:stretch>
            <a:fillRect/>
          </a:stretch>
        </p:blipFill>
        <p:spPr bwMode="auto">
          <a:xfrm>
            <a:off x="4130387" y="2016848"/>
            <a:ext cx="6145213" cy="445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群組 12"/>
          <p:cNvGrpSpPr>
            <a:grpSpLocks/>
          </p:cNvGrpSpPr>
          <p:nvPr/>
        </p:nvGrpSpPr>
        <p:grpSpPr bwMode="auto">
          <a:xfrm>
            <a:off x="4046249" y="2210523"/>
            <a:ext cx="5797550" cy="2193925"/>
            <a:chOff x="1395412" y="2183026"/>
            <a:chExt cx="5797908" cy="2193359"/>
          </a:xfrm>
        </p:grpSpPr>
        <p:grpSp>
          <p:nvGrpSpPr>
            <p:cNvPr id="19489" name="群組 5"/>
            <p:cNvGrpSpPr>
              <a:grpSpLocks/>
            </p:cNvGrpSpPr>
            <p:nvPr/>
          </p:nvGrpSpPr>
          <p:grpSpPr bwMode="auto">
            <a:xfrm>
              <a:off x="1395412" y="2316709"/>
              <a:ext cx="5797908" cy="2059676"/>
              <a:chOff x="1395412" y="2255094"/>
              <a:chExt cx="5797908" cy="2059676"/>
            </a:xfrm>
          </p:grpSpPr>
          <p:sp>
            <p:nvSpPr>
              <p:cNvPr id="3" name="橢圓 2"/>
              <p:cNvSpPr/>
              <p:nvPr/>
            </p:nvSpPr>
            <p:spPr>
              <a:xfrm>
                <a:off x="1395412" y="3818010"/>
                <a:ext cx="857303" cy="293612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  <p:sp>
            <p:nvSpPr>
              <p:cNvPr id="8" name="橢圓 7"/>
              <p:cNvSpPr/>
              <p:nvPr/>
            </p:nvSpPr>
            <p:spPr>
              <a:xfrm>
                <a:off x="5943880" y="3860862"/>
                <a:ext cx="644565" cy="293611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  <p:sp>
            <p:nvSpPr>
              <p:cNvPr id="4" name="弧形 3"/>
              <p:cNvSpPr/>
              <p:nvPr/>
            </p:nvSpPr>
            <p:spPr>
              <a:xfrm rot="16825889">
                <a:off x="1714696" y="3433829"/>
                <a:ext cx="1104615" cy="657266"/>
              </a:xfrm>
              <a:prstGeom prst="arc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  <p:sp>
            <p:nvSpPr>
              <p:cNvPr id="10" name="弧形 9"/>
              <p:cNvSpPr/>
              <p:nvPr/>
            </p:nvSpPr>
            <p:spPr>
              <a:xfrm rot="18822495">
                <a:off x="2646660" y="2440255"/>
                <a:ext cx="1377594" cy="1006537"/>
              </a:xfrm>
              <a:prstGeom prst="arc">
                <a:avLst>
                  <a:gd name="adj1" fmla="val 14725204"/>
                  <a:gd name="adj2" fmla="val 0"/>
                </a:avLst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  <p:sp>
            <p:nvSpPr>
              <p:cNvPr id="11" name="弧形 10"/>
              <p:cNvSpPr/>
              <p:nvPr/>
            </p:nvSpPr>
            <p:spPr>
              <a:xfrm rot="21080492">
                <a:off x="5045299" y="2356301"/>
                <a:ext cx="1471704" cy="933209"/>
              </a:xfrm>
              <a:prstGeom prst="arc">
                <a:avLst>
                  <a:gd name="adj1" fmla="val 13940004"/>
                  <a:gd name="adj2" fmla="val 676332"/>
                </a:avLst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  <p:sp>
            <p:nvSpPr>
              <p:cNvPr id="12" name="弧形 11"/>
              <p:cNvSpPr/>
              <p:nvPr/>
            </p:nvSpPr>
            <p:spPr>
              <a:xfrm rot="1663423">
                <a:off x="6088352" y="3221264"/>
                <a:ext cx="1104968" cy="657055"/>
              </a:xfrm>
              <a:prstGeom prst="arc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</p:grpSp>
        <p:sp>
          <p:nvSpPr>
            <p:cNvPr id="9" name="橢圓 8"/>
            <p:cNvSpPr/>
            <p:nvPr/>
          </p:nvSpPr>
          <p:spPr>
            <a:xfrm>
              <a:off x="3660914" y="2183026"/>
              <a:ext cx="1741596" cy="296785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6D81-46D0-4C78-8CB7-3C7B6EA50A6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54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天體</Template>
  <TotalTime>1611</TotalTime>
  <Words>1139</Words>
  <Application>Microsoft Office PowerPoint</Application>
  <PresentationFormat>寬螢幕</PresentationFormat>
  <Paragraphs>269</Paragraphs>
  <Slides>29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9" baseType="lpstr">
      <vt:lpstr>Helvetica Neue Medium</vt:lpstr>
      <vt:lpstr>微軟正黑體</vt:lpstr>
      <vt:lpstr>新細明體</vt:lpstr>
      <vt:lpstr>Arial</vt:lpstr>
      <vt:lpstr>Arial Black</vt:lpstr>
      <vt:lpstr>Calibri</vt:lpstr>
      <vt:lpstr>Calibri Light</vt:lpstr>
      <vt:lpstr>Perpetua</vt:lpstr>
      <vt:lpstr>Segoe UI</vt:lpstr>
      <vt:lpstr>天體</vt:lpstr>
      <vt:lpstr>Foundations of Natural language Understanding</vt:lpstr>
      <vt:lpstr>Fintech project Credit Risk</vt:lpstr>
      <vt:lpstr>PowerPoint 簡報</vt:lpstr>
      <vt:lpstr>PowerPoint 簡報</vt:lpstr>
      <vt:lpstr>PowerPoint 簡報</vt:lpstr>
      <vt:lpstr>Problems on NLU</vt:lpstr>
      <vt:lpstr>Word-sense Disambiguation</vt:lpstr>
      <vt:lpstr>Wordnet</vt:lpstr>
      <vt:lpstr>Word-sense Disambiguation</vt:lpstr>
      <vt:lpstr>Word-sense Disambiguation</vt:lpstr>
      <vt:lpstr>Word-sense Disambiguation</vt:lpstr>
      <vt:lpstr>PowerPoint 簡報</vt:lpstr>
      <vt:lpstr>Vector Representation</vt:lpstr>
      <vt:lpstr>TF-IDF</vt:lpstr>
      <vt:lpstr>TF-IDF</vt:lpstr>
      <vt:lpstr>PowerPoint 簡報</vt:lpstr>
      <vt:lpstr>PowerPoint 簡報</vt:lpstr>
      <vt:lpstr>Word2Vec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System</dc:title>
  <dc:creator>家瑋 張</dc:creator>
  <cp:lastModifiedBy>家瑋 張</cp:lastModifiedBy>
  <cp:revision>407</cp:revision>
  <dcterms:created xsi:type="dcterms:W3CDTF">2018-09-11T14:32:26Z</dcterms:created>
  <dcterms:modified xsi:type="dcterms:W3CDTF">2018-10-02T14:16:17Z</dcterms:modified>
</cp:coreProperties>
</file>